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a500883c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a500883c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a500883c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a500883c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a500883c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a500883c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500883c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a500883c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a500883c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a500883c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a500883c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a500883c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a500883c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a500883c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a500883c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a500883c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a500883c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a500883c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a500883c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a500883c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a500883c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a500883c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MNIST_database" TargetMode="External"/><Relationship Id="rId10" Type="http://schemas.openxmlformats.org/officeDocument/2006/relationships/hyperlink" Target="https://en.wikipedia.org/wiki/MNIST_database" TargetMode="External"/><Relationship Id="rId9" Type="http://schemas.openxmlformats.org/officeDocument/2006/relationships/hyperlink" Target="https://en.wikipedia.org/wiki/MNIST_database" TargetMode="External"/><Relationship Id="rId5" Type="http://schemas.openxmlformats.org/officeDocument/2006/relationships/hyperlink" Target="https://en.wikipedia.org/wiki/MNIST_database" TargetMode="External"/><Relationship Id="rId6" Type="http://schemas.openxmlformats.org/officeDocument/2006/relationships/hyperlink" Target="https://en.wikipedia.org/wiki/MNIST_database" TargetMode="External"/><Relationship Id="rId7" Type="http://schemas.openxmlformats.org/officeDocument/2006/relationships/hyperlink" Target="https://en.wikipedia.org/wiki/MNIST_database" TargetMode="External"/><Relationship Id="rId8" Type="http://schemas.openxmlformats.org/officeDocument/2006/relationships/hyperlink" Target="https://en.wikipedia.org/wiki/MNIST_databas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Evaluating the impact of Weight Averaging Strategies in Federated Learning</a:t>
            </a:r>
            <a:endParaRPr sz="3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-GB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Task-6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615600" y="2571750"/>
            <a:ext cx="30222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Team 20: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Ashraful Alam Nirob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Shifath Jahan Prity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Tahmidul  karim Takee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Shadik ul Haque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>
            <p:ph idx="2" type="body"/>
          </p:nvPr>
        </p:nvSpPr>
        <p:spPr>
          <a:xfrm>
            <a:off x="4638675" y="2650600"/>
            <a:ext cx="36861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CSE 449</a:t>
            </a:r>
            <a:r>
              <a:rPr b="1" lang="en-GB"/>
              <a:t>:</a:t>
            </a:r>
            <a:r>
              <a:rPr b="1" lang="en-GB" sz="1066">
                <a:latin typeface="Arial"/>
                <a:ea typeface="Arial"/>
                <a:cs typeface="Arial"/>
                <a:sym typeface="Arial"/>
              </a:rPr>
              <a:t>PARALLEL, DISTRIBUTED, AND HIGH-PERFORMANCE COMPUTING (HPC)</a:t>
            </a:r>
            <a:endParaRPr b="1" sz="10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66">
                <a:latin typeface="Arial"/>
                <a:ea typeface="Arial"/>
                <a:cs typeface="Arial"/>
                <a:sym typeface="Arial"/>
              </a:rPr>
              <a:t>Instructor: </a:t>
            </a:r>
            <a:r>
              <a:rPr lang="en-GB" sz="1066">
                <a:latin typeface="Arial"/>
                <a:ea typeface="Arial"/>
                <a:cs typeface="Arial"/>
                <a:sym typeface="Arial"/>
              </a:rPr>
              <a:t>Annajiat Alim Rasel</a:t>
            </a:r>
            <a:endParaRPr sz="10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66">
                <a:latin typeface="Arial"/>
                <a:ea typeface="Arial"/>
                <a:cs typeface="Arial"/>
                <a:sym typeface="Arial"/>
              </a:rPr>
              <a:t>RA:</a:t>
            </a:r>
            <a:endParaRPr b="1" sz="10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66">
                <a:latin typeface="Arial"/>
                <a:ea typeface="Arial"/>
                <a:cs typeface="Arial"/>
                <a:sym typeface="Arial"/>
              </a:rPr>
              <a:t>ST: </a:t>
            </a:r>
            <a:r>
              <a:rPr lang="en-GB" sz="1066">
                <a:latin typeface="Arial"/>
                <a:ea typeface="Arial"/>
                <a:cs typeface="Arial"/>
                <a:sym typeface="Arial"/>
              </a:rPr>
              <a:t>Eshanur Rahman Rythm</a:t>
            </a:r>
            <a:endParaRPr sz="1066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391750"/>
            <a:ext cx="75057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093750"/>
            <a:ext cx="75057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20"/>
              <a:buFont typeface="Arial"/>
              <a:buChar char="●"/>
            </a:pPr>
            <a:r>
              <a:rPr b="1"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Unfair data:</a:t>
            </a:r>
            <a:r>
              <a:rPr b="1"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Real-world data is messy (non-IID), making it hard to tell if the strategy or the data itself is behind the results.</a:t>
            </a:r>
            <a:endParaRPr sz="142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7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20"/>
              <a:buFont typeface="Arial"/>
              <a:buChar char="●"/>
            </a:pPr>
            <a:r>
              <a:rPr b="1"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Data limitations: </a:t>
            </a:r>
            <a:r>
              <a:rPr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Sensitive data often lacks large, diverse datasets needed for solid evaluation.</a:t>
            </a:r>
            <a:endParaRPr sz="142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7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20"/>
              <a:buFont typeface="Arial"/>
              <a:buChar char="●"/>
            </a:pPr>
            <a:r>
              <a:rPr b="1"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Device diversity:</a:t>
            </a:r>
            <a:r>
              <a:rPr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Different devices and networks add noise, making it hard to isolate the strategy's impact.</a:t>
            </a:r>
            <a:endParaRPr sz="142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7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20"/>
              <a:buFont typeface="Arial"/>
              <a:buChar char="●"/>
            </a:pPr>
            <a:r>
              <a:rPr b="1"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Evolving world: </a:t>
            </a:r>
            <a:r>
              <a:rPr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Data and user behavior change, making long-term evaluation and generalizability difficult.</a:t>
            </a:r>
            <a:endParaRPr sz="142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7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20"/>
              <a:buFont typeface="Arial"/>
              <a:buChar char="●"/>
            </a:pPr>
            <a:r>
              <a:rPr b="1" lang="en-GB" sz="151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Privacy paradox: </a:t>
            </a:r>
            <a:r>
              <a:rPr lang="en-GB" sz="142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Evaluating often involves accessing model updates, raising privacy concerns that need careful management.</a:t>
            </a:r>
            <a:endParaRPr sz="142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555600"/>
            <a:ext cx="7505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307500"/>
            <a:ext cx="750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 standardized datasets and open-source frameworks for research collaboration.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Focus on explainable AI techniques to understand how averaging strategies work.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specific application domains with well-defined tasks and metrics.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Continuously research and develop new, robust, and privacy-preserving weight averaging strategies.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182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</a:t>
            </a:r>
            <a:r>
              <a:rPr lang="en-GB" sz="5766">
                <a:latin typeface="Arial"/>
                <a:ea typeface="Arial"/>
                <a:cs typeface="Arial"/>
                <a:sym typeface="Arial"/>
              </a:rPr>
              <a:t>  Thank You</a:t>
            </a:r>
            <a:endParaRPr sz="5766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/>
              <a:t>Introduction</a:t>
            </a:r>
            <a:endParaRPr sz="34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582225"/>
            <a:ext cx="75057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 averaging:</a:t>
            </a:r>
            <a:endParaRPr b="1"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fundamental technique for combining model updates from participating devices.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 averaging strategies exist, each with its own advantages and disadvantages.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b="1" lang="en-GB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technique: </a:t>
            </a:r>
            <a:r>
              <a:rPr lang="en-GB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IID datasets were used  in evaluating the models.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Approach: </a:t>
            </a: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models through the results achieved 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52775"/>
            <a:ext cx="75057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Federated Learning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025777"/>
            <a:ext cx="75057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1. What is it?</a:t>
            </a:r>
            <a:endParaRPr b="1"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Collaborative learning: Imagine devices training a model like students in a group, but each keeps their own notes private.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2. Why use it?</a:t>
            </a:r>
            <a:endParaRPr b="1"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Privacy first: Data stays on devices, protecting user information.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Local smarts: Models adapt to individual data for potentially better performance.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No data transfer: Devices train on their own data, reducing communication costs.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3. How does it work?</a:t>
            </a:r>
            <a:endParaRPr b="1"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Local training: Each device trains on its own data, like studying their own notes.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Model updates: Devices share their learnings (updated model weights) with the group.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Improved model: The group combines everyone's learnings to create a better model.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Repeat and improve: The cycle continues, with the model getting better each time.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33500"/>
            <a:ext cx="7505700" cy="95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W</a:t>
            </a:r>
            <a:r>
              <a:rPr lang="en-GB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eight Averaging Strategies  is used in Federated Learning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388100"/>
            <a:ext cx="75057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1052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b="1"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Privacy: </a:t>
            </a:r>
            <a:r>
              <a:rPr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Aggregates model updates (weights) instead of sharing raw data.</a:t>
            </a:r>
            <a:endParaRPr sz="7083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052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b="1"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Collaboration: </a:t>
            </a:r>
            <a:r>
              <a:rPr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Devices learn together like students sharing study notes.</a:t>
            </a:r>
            <a:endParaRPr sz="7083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052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b="1"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Non-IID Data: </a:t>
            </a:r>
            <a:r>
              <a:rPr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Adapts the aggregation based on data relevance and uncertainty.</a:t>
            </a:r>
            <a:endParaRPr sz="7083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052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b="1"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Resource Efficiency: </a:t>
            </a:r>
            <a:r>
              <a:rPr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Reduces communication by sending only weight updates.</a:t>
            </a:r>
            <a:endParaRPr sz="7083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052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b="1"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Multiple Strategies: </a:t>
            </a:r>
            <a:r>
              <a:rPr lang="en-GB" sz="7083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Different approaches for specific training needs and data situations.</a:t>
            </a:r>
            <a:endParaRPr sz="7083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90600"/>
            <a:ext cx="75057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 Dataset used was and IID format dataset.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Independent: </a:t>
            </a: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does not have any dependence on other data points. In simpler terms, each data point is a unique sample and carries no information about any other point.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Identically Distributed:</a:t>
            </a: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Follows the same probability distribution as all other data points. </a:t>
            </a:r>
            <a:r>
              <a:rPr b="1"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Homogeneous: </a:t>
            </a: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usually contain data from a single source or population, often with similar features and characteristics.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Easier to model: </a:t>
            </a: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Due to their consistent statistical properties, IID datasets are generally easier to train machine learning models on. Simple learning algorithms like linear regression often perform well with IID data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875" y="1591025"/>
            <a:ext cx="4101350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327225" y="1657850"/>
            <a:ext cx="41013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The database contains </a:t>
            </a:r>
            <a:r>
              <a:rPr b="1" lang="en-GB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60,000 training images</a:t>
            </a: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 and </a:t>
            </a:r>
            <a:r>
              <a:rPr b="1" lang="en-GB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10,000 testing images</a:t>
            </a:r>
            <a:r>
              <a:rPr lang="en-GB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The images from the database were normalized to fit into a </a:t>
            </a:r>
            <a:r>
              <a:rPr b="1" lang="en-GB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28x28 pixel bounding box</a:t>
            </a: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/>
              </a:rPr>
              <a:t> and anti-aliased, which introduced grayscale levels</a:t>
            </a:r>
            <a:r>
              <a:rPr lang="en-GB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494575"/>
            <a:ext cx="75057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231075"/>
            <a:ext cx="75057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Federated Learning enables decentralized model training while preserving data privacy.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Methods Explored: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FedProx: Standard averaging for IID data.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WAFFLE: Weighted averaging for varying data distribution.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FedSGD: Variant of SGD for large device numbers.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Precision-weighted: Tailored approach for varying data quality.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FedNova: Proximal term for non-IID data, encouraging local solutions.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Used MNIST and CIFAR-10 datasets, ensuring representative samples for IID and non-IID scenarios to prepare the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433500"/>
            <a:ext cx="75057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Overview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170000"/>
            <a:ext cx="75057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Considering the specific use case and priorities for optimal model selection, each method presents</a:t>
            </a:r>
            <a:r>
              <a:rPr lang="en-GB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trade-offs in accuracy, precision, and recall.</a:t>
            </a:r>
            <a:endParaRPr sz="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enchmark Model: Exceptional overall performance, setting a high standard.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FedProx &amp; Waffle: Competitive with a slight trade-off in accuracy.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FedNova: Lower accuracy but shows adaptability in precision and recall.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Precision Weighted &amp; FedSGD: Encounter significant performance challenges, indicating areas for improvement.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 On MNIST Dataset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325" y="1800200"/>
            <a:ext cx="6149350" cy="2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