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81" r:id="rId12"/>
    <p:sldId id="267" r:id="rId13"/>
    <p:sldId id="268" r:id="rId14"/>
    <p:sldId id="269" r:id="rId15"/>
    <p:sldId id="279" r:id="rId16"/>
    <p:sldId id="280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100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456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28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15763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377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474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026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479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49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9759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18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678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90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17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0122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2042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A67F-E62D-4439-8815-5C99FA865A60}" type="datetimeFigureOut">
              <a:rPr lang="ar-EG" smtClean="0"/>
              <a:t>29/05/1443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A3D6-860A-4187-89E7-9A9F6F368E4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121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0A2-DC58-48A2-A356-E4D4DEF9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9975"/>
            <a:ext cx="9144000" cy="113998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+mn-lt"/>
              </a:rPr>
              <a:t>MINE-DETECTION DRONE</a:t>
            </a:r>
            <a:endParaRPr lang="ar-EG" sz="66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DF2CE-E02A-4EB0-8800-B19E3D6C6A5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220754"/>
            <a:ext cx="1149221" cy="11492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3151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B3EBDF-1DC2-4926-9C8C-643D26365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5233"/>
            <a:ext cx="9144000" cy="4912567"/>
          </a:xfrm>
        </p:spPr>
        <p:txBody>
          <a:bodyPr/>
          <a:lstStyle/>
          <a:p>
            <a:pPr algn="l"/>
            <a:r>
              <a:rPr lang="en-US" sz="3200" b="1" dirty="0"/>
              <a:t>701.2 Software</a:t>
            </a:r>
          </a:p>
          <a:p>
            <a:pPr algn="l"/>
            <a:endParaRPr lang="en-US" dirty="0"/>
          </a:p>
          <a:p>
            <a:pPr algn="l"/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7C2C-F5A4-4D7E-88F1-93FDDFA7E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2104" r="5618" b="-1"/>
          <a:stretch/>
        </p:blipFill>
        <p:spPr>
          <a:xfrm>
            <a:off x="3273490" y="2165528"/>
            <a:ext cx="5645020" cy="25269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693254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A465FF-D944-4521-AB42-74523B7B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498"/>
            <a:ext cx="9144000" cy="4679302"/>
          </a:xfrm>
        </p:spPr>
        <p:txBody>
          <a:bodyPr/>
          <a:lstStyle/>
          <a:p>
            <a:pPr algn="l"/>
            <a:r>
              <a:rPr lang="en-US" sz="3200" b="1" dirty="0"/>
              <a:t>701.3 Electrical circuit</a:t>
            </a:r>
          </a:p>
          <a:p>
            <a:pPr algn="l"/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CE3CC-FB34-41BC-A3CA-43D8D6427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" t="3197" r="4326"/>
          <a:stretch/>
        </p:blipFill>
        <p:spPr>
          <a:xfrm>
            <a:off x="3292151" y="1976778"/>
            <a:ext cx="5607698" cy="29044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056149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4F30-DB10-40C0-8ED5-3C8571C6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3951"/>
            <a:ext cx="9144000" cy="1056012"/>
          </a:xfrm>
        </p:spPr>
        <p:txBody>
          <a:bodyPr/>
          <a:lstStyle/>
          <a:p>
            <a:r>
              <a:rPr lang="en-US" b="1" dirty="0"/>
              <a:t>WBS Dictionary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94482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15F4E5-9406-4E1B-A604-15BBBECF9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5780"/>
            <a:ext cx="9144000" cy="4502020"/>
          </a:xfrm>
        </p:spPr>
        <p:txBody>
          <a:bodyPr/>
          <a:lstStyle/>
          <a:p>
            <a:pPr algn="l"/>
            <a:r>
              <a:rPr lang="en-US" sz="3200" b="1" dirty="0"/>
              <a:t>1-Description of the WBS element</a:t>
            </a:r>
          </a:p>
          <a:p>
            <a:pPr algn="l"/>
            <a:r>
              <a:rPr lang="en-US" sz="2800" dirty="0"/>
              <a:t>WBS elements are divided into three main parts:</a:t>
            </a:r>
          </a:p>
          <a:p>
            <a:pPr algn="l"/>
            <a:r>
              <a:rPr lang="en-US" dirty="0"/>
              <a:t>1-Hardware</a:t>
            </a:r>
          </a:p>
          <a:p>
            <a:pPr algn="l"/>
            <a:r>
              <a:rPr lang="en-US" dirty="0"/>
              <a:t>2-Software</a:t>
            </a:r>
          </a:p>
          <a:p>
            <a:pPr algn="l"/>
            <a:r>
              <a:rPr lang="en-US" dirty="0"/>
              <a:t>3-Electrical circuit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15601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64F567-4676-417E-A53E-0D5861C78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5780"/>
            <a:ext cx="9144000" cy="5645020"/>
          </a:xfrm>
        </p:spPr>
        <p:txBody>
          <a:bodyPr/>
          <a:lstStyle/>
          <a:p>
            <a:pPr algn="l"/>
            <a:r>
              <a:rPr lang="en-US" sz="3200" b="1" dirty="0"/>
              <a:t>2-Resources required to create the WBS element (resources are people, materials, and facilities)</a:t>
            </a:r>
          </a:p>
          <a:p>
            <a:pPr algn="l"/>
            <a:endParaRPr lang="en-US" dirty="0"/>
          </a:p>
          <a:p>
            <a:pPr algn="l"/>
            <a:r>
              <a:rPr lang="en-US" altLang="ar-EG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1- People: -</a:t>
            </a:r>
            <a:endParaRPr lang="en-US" b="1" dirty="0"/>
          </a:p>
          <a:p>
            <a:pPr algn="l"/>
            <a:endParaRPr lang="ar-E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98522C-E2DB-4027-95EB-C4F2FEA25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76329"/>
              </p:ext>
            </p:extLst>
          </p:nvPr>
        </p:nvGraphicFramePr>
        <p:xfrm>
          <a:off x="3233420" y="3214910"/>
          <a:ext cx="5725160" cy="221570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162627005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78283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Mechanical Engineers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 create the mechanical design of the Drone.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540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Electrical Engineers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Drone circuit design.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136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Software Engineers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Drone programming.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973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Application Developer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Create the application.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816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28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C8718B-BAB0-4B2D-9752-B19A0321C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9837"/>
            <a:ext cx="9144000" cy="4945224"/>
          </a:xfrm>
        </p:spPr>
        <p:txBody>
          <a:bodyPr/>
          <a:lstStyle/>
          <a:p>
            <a:pPr algn="l"/>
            <a:r>
              <a:rPr lang="en-US" b="1" dirty="0"/>
              <a:t>2- Materials: -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ar-E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632AE-4B8E-4F90-822F-E4FCAB75D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90943"/>
              </p:ext>
            </p:extLst>
          </p:nvPr>
        </p:nvGraphicFramePr>
        <p:xfrm>
          <a:off x="3233420" y="2302002"/>
          <a:ext cx="5725160" cy="257537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842515226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306314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Mechanical Part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Materials for the outer structure such as aluminum or plastic</a:t>
                      </a:r>
                      <a:r>
                        <a:rPr lang="ar-EG" sz="20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76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Electrical Part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Electronic parts such as resistors, capacitors, controller and driver</a:t>
                      </a:r>
                      <a:endParaRPr lang="en-US" sz="1100" dirty="0">
                        <a:effectLst/>
                      </a:endParaRPr>
                    </a:p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and motors.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52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50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290CCD-8D36-4DE7-86C5-92C2FF89A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3"/>
            <a:ext cx="9144000" cy="4604657"/>
          </a:xfrm>
        </p:spPr>
        <p:txBody>
          <a:bodyPr/>
          <a:lstStyle/>
          <a:p>
            <a:pPr algn="l"/>
            <a:r>
              <a:rPr lang="en-US" b="1" dirty="0"/>
              <a:t>3- Facilities: -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ar-EG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BF6A3C-A4E1-49A6-B130-FCF96FAAD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32054"/>
              </p:ext>
            </p:extLst>
          </p:nvPr>
        </p:nvGraphicFramePr>
        <p:xfrm>
          <a:off x="3233420" y="2791206"/>
          <a:ext cx="5725160" cy="159696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3232907132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32686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labs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Electrical and mechanical laboratories.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01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Machines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CNC machine and 3D Printer.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0908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50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C3F-67BE-4F67-9497-BCB7F2E3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2611"/>
            <a:ext cx="9144000" cy="1037351"/>
          </a:xfrm>
        </p:spPr>
        <p:txBody>
          <a:bodyPr/>
          <a:lstStyle/>
          <a:p>
            <a:r>
              <a:rPr lang="en-US" b="1" dirty="0"/>
              <a:t>Responsibilities matrix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40569860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7BDC05-BE9A-49D3-B233-75B97B4E0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9"/>
            <a:ext cx="9144000" cy="5365102"/>
          </a:xfrm>
        </p:spPr>
        <p:txBody>
          <a:bodyPr/>
          <a:lstStyle/>
          <a:p>
            <a:pPr algn="l"/>
            <a:r>
              <a:rPr lang="en-US" b="1" dirty="0"/>
              <a:t>The legend for this matrix: 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dirty="0"/>
              <a:t> = Approves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 = Reviews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P</a:t>
            </a:r>
            <a:r>
              <a:rPr lang="en-US" dirty="0"/>
              <a:t> = Participant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C</a:t>
            </a:r>
            <a:r>
              <a:rPr lang="en-US" dirty="0"/>
              <a:t> = Creator</a:t>
            </a:r>
          </a:p>
          <a:p>
            <a:pPr algn="l"/>
            <a:endParaRPr lang="ar-E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FC4E03-8E6E-4088-9A88-ACC90AB7D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50230"/>
              </p:ext>
            </p:extLst>
          </p:nvPr>
        </p:nvGraphicFramePr>
        <p:xfrm>
          <a:off x="4129159" y="2108573"/>
          <a:ext cx="5725160" cy="4235644"/>
        </p:xfrm>
        <a:graphic>
          <a:graphicData uri="http://schemas.openxmlformats.org/drawingml/2006/table">
            <a:tbl>
              <a:tblPr rtl="1" firstRow="1" firstCol="1" bandRow="1">
                <a:tableStyleId>{7E9639D4-E3E2-4D34-9284-5A2195B3D0D7}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682709856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47173593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005694801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4143187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123834633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3188351047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44036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Mine Expert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Application Developer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Engineer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Electrical Engineer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Mechanical Engineer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Manager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8155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Drone Structure Industry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33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Electrical Circuit Design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806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Controller Industry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15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Drone Programming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069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EG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Create the Application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95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 the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25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380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D407-3AD0-47C5-8DF3-A079B92A7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4619"/>
            <a:ext cx="9144000" cy="1065343"/>
          </a:xfrm>
        </p:spPr>
        <p:txBody>
          <a:bodyPr/>
          <a:lstStyle/>
          <a:p>
            <a:r>
              <a:rPr lang="en-US" b="1" dirty="0"/>
              <a:t>Project Network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65397500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29B7-D6DB-46AF-9908-4183DA1E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557" y="2649894"/>
            <a:ext cx="8392886" cy="844420"/>
          </a:xfrm>
        </p:spPr>
        <p:txBody>
          <a:bodyPr>
            <a:noAutofit/>
          </a:bodyPr>
          <a:lstStyle/>
          <a:p>
            <a:r>
              <a:rPr lang="en-US" b="1" dirty="0"/>
              <a:t>Project Charter Elements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721962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8B38D8-9F8D-4B22-8FB2-39FF604F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265"/>
            <a:ext cx="9144000" cy="6232849"/>
          </a:xfrm>
        </p:spPr>
        <p:txBody>
          <a:bodyPr/>
          <a:lstStyle/>
          <a:p>
            <a:pPr algn="l"/>
            <a:r>
              <a:rPr lang="en-US" sz="3200" b="1" dirty="0"/>
              <a:t>Network</a:t>
            </a:r>
            <a:endParaRPr lang="ar-E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45DFD-6FAA-4E74-B25B-14E064AEA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t="1838" r="4910" b="3800"/>
          <a:stretch/>
        </p:blipFill>
        <p:spPr>
          <a:xfrm>
            <a:off x="3270379" y="657807"/>
            <a:ext cx="5651241" cy="53837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42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2DE0-BBA6-4CDE-9793-0AA3DA8D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7297"/>
            <a:ext cx="9144000" cy="11026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Resource Constrained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32282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7F02-097A-4499-9B4E-7A638181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5289"/>
            <a:ext cx="9144000" cy="1074673"/>
          </a:xfrm>
        </p:spPr>
        <p:txBody>
          <a:bodyPr/>
          <a:lstStyle/>
          <a:p>
            <a:r>
              <a:rPr lang="en-US" b="1" dirty="0"/>
              <a:t>Budget Baseline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727666654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0B976D-828F-477D-93AC-93ADB23BF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9837"/>
            <a:ext cx="9144000" cy="558903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Budget Baseline</a:t>
            </a:r>
            <a:endParaRPr lang="ar-EG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7F9C0-CF3A-4735-BCA6-79C55FBB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6437"/>
            <a:ext cx="9144000" cy="2905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976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0BDF-1787-475F-86D5-EE15588AF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3281"/>
            <a:ext cx="9144000" cy="1046681"/>
          </a:xfrm>
        </p:spPr>
        <p:txBody>
          <a:bodyPr/>
          <a:lstStyle/>
          <a:p>
            <a:r>
              <a:rPr lang="en-US" b="1" dirty="0"/>
              <a:t>Risk Management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16368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58CFDB-1BE4-4F07-9A93-B3F275B6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09127"/>
            <a:ext cx="9144000" cy="5467738"/>
          </a:xfrm>
        </p:spPr>
        <p:txBody>
          <a:bodyPr/>
          <a:lstStyle/>
          <a:p>
            <a:pPr algn="l"/>
            <a:r>
              <a:rPr lang="en-US" sz="3200" b="1" dirty="0"/>
              <a:t>1-The risks that can face our project</a:t>
            </a:r>
          </a:p>
          <a:p>
            <a:pPr algn="l"/>
            <a:r>
              <a:rPr lang="en-US" dirty="0"/>
              <a:t>- Incompatibility of the electronic chip used with the circuit.</a:t>
            </a:r>
          </a:p>
          <a:p>
            <a:pPr algn="l"/>
            <a:r>
              <a:rPr lang="en-US" dirty="0"/>
              <a:t>- Delayed sensor response.</a:t>
            </a:r>
          </a:p>
          <a:p>
            <a:pPr algn="l"/>
            <a:r>
              <a:rPr lang="en-US" dirty="0"/>
              <a:t>- The code is not compatible with the chip.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2-Dealing with these risks</a:t>
            </a:r>
          </a:p>
          <a:p>
            <a:pPr algn="l"/>
            <a:r>
              <a:rPr lang="en-US" dirty="0"/>
              <a:t>- Experimenting with electronic chips with the circuit more than once.</a:t>
            </a:r>
          </a:p>
          <a:p>
            <a:pPr algn="l"/>
            <a:r>
              <a:rPr lang="en-US" dirty="0"/>
              <a:t>- Try to use high quality sensors.</a:t>
            </a:r>
          </a:p>
          <a:p>
            <a:pPr algn="l"/>
            <a:r>
              <a:rPr lang="en-US" dirty="0"/>
              <a:t>- Test the code more than once with the electronic chip</a:t>
            </a:r>
          </a:p>
          <a:p>
            <a:pPr algn="l"/>
            <a:endParaRPr lang="en-US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160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01548A-8AFC-45FB-A0CA-469E50C0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3102"/>
            <a:ext cx="9144000" cy="4464698"/>
          </a:xfrm>
        </p:spPr>
        <p:txBody>
          <a:bodyPr/>
          <a:lstStyle/>
          <a:p>
            <a:pPr algn="l"/>
            <a:r>
              <a:rPr lang="en-US" sz="3200" b="1" dirty="0"/>
              <a:t>3-Project Monitoring</a:t>
            </a:r>
          </a:p>
          <a:p>
            <a:pPr algn="l"/>
            <a:r>
              <a:rPr lang="en-US" dirty="0"/>
              <a:t>- Holding permanent meetings with the work team to monitor the latest developments.</a:t>
            </a:r>
          </a:p>
          <a:p>
            <a:pPr algn="l"/>
            <a:r>
              <a:rPr lang="en-US" dirty="0"/>
              <a:t>- Overseeing everything on the project.</a:t>
            </a:r>
          </a:p>
          <a:p>
            <a:pPr algn="l"/>
            <a:r>
              <a:rPr lang="en-US" dirty="0"/>
              <a:t>- Each member of the team must submit a detailed report on what he has achieved and his mission.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9690971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9C242D-A8B9-4D74-8071-14C6D158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8354"/>
            <a:ext cx="9144000" cy="4716625"/>
          </a:xfrm>
        </p:spPr>
        <p:txBody>
          <a:bodyPr/>
          <a:lstStyle/>
          <a:p>
            <a:pPr algn="l"/>
            <a:r>
              <a:rPr lang="en-US" sz="3200" b="1" dirty="0"/>
              <a:t>1-Project sponsor</a:t>
            </a:r>
          </a:p>
          <a:p>
            <a:pPr algn="l"/>
            <a:r>
              <a:rPr lang="en-US" dirty="0"/>
              <a:t>Amir Mustafa Ibrahim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2-Project manager</a:t>
            </a:r>
          </a:p>
          <a:p>
            <a:pPr algn="l"/>
            <a:r>
              <a:rPr lang="en-US" dirty="0"/>
              <a:t>Islam Abdelhady Hassanein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3-Purpose of the project</a:t>
            </a:r>
          </a:p>
          <a:p>
            <a:pPr algn="l"/>
            <a:r>
              <a:rPr lang="en-US" dirty="0"/>
              <a:t>-Detecting and extracting mines at the lowest cost and less harmful than the usual and recognized methods. 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2097913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50257D-D3A4-4622-9676-4CB4BCFD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7707"/>
            <a:ext cx="9144000" cy="537443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4-Business case for the project</a:t>
            </a:r>
          </a:p>
          <a:p>
            <a:pPr algn="l"/>
            <a:r>
              <a:rPr lang="en-US" dirty="0"/>
              <a:t>-The most places in Egypt where there are mines.</a:t>
            </a:r>
          </a:p>
          <a:p>
            <a:pPr algn="l"/>
            <a:r>
              <a:rPr lang="en-US" dirty="0"/>
              <a:t>-What new will the project add?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5-Basic timeline of when the project milestones will be reached.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6-High level assumptions and constraints</a:t>
            </a:r>
          </a:p>
          <a:p>
            <a:pPr algn="l"/>
            <a:r>
              <a:rPr lang="en-US" dirty="0"/>
              <a:t>-Not allowing the purchase of some internal components of the                     device. </a:t>
            </a:r>
          </a:p>
          <a:p>
            <a:pPr algn="l"/>
            <a:r>
              <a:rPr lang="en-US" dirty="0"/>
              <a:t>-Predetermined budgets, deadlines, resources, preferred vendors, and required technology.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9555326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EAC8-2C72-4FC6-B54F-85CDBA5D7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2612"/>
            <a:ext cx="9144000" cy="9563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scope statement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1904849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7ADDEA-11D2-4C89-A9C0-705C68BF4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70688"/>
            <a:ext cx="9144000" cy="471662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1-Product Scope Description</a:t>
            </a:r>
          </a:p>
          <a:p>
            <a:pPr algn="l"/>
            <a:r>
              <a:rPr lang="en-US" dirty="0"/>
              <a:t>-The project will work in the desert and lands where there is a large amount of mines.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2-Product Acceptance Criteria</a:t>
            </a:r>
          </a:p>
          <a:p>
            <a:pPr algn="l"/>
            <a:r>
              <a:rPr lang="en-US" dirty="0"/>
              <a:t>- Easy to use.</a:t>
            </a:r>
          </a:p>
          <a:p>
            <a:pPr algn="l"/>
            <a:r>
              <a:rPr lang="en-US" dirty="0"/>
              <a:t>- High efficiency.</a:t>
            </a:r>
          </a:p>
          <a:p>
            <a:pPr algn="l"/>
            <a:r>
              <a:rPr lang="en-US" dirty="0"/>
              <a:t>- Detects mines on a large scale.</a:t>
            </a:r>
          </a:p>
          <a:p>
            <a:pPr algn="l"/>
            <a:endParaRPr lang="en-US" dirty="0"/>
          </a:p>
          <a:p>
            <a:pPr algn="l"/>
            <a:r>
              <a:rPr lang="en-US" sz="3200" b="1" dirty="0"/>
              <a:t>3-Project Constraints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406880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5896-B691-4A7B-B578-63D68752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9305"/>
            <a:ext cx="9144000" cy="11306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Breakdown Structure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03032419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AB1062-AD19-439D-A1D2-2D7B58387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1763"/>
            <a:ext cx="9144000" cy="4446037"/>
          </a:xfrm>
        </p:spPr>
        <p:txBody>
          <a:bodyPr/>
          <a:lstStyle/>
          <a:p>
            <a:pPr algn="l"/>
            <a:r>
              <a:rPr lang="en-US" sz="3200" b="1" dirty="0"/>
              <a:t>The project generally consists of:</a:t>
            </a:r>
          </a:p>
          <a:p>
            <a:pPr algn="l"/>
            <a:r>
              <a:rPr lang="en-US" dirty="0"/>
              <a:t>•   701.1 Hardware</a:t>
            </a:r>
          </a:p>
          <a:p>
            <a:pPr algn="l"/>
            <a:r>
              <a:rPr lang="en-US" dirty="0"/>
              <a:t>•   701.2 Software</a:t>
            </a:r>
          </a:p>
          <a:p>
            <a:pPr algn="l"/>
            <a:r>
              <a:rPr lang="en-US" dirty="0"/>
              <a:t>•   701.3 Electrical circuit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049059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4FA98A-FDB6-42B0-A56C-86A004C8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497"/>
            <a:ext cx="9144000" cy="584096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701.1 Hardware</a:t>
            </a:r>
            <a:endParaRPr lang="ar-EG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6AC49-35CA-41B2-821D-A5DBB6C82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2043" r="5441"/>
          <a:stretch/>
        </p:blipFill>
        <p:spPr>
          <a:xfrm>
            <a:off x="3278155" y="1642236"/>
            <a:ext cx="5635690" cy="35735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22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</TotalTime>
  <Words>505</Words>
  <Application>Microsoft Office PowerPoint</Application>
  <PresentationFormat>Widescreen</PresentationFormat>
  <Paragraphs>142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Vapor Trail</vt:lpstr>
      <vt:lpstr>MINE-DETECTION DRONE</vt:lpstr>
      <vt:lpstr>Project Charter Elements</vt:lpstr>
      <vt:lpstr>PowerPoint Presentation</vt:lpstr>
      <vt:lpstr>PowerPoint Presentation</vt:lpstr>
      <vt:lpstr>Project scope statement</vt:lpstr>
      <vt:lpstr>PowerPoint Presentation</vt:lpstr>
      <vt:lpstr>Work Breakdown Structure</vt:lpstr>
      <vt:lpstr>PowerPoint Presentation</vt:lpstr>
      <vt:lpstr>PowerPoint Presentation</vt:lpstr>
      <vt:lpstr>PowerPoint Presentation</vt:lpstr>
      <vt:lpstr>PowerPoint Presentation</vt:lpstr>
      <vt:lpstr>WBS Dictionary</vt:lpstr>
      <vt:lpstr>PowerPoint Presentation</vt:lpstr>
      <vt:lpstr>PowerPoint Presentation</vt:lpstr>
      <vt:lpstr>PowerPoint Presentation</vt:lpstr>
      <vt:lpstr>PowerPoint Presentation</vt:lpstr>
      <vt:lpstr>Responsibilities matrix</vt:lpstr>
      <vt:lpstr>PowerPoint Presentation</vt:lpstr>
      <vt:lpstr>Project Network</vt:lpstr>
      <vt:lpstr>PowerPoint Presentation</vt:lpstr>
      <vt:lpstr>Resource Constrained</vt:lpstr>
      <vt:lpstr>Budget Baseline</vt:lpstr>
      <vt:lpstr>PowerPoint Presentation</vt:lpstr>
      <vt:lpstr>Risk Management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MINE-DETECTION DRONE</dc:title>
  <dc:creator>Islam Abdel Hady</dc:creator>
  <cp:lastModifiedBy>Islam Abdel Hady</cp:lastModifiedBy>
  <cp:revision>21</cp:revision>
  <dcterms:created xsi:type="dcterms:W3CDTF">2022-01-02T15:19:26Z</dcterms:created>
  <dcterms:modified xsi:type="dcterms:W3CDTF">2022-01-02T19:34:59Z</dcterms:modified>
</cp:coreProperties>
</file>