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304" r:id="rId6"/>
    <p:sldId id="306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279" r:id="rId16"/>
    <p:sldId id="309" r:id="rId17"/>
    <p:sldId id="283" r:id="rId18"/>
  </p:sldIdLst>
  <p:sldSz cx="9144000" cy="5143500" type="screen16x9"/>
  <p:notesSz cx="6858000" cy="9144000"/>
  <p:embeddedFontLst>
    <p:embeddedFont>
      <p:font typeface="Audiowide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Karla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D76EB2-0877-47F9-95DA-72C3BC988FE2}">
  <a:tblStyle styleId="{8CD76EB2-0877-47F9-95DA-72C3BC988F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1caab1d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1caab1d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018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342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030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5401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8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cc9050bdf8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cc9050bdf8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798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cc9050bdf8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cc9050bdf8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ffe5a3af5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ffe5a3af5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dd26cc8a4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dd26cc8a4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456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340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154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788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641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1050" y="-447675"/>
            <a:ext cx="5892301" cy="36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261050" y="1962150"/>
            <a:ext cx="5892301" cy="36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684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33" name="Google Shape;33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825300" y="-371475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5048253" y="23982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713224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713224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/>
          </p:nvPr>
        </p:nvSpPr>
        <p:spPr>
          <a:xfrm>
            <a:off x="713224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3"/>
          </p:nvPr>
        </p:nvSpPr>
        <p:spPr>
          <a:xfrm>
            <a:off x="713224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4"/>
          </p:nvPr>
        </p:nvSpPr>
        <p:spPr>
          <a:xfrm>
            <a:off x="3419251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5"/>
          </p:nvPr>
        </p:nvSpPr>
        <p:spPr>
          <a:xfrm>
            <a:off x="3419251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6"/>
          </p:nvPr>
        </p:nvSpPr>
        <p:spPr>
          <a:xfrm>
            <a:off x="3419251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7"/>
          </p:nvPr>
        </p:nvSpPr>
        <p:spPr>
          <a:xfrm>
            <a:off x="3419251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8" hasCustomPrompt="1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9" hasCustomPrompt="1"/>
          </p:nvPr>
        </p:nvSpPr>
        <p:spPr>
          <a:xfrm>
            <a:off x="4121401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3" hasCustomPrompt="1"/>
          </p:nvPr>
        </p:nvSpPr>
        <p:spPr>
          <a:xfrm>
            <a:off x="1415374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4" hasCustomPrompt="1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5"/>
          </p:nvPr>
        </p:nvSpPr>
        <p:spPr>
          <a:xfrm>
            <a:off x="6125276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6"/>
          </p:nvPr>
        </p:nvSpPr>
        <p:spPr>
          <a:xfrm>
            <a:off x="6125276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7"/>
          </p:nvPr>
        </p:nvSpPr>
        <p:spPr>
          <a:xfrm>
            <a:off x="6125276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8"/>
          </p:nvPr>
        </p:nvSpPr>
        <p:spPr>
          <a:xfrm>
            <a:off x="6125276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9" hasCustomPrompt="1"/>
          </p:nvPr>
        </p:nvSpPr>
        <p:spPr>
          <a:xfrm>
            <a:off x="6827426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20" hasCustomPrompt="1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400000">
            <a:off x="-1377750" y="2269750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5366340" y="829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>
            <a:spLocks noGrp="1"/>
          </p:cNvSpPr>
          <p:nvPr>
            <p:ph type="title" idx="21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 rot="-1114">
            <a:off x="726775" y="2183450"/>
            <a:ext cx="2778300" cy="8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1"/>
          </p:nvPr>
        </p:nvSpPr>
        <p:spPr>
          <a:xfrm rot="371">
            <a:off x="726775" y="2991552"/>
            <a:ext cx="27783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title" idx="2"/>
          </p:nvPr>
        </p:nvSpPr>
        <p:spPr>
          <a:xfrm>
            <a:off x="3189587" y="3304275"/>
            <a:ext cx="27783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3"/>
          </p:nvPr>
        </p:nvSpPr>
        <p:spPr>
          <a:xfrm>
            <a:off x="3189587" y="4114925"/>
            <a:ext cx="27783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 idx="4"/>
          </p:nvPr>
        </p:nvSpPr>
        <p:spPr>
          <a:xfrm>
            <a:off x="5652399" y="2182150"/>
            <a:ext cx="27783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5"/>
          </p:nvPr>
        </p:nvSpPr>
        <p:spPr>
          <a:xfrm>
            <a:off x="5652399" y="2991875"/>
            <a:ext cx="27783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 amt="75000"/>
          </a:blip>
          <a:srcRect l="16597" t="23395"/>
          <a:stretch/>
        </p:blipFill>
        <p:spPr>
          <a:xfrm rot="-5400000">
            <a:off x="-1349762" y="941737"/>
            <a:ext cx="5684874" cy="323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 amt="75000"/>
          </a:blip>
          <a:srcRect l="23059" t="16268"/>
          <a:stretch/>
        </p:blipFill>
        <p:spPr>
          <a:xfrm rot="5400004">
            <a:off x="5600637" y="400113"/>
            <a:ext cx="4438774" cy="299084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1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1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title"/>
          </p:nvPr>
        </p:nvSpPr>
        <p:spPr>
          <a:xfrm>
            <a:off x="720000" y="174824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subTitle" idx="1"/>
          </p:nvPr>
        </p:nvSpPr>
        <p:spPr>
          <a:xfrm>
            <a:off x="720204" y="2019748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title" idx="2"/>
          </p:nvPr>
        </p:nvSpPr>
        <p:spPr>
          <a:xfrm>
            <a:off x="3368276" y="174824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3"/>
          </p:nvPr>
        </p:nvSpPr>
        <p:spPr>
          <a:xfrm>
            <a:off x="3368275" y="2019748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title" idx="4"/>
          </p:nvPr>
        </p:nvSpPr>
        <p:spPr>
          <a:xfrm>
            <a:off x="720204" y="323737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subTitle" idx="5"/>
          </p:nvPr>
        </p:nvSpPr>
        <p:spPr>
          <a:xfrm>
            <a:off x="720204" y="3509446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title" idx="6"/>
          </p:nvPr>
        </p:nvSpPr>
        <p:spPr>
          <a:xfrm>
            <a:off x="3368276" y="323737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subTitle" idx="7"/>
          </p:nvPr>
        </p:nvSpPr>
        <p:spPr>
          <a:xfrm>
            <a:off x="3368275" y="3509446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title" idx="8"/>
          </p:nvPr>
        </p:nvSpPr>
        <p:spPr>
          <a:xfrm>
            <a:off x="6000876" y="174824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subTitle" idx="9"/>
          </p:nvPr>
        </p:nvSpPr>
        <p:spPr>
          <a:xfrm>
            <a:off x="6000875" y="2019748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title" idx="13"/>
          </p:nvPr>
        </p:nvSpPr>
        <p:spPr>
          <a:xfrm>
            <a:off x="6000876" y="323737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subTitle" idx="14"/>
          </p:nvPr>
        </p:nvSpPr>
        <p:spPr>
          <a:xfrm>
            <a:off x="6000875" y="3509446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title" idx="15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 amt="75000"/>
          </a:blip>
          <a:srcRect l="23147" t="15754"/>
          <a:stretch/>
        </p:blipFill>
        <p:spPr>
          <a:xfrm rot="5400000">
            <a:off x="5748539" y="489536"/>
            <a:ext cx="4351724" cy="295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 amt="75000"/>
          </a:blip>
          <a:srcRect l="19672" t="17471"/>
          <a:stretch/>
        </p:blipFill>
        <p:spPr>
          <a:xfrm rot="-5399996">
            <a:off x="-957325" y="1514479"/>
            <a:ext cx="4633974" cy="294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4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ctrTitle"/>
          </p:nvPr>
        </p:nvSpPr>
        <p:spPr>
          <a:xfrm>
            <a:off x="2243613" y="573100"/>
            <a:ext cx="46617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subTitle" idx="1"/>
          </p:nvPr>
        </p:nvSpPr>
        <p:spPr>
          <a:xfrm>
            <a:off x="2243625" y="1723300"/>
            <a:ext cx="46617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24"/>
          <p:cNvSpPr txBox="1"/>
          <p:nvPr/>
        </p:nvSpPr>
        <p:spPr>
          <a:xfrm>
            <a:off x="2072100" y="4182850"/>
            <a:ext cx="49998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, and includes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55" name="Google Shape;255;p24"/>
          <p:cNvPicPr preferRelativeResize="0"/>
          <p:nvPr/>
        </p:nvPicPr>
        <p:blipFill rotWithShape="1">
          <a:blip r:embed="rId6">
            <a:alphaModFix amt="75000"/>
          </a:blip>
          <a:srcRect l="18320"/>
          <a:stretch/>
        </p:blipFill>
        <p:spPr>
          <a:xfrm rot="5400000">
            <a:off x="5077976" y="347474"/>
            <a:ext cx="5076823" cy="38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4"/>
          <p:cNvPicPr preferRelativeResize="0"/>
          <p:nvPr/>
        </p:nvPicPr>
        <p:blipFill rotWithShape="1">
          <a:blip r:embed="rId6">
            <a:alphaModFix amt="75000"/>
          </a:blip>
          <a:srcRect l="14258" t="537"/>
          <a:stretch/>
        </p:blipFill>
        <p:spPr>
          <a:xfrm rot="-5399997">
            <a:off x="-1076912" y="756716"/>
            <a:ext cx="5372099" cy="3858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5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2" name="Google Shape;262;p25"/>
          <p:cNvPicPr preferRelativeResize="0"/>
          <p:nvPr/>
        </p:nvPicPr>
        <p:blipFill rotWithShape="1">
          <a:blip r:embed="rId3">
            <a:alphaModFix amt="75000"/>
          </a:blip>
          <a:srcRect l="23664" t="13299"/>
          <a:stretch/>
        </p:blipFill>
        <p:spPr>
          <a:xfrm>
            <a:off x="9525" y="-1562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5"/>
          <p:cNvPicPr preferRelativeResize="0"/>
          <p:nvPr/>
        </p:nvPicPr>
        <p:blipFill rotWithShape="1">
          <a:blip r:embed="rId3">
            <a:alphaModFix amt="75000"/>
          </a:blip>
          <a:srcRect l="21334" t="3883"/>
          <a:stretch/>
        </p:blipFill>
        <p:spPr>
          <a:xfrm rot="-10799995">
            <a:off x="5739700" y="26037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 amt="75000"/>
          </a:blip>
          <a:srcRect l="20356"/>
          <a:stretch/>
        </p:blipFill>
        <p:spPr>
          <a:xfrm rot="5400000">
            <a:off x="4631025" y="510125"/>
            <a:ext cx="5524500" cy="4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3">
            <a:alphaModFix amt="75000"/>
          </a:blip>
          <a:srcRect l="16645" t="537"/>
          <a:stretch/>
        </p:blipFill>
        <p:spPr>
          <a:xfrm rot="-5399997">
            <a:off x="-1058539" y="294014"/>
            <a:ext cx="5654502" cy="417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37000">
              <a:schemeClr val="dk1"/>
            </a:gs>
            <a:gs pos="63000">
              <a:schemeClr val="dk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2475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udiowide"/>
              <a:buNone/>
              <a:defRPr sz="2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2475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4" r:id="rId5"/>
    <p:sldLayoutId id="2147483667" r:id="rId6"/>
    <p:sldLayoutId id="2147483670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1727250" y="1228150"/>
            <a:ext cx="5689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ctrTitle"/>
          </p:nvPr>
        </p:nvSpPr>
        <p:spPr>
          <a:xfrm>
            <a:off x="1540946" y="1274343"/>
            <a:ext cx="6198564" cy="23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Facebook Network Graph Analysis  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83" name="Google Shape;283;p30"/>
          <p:cNvSpPr txBox="1">
            <a:spLocks noGrp="1"/>
          </p:cNvSpPr>
          <p:nvPr>
            <p:ph type="subTitle" idx="1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Algorithm Project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Date: 25/5/2023</a:t>
            </a:r>
            <a:endParaRPr b="1" dirty="0"/>
          </a:p>
        </p:txBody>
      </p:sp>
      <p:grpSp>
        <p:nvGrpSpPr>
          <p:cNvPr id="284" name="Google Shape;284;p30"/>
          <p:cNvGrpSpPr/>
          <p:nvPr/>
        </p:nvGrpSpPr>
        <p:grpSpPr>
          <a:xfrm>
            <a:off x="1006807" y="487596"/>
            <a:ext cx="288601" cy="1096693"/>
            <a:chOff x="1006700" y="2603975"/>
            <a:chExt cx="55450" cy="210700"/>
          </a:xfrm>
        </p:grpSpPr>
        <p:sp>
          <p:nvSpPr>
            <p:cNvPr id="285" name="Google Shape;285;p30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0"/>
          <p:cNvGrpSpPr/>
          <p:nvPr/>
        </p:nvGrpSpPr>
        <p:grpSpPr>
          <a:xfrm rot="5400000">
            <a:off x="7769557" y="3906771"/>
            <a:ext cx="288601" cy="1096693"/>
            <a:chOff x="1006700" y="2603975"/>
            <a:chExt cx="55450" cy="210700"/>
          </a:xfrm>
        </p:grpSpPr>
        <p:sp>
          <p:nvSpPr>
            <p:cNvPr id="292" name="Google Shape;292;p30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30"/>
          <p:cNvGrpSpPr/>
          <p:nvPr/>
        </p:nvGrpSpPr>
        <p:grpSpPr>
          <a:xfrm>
            <a:off x="551124" y="3629702"/>
            <a:ext cx="1178637" cy="1096691"/>
            <a:chOff x="827350" y="3629733"/>
            <a:chExt cx="1431600" cy="1332067"/>
          </a:xfrm>
        </p:grpSpPr>
        <p:sp>
          <p:nvSpPr>
            <p:cNvPr id="299" name="Google Shape;29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30"/>
          <p:cNvGrpSpPr/>
          <p:nvPr/>
        </p:nvGrpSpPr>
        <p:grpSpPr>
          <a:xfrm>
            <a:off x="322602" y="2902809"/>
            <a:ext cx="781224" cy="726909"/>
            <a:chOff x="827350" y="3629733"/>
            <a:chExt cx="1431600" cy="1332067"/>
          </a:xfrm>
        </p:grpSpPr>
        <p:sp>
          <p:nvSpPr>
            <p:cNvPr id="303" name="Google Shape;303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0"/>
          <p:cNvGrpSpPr/>
          <p:nvPr/>
        </p:nvGrpSpPr>
        <p:grpSpPr>
          <a:xfrm>
            <a:off x="1816189" y="4394848"/>
            <a:ext cx="356325" cy="331552"/>
            <a:chOff x="827350" y="3629733"/>
            <a:chExt cx="1431600" cy="1332067"/>
          </a:xfrm>
        </p:grpSpPr>
        <p:sp>
          <p:nvSpPr>
            <p:cNvPr id="307" name="Google Shape;307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30"/>
          <p:cNvGrpSpPr/>
          <p:nvPr/>
        </p:nvGrpSpPr>
        <p:grpSpPr>
          <a:xfrm>
            <a:off x="7466251" y="219713"/>
            <a:ext cx="895180" cy="832942"/>
            <a:chOff x="827350" y="3629733"/>
            <a:chExt cx="1431600" cy="1332067"/>
          </a:xfrm>
        </p:grpSpPr>
        <p:sp>
          <p:nvSpPr>
            <p:cNvPr id="311" name="Google Shape;311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30"/>
          <p:cNvGrpSpPr/>
          <p:nvPr/>
        </p:nvGrpSpPr>
        <p:grpSpPr>
          <a:xfrm>
            <a:off x="8131283" y="1065715"/>
            <a:ext cx="598982" cy="557337"/>
            <a:chOff x="827350" y="3629733"/>
            <a:chExt cx="1431600" cy="1332067"/>
          </a:xfrm>
        </p:grpSpPr>
        <p:sp>
          <p:nvSpPr>
            <p:cNvPr id="315" name="Google Shape;315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0"/>
          <p:cNvGrpSpPr/>
          <p:nvPr/>
        </p:nvGrpSpPr>
        <p:grpSpPr>
          <a:xfrm>
            <a:off x="6901231" y="620669"/>
            <a:ext cx="464268" cy="431989"/>
            <a:chOff x="827350" y="3629733"/>
            <a:chExt cx="1431600" cy="1332067"/>
          </a:xfrm>
        </p:grpSpPr>
        <p:sp>
          <p:nvSpPr>
            <p:cNvPr id="319" name="Google Shape;31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5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 Analysis</a:t>
            </a:r>
            <a:endParaRPr dirty="0"/>
          </a:p>
        </p:txBody>
      </p:sp>
      <p:grpSp>
        <p:nvGrpSpPr>
          <p:cNvPr id="484" name="Google Shape;484;p35"/>
          <p:cNvGrpSpPr/>
          <p:nvPr/>
        </p:nvGrpSpPr>
        <p:grpSpPr>
          <a:xfrm>
            <a:off x="8699757" y="487596"/>
            <a:ext cx="288601" cy="1096693"/>
            <a:chOff x="1006700" y="2603975"/>
            <a:chExt cx="55450" cy="210700"/>
          </a:xfrm>
        </p:grpSpPr>
        <p:sp>
          <p:nvSpPr>
            <p:cNvPr id="485" name="Google Shape;485;p3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5"/>
          <p:cNvGrpSpPr/>
          <p:nvPr/>
        </p:nvGrpSpPr>
        <p:grpSpPr>
          <a:xfrm rot="5400000">
            <a:off x="759157" y="4251096"/>
            <a:ext cx="288601" cy="1096693"/>
            <a:chOff x="1006700" y="2603975"/>
            <a:chExt cx="55450" cy="210700"/>
          </a:xfrm>
        </p:grpSpPr>
        <p:sp>
          <p:nvSpPr>
            <p:cNvPr id="492" name="Google Shape;492;p3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5"/>
          <p:cNvGrpSpPr/>
          <p:nvPr/>
        </p:nvGrpSpPr>
        <p:grpSpPr>
          <a:xfrm>
            <a:off x="6789999" y="3558452"/>
            <a:ext cx="1178637" cy="1096691"/>
            <a:chOff x="827350" y="3629733"/>
            <a:chExt cx="1431600" cy="1332067"/>
          </a:xfrm>
        </p:grpSpPr>
        <p:sp>
          <p:nvSpPr>
            <p:cNvPr id="499" name="Google Shape;499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5"/>
          <p:cNvGrpSpPr/>
          <p:nvPr/>
        </p:nvGrpSpPr>
        <p:grpSpPr>
          <a:xfrm>
            <a:off x="8040164" y="4235971"/>
            <a:ext cx="781224" cy="726909"/>
            <a:chOff x="827350" y="3629733"/>
            <a:chExt cx="1431600" cy="1332067"/>
          </a:xfrm>
        </p:grpSpPr>
        <p:sp>
          <p:nvSpPr>
            <p:cNvPr id="503" name="Google Shape;503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35"/>
          <p:cNvGrpSpPr/>
          <p:nvPr/>
        </p:nvGrpSpPr>
        <p:grpSpPr>
          <a:xfrm>
            <a:off x="142093" y="220619"/>
            <a:ext cx="464268" cy="431989"/>
            <a:chOff x="827350" y="3629733"/>
            <a:chExt cx="1431600" cy="1332067"/>
          </a:xfrm>
        </p:grpSpPr>
        <p:sp>
          <p:nvSpPr>
            <p:cNvPr id="507" name="Google Shape;507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67;p47">
            <a:extLst>
              <a:ext uri="{FF2B5EF4-FFF2-40B4-BE49-F238E27FC236}">
                <a16:creationId xmlns:a16="http://schemas.microsoft.com/office/drawing/2014/main" id="{5CCC5BA0-BCE0-2B6F-838E-96BB5372F62E}"/>
              </a:ext>
            </a:extLst>
          </p:cNvPr>
          <p:cNvSpPr/>
          <p:nvPr/>
        </p:nvSpPr>
        <p:spPr>
          <a:xfrm>
            <a:off x="1734752" y="1494958"/>
            <a:ext cx="2674500" cy="6321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973;p47">
            <a:extLst>
              <a:ext uri="{FF2B5EF4-FFF2-40B4-BE49-F238E27FC236}">
                <a16:creationId xmlns:a16="http://schemas.microsoft.com/office/drawing/2014/main" id="{7E5E619B-9F3E-943D-65C1-8C9FF71511FB}"/>
              </a:ext>
            </a:extLst>
          </p:cNvPr>
          <p:cNvSpPr txBox="1"/>
          <p:nvPr/>
        </p:nvSpPr>
        <p:spPr>
          <a:xfrm>
            <a:off x="4765731" y="1295672"/>
            <a:ext cx="3073707" cy="12760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In the clustering coefficient analysis, the extent to which nodes in the network cluster together is assessed.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To perform the clustering coefficient analysis, the local clustering function is utilized using algorithm with time complexity O(N + E).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4" name="Google Shape;987;p47">
            <a:extLst>
              <a:ext uri="{FF2B5EF4-FFF2-40B4-BE49-F238E27FC236}">
                <a16:creationId xmlns:a16="http://schemas.microsoft.com/office/drawing/2014/main" id="{E183D364-9B5C-7C49-704C-4E1D80420FE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409252" y="1827615"/>
            <a:ext cx="356479" cy="10609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6E615F-3A8B-117C-F0B6-E8229A7115A6}"/>
              </a:ext>
            </a:extLst>
          </p:cNvPr>
          <p:cNvSpPr txBox="1"/>
          <p:nvPr/>
        </p:nvSpPr>
        <p:spPr>
          <a:xfrm>
            <a:off x="1608769" y="1625934"/>
            <a:ext cx="29264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Clustering Coefficients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23984-E41A-86FA-03DE-B8DE5A7629FF}"/>
              </a:ext>
            </a:extLst>
          </p:cNvPr>
          <p:cNvSpPr txBox="1"/>
          <p:nvPr/>
        </p:nvSpPr>
        <p:spPr>
          <a:xfrm>
            <a:off x="1047766" y="2648904"/>
            <a:ext cx="551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solidFill>
                  <a:schemeClr val="accent1"/>
                </a:solidFill>
                <a:latin typeface="Karla" pitchFamily="2" charset="0"/>
              </a:rPr>
              <a:t>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66C4C3-170E-72D1-3490-5375FB1622F9}"/>
              </a:ext>
            </a:extLst>
          </p:cNvPr>
          <p:cNvSpPr txBox="1"/>
          <p:nvPr/>
        </p:nvSpPr>
        <p:spPr>
          <a:xfrm>
            <a:off x="1107198" y="3054704"/>
            <a:ext cx="671952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Karla" pitchFamily="2" charset="0"/>
              </a:rPr>
              <a:t>This graph indicates that the clustering coefficients is 0.9718.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Karla" pitchFamily="2" charset="0"/>
              </a:rPr>
              <a:t>This result indicates a high level of clustering or connectivity.</a:t>
            </a:r>
          </a:p>
          <a:p>
            <a:r>
              <a:rPr lang="en-US" dirty="0">
                <a:solidFill>
                  <a:schemeClr val="accent2"/>
                </a:solidFill>
                <a:latin typeface="Karla" pitchFamily="2" charset="0"/>
              </a:rPr>
              <a:t>       within the graph.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Karla" pitchFamily="2" charset="0"/>
              </a:rPr>
              <a:t>Triangles: 115278616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Karla" pitchFamily="2" charset="0"/>
              </a:rPr>
              <a:t>Average number of triangles: 5763.930</a:t>
            </a:r>
          </a:p>
        </p:txBody>
      </p:sp>
    </p:spTree>
    <p:extLst>
      <p:ext uri="{BB962C8B-B14F-4D97-AF65-F5344CB8AC3E}">
        <p14:creationId xmlns:p14="http://schemas.microsoft.com/office/powerpoint/2010/main" val="154079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5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 Analysis</a:t>
            </a:r>
            <a:endParaRPr dirty="0"/>
          </a:p>
        </p:txBody>
      </p:sp>
      <p:grpSp>
        <p:nvGrpSpPr>
          <p:cNvPr id="484" name="Google Shape;484;p35"/>
          <p:cNvGrpSpPr/>
          <p:nvPr/>
        </p:nvGrpSpPr>
        <p:grpSpPr>
          <a:xfrm>
            <a:off x="8699757" y="487596"/>
            <a:ext cx="288601" cy="1096693"/>
            <a:chOff x="1006700" y="2603975"/>
            <a:chExt cx="55450" cy="210700"/>
          </a:xfrm>
        </p:grpSpPr>
        <p:sp>
          <p:nvSpPr>
            <p:cNvPr id="485" name="Google Shape;485;p3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5"/>
          <p:cNvGrpSpPr/>
          <p:nvPr/>
        </p:nvGrpSpPr>
        <p:grpSpPr>
          <a:xfrm rot="5400000">
            <a:off x="759157" y="4251096"/>
            <a:ext cx="288601" cy="1096693"/>
            <a:chOff x="1006700" y="2603975"/>
            <a:chExt cx="55450" cy="210700"/>
          </a:xfrm>
        </p:grpSpPr>
        <p:sp>
          <p:nvSpPr>
            <p:cNvPr id="492" name="Google Shape;492;p3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5"/>
          <p:cNvGrpSpPr/>
          <p:nvPr/>
        </p:nvGrpSpPr>
        <p:grpSpPr>
          <a:xfrm>
            <a:off x="6789999" y="3558452"/>
            <a:ext cx="1178637" cy="1096691"/>
            <a:chOff x="827350" y="3629733"/>
            <a:chExt cx="1431600" cy="1332067"/>
          </a:xfrm>
        </p:grpSpPr>
        <p:sp>
          <p:nvSpPr>
            <p:cNvPr id="499" name="Google Shape;499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5"/>
          <p:cNvGrpSpPr/>
          <p:nvPr/>
        </p:nvGrpSpPr>
        <p:grpSpPr>
          <a:xfrm>
            <a:off x="8040164" y="4235971"/>
            <a:ext cx="781224" cy="726909"/>
            <a:chOff x="827350" y="3629733"/>
            <a:chExt cx="1431600" cy="1332067"/>
          </a:xfrm>
        </p:grpSpPr>
        <p:sp>
          <p:nvSpPr>
            <p:cNvPr id="503" name="Google Shape;503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35"/>
          <p:cNvGrpSpPr/>
          <p:nvPr/>
        </p:nvGrpSpPr>
        <p:grpSpPr>
          <a:xfrm>
            <a:off x="142093" y="220619"/>
            <a:ext cx="464268" cy="431989"/>
            <a:chOff x="827350" y="3629733"/>
            <a:chExt cx="1431600" cy="1332067"/>
          </a:xfrm>
        </p:grpSpPr>
        <p:sp>
          <p:nvSpPr>
            <p:cNvPr id="507" name="Google Shape;507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67;p47">
            <a:extLst>
              <a:ext uri="{FF2B5EF4-FFF2-40B4-BE49-F238E27FC236}">
                <a16:creationId xmlns:a16="http://schemas.microsoft.com/office/drawing/2014/main" id="{5CCC5BA0-BCE0-2B6F-838E-96BB5372F62E}"/>
              </a:ext>
            </a:extLst>
          </p:cNvPr>
          <p:cNvSpPr/>
          <p:nvPr/>
        </p:nvSpPr>
        <p:spPr>
          <a:xfrm>
            <a:off x="1734752" y="1494958"/>
            <a:ext cx="2674500" cy="6321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973;p47">
            <a:extLst>
              <a:ext uri="{FF2B5EF4-FFF2-40B4-BE49-F238E27FC236}">
                <a16:creationId xmlns:a16="http://schemas.microsoft.com/office/drawing/2014/main" id="{7E5E619B-9F3E-943D-65C1-8C9FF71511FB}"/>
              </a:ext>
            </a:extLst>
          </p:cNvPr>
          <p:cNvSpPr txBox="1"/>
          <p:nvPr/>
        </p:nvSpPr>
        <p:spPr>
          <a:xfrm>
            <a:off x="4765731" y="1295672"/>
            <a:ext cx="3073707" cy="12760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The time complexity of the transitivity algorithm is dependent on the size of the network. In our case, the time complexity is approximately $O(n^3).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It is important to note that graph-tool may employ optimizations or techniques to improve the efficiency of the algorithm</a:t>
            </a:r>
          </a:p>
        </p:txBody>
      </p:sp>
      <p:cxnSp>
        <p:nvCxnSpPr>
          <p:cNvPr id="4" name="Google Shape;987;p47">
            <a:extLst>
              <a:ext uri="{FF2B5EF4-FFF2-40B4-BE49-F238E27FC236}">
                <a16:creationId xmlns:a16="http://schemas.microsoft.com/office/drawing/2014/main" id="{E183D364-9B5C-7C49-704C-4E1D80420FE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409252" y="1827615"/>
            <a:ext cx="356479" cy="10609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6E615F-3A8B-117C-F0B6-E8229A7115A6}"/>
              </a:ext>
            </a:extLst>
          </p:cNvPr>
          <p:cNvSpPr txBox="1"/>
          <p:nvPr/>
        </p:nvSpPr>
        <p:spPr>
          <a:xfrm>
            <a:off x="1935730" y="1617826"/>
            <a:ext cx="2272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Transitivity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23984-E41A-86FA-03DE-B8DE5A7629FF}"/>
              </a:ext>
            </a:extLst>
          </p:cNvPr>
          <p:cNvSpPr txBox="1"/>
          <p:nvPr/>
        </p:nvSpPr>
        <p:spPr>
          <a:xfrm>
            <a:off x="857463" y="2560217"/>
            <a:ext cx="551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solidFill>
                  <a:schemeClr val="accent1"/>
                </a:solidFill>
                <a:latin typeface="Karla" pitchFamily="2" charset="0"/>
              </a:rPr>
              <a:t>Result</a:t>
            </a:r>
            <a:endParaRPr lang="en-US" sz="1600" b="1" u="sng" dirty="0">
              <a:solidFill>
                <a:schemeClr val="accent1"/>
              </a:solidFill>
              <a:latin typeface="Karl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0B50C7-C7E7-8246-780D-AA1FF695AD58}"/>
              </a:ext>
            </a:extLst>
          </p:cNvPr>
          <p:cNvSpPr txBox="1"/>
          <p:nvPr/>
        </p:nvSpPr>
        <p:spPr>
          <a:xfrm>
            <a:off x="1203632" y="2952242"/>
            <a:ext cx="544101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Transitivity of the graph: (0.895609646462258, 0.0027147177162341303)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first value, 0.895609646462258, represents the transitivity coefficient implies A higher transitivity coefficient indicates a greater tendency for nodes to form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second value, 0.0027147177162341303, is the p-value associated with the transitivity coefficient.</a:t>
            </a:r>
          </a:p>
        </p:txBody>
      </p:sp>
    </p:spTree>
    <p:extLst>
      <p:ext uri="{BB962C8B-B14F-4D97-AF65-F5344CB8AC3E}">
        <p14:creationId xmlns:p14="http://schemas.microsoft.com/office/powerpoint/2010/main" val="918973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5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 Analysis</a:t>
            </a:r>
            <a:endParaRPr dirty="0"/>
          </a:p>
        </p:txBody>
      </p:sp>
      <p:grpSp>
        <p:nvGrpSpPr>
          <p:cNvPr id="484" name="Google Shape;484;p35"/>
          <p:cNvGrpSpPr/>
          <p:nvPr/>
        </p:nvGrpSpPr>
        <p:grpSpPr>
          <a:xfrm>
            <a:off x="8699757" y="487596"/>
            <a:ext cx="288601" cy="1096693"/>
            <a:chOff x="1006700" y="2603975"/>
            <a:chExt cx="55450" cy="210700"/>
          </a:xfrm>
        </p:grpSpPr>
        <p:sp>
          <p:nvSpPr>
            <p:cNvPr id="485" name="Google Shape;485;p3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5"/>
          <p:cNvGrpSpPr/>
          <p:nvPr/>
        </p:nvGrpSpPr>
        <p:grpSpPr>
          <a:xfrm rot="5400000">
            <a:off x="1253858" y="3972431"/>
            <a:ext cx="288601" cy="1096693"/>
            <a:chOff x="1006700" y="2603975"/>
            <a:chExt cx="55450" cy="210700"/>
          </a:xfrm>
        </p:grpSpPr>
        <p:sp>
          <p:nvSpPr>
            <p:cNvPr id="492" name="Google Shape;492;p3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5"/>
          <p:cNvGrpSpPr/>
          <p:nvPr/>
        </p:nvGrpSpPr>
        <p:grpSpPr>
          <a:xfrm>
            <a:off x="6789999" y="3558452"/>
            <a:ext cx="1178637" cy="1096691"/>
            <a:chOff x="827350" y="3629733"/>
            <a:chExt cx="1431600" cy="1332067"/>
          </a:xfrm>
        </p:grpSpPr>
        <p:sp>
          <p:nvSpPr>
            <p:cNvPr id="499" name="Google Shape;499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5"/>
          <p:cNvGrpSpPr/>
          <p:nvPr/>
        </p:nvGrpSpPr>
        <p:grpSpPr>
          <a:xfrm>
            <a:off x="8040164" y="4235971"/>
            <a:ext cx="781224" cy="726909"/>
            <a:chOff x="827350" y="3629733"/>
            <a:chExt cx="1431600" cy="1332067"/>
          </a:xfrm>
        </p:grpSpPr>
        <p:sp>
          <p:nvSpPr>
            <p:cNvPr id="503" name="Google Shape;503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35"/>
          <p:cNvGrpSpPr/>
          <p:nvPr/>
        </p:nvGrpSpPr>
        <p:grpSpPr>
          <a:xfrm>
            <a:off x="142093" y="220619"/>
            <a:ext cx="464268" cy="431989"/>
            <a:chOff x="827350" y="3629733"/>
            <a:chExt cx="1431600" cy="1332067"/>
          </a:xfrm>
        </p:grpSpPr>
        <p:sp>
          <p:nvSpPr>
            <p:cNvPr id="507" name="Google Shape;507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67;p47">
            <a:extLst>
              <a:ext uri="{FF2B5EF4-FFF2-40B4-BE49-F238E27FC236}">
                <a16:creationId xmlns:a16="http://schemas.microsoft.com/office/drawing/2014/main" id="{5CCC5BA0-BCE0-2B6F-838E-96BB5372F62E}"/>
              </a:ext>
            </a:extLst>
          </p:cNvPr>
          <p:cNvSpPr/>
          <p:nvPr/>
        </p:nvSpPr>
        <p:spPr>
          <a:xfrm>
            <a:off x="1734752" y="1494958"/>
            <a:ext cx="2674500" cy="6321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973;p47">
            <a:extLst>
              <a:ext uri="{FF2B5EF4-FFF2-40B4-BE49-F238E27FC236}">
                <a16:creationId xmlns:a16="http://schemas.microsoft.com/office/drawing/2014/main" id="{7E5E619B-9F3E-943D-65C1-8C9FF71511FB}"/>
              </a:ext>
            </a:extLst>
          </p:cNvPr>
          <p:cNvSpPr txBox="1"/>
          <p:nvPr/>
        </p:nvSpPr>
        <p:spPr>
          <a:xfrm>
            <a:off x="4765731" y="1295672"/>
            <a:ext cx="3073707" cy="12760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The level of </a:t>
            </a:r>
            <a:r>
              <a:rPr lang="en-US" sz="1200" dirty="0" err="1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interconnectness</a:t>
            </a:r>
            <a:r>
              <a:rPr lang="en-US" sz="1200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within the network is quantified by calculating the density and the time complexity of this algorithm is O(N + E).</a:t>
            </a:r>
          </a:p>
        </p:txBody>
      </p:sp>
      <p:cxnSp>
        <p:nvCxnSpPr>
          <p:cNvPr id="4" name="Google Shape;987;p47">
            <a:extLst>
              <a:ext uri="{FF2B5EF4-FFF2-40B4-BE49-F238E27FC236}">
                <a16:creationId xmlns:a16="http://schemas.microsoft.com/office/drawing/2014/main" id="{E183D364-9B5C-7C49-704C-4E1D80420FE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409252" y="1827615"/>
            <a:ext cx="356479" cy="10609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6E615F-3A8B-117C-F0B6-E8229A7115A6}"/>
              </a:ext>
            </a:extLst>
          </p:cNvPr>
          <p:cNvSpPr txBox="1"/>
          <p:nvPr/>
        </p:nvSpPr>
        <p:spPr>
          <a:xfrm>
            <a:off x="1935730" y="1617826"/>
            <a:ext cx="2272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Density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23984-E41A-86FA-03DE-B8DE5A7629FF}"/>
              </a:ext>
            </a:extLst>
          </p:cNvPr>
          <p:cNvSpPr txBox="1"/>
          <p:nvPr/>
        </p:nvSpPr>
        <p:spPr>
          <a:xfrm>
            <a:off x="1047473" y="2662312"/>
            <a:ext cx="551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accent1"/>
                </a:solidFill>
                <a:latin typeface="Karla" pitchFamily="2" charset="0"/>
              </a:rPr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90D03-D585-FFB5-A215-1F1B91BEEEB0}"/>
              </a:ext>
            </a:extLst>
          </p:cNvPr>
          <p:cNvSpPr txBox="1"/>
          <p:nvPr/>
        </p:nvSpPr>
        <p:spPr>
          <a:xfrm>
            <a:off x="1074627" y="2924309"/>
            <a:ext cx="494669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Graph Density: 0.2882109505475274</a:t>
            </a:r>
          </a:p>
          <a:p>
            <a:r>
              <a:rPr lang="en-US" dirty="0">
                <a:solidFill>
                  <a:schemeClr val="bg1"/>
                </a:solidFill>
              </a:rPr>
              <a:t>Given the no. of vertices (20000) and the no. of edges, the relatively high graph.</a:t>
            </a:r>
          </a:p>
          <a:p>
            <a:r>
              <a:rPr lang="en-US" dirty="0">
                <a:solidFill>
                  <a:schemeClr val="bg1"/>
                </a:solidFill>
              </a:rPr>
              <a:t>Density suggests that the vertices in the graph are well-connected, indicating a relatively dense network of relations or interactions between the entities represented by the vertices.</a:t>
            </a:r>
          </a:p>
        </p:txBody>
      </p:sp>
    </p:spTree>
    <p:extLst>
      <p:ext uri="{BB962C8B-B14F-4D97-AF65-F5344CB8AC3E}">
        <p14:creationId xmlns:p14="http://schemas.microsoft.com/office/powerpoint/2010/main" val="3437382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5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 Analysis</a:t>
            </a:r>
            <a:endParaRPr dirty="0"/>
          </a:p>
        </p:txBody>
      </p:sp>
      <p:grpSp>
        <p:nvGrpSpPr>
          <p:cNvPr id="484" name="Google Shape;484;p35"/>
          <p:cNvGrpSpPr/>
          <p:nvPr/>
        </p:nvGrpSpPr>
        <p:grpSpPr>
          <a:xfrm>
            <a:off x="8699757" y="487596"/>
            <a:ext cx="288601" cy="1096693"/>
            <a:chOff x="1006700" y="2603975"/>
            <a:chExt cx="55450" cy="210700"/>
          </a:xfrm>
        </p:grpSpPr>
        <p:sp>
          <p:nvSpPr>
            <p:cNvPr id="485" name="Google Shape;485;p3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5"/>
          <p:cNvGrpSpPr/>
          <p:nvPr/>
        </p:nvGrpSpPr>
        <p:grpSpPr>
          <a:xfrm rot="5400000">
            <a:off x="759157" y="4251096"/>
            <a:ext cx="288601" cy="1096693"/>
            <a:chOff x="1006700" y="2603975"/>
            <a:chExt cx="55450" cy="210700"/>
          </a:xfrm>
        </p:grpSpPr>
        <p:sp>
          <p:nvSpPr>
            <p:cNvPr id="492" name="Google Shape;492;p3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5"/>
          <p:cNvGrpSpPr/>
          <p:nvPr/>
        </p:nvGrpSpPr>
        <p:grpSpPr>
          <a:xfrm>
            <a:off x="6789999" y="3558452"/>
            <a:ext cx="1178637" cy="1096691"/>
            <a:chOff x="827350" y="3629733"/>
            <a:chExt cx="1431600" cy="1332067"/>
          </a:xfrm>
        </p:grpSpPr>
        <p:sp>
          <p:nvSpPr>
            <p:cNvPr id="499" name="Google Shape;499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5"/>
          <p:cNvGrpSpPr/>
          <p:nvPr/>
        </p:nvGrpSpPr>
        <p:grpSpPr>
          <a:xfrm>
            <a:off x="8040164" y="4235971"/>
            <a:ext cx="781224" cy="726909"/>
            <a:chOff x="827350" y="3629733"/>
            <a:chExt cx="1431600" cy="1332067"/>
          </a:xfrm>
        </p:grpSpPr>
        <p:sp>
          <p:nvSpPr>
            <p:cNvPr id="503" name="Google Shape;503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35"/>
          <p:cNvGrpSpPr/>
          <p:nvPr/>
        </p:nvGrpSpPr>
        <p:grpSpPr>
          <a:xfrm>
            <a:off x="142093" y="220619"/>
            <a:ext cx="464268" cy="431989"/>
            <a:chOff x="827350" y="3629733"/>
            <a:chExt cx="1431600" cy="1332067"/>
          </a:xfrm>
        </p:grpSpPr>
        <p:sp>
          <p:nvSpPr>
            <p:cNvPr id="507" name="Google Shape;507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67;p47">
            <a:extLst>
              <a:ext uri="{FF2B5EF4-FFF2-40B4-BE49-F238E27FC236}">
                <a16:creationId xmlns:a16="http://schemas.microsoft.com/office/drawing/2014/main" id="{5CCC5BA0-BCE0-2B6F-838E-96BB5372F62E}"/>
              </a:ext>
            </a:extLst>
          </p:cNvPr>
          <p:cNvSpPr/>
          <p:nvPr/>
        </p:nvSpPr>
        <p:spPr>
          <a:xfrm>
            <a:off x="1734752" y="1494958"/>
            <a:ext cx="2674500" cy="6321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973;p47">
            <a:extLst>
              <a:ext uri="{FF2B5EF4-FFF2-40B4-BE49-F238E27FC236}">
                <a16:creationId xmlns:a16="http://schemas.microsoft.com/office/drawing/2014/main" id="{7E5E619B-9F3E-943D-65C1-8C9FF71511FB}"/>
              </a:ext>
            </a:extLst>
          </p:cNvPr>
          <p:cNvSpPr txBox="1"/>
          <p:nvPr/>
        </p:nvSpPr>
        <p:spPr>
          <a:xfrm>
            <a:off x="4765731" y="1295672"/>
            <a:ext cx="3073707" cy="12760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This analysis Is performed using the Louvain algorithm and its time complexity is approximately O(n log n)</a:t>
            </a:r>
          </a:p>
        </p:txBody>
      </p:sp>
      <p:cxnSp>
        <p:nvCxnSpPr>
          <p:cNvPr id="4" name="Google Shape;987;p47">
            <a:extLst>
              <a:ext uri="{FF2B5EF4-FFF2-40B4-BE49-F238E27FC236}">
                <a16:creationId xmlns:a16="http://schemas.microsoft.com/office/drawing/2014/main" id="{E183D364-9B5C-7C49-704C-4E1D80420FE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409252" y="1827615"/>
            <a:ext cx="356479" cy="10609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6E615F-3A8B-117C-F0B6-E8229A7115A6}"/>
              </a:ext>
            </a:extLst>
          </p:cNvPr>
          <p:cNvSpPr txBox="1"/>
          <p:nvPr/>
        </p:nvSpPr>
        <p:spPr>
          <a:xfrm>
            <a:off x="1935730" y="1617826"/>
            <a:ext cx="2442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Community Discovery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23984-E41A-86FA-03DE-B8DE5A7629FF}"/>
              </a:ext>
            </a:extLst>
          </p:cNvPr>
          <p:cNvSpPr txBox="1"/>
          <p:nvPr/>
        </p:nvSpPr>
        <p:spPr>
          <a:xfrm>
            <a:off x="1047766" y="2648904"/>
            <a:ext cx="551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accent2"/>
                </a:solidFill>
              </a:rPr>
              <a:t>Result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479730-29D7-EE19-348D-C25749007C6A}"/>
              </a:ext>
            </a:extLst>
          </p:cNvPr>
          <p:cNvSpPr txBox="1"/>
          <p:nvPr/>
        </p:nvSpPr>
        <p:spPr>
          <a:xfrm>
            <a:off x="1423005" y="2987887"/>
            <a:ext cx="41060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</a:rPr>
              <a:t>4 Different communities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75142-2C41-C6A5-C572-6807FB276019}"/>
              </a:ext>
            </a:extLst>
          </p:cNvPr>
          <p:cNvSpPr txBox="1"/>
          <p:nvPr/>
        </p:nvSpPr>
        <p:spPr>
          <a:xfrm>
            <a:off x="3972140" y="2963986"/>
            <a:ext cx="49466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•  Graph is Undirected</a:t>
            </a:r>
          </a:p>
          <a:p>
            <a:r>
              <a:rPr lang="en-US" dirty="0">
                <a:solidFill>
                  <a:schemeClr val="bg1"/>
                </a:solidFill>
              </a:rPr>
              <a:t>•  Graph is connected.</a:t>
            </a:r>
          </a:p>
          <a:p>
            <a:r>
              <a:rPr lang="en-US" dirty="0">
                <a:solidFill>
                  <a:schemeClr val="bg1"/>
                </a:solidFill>
              </a:rPr>
              <a:t>•  Network is not homogenous. </a:t>
            </a:r>
          </a:p>
        </p:txBody>
      </p:sp>
    </p:spTree>
    <p:extLst>
      <p:ext uri="{BB962C8B-B14F-4D97-AF65-F5344CB8AC3E}">
        <p14:creationId xmlns:p14="http://schemas.microsoft.com/office/powerpoint/2010/main" val="587989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5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Network Visualization </a:t>
            </a:r>
            <a:endParaRPr dirty="0"/>
          </a:p>
        </p:txBody>
      </p:sp>
      <p:grpSp>
        <p:nvGrpSpPr>
          <p:cNvPr id="484" name="Google Shape;484;p35"/>
          <p:cNvGrpSpPr/>
          <p:nvPr/>
        </p:nvGrpSpPr>
        <p:grpSpPr>
          <a:xfrm>
            <a:off x="8699757" y="487596"/>
            <a:ext cx="288601" cy="1096693"/>
            <a:chOff x="1006700" y="2603975"/>
            <a:chExt cx="55450" cy="210700"/>
          </a:xfrm>
        </p:grpSpPr>
        <p:sp>
          <p:nvSpPr>
            <p:cNvPr id="485" name="Google Shape;485;p3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5"/>
          <p:cNvGrpSpPr/>
          <p:nvPr/>
        </p:nvGrpSpPr>
        <p:grpSpPr>
          <a:xfrm rot="5400000">
            <a:off x="759157" y="4251096"/>
            <a:ext cx="288601" cy="1096693"/>
            <a:chOff x="1006700" y="2603975"/>
            <a:chExt cx="55450" cy="210700"/>
          </a:xfrm>
        </p:grpSpPr>
        <p:sp>
          <p:nvSpPr>
            <p:cNvPr id="492" name="Google Shape;492;p3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5"/>
          <p:cNvGrpSpPr/>
          <p:nvPr/>
        </p:nvGrpSpPr>
        <p:grpSpPr>
          <a:xfrm>
            <a:off x="6789999" y="3558452"/>
            <a:ext cx="1178637" cy="1096691"/>
            <a:chOff x="827350" y="3629733"/>
            <a:chExt cx="1431600" cy="1332067"/>
          </a:xfrm>
        </p:grpSpPr>
        <p:sp>
          <p:nvSpPr>
            <p:cNvPr id="499" name="Google Shape;499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5"/>
          <p:cNvGrpSpPr/>
          <p:nvPr/>
        </p:nvGrpSpPr>
        <p:grpSpPr>
          <a:xfrm>
            <a:off x="8040164" y="4235971"/>
            <a:ext cx="781224" cy="726909"/>
            <a:chOff x="827350" y="3629733"/>
            <a:chExt cx="1431600" cy="1332067"/>
          </a:xfrm>
        </p:grpSpPr>
        <p:sp>
          <p:nvSpPr>
            <p:cNvPr id="503" name="Google Shape;503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35"/>
          <p:cNvGrpSpPr/>
          <p:nvPr/>
        </p:nvGrpSpPr>
        <p:grpSpPr>
          <a:xfrm>
            <a:off x="142093" y="220619"/>
            <a:ext cx="464268" cy="431989"/>
            <a:chOff x="827350" y="3629733"/>
            <a:chExt cx="1431600" cy="1332067"/>
          </a:xfrm>
        </p:grpSpPr>
        <p:sp>
          <p:nvSpPr>
            <p:cNvPr id="507" name="Google Shape;507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picture containing cartoon, art, creativity&#10;&#10;Description automatically generated with medium confidence">
            <a:extLst>
              <a:ext uri="{FF2B5EF4-FFF2-40B4-BE49-F238E27FC236}">
                <a16:creationId xmlns:a16="http://schemas.microsoft.com/office/drawing/2014/main" id="{D84AC6A4-5B56-4DA0-1F5F-5A5582560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144" y="1295672"/>
            <a:ext cx="5378893" cy="32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2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53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53"/>
          <p:cNvSpPr txBox="1">
            <a:spLocks noGrp="1"/>
          </p:cNvSpPr>
          <p:nvPr>
            <p:ph type="title" idx="15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275" name="Google Shape;1275;p53"/>
          <p:cNvSpPr txBox="1">
            <a:spLocks noGrp="1"/>
          </p:cNvSpPr>
          <p:nvPr>
            <p:ph type="subTitle" idx="5"/>
          </p:nvPr>
        </p:nvSpPr>
        <p:spPr>
          <a:xfrm>
            <a:off x="453503" y="1425595"/>
            <a:ext cx="8817308" cy="2690483"/>
          </a:xfrm>
          <a:prstGeom prst="rect">
            <a:avLst/>
          </a:prstGeom>
        </p:spPr>
        <p:txBody>
          <a:bodyPr spcFirstLastPara="1" wrap="square" lIns="274300" tIns="9142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10,000 users from a total of 140,000 users(7%), their accounts are public. and </a:t>
            </a:r>
          </a:p>
          <a:p>
            <a:pPr marL="0" indent="0" algn="l"/>
            <a:r>
              <a:rPr lang="en-US" sz="1600" dirty="0">
                <a:latin typeface="Arial" panose="020B0604020202020204" pitchFamily="34" charset="0"/>
              </a:rPr>
              <a:t>      we reached their friends. In social sciences these data and graphs </a:t>
            </a:r>
          </a:p>
          <a:p>
            <a:pPr marL="0" indent="0" algn="l"/>
            <a:r>
              <a:rPr lang="en-US" sz="1600" dirty="0">
                <a:latin typeface="Arial" panose="020B0604020202020204" pitchFamily="34" charset="0"/>
              </a:rPr>
              <a:t>      could be used for demographic studies and behavior studies</a:t>
            </a:r>
          </a:p>
          <a:p>
            <a:pPr marL="0" indent="0" algn="l"/>
            <a:r>
              <a:rPr lang="en-US" sz="1600" dirty="0">
                <a:latin typeface="Arial" panose="020B0604020202020204" pitchFamily="34" charset="0"/>
              </a:rPr>
              <a:t>      for these people a social behavior.</a:t>
            </a:r>
          </a:p>
          <a:p>
            <a:pPr marL="0" indent="0" algn="l"/>
            <a:endParaRPr lang="en-US" sz="1600" dirty="0"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From our study , we concluded that there’s no one member existed in all four groups. </a:t>
            </a:r>
          </a:p>
          <a:p>
            <a:pPr marL="0" indent="0" algn="l"/>
            <a:endParaRPr lang="en-US" sz="1600" dirty="0"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About 0.5 % of the members are existed in at least two groups.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1282" name="Google Shape;1282;p53"/>
          <p:cNvGrpSpPr/>
          <p:nvPr/>
        </p:nvGrpSpPr>
        <p:grpSpPr>
          <a:xfrm rot="-5400000">
            <a:off x="568932" y="-282854"/>
            <a:ext cx="288601" cy="1096693"/>
            <a:chOff x="1006700" y="2603975"/>
            <a:chExt cx="55450" cy="210700"/>
          </a:xfrm>
        </p:grpSpPr>
        <p:sp>
          <p:nvSpPr>
            <p:cNvPr id="1283" name="Google Shape;1283;p5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53"/>
          <p:cNvGrpSpPr/>
          <p:nvPr/>
        </p:nvGrpSpPr>
        <p:grpSpPr>
          <a:xfrm>
            <a:off x="8172656" y="4222180"/>
            <a:ext cx="811145" cy="754483"/>
            <a:chOff x="827350" y="3629733"/>
            <a:chExt cx="1431600" cy="1332067"/>
          </a:xfrm>
        </p:grpSpPr>
        <p:sp>
          <p:nvSpPr>
            <p:cNvPr id="1290" name="Google Shape;1290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53"/>
          <p:cNvGrpSpPr/>
          <p:nvPr/>
        </p:nvGrpSpPr>
        <p:grpSpPr>
          <a:xfrm>
            <a:off x="8430765" y="3778632"/>
            <a:ext cx="326119" cy="303312"/>
            <a:chOff x="827350" y="3629733"/>
            <a:chExt cx="1431600" cy="1332067"/>
          </a:xfrm>
        </p:grpSpPr>
        <p:sp>
          <p:nvSpPr>
            <p:cNvPr id="1294" name="Google Shape;1294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53"/>
          <p:cNvGrpSpPr/>
          <p:nvPr/>
        </p:nvGrpSpPr>
        <p:grpSpPr>
          <a:xfrm>
            <a:off x="7631179" y="4568552"/>
            <a:ext cx="458971" cy="426928"/>
            <a:chOff x="827350" y="3629733"/>
            <a:chExt cx="1431600" cy="1332067"/>
          </a:xfrm>
        </p:grpSpPr>
        <p:sp>
          <p:nvSpPr>
            <p:cNvPr id="1298" name="Google Shape;1298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5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 </a:t>
            </a:r>
            <a:endParaRPr dirty="0"/>
          </a:p>
        </p:txBody>
      </p:sp>
      <p:grpSp>
        <p:nvGrpSpPr>
          <p:cNvPr id="484" name="Google Shape;484;p35"/>
          <p:cNvGrpSpPr/>
          <p:nvPr/>
        </p:nvGrpSpPr>
        <p:grpSpPr>
          <a:xfrm>
            <a:off x="8699757" y="487596"/>
            <a:ext cx="288601" cy="1096693"/>
            <a:chOff x="1006700" y="2603975"/>
            <a:chExt cx="55450" cy="210700"/>
          </a:xfrm>
        </p:grpSpPr>
        <p:sp>
          <p:nvSpPr>
            <p:cNvPr id="485" name="Google Shape;485;p3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5"/>
          <p:cNvGrpSpPr/>
          <p:nvPr/>
        </p:nvGrpSpPr>
        <p:grpSpPr>
          <a:xfrm rot="5400000">
            <a:off x="759157" y="4251096"/>
            <a:ext cx="288601" cy="1096693"/>
            <a:chOff x="1006700" y="2603975"/>
            <a:chExt cx="55450" cy="210700"/>
          </a:xfrm>
        </p:grpSpPr>
        <p:sp>
          <p:nvSpPr>
            <p:cNvPr id="492" name="Google Shape;492;p3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5"/>
          <p:cNvGrpSpPr/>
          <p:nvPr/>
        </p:nvGrpSpPr>
        <p:grpSpPr>
          <a:xfrm>
            <a:off x="6789999" y="3558452"/>
            <a:ext cx="1178637" cy="1096691"/>
            <a:chOff x="827350" y="3629733"/>
            <a:chExt cx="1431600" cy="1332067"/>
          </a:xfrm>
        </p:grpSpPr>
        <p:sp>
          <p:nvSpPr>
            <p:cNvPr id="499" name="Google Shape;499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5"/>
          <p:cNvGrpSpPr/>
          <p:nvPr/>
        </p:nvGrpSpPr>
        <p:grpSpPr>
          <a:xfrm>
            <a:off x="8040164" y="4235971"/>
            <a:ext cx="781224" cy="726909"/>
            <a:chOff x="827350" y="3629733"/>
            <a:chExt cx="1431600" cy="1332067"/>
          </a:xfrm>
        </p:grpSpPr>
        <p:sp>
          <p:nvSpPr>
            <p:cNvPr id="503" name="Google Shape;503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35"/>
          <p:cNvGrpSpPr/>
          <p:nvPr/>
        </p:nvGrpSpPr>
        <p:grpSpPr>
          <a:xfrm>
            <a:off x="142093" y="220619"/>
            <a:ext cx="464268" cy="431989"/>
            <a:chOff x="827350" y="3629733"/>
            <a:chExt cx="1431600" cy="1332067"/>
          </a:xfrm>
        </p:grpSpPr>
        <p:sp>
          <p:nvSpPr>
            <p:cNvPr id="507" name="Google Shape;507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D71917-A938-8A16-421D-E51822D365DE}"/>
              </a:ext>
            </a:extLst>
          </p:cNvPr>
          <p:cNvSpPr txBox="1"/>
          <p:nvPr/>
        </p:nvSpPr>
        <p:spPr>
          <a:xfrm>
            <a:off x="914518" y="1295672"/>
            <a:ext cx="79888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In our future work, we aim to Scrape additional user data for a deeper understanding of individual profiles and behaviors and to use it to deploy machine learning models like:</a:t>
            </a:r>
          </a:p>
          <a:p>
            <a:endParaRPr lang="en-US" sz="1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Implementing a machine learning model to predict whether an unseen member belongs to which communities in our groups utilizing their profile information (Age, University, Residence, work…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Söhne"/>
              </a:rPr>
              <a:t>etc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).</a:t>
            </a:r>
          </a:p>
          <a:p>
            <a:endParaRPr lang="en-US" sz="1600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1596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57"/>
          <p:cNvSpPr/>
          <p:nvPr/>
        </p:nvSpPr>
        <p:spPr>
          <a:xfrm>
            <a:off x="1727250" y="539500"/>
            <a:ext cx="5689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57"/>
          <p:cNvSpPr txBox="1">
            <a:spLocks noGrp="1"/>
          </p:cNvSpPr>
          <p:nvPr>
            <p:ph type="ctrTitle"/>
          </p:nvPr>
        </p:nvSpPr>
        <p:spPr>
          <a:xfrm>
            <a:off x="2243613" y="573100"/>
            <a:ext cx="46617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416" name="Google Shape;1416;p57"/>
          <p:cNvSpPr txBox="1">
            <a:spLocks noGrp="1"/>
          </p:cNvSpPr>
          <p:nvPr>
            <p:ph type="subTitle" idx="1"/>
          </p:nvPr>
        </p:nvSpPr>
        <p:spPr>
          <a:xfrm>
            <a:off x="2243625" y="1723300"/>
            <a:ext cx="46617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</a:rPr>
              <a:t>Do you have any questions?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1417" name="Google Shape;1417;p57"/>
          <p:cNvSpPr txBox="1">
            <a:spLocks noGrp="1"/>
          </p:cNvSpPr>
          <p:nvPr>
            <p:ph type="subTitle" idx="4294967295"/>
          </p:nvPr>
        </p:nvSpPr>
        <p:spPr>
          <a:xfrm>
            <a:off x="2827350" y="3911275"/>
            <a:ext cx="3489300" cy="2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b="0">
                <a:solidFill>
                  <a:schemeClr val="lt1"/>
                </a:solidFill>
              </a:rPr>
              <a:t>Please keep this slide for attribution</a:t>
            </a:r>
            <a:endParaRPr sz="1200" b="0">
              <a:solidFill>
                <a:schemeClr val="lt1"/>
              </a:solidFill>
            </a:endParaRPr>
          </a:p>
        </p:txBody>
      </p:sp>
      <p:grpSp>
        <p:nvGrpSpPr>
          <p:cNvPr id="1421" name="Google Shape;1421;p57"/>
          <p:cNvGrpSpPr/>
          <p:nvPr/>
        </p:nvGrpSpPr>
        <p:grpSpPr>
          <a:xfrm>
            <a:off x="1006807" y="487596"/>
            <a:ext cx="288601" cy="1096693"/>
            <a:chOff x="1006700" y="2603975"/>
            <a:chExt cx="55450" cy="210700"/>
          </a:xfrm>
        </p:grpSpPr>
        <p:sp>
          <p:nvSpPr>
            <p:cNvPr id="1422" name="Google Shape;1422;p57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7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7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7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7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7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8" name="Google Shape;1428;p57"/>
          <p:cNvGrpSpPr/>
          <p:nvPr/>
        </p:nvGrpSpPr>
        <p:grpSpPr>
          <a:xfrm rot="5400000">
            <a:off x="7769557" y="3906771"/>
            <a:ext cx="288601" cy="1096693"/>
            <a:chOff x="1006700" y="2603975"/>
            <a:chExt cx="55450" cy="210700"/>
          </a:xfrm>
        </p:grpSpPr>
        <p:sp>
          <p:nvSpPr>
            <p:cNvPr id="1429" name="Google Shape;1429;p57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7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7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7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7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7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5" name="Google Shape;1435;p57"/>
          <p:cNvGrpSpPr/>
          <p:nvPr/>
        </p:nvGrpSpPr>
        <p:grpSpPr>
          <a:xfrm>
            <a:off x="551124" y="3629702"/>
            <a:ext cx="1178637" cy="1096691"/>
            <a:chOff x="827350" y="3629733"/>
            <a:chExt cx="1431600" cy="1332067"/>
          </a:xfrm>
        </p:grpSpPr>
        <p:sp>
          <p:nvSpPr>
            <p:cNvPr id="1436" name="Google Shape;1436;p5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9" name="Google Shape;1439;p57"/>
          <p:cNvGrpSpPr/>
          <p:nvPr/>
        </p:nvGrpSpPr>
        <p:grpSpPr>
          <a:xfrm>
            <a:off x="322602" y="2902809"/>
            <a:ext cx="781224" cy="726909"/>
            <a:chOff x="827350" y="3629733"/>
            <a:chExt cx="1431600" cy="1332067"/>
          </a:xfrm>
        </p:grpSpPr>
        <p:sp>
          <p:nvSpPr>
            <p:cNvPr id="1440" name="Google Shape;1440;p5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3" name="Google Shape;1443;p57"/>
          <p:cNvGrpSpPr/>
          <p:nvPr/>
        </p:nvGrpSpPr>
        <p:grpSpPr>
          <a:xfrm>
            <a:off x="1816189" y="4394848"/>
            <a:ext cx="356325" cy="331552"/>
            <a:chOff x="827350" y="3629733"/>
            <a:chExt cx="1431600" cy="1332067"/>
          </a:xfrm>
        </p:grpSpPr>
        <p:sp>
          <p:nvSpPr>
            <p:cNvPr id="1444" name="Google Shape;1444;p5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7" name="Google Shape;1447;p57"/>
          <p:cNvGrpSpPr/>
          <p:nvPr/>
        </p:nvGrpSpPr>
        <p:grpSpPr>
          <a:xfrm>
            <a:off x="7466251" y="219713"/>
            <a:ext cx="895180" cy="832942"/>
            <a:chOff x="827350" y="3629733"/>
            <a:chExt cx="1431600" cy="1332067"/>
          </a:xfrm>
        </p:grpSpPr>
        <p:sp>
          <p:nvSpPr>
            <p:cNvPr id="1448" name="Google Shape;1448;p5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1" name="Google Shape;1451;p57"/>
          <p:cNvGrpSpPr/>
          <p:nvPr/>
        </p:nvGrpSpPr>
        <p:grpSpPr>
          <a:xfrm>
            <a:off x="8131283" y="1065715"/>
            <a:ext cx="598982" cy="557337"/>
            <a:chOff x="827350" y="3629733"/>
            <a:chExt cx="1431600" cy="1332067"/>
          </a:xfrm>
        </p:grpSpPr>
        <p:sp>
          <p:nvSpPr>
            <p:cNvPr id="1452" name="Google Shape;1452;p5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" name="Google Shape;1455;p57"/>
          <p:cNvGrpSpPr/>
          <p:nvPr/>
        </p:nvGrpSpPr>
        <p:grpSpPr>
          <a:xfrm>
            <a:off x="6901231" y="620669"/>
            <a:ext cx="464268" cy="431989"/>
            <a:chOff x="827350" y="3629733"/>
            <a:chExt cx="1431600" cy="1332067"/>
          </a:xfrm>
        </p:grpSpPr>
        <p:sp>
          <p:nvSpPr>
            <p:cNvPr id="1456" name="Google Shape;1456;p5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1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Meet our Team</a:t>
            </a:r>
            <a:endParaRPr sz="3600" dirty="0"/>
          </a:p>
        </p:txBody>
      </p:sp>
      <p:sp>
        <p:nvSpPr>
          <p:cNvPr id="328" name="Google Shape;328;p31"/>
          <p:cNvSpPr txBox="1">
            <a:spLocks noGrp="1"/>
          </p:cNvSpPr>
          <p:nvPr>
            <p:ph type="body" idx="1"/>
          </p:nvPr>
        </p:nvSpPr>
        <p:spPr>
          <a:xfrm>
            <a:off x="989594" y="16222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Montserrat "/>
              </a:rPr>
              <a:t>Mohamed </a:t>
            </a:r>
            <a:r>
              <a:rPr lang="en-US" sz="1600" b="1" dirty="0" err="1">
                <a:solidFill>
                  <a:schemeClr val="accent4"/>
                </a:solidFill>
                <a:latin typeface="Montserrat "/>
              </a:rPr>
              <a:t>Elshaarawy</a:t>
            </a:r>
            <a:r>
              <a:rPr lang="en-US" sz="1600" b="1" dirty="0">
                <a:solidFill>
                  <a:schemeClr val="accent4"/>
                </a:solidFill>
                <a:latin typeface="Montserrat "/>
              </a:rPr>
              <a:t> -120200168</a:t>
            </a:r>
          </a:p>
          <a:p>
            <a:endParaRPr lang="en-US" sz="1600" b="1" dirty="0">
              <a:solidFill>
                <a:schemeClr val="accent4"/>
              </a:solidFill>
              <a:latin typeface="Montserrat "/>
            </a:endParaRPr>
          </a:p>
          <a:p>
            <a:r>
              <a:rPr lang="en-US" sz="1600" b="1" dirty="0">
                <a:solidFill>
                  <a:schemeClr val="accent4"/>
                </a:solidFill>
                <a:latin typeface="Montserrat "/>
              </a:rPr>
              <a:t>Ashrakat Saeed -120200091</a:t>
            </a:r>
          </a:p>
          <a:p>
            <a:endParaRPr lang="en-US" sz="1600" b="1" dirty="0">
              <a:solidFill>
                <a:schemeClr val="accent4"/>
              </a:solidFill>
              <a:latin typeface="Montserrat "/>
            </a:endParaRPr>
          </a:p>
          <a:p>
            <a:r>
              <a:rPr lang="en-US" sz="1600" b="1" dirty="0">
                <a:solidFill>
                  <a:schemeClr val="accent4"/>
                </a:solidFill>
                <a:latin typeface="Montserrat "/>
              </a:rPr>
              <a:t>Abdelrahman Said -120200075</a:t>
            </a:r>
          </a:p>
          <a:p>
            <a:endParaRPr lang="en-US" sz="1600" b="1" dirty="0">
              <a:solidFill>
                <a:schemeClr val="accent4"/>
              </a:solidFill>
              <a:latin typeface="Montserrat "/>
            </a:endParaRPr>
          </a:p>
          <a:p>
            <a:r>
              <a:rPr lang="en-US" sz="1600" b="1" dirty="0">
                <a:solidFill>
                  <a:schemeClr val="accent4"/>
                </a:solidFill>
                <a:latin typeface="Montserrat "/>
              </a:rPr>
              <a:t>Mariam Ahmed </a:t>
            </a:r>
            <a:r>
              <a:rPr lang="en-US" sz="1600" b="1" dirty="0" err="1">
                <a:solidFill>
                  <a:schemeClr val="accent4"/>
                </a:solidFill>
                <a:latin typeface="Montserrat "/>
              </a:rPr>
              <a:t>Sheta</a:t>
            </a:r>
            <a:r>
              <a:rPr lang="en-US" sz="1600" b="1" dirty="0">
                <a:solidFill>
                  <a:schemeClr val="accent4"/>
                </a:solidFill>
                <a:latin typeface="Montserrat "/>
              </a:rPr>
              <a:t>- 120200183</a:t>
            </a:r>
          </a:p>
          <a:p>
            <a:endParaRPr lang="en-US" sz="1600" b="1" dirty="0">
              <a:solidFill>
                <a:schemeClr val="accent4"/>
              </a:solidFill>
              <a:latin typeface="Montserrat "/>
            </a:endParaRPr>
          </a:p>
          <a:p>
            <a:r>
              <a:rPr lang="en-US" sz="1600" b="1" dirty="0" err="1">
                <a:solidFill>
                  <a:schemeClr val="accent4"/>
                </a:solidFill>
                <a:latin typeface="Montserrat "/>
              </a:rPr>
              <a:t>Asem</a:t>
            </a:r>
            <a:r>
              <a:rPr lang="en-US" sz="1600" b="1" dirty="0">
                <a:solidFill>
                  <a:schemeClr val="accent4"/>
                </a:solidFill>
                <a:latin typeface="Montserrat "/>
              </a:rPr>
              <a:t> Mohamed -120200089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</a:endParaRPr>
          </a:p>
        </p:txBody>
      </p:sp>
      <p:grpSp>
        <p:nvGrpSpPr>
          <p:cNvPr id="332" name="Google Shape;332;p31"/>
          <p:cNvGrpSpPr/>
          <p:nvPr/>
        </p:nvGrpSpPr>
        <p:grpSpPr>
          <a:xfrm>
            <a:off x="216232" y="3830296"/>
            <a:ext cx="288601" cy="1096693"/>
            <a:chOff x="1006700" y="2603975"/>
            <a:chExt cx="55450" cy="210700"/>
          </a:xfrm>
        </p:grpSpPr>
        <p:sp>
          <p:nvSpPr>
            <p:cNvPr id="333" name="Google Shape;333;p31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31"/>
          <p:cNvGrpSpPr/>
          <p:nvPr/>
        </p:nvGrpSpPr>
        <p:grpSpPr>
          <a:xfrm>
            <a:off x="8596681" y="736494"/>
            <a:ext cx="464268" cy="431989"/>
            <a:chOff x="827350" y="3629733"/>
            <a:chExt cx="1431600" cy="1332067"/>
          </a:xfrm>
        </p:grpSpPr>
        <p:sp>
          <p:nvSpPr>
            <p:cNvPr id="340" name="Google Shape;340;p3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8596636" y="178169"/>
            <a:ext cx="356755" cy="331951"/>
            <a:chOff x="827350" y="3629733"/>
            <a:chExt cx="1431600" cy="1332067"/>
          </a:xfrm>
        </p:grpSpPr>
        <p:sp>
          <p:nvSpPr>
            <p:cNvPr id="344" name="Google Shape;344;p3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1475975" y="1282225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4182000" y="1282225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6888025" y="1282225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2"/>
          <p:cNvSpPr/>
          <p:nvPr/>
        </p:nvSpPr>
        <p:spPr>
          <a:xfrm>
            <a:off x="1475975" y="3127475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2"/>
          <p:cNvSpPr/>
          <p:nvPr/>
        </p:nvSpPr>
        <p:spPr>
          <a:xfrm>
            <a:off x="4182000" y="3127475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2"/>
          <p:cNvSpPr/>
          <p:nvPr/>
        </p:nvSpPr>
        <p:spPr>
          <a:xfrm>
            <a:off x="6888025" y="3127475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2"/>
          <p:cNvSpPr txBox="1">
            <a:spLocks noGrp="1"/>
          </p:cNvSpPr>
          <p:nvPr>
            <p:ph type="title" idx="21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61" name="Google Shape;361;p32"/>
          <p:cNvSpPr txBox="1">
            <a:spLocks noGrp="1"/>
          </p:cNvSpPr>
          <p:nvPr>
            <p:ph type="title" idx="8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2" name="Google Shape;362;p32"/>
          <p:cNvSpPr txBox="1">
            <a:spLocks noGrp="1"/>
          </p:cNvSpPr>
          <p:nvPr>
            <p:ph type="title" idx="9"/>
          </p:nvPr>
        </p:nvSpPr>
        <p:spPr>
          <a:xfrm>
            <a:off x="4121401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63" name="Google Shape;363;p32"/>
          <p:cNvSpPr txBox="1">
            <a:spLocks noGrp="1"/>
          </p:cNvSpPr>
          <p:nvPr>
            <p:ph type="title" idx="15"/>
          </p:nvPr>
        </p:nvSpPr>
        <p:spPr>
          <a:xfrm>
            <a:off x="3419251" y="366760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364" name="Google Shape;364;p32"/>
          <p:cNvSpPr txBox="1">
            <a:spLocks noGrp="1"/>
          </p:cNvSpPr>
          <p:nvPr>
            <p:ph type="title"/>
          </p:nvPr>
        </p:nvSpPr>
        <p:spPr>
          <a:xfrm>
            <a:off x="381835" y="1848449"/>
            <a:ext cx="2901846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 </a:t>
            </a:r>
            <a:endParaRPr dirty="0"/>
          </a:p>
        </p:txBody>
      </p:sp>
      <p:sp>
        <p:nvSpPr>
          <p:cNvPr id="366" name="Google Shape;366;p32"/>
          <p:cNvSpPr txBox="1">
            <a:spLocks noGrp="1"/>
          </p:cNvSpPr>
          <p:nvPr>
            <p:ph type="title" idx="2"/>
          </p:nvPr>
        </p:nvSpPr>
        <p:spPr>
          <a:xfrm>
            <a:off x="713224" y="36804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</a:t>
            </a:r>
            <a:endParaRPr dirty="0"/>
          </a:p>
        </p:txBody>
      </p:sp>
      <p:sp>
        <p:nvSpPr>
          <p:cNvPr id="368" name="Google Shape;368;p32"/>
          <p:cNvSpPr txBox="1">
            <a:spLocks noGrp="1"/>
          </p:cNvSpPr>
          <p:nvPr>
            <p:ph type="title" idx="4"/>
          </p:nvPr>
        </p:nvSpPr>
        <p:spPr>
          <a:xfrm>
            <a:off x="6125276" y="3669077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 </a:t>
            </a:r>
            <a:endParaRPr dirty="0"/>
          </a:p>
        </p:txBody>
      </p:sp>
      <p:sp>
        <p:nvSpPr>
          <p:cNvPr id="369" name="Google Shape;369;p32"/>
          <p:cNvSpPr txBox="1">
            <a:spLocks noGrp="1"/>
          </p:cNvSpPr>
          <p:nvPr>
            <p:ph type="title" idx="6"/>
          </p:nvPr>
        </p:nvSpPr>
        <p:spPr>
          <a:xfrm>
            <a:off x="3419251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Scraping</a:t>
            </a:r>
            <a:endParaRPr dirty="0"/>
          </a:p>
        </p:txBody>
      </p:sp>
      <p:sp>
        <p:nvSpPr>
          <p:cNvPr id="370" name="Google Shape;370;p32"/>
          <p:cNvSpPr txBox="1">
            <a:spLocks noGrp="1"/>
          </p:cNvSpPr>
          <p:nvPr>
            <p:ph type="title" idx="13"/>
          </p:nvPr>
        </p:nvSpPr>
        <p:spPr>
          <a:xfrm>
            <a:off x="1415374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1" name="Google Shape;371;p32"/>
          <p:cNvSpPr txBox="1">
            <a:spLocks noGrp="1"/>
          </p:cNvSpPr>
          <p:nvPr>
            <p:ph type="title" idx="14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3" name="Google Shape;373;p32"/>
          <p:cNvSpPr txBox="1">
            <a:spLocks noGrp="1"/>
          </p:cNvSpPr>
          <p:nvPr>
            <p:ph type="title" idx="17"/>
          </p:nvPr>
        </p:nvSpPr>
        <p:spPr>
          <a:xfrm>
            <a:off x="6125275" y="1835250"/>
            <a:ext cx="2666619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 Analysis 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19"/>
          </p:nvPr>
        </p:nvSpPr>
        <p:spPr>
          <a:xfrm>
            <a:off x="6827426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76" name="Google Shape;376;p32"/>
          <p:cNvSpPr txBox="1">
            <a:spLocks noGrp="1"/>
          </p:cNvSpPr>
          <p:nvPr>
            <p:ph type="title" idx="20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77" name="Google Shape;377;p32"/>
          <p:cNvGrpSpPr/>
          <p:nvPr/>
        </p:nvGrpSpPr>
        <p:grpSpPr>
          <a:xfrm rot="5400000">
            <a:off x="8179407" y="4316346"/>
            <a:ext cx="288601" cy="1096693"/>
            <a:chOff x="1006700" y="2603975"/>
            <a:chExt cx="55450" cy="210700"/>
          </a:xfrm>
        </p:grpSpPr>
        <p:sp>
          <p:nvSpPr>
            <p:cNvPr id="378" name="Google Shape;378;p32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32"/>
          <p:cNvGrpSpPr/>
          <p:nvPr/>
        </p:nvGrpSpPr>
        <p:grpSpPr>
          <a:xfrm>
            <a:off x="57111" y="583985"/>
            <a:ext cx="520959" cy="484739"/>
            <a:chOff x="827350" y="3629733"/>
            <a:chExt cx="1431600" cy="1332067"/>
          </a:xfrm>
        </p:grpSpPr>
        <p:sp>
          <p:nvSpPr>
            <p:cNvPr id="385" name="Google Shape;385;p3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2"/>
          <p:cNvGrpSpPr/>
          <p:nvPr/>
        </p:nvGrpSpPr>
        <p:grpSpPr>
          <a:xfrm>
            <a:off x="409461" y="85600"/>
            <a:ext cx="409581" cy="381104"/>
            <a:chOff x="827350" y="3629733"/>
            <a:chExt cx="1431600" cy="1332067"/>
          </a:xfrm>
        </p:grpSpPr>
        <p:sp>
          <p:nvSpPr>
            <p:cNvPr id="389" name="Google Shape;389;p3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5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 </a:t>
            </a:r>
            <a:endParaRPr dirty="0"/>
          </a:p>
        </p:txBody>
      </p:sp>
      <p:grpSp>
        <p:nvGrpSpPr>
          <p:cNvPr id="484" name="Google Shape;484;p35"/>
          <p:cNvGrpSpPr/>
          <p:nvPr/>
        </p:nvGrpSpPr>
        <p:grpSpPr>
          <a:xfrm>
            <a:off x="8699757" y="487596"/>
            <a:ext cx="288601" cy="1096693"/>
            <a:chOff x="1006700" y="2603975"/>
            <a:chExt cx="55450" cy="210700"/>
          </a:xfrm>
        </p:grpSpPr>
        <p:sp>
          <p:nvSpPr>
            <p:cNvPr id="485" name="Google Shape;485;p3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5"/>
          <p:cNvGrpSpPr/>
          <p:nvPr/>
        </p:nvGrpSpPr>
        <p:grpSpPr>
          <a:xfrm rot="5400000">
            <a:off x="759157" y="4251096"/>
            <a:ext cx="288601" cy="1096693"/>
            <a:chOff x="1006700" y="2603975"/>
            <a:chExt cx="55450" cy="210700"/>
          </a:xfrm>
        </p:grpSpPr>
        <p:sp>
          <p:nvSpPr>
            <p:cNvPr id="492" name="Google Shape;492;p3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5"/>
          <p:cNvGrpSpPr/>
          <p:nvPr/>
        </p:nvGrpSpPr>
        <p:grpSpPr>
          <a:xfrm>
            <a:off x="6789999" y="3558452"/>
            <a:ext cx="1178637" cy="1096691"/>
            <a:chOff x="827350" y="3629733"/>
            <a:chExt cx="1431600" cy="1332067"/>
          </a:xfrm>
        </p:grpSpPr>
        <p:sp>
          <p:nvSpPr>
            <p:cNvPr id="499" name="Google Shape;499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5"/>
          <p:cNvGrpSpPr/>
          <p:nvPr/>
        </p:nvGrpSpPr>
        <p:grpSpPr>
          <a:xfrm>
            <a:off x="8040164" y="4235971"/>
            <a:ext cx="781224" cy="726909"/>
            <a:chOff x="827350" y="3629733"/>
            <a:chExt cx="1431600" cy="1332067"/>
          </a:xfrm>
        </p:grpSpPr>
        <p:sp>
          <p:nvSpPr>
            <p:cNvPr id="503" name="Google Shape;503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35"/>
          <p:cNvGrpSpPr/>
          <p:nvPr/>
        </p:nvGrpSpPr>
        <p:grpSpPr>
          <a:xfrm>
            <a:off x="142093" y="220619"/>
            <a:ext cx="464268" cy="431989"/>
            <a:chOff x="827350" y="3629733"/>
            <a:chExt cx="1431600" cy="1332067"/>
          </a:xfrm>
        </p:grpSpPr>
        <p:sp>
          <p:nvSpPr>
            <p:cNvPr id="507" name="Google Shape;507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573;p37">
            <a:extLst>
              <a:ext uri="{FF2B5EF4-FFF2-40B4-BE49-F238E27FC236}">
                <a16:creationId xmlns:a16="http://schemas.microsoft.com/office/drawing/2014/main" id="{1A1DEBC9-FA80-4A90-51FA-7C19C74583B4}"/>
              </a:ext>
            </a:extLst>
          </p:cNvPr>
          <p:cNvSpPr txBox="1"/>
          <p:nvPr/>
        </p:nvSpPr>
        <p:spPr>
          <a:xfrm>
            <a:off x="1128999" y="1248022"/>
            <a:ext cx="6872451" cy="18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  Our project focused on conducting network graph analysis using data collected  from four Facebook groups.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  The data was scraped from these groups to create a visual representation of the network graph, which was then analyzed using graph tools.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  Various algorithm techniques were applied to the graph to extract important insights and explanations.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  Each algorithm provided valuable results that shed light on different aspects of the graph and its underlying 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  Understanding how these algorithms work and their application to our graph was crucial in obtaining relevant and relatable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  The results obtained from the analysis have implications and benefits across multiple domains, particularly in the field of social sciences.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5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Scraping </a:t>
            </a:r>
            <a:endParaRPr dirty="0"/>
          </a:p>
        </p:txBody>
      </p:sp>
      <p:grpSp>
        <p:nvGrpSpPr>
          <p:cNvPr id="484" name="Google Shape;484;p35"/>
          <p:cNvGrpSpPr/>
          <p:nvPr/>
        </p:nvGrpSpPr>
        <p:grpSpPr>
          <a:xfrm>
            <a:off x="8699757" y="487596"/>
            <a:ext cx="288601" cy="1096693"/>
            <a:chOff x="1006700" y="2603975"/>
            <a:chExt cx="55450" cy="210700"/>
          </a:xfrm>
        </p:grpSpPr>
        <p:sp>
          <p:nvSpPr>
            <p:cNvPr id="485" name="Google Shape;485;p3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5"/>
          <p:cNvGrpSpPr/>
          <p:nvPr/>
        </p:nvGrpSpPr>
        <p:grpSpPr>
          <a:xfrm rot="5400000">
            <a:off x="759157" y="4251096"/>
            <a:ext cx="288601" cy="1096693"/>
            <a:chOff x="1006700" y="2603975"/>
            <a:chExt cx="55450" cy="210700"/>
          </a:xfrm>
        </p:grpSpPr>
        <p:sp>
          <p:nvSpPr>
            <p:cNvPr id="492" name="Google Shape;492;p3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5"/>
          <p:cNvGrpSpPr/>
          <p:nvPr/>
        </p:nvGrpSpPr>
        <p:grpSpPr>
          <a:xfrm>
            <a:off x="6789999" y="3558452"/>
            <a:ext cx="1178637" cy="1096691"/>
            <a:chOff x="827350" y="3629733"/>
            <a:chExt cx="1431600" cy="1332067"/>
          </a:xfrm>
        </p:grpSpPr>
        <p:sp>
          <p:nvSpPr>
            <p:cNvPr id="499" name="Google Shape;499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5"/>
          <p:cNvGrpSpPr/>
          <p:nvPr/>
        </p:nvGrpSpPr>
        <p:grpSpPr>
          <a:xfrm>
            <a:off x="8040164" y="4235971"/>
            <a:ext cx="781224" cy="726909"/>
            <a:chOff x="827350" y="3629733"/>
            <a:chExt cx="1431600" cy="1332067"/>
          </a:xfrm>
        </p:grpSpPr>
        <p:sp>
          <p:nvSpPr>
            <p:cNvPr id="503" name="Google Shape;503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35"/>
          <p:cNvGrpSpPr/>
          <p:nvPr/>
        </p:nvGrpSpPr>
        <p:grpSpPr>
          <a:xfrm>
            <a:off x="142093" y="220619"/>
            <a:ext cx="464268" cy="431989"/>
            <a:chOff x="827350" y="3629733"/>
            <a:chExt cx="1431600" cy="1332067"/>
          </a:xfrm>
        </p:grpSpPr>
        <p:sp>
          <p:nvSpPr>
            <p:cNvPr id="507" name="Google Shape;507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573;p37">
            <a:extLst>
              <a:ext uri="{FF2B5EF4-FFF2-40B4-BE49-F238E27FC236}">
                <a16:creationId xmlns:a16="http://schemas.microsoft.com/office/drawing/2014/main" id="{A6EE6953-4DC7-3A30-AA93-A83BCB3D6066}"/>
              </a:ext>
            </a:extLst>
          </p:cNvPr>
          <p:cNvSpPr txBox="1"/>
          <p:nvPr/>
        </p:nvSpPr>
        <p:spPr>
          <a:xfrm>
            <a:off x="1305035" y="1090506"/>
            <a:ext cx="6872451" cy="18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   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</a:t>
            </a:r>
            <a:r>
              <a:rPr lang="en-US" sz="1800" dirty="0">
                <a:solidFill>
                  <a:srgbClr val="D1D5DB"/>
                </a:solidFill>
                <a:latin typeface="Söhne"/>
              </a:rPr>
              <a:t>he dataset consists of usernames for 4 Egyptian public groups on  Facebook. Each member in each group is considered a node, and the edges between them indicate that they are in the same group  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   Approximately 140,000 members were scraped from these groups, and a random sample of 20,000 members was chosen for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   An edge list was created to represent the relationships between the selected members, </a:t>
            </a:r>
            <a:r>
              <a:rPr lang="en-US" sz="1800" b="1" i="0" u="sng" dirty="0">
                <a:solidFill>
                  <a:srgbClr val="D1D5DB"/>
                </a:solidFill>
                <a:effectLst/>
                <a:latin typeface="Söhne"/>
              </a:rPr>
              <a:t>considering members in the same group as connected</a:t>
            </a:r>
            <a:r>
              <a:rPr lang="en-US" sz="1800" b="0" i="0" u="sng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   A scraping technique was used to extract information about the number of friends each member had, but due to privacy settings, only 10,000 accounts allowed access to their friend lists.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   A maximum limit of 100 friends was set for scraping from each account to manage the dataset.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5469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5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 Analysis</a:t>
            </a:r>
            <a:endParaRPr dirty="0"/>
          </a:p>
        </p:txBody>
      </p:sp>
      <p:grpSp>
        <p:nvGrpSpPr>
          <p:cNvPr id="484" name="Google Shape;484;p35"/>
          <p:cNvGrpSpPr/>
          <p:nvPr/>
        </p:nvGrpSpPr>
        <p:grpSpPr>
          <a:xfrm>
            <a:off x="8699757" y="487596"/>
            <a:ext cx="288601" cy="1096693"/>
            <a:chOff x="1006700" y="2603975"/>
            <a:chExt cx="55450" cy="210700"/>
          </a:xfrm>
        </p:grpSpPr>
        <p:sp>
          <p:nvSpPr>
            <p:cNvPr id="485" name="Google Shape;485;p3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5"/>
          <p:cNvGrpSpPr/>
          <p:nvPr/>
        </p:nvGrpSpPr>
        <p:grpSpPr>
          <a:xfrm rot="5400000">
            <a:off x="759157" y="4251096"/>
            <a:ext cx="288601" cy="1096693"/>
            <a:chOff x="1006700" y="2603975"/>
            <a:chExt cx="55450" cy="210700"/>
          </a:xfrm>
        </p:grpSpPr>
        <p:sp>
          <p:nvSpPr>
            <p:cNvPr id="492" name="Google Shape;492;p3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5"/>
          <p:cNvGrpSpPr/>
          <p:nvPr/>
        </p:nvGrpSpPr>
        <p:grpSpPr>
          <a:xfrm>
            <a:off x="6789999" y="3558452"/>
            <a:ext cx="1178637" cy="1096691"/>
            <a:chOff x="827350" y="3629733"/>
            <a:chExt cx="1431600" cy="1332067"/>
          </a:xfrm>
        </p:grpSpPr>
        <p:sp>
          <p:nvSpPr>
            <p:cNvPr id="499" name="Google Shape;499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5"/>
          <p:cNvGrpSpPr/>
          <p:nvPr/>
        </p:nvGrpSpPr>
        <p:grpSpPr>
          <a:xfrm>
            <a:off x="8040164" y="4235971"/>
            <a:ext cx="781224" cy="726909"/>
            <a:chOff x="827350" y="3629733"/>
            <a:chExt cx="1431600" cy="1332067"/>
          </a:xfrm>
        </p:grpSpPr>
        <p:sp>
          <p:nvSpPr>
            <p:cNvPr id="503" name="Google Shape;503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35"/>
          <p:cNvGrpSpPr/>
          <p:nvPr/>
        </p:nvGrpSpPr>
        <p:grpSpPr>
          <a:xfrm>
            <a:off x="142093" y="220619"/>
            <a:ext cx="464268" cy="431989"/>
            <a:chOff x="827350" y="3629733"/>
            <a:chExt cx="1431600" cy="1332067"/>
          </a:xfrm>
        </p:grpSpPr>
        <p:sp>
          <p:nvSpPr>
            <p:cNvPr id="507" name="Google Shape;507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67;p47">
            <a:extLst>
              <a:ext uri="{FF2B5EF4-FFF2-40B4-BE49-F238E27FC236}">
                <a16:creationId xmlns:a16="http://schemas.microsoft.com/office/drawing/2014/main" id="{5CCC5BA0-BCE0-2B6F-838E-96BB5372F62E}"/>
              </a:ext>
            </a:extLst>
          </p:cNvPr>
          <p:cNvSpPr/>
          <p:nvPr/>
        </p:nvSpPr>
        <p:spPr>
          <a:xfrm>
            <a:off x="1734752" y="1494958"/>
            <a:ext cx="2674500" cy="6321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973;p47">
            <a:extLst>
              <a:ext uri="{FF2B5EF4-FFF2-40B4-BE49-F238E27FC236}">
                <a16:creationId xmlns:a16="http://schemas.microsoft.com/office/drawing/2014/main" id="{7E5E619B-9F3E-943D-65C1-8C9FF71511FB}"/>
              </a:ext>
            </a:extLst>
          </p:cNvPr>
          <p:cNvSpPr txBox="1"/>
          <p:nvPr/>
        </p:nvSpPr>
        <p:spPr>
          <a:xfrm>
            <a:off x="4765731" y="1357925"/>
            <a:ext cx="3073707" cy="12138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The distribution of node degrees in the network is examined to understand the connectivity patterns and identify highly connected nodes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Time complexity of used algorithm is O(N).</a:t>
            </a:r>
            <a:endParaRPr sz="120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4" name="Google Shape;987;p47">
            <a:extLst>
              <a:ext uri="{FF2B5EF4-FFF2-40B4-BE49-F238E27FC236}">
                <a16:creationId xmlns:a16="http://schemas.microsoft.com/office/drawing/2014/main" id="{E183D364-9B5C-7C49-704C-4E1D80420FE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409252" y="1827615"/>
            <a:ext cx="356479" cy="13722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6E615F-3A8B-117C-F0B6-E8229A7115A6}"/>
              </a:ext>
            </a:extLst>
          </p:cNvPr>
          <p:cNvSpPr txBox="1"/>
          <p:nvPr/>
        </p:nvSpPr>
        <p:spPr>
          <a:xfrm>
            <a:off x="1958469" y="1564856"/>
            <a:ext cx="22725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Degree Distribution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23984-E41A-86FA-03DE-B8DE5A7629FF}"/>
              </a:ext>
            </a:extLst>
          </p:cNvPr>
          <p:cNvSpPr txBox="1"/>
          <p:nvPr/>
        </p:nvSpPr>
        <p:spPr>
          <a:xfrm>
            <a:off x="1047766" y="2648904"/>
            <a:ext cx="551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accent1"/>
                </a:solidFill>
                <a:latin typeface="Karla" pitchFamily="2" charset="0"/>
              </a:rPr>
              <a:t>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E56B6B-1E8A-7AC6-4218-FBF5E560C8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47" y="3202982"/>
            <a:ext cx="3004484" cy="17569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479730-29D7-EE19-348D-C25749007C6A}"/>
              </a:ext>
            </a:extLst>
          </p:cNvPr>
          <p:cNvSpPr txBox="1"/>
          <p:nvPr/>
        </p:nvSpPr>
        <p:spPr>
          <a:xfrm>
            <a:off x="3993260" y="3202982"/>
            <a:ext cx="410608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t can be deduced that a subset of ap-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proximately 500 vertices demonstrates a substantial degree of connectivity, as evidenced by their involvement in approximately 12000 edges.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</a:rPr>
              <a:t>This implies a significant level of interconnectivity and information flow. </a:t>
            </a:r>
          </a:p>
        </p:txBody>
      </p:sp>
    </p:spTree>
    <p:extLst>
      <p:ext uri="{BB962C8B-B14F-4D97-AF65-F5344CB8AC3E}">
        <p14:creationId xmlns:p14="http://schemas.microsoft.com/office/powerpoint/2010/main" val="47410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5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 Analysis</a:t>
            </a:r>
            <a:endParaRPr dirty="0"/>
          </a:p>
        </p:txBody>
      </p:sp>
      <p:grpSp>
        <p:nvGrpSpPr>
          <p:cNvPr id="484" name="Google Shape;484;p35"/>
          <p:cNvGrpSpPr/>
          <p:nvPr/>
        </p:nvGrpSpPr>
        <p:grpSpPr>
          <a:xfrm>
            <a:off x="8699757" y="487596"/>
            <a:ext cx="288601" cy="1096693"/>
            <a:chOff x="1006700" y="2603975"/>
            <a:chExt cx="55450" cy="210700"/>
          </a:xfrm>
        </p:grpSpPr>
        <p:sp>
          <p:nvSpPr>
            <p:cNvPr id="485" name="Google Shape;485;p3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5"/>
          <p:cNvGrpSpPr/>
          <p:nvPr/>
        </p:nvGrpSpPr>
        <p:grpSpPr>
          <a:xfrm rot="5400000">
            <a:off x="759157" y="4251096"/>
            <a:ext cx="288601" cy="1096693"/>
            <a:chOff x="1006700" y="2603975"/>
            <a:chExt cx="55450" cy="210700"/>
          </a:xfrm>
        </p:grpSpPr>
        <p:sp>
          <p:nvSpPr>
            <p:cNvPr id="492" name="Google Shape;492;p3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5"/>
          <p:cNvGrpSpPr/>
          <p:nvPr/>
        </p:nvGrpSpPr>
        <p:grpSpPr>
          <a:xfrm>
            <a:off x="6789999" y="3558452"/>
            <a:ext cx="1178637" cy="1096691"/>
            <a:chOff x="827350" y="3629733"/>
            <a:chExt cx="1431600" cy="1332067"/>
          </a:xfrm>
        </p:grpSpPr>
        <p:sp>
          <p:nvSpPr>
            <p:cNvPr id="499" name="Google Shape;499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5"/>
          <p:cNvGrpSpPr/>
          <p:nvPr/>
        </p:nvGrpSpPr>
        <p:grpSpPr>
          <a:xfrm>
            <a:off x="8040164" y="4235971"/>
            <a:ext cx="781224" cy="726909"/>
            <a:chOff x="827350" y="3629733"/>
            <a:chExt cx="1431600" cy="1332067"/>
          </a:xfrm>
        </p:grpSpPr>
        <p:sp>
          <p:nvSpPr>
            <p:cNvPr id="503" name="Google Shape;503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35"/>
          <p:cNvGrpSpPr/>
          <p:nvPr/>
        </p:nvGrpSpPr>
        <p:grpSpPr>
          <a:xfrm>
            <a:off x="142093" y="220619"/>
            <a:ext cx="464268" cy="431989"/>
            <a:chOff x="827350" y="3629733"/>
            <a:chExt cx="1431600" cy="1332067"/>
          </a:xfrm>
        </p:grpSpPr>
        <p:sp>
          <p:nvSpPr>
            <p:cNvPr id="507" name="Google Shape;507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67;p47">
            <a:extLst>
              <a:ext uri="{FF2B5EF4-FFF2-40B4-BE49-F238E27FC236}">
                <a16:creationId xmlns:a16="http://schemas.microsoft.com/office/drawing/2014/main" id="{5CCC5BA0-BCE0-2B6F-838E-96BB5372F62E}"/>
              </a:ext>
            </a:extLst>
          </p:cNvPr>
          <p:cNvSpPr/>
          <p:nvPr/>
        </p:nvSpPr>
        <p:spPr>
          <a:xfrm>
            <a:off x="1734752" y="1494958"/>
            <a:ext cx="2674500" cy="6321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973;p47">
            <a:extLst>
              <a:ext uri="{FF2B5EF4-FFF2-40B4-BE49-F238E27FC236}">
                <a16:creationId xmlns:a16="http://schemas.microsoft.com/office/drawing/2014/main" id="{7E5E619B-9F3E-943D-65C1-8C9FF71511FB}"/>
              </a:ext>
            </a:extLst>
          </p:cNvPr>
          <p:cNvSpPr txBox="1"/>
          <p:nvPr/>
        </p:nvSpPr>
        <p:spPr>
          <a:xfrm>
            <a:off x="4765731" y="1295672"/>
            <a:ext cx="3073707" cy="12760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The examination of shortest paths between nodes in the network is carried out to investigate the accessibility and connectivity among members.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The Algorithm Used is  Dijkstra's algorithm and the time complexity is O(N^2).  </a:t>
            </a:r>
          </a:p>
        </p:txBody>
      </p:sp>
      <p:cxnSp>
        <p:nvCxnSpPr>
          <p:cNvPr id="4" name="Google Shape;987;p47">
            <a:extLst>
              <a:ext uri="{FF2B5EF4-FFF2-40B4-BE49-F238E27FC236}">
                <a16:creationId xmlns:a16="http://schemas.microsoft.com/office/drawing/2014/main" id="{E183D364-9B5C-7C49-704C-4E1D80420FE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409252" y="1827615"/>
            <a:ext cx="356479" cy="10609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6E615F-3A8B-117C-F0B6-E8229A7115A6}"/>
              </a:ext>
            </a:extLst>
          </p:cNvPr>
          <p:cNvSpPr txBox="1"/>
          <p:nvPr/>
        </p:nvSpPr>
        <p:spPr>
          <a:xfrm>
            <a:off x="1935730" y="1617826"/>
            <a:ext cx="2272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Path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23984-E41A-86FA-03DE-B8DE5A7629FF}"/>
              </a:ext>
            </a:extLst>
          </p:cNvPr>
          <p:cNvSpPr txBox="1"/>
          <p:nvPr/>
        </p:nvSpPr>
        <p:spPr>
          <a:xfrm>
            <a:off x="1047766" y="2648904"/>
            <a:ext cx="551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accent1"/>
                </a:solidFill>
                <a:latin typeface="Karla" pitchFamily="2" charset="0"/>
              </a:rPr>
              <a:t>Result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479730-29D7-EE19-348D-C25749007C6A}"/>
              </a:ext>
            </a:extLst>
          </p:cNvPr>
          <p:cNvSpPr txBox="1"/>
          <p:nvPr/>
        </p:nvSpPr>
        <p:spPr>
          <a:xfrm>
            <a:off x="1423005" y="2987887"/>
            <a:ext cx="410608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</a:rPr>
              <a:t>Graph diameter equals 2, signifies that the maximum shortest path length between any two vertices in the graph is 2. 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dirty="0">
              <a:solidFill>
                <a:schemeClr val="lt1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</a:rPr>
              <a:t>This implies a high level of connectivity and accessibility within the graph, indicating efficient communication and information transfer between vertices.</a:t>
            </a:r>
          </a:p>
        </p:txBody>
      </p:sp>
    </p:spTree>
    <p:extLst>
      <p:ext uri="{BB962C8B-B14F-4D97-AF65-F5344CB8AC3E}">
        <p14:creationId xmlns:p14="http://schemas.microsoft.com/office/powerpoint/2010/main" val="253006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5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 Analysis</a:t>
            </a:r>
            <a:endParaRPr dirty="0"/>
          </a:p>
        </p:txBody>
      </p:sp>
      <p:grpSp>
        <p:nvGrpSpPr>
          <p:cNvPr id="484" name="Google Shape;484;p35"/>
          <p:cNvGrpSpPr/>
          <p:nvPr/>
        </p:nvGrpSpPr>
        <p:grpSpPr>
          <a:xfrm>
            <a:off x="8699757" y="487596"/>
            <a:ext cx="288601" cy="1096693"/>
            <a:chOff x="1006700" y="2603975"/>
            <a:chExt cx="55450" cy="210700"/>
          </a:xfrm>
        </p:grpSpPr>
        <p:sp>
          <p:nvSpPr>
            <p:cNvPr id="485" name="Google Shape;485;p3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5"/>
          <p:cNvGrpSpPr/>
          <p:nvPr/>
        </p:nvGrpSpPr>
        <p:grpSpPr>
          <a:xfrm rot="5400000">
            <a:off x="759157" y="4251096"/>
            <a:ext cx="288601" cy="1096693"/>
            <a:chOff x="1006700" y="2603975"/>
            <a:chExt cx="55450" cy="210700"/>
          </a:xfrm>
        </p:grpSpPr>
        <p:sp>
          <p:nvSpPr>
            <p:cNvPr id="492" name="Google Shape;492;p3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5"/>
          <p:cNvGrpSpPr/>
          <p:nvPr/>
        </p:nvGrpSpPr>
        <p:grpSpPr>
          <a:xfrm>
            <a:off x="6789999" y="3558452"/>
            <a:ext cx="1178637" cy="1096691"/>
            <a:chOff x="827350" y="3629733"/>
            <a:chExt cx="1431600" cy="1332067"/>
          </a:xfrm>
        </p:grpSpPr>
        <p:sp>
          <p:nvSpPr>
            <p:cNvPr id="499" name="Google Shape;499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5"/>
          <p:cNvGrpSpPr/>
          <p:nvPr/>
        </p:nvGrpSpPr>
        <p:grpSpPr>
          <a:xfrm>
            <a:off x="8040164" y="4235971"/>
            <a:ext cx="781224" cy="726909"/>
            <a:chOff x="827350" y="3629733"/>
            <a:chExt cx="1431600" cy="1332067"/>
          </a:xfrm>
        </p:grpSpPr>
        <p:sp>
          <p:nvSpPr>
            <p:cNvPr id="503" name="Google Shape;503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35"/>
          <p:cNvGrpSpPr/>
          <p:nvPr/>
        </p:nvGrpSpPr>
        <p:grpSpPr>
          <a:xfrm>
            <a:off x="142093" y="220619"/>
            <a:ext cx="464268" cy="431989"/>
            <a:chOff x="827350" y="3629733"/>
            <a:chExt cx="1431600" cy="1332067"/>
          </a:xfrm>
        </p:grpSpPr>
        <p:sp>
          <p:nvSpPr>
            <p:cNvPr id="507" name="Google Shape;507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67;p47">
            <a:extLst>
              <a:ext uri="{FF2B5EF4-FFF2-40B4-BE49-F238E27FC236}">
                <a16:creationId xmlns:a16="http://schemas.microsoft.com/office/drawing/2014/main" id="{5CCC5BA0-BCE0-2B6F-838E-96BB5372F62E}"/>
              </a:ext>
            </a:extLst>
          </p:cNvPr>
          <p:cNvSpPr/>
          <p:nvPr/>
        </p:nvSpPr>
        <p:spPr>
          <a:xfrm>
            <a:off x="1734752" y="1494958"/>
            <a:ext cx="2674500" cy="6321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973;p47">
            <a:extLst>
              <a:ext uri="{FF2B5EF4-FFF2-40B4-BE49-F238E27FC236}">
                <a16:creationId xmlns:a16="http://schemas.microsoft.com/office/drawing/2014/main" id="{7E5E619B-9F3E-943D-65C1-8C9FF71511FB}"/>
              </a:ext>
            </a:extLst>
          </p:cNvPr>
          <p:cNvSpPr txBox="1"/>
          <p:nvPr/>
        </p:nvSpPr>
        <p:spPr>
          <a:xfrm>
            <a:off x="4765731" y="1295672"/>
            <a:ext cx="3073707" cy="12760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Three types of centrality are employed including degree centrality (O(N)), betweenness centrality, and closeness centrality (O(V * (V + E)) to  </a:t>
            </a:r>
            <a:r>
              <a:rPr lang="en-US" sz="1200" dirty="0" err="1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to</a:t>
            </a:r>
            <a:r>
              <a:rPr lang="en-US" sz="1200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identify the most influential nodes within the network.</a:t>
            </a:r>
          </a:p>
        </p:txBody>
      </p:sp>
      <p:cxnSp>
        <p:nvCxnSpPr>
          <p:cNvPr id="4" name="Google Shape;987;p47">
            <a:extLst>
              <a:ext uri="{FF2B5EF4-FFF2-40B4-BE49-F238E27FC236}">
                <a16:creationId xmlns:a16="http://schemas.microsoft.com/office/drawing/2014/main" id="{E183D364-9B5C-7C49-704C-4E1D80420FE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409252" y="1827615"/>
            <a:ext cx="356479" cy="10609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6E615F-3A8B-117C-F0B6-E8229A7115A6}"/>
              </a:ext>
            </a:extLst>
          </p:cNvPr>
          <p:cNvSpPr txBox="1"/>
          <p:nvPr/>
        </p:nvSpPr>
        <p:spPr>
          <a:xfrm>
            <a:off x="1935730" y="1617826"/>
            <a:ext cx="2272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Centrality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23984-E41A-86FA-03DE-B8DE5A7629FF}"/>
              </a:ext>
            </a:extLst>
          </p:cNvPr>
          <p:cNvSpPr txBox="1"/>
          <p:nvPr/>
        </p:nvSpPr>
        <p:spPr>
          <a:xfrm>
            <a:off x="1047766" y="2648904"/>
            <a:ext cx="551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accent1"/>
                </a:solidFill>
                <a:latin typeface="Karla" pitchFamily="2" charset="0"/>
              </a:rPr>
              <a:t>Result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0009DD-3D46-7E3C-2D05-9F79A18303AE}"/>
              </a:ext>
            </a:extLst>
          </p:cNvPr>
          <p:cNvSpPr txBox="1"/>
          <p:nvPr/>
        </p:nvSpPr>
        <p:spPr>
          <a:xfrm>
            <a:off x="1163186" y="3010465"/>
            <a:ext cx="620634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largest Degree Centrality value of 15868 indicates   that there is a node in the graph with the highest number of connections to other nodes.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largest Betweenness value of 1853798 indicates that there is a node in the graph that plays a critical role in connecting different parts of the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largest Closeness value of 0.828802 indicates that there is a node in the graph that is relatively closer to all other nodes.</a:t>
            </a:r>
          </a:p>
        </p:txBody>
      </p:sp>
    </p:spTree>
    <p:extLst>
      <p:ext uri="{BB962C8B-B14F-4D97-AF65-F5344CB8AC3E}">
        <p14:creationId xmlns:p14="http://schemas.microsoft.com/office/powerpoint/2010/main" val="258662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5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 Analysis</a:t>
            </a:r>
            <a:endParaRPr dirty="0"/>
          </a:p>
        </p:txBody>
      </p:sp>
      <p:grpSp>
        <p:nvGrpSpPr>
          <p:cNvPr id="484" name="Google Shape;484;p35"/>
          <p:cNvGrpSpPr/>
          <p:nvPr/>
        </p:nvGrpSpPr>
        <p:grpSpPr>
          <a:xfrm>
            <a:off x="8699757" y="487596"/>
            <a:ext cx="288601" cy="1096693"/>
            <a:chOff x="1006700" y="2603975"/>
            <a:chExt cx="55450" cy="210700"/>
          </a:xfrm>
        </p:grpSpPr>
        <p:sp>
          <p:nvSpPr>
            <p:cNvPr id="485" name="Google Shape;485;p3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5"/>
          <p:cNvGrpSpPr/>
          <p:nvPr/>
        </p:nvGrpSpPr>
        <p:grpSpPr>
          <a:xfrm rot="5400000">
            <a:off x="759157" y="4251096"/>
            <a:ext cx="288601" cy="1096693"/>
            <a:chOff x="1006700" y="2603975"/>
            <a:chExt cx="55450" cy="210700"/>
          </a:xfrm>
        </p:grpSpPr>
        <p:sp>
          <p:nvSpPr>
            <p:cNvPr id="492" name="Google Shape;492;p3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5"/>
          <p:cNvGrpSpPr/>
          <p:nvPr/>
        </p:nvGrpSpPr>
        <p:grpSpPr>
          <a:xfrm>
            <a:off x="6789999" y="3558452"/>
            <a:ext cx="1178637" cy="1096691"/>
            <a:chOff x="827350" y="3629733"/>
            <a:chExt cx="1431600" cy="1332067"/>
          </a:xfrm>
        </p:grpSpPr>
        <p:sp>
          <p:nvSpPr>
            <p:cNvPr id="499" name="Google Shape;499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5"/>
          <p:cNvGrpSpPr/>
          <p:nvPr/>
        </p:nvGrpSpPr>
        <p:grpSpPr>
          <a:xfrm>
            <a:off x="8040164" y="4235971"/>
            <a:ext cx="781224" cy="726909"/>
            <a:chOff x="827350" y="3629733"/>
            <a:chExt cx="1431600" cy="1332067"/>
          </a:xfrm>
        </p:grpSpPr>
        <p:sp>
          <p:nvSpPr>
            <p:cNvPr id="503" name="Google Shape;503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35"/>
          <p:cNvGrpSpPr/>
          <p:nvPr/>
        </p:nvGrpSpPr>
        <p:grpSpPr>
          <a:xfrm>
            <a:off x="142093" y="220619"/>
            <a:ext cx="464268" cy="431989"/>
            <a:chOff x="827350" y="3629733"/>
            <a:chExt cx="1431600" cy="1332067"/>
          </a:xfrm>
        </p:grpSpPr>
        <p:sp>
          <p:nvSpPr>
            <p:cNvPr id="507" name="Google Shape;507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67;p47">
            <a:extLst>
              <a:ext uri="{FF2B5EF4-FFF2-40B4-BE49-F238E27FC236}">
                <a16:creationId xmlns:a16="http://schemas.microsoft.com/office/drawing/2014/main" id="{5CCC5BA0-BCE0-2B6F-838E-96BB5372F62E}"/>
              </a:ext>
            </a:extLst>
          </p:cNvPr>
          <p:cNvSpPr/>
          <p:nvPr/>
        </p:nvSpPr>
        <p:spPr>
          <a:xfrm>
            <a:off x="1734752" y="1494958"/>
            <a:ext cx="2674500" cy="6321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973;p47">
            <a:extLst>
              <a:ext uri="{FF2B5EF4-FFF2-40B4-BE49-F238E27FC236}">
                <a16:creationId xmlns:a16="http://schemas.microsoft.com/office/drawing/2014/main" id="{7E5E619B-9F3E-943D-65C1-8C9FF71511FB}"/>
              </a:ext>
            </a:extLst>
          </p:cNvPr>
          <p:cNvSpPr txBox="1"/>
          <p:nvPr/>
        </p:nvSpPr>
        <p:spPr>
          <a:xfrm>
            <a:off x="4784846" y="1308502"/>
            <a:ext cx="3073707" cy="12760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In this analysis, distinct subgroups or communities within the network are identified by examining the connected components.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The algorithm used is based on a depth-first search (DFS) traversal. The time complexity  is O(N + 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4" name="Google Shape;987;p47">
            <a:extLst>
              <a:ext uri="{FF2B5EF4-FFF2-40B4-BE49-F238E27FC236}">
                <a16:creationId xmlns:a16="http://schemas.microsoft.com/office/drawing/2014/main" id="{E183D364-9B5C-7C49-704C-4E1D80420FE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428367" y="1840445"/>
            <a:ext cx="356479" cy="10609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6E615F-3A8B-117C-F0B6-E8229A7115A6}"/>
              </a:ext>
            </a:extLst>
          </p:cNvPr>
          <p:cNvSpPr txBox="1"/>
          <p:nvPr/>
        </p:nvSpPr>
        <p:spPr>
          <a:xfrm>
            <a:off x="1753867" y="1595982"/>
            <a:ext cx="26362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Connected Components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23984-E41A-86FA-03DE-B8DE5A7629FF}"/>
              </a:ext>
            </a:extLst>
          </p:cNvPr>
          <p:cNvSpPr txBox="1"/>
          <p:nvPr/>
        </p:nvSpPr>
        <p:spPr>
          <a:xfrm>
            <a:off x="948061" y="2550628"/>
            <a:ext cx="5518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solidFill>
                  <a:schemeClr val="accent1"/>
                </a:solidFill>
                <a:latin typeface="Karla" pitchFamily="2" charset="0"/>
              </a:rPr>
              <a:t>Result</a:t>
            </a:r>
            <a:r>
              <a:rPr lang="en-US" sz="2000" b="1" u="sng" dirty="0">
                <a:solidFill>
                  <a:schemeClr val="accent1"/>
                </a:solidFill>
                <a:latin typeface="Karla" pitchFamily="2" charset="0"/>
              </a:rPr>
              <a:t>:</a:t>
            </a:r>
            <a:endParaRPr lang="en-US" sz="1600" b="1" u="sng" dirty="0">
              <a:solidFill>
                <a:schemeClr val="accent1"/>
              </a:solidFill>
              <a:latin typeface="Karl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500C1-3474-8757-4C50-59EBB06DBBC5}"/>
              </a:ext>
            </a:extLst>
          </p:cNvPr>
          <p:cNvSpPr txBox="1"/>
          <p:nvPr/>
        </p:nvSpPr>
        <p:spPr>
          <a:xfrm>
            <a:off x="1338465" y="2889559"/>
            <a:ext cx="4944138" cy="1900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Connected Components: 1</a:t>
            </a:r>
            <a:endParaRPr lang="en-US" sz="1050" kern="1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Connected Component 1: Size = 20000 Nodes</a:t>
            </a:r>
            <a:endParaRPr lang="en-US" sz="1050" kern="1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result of having only one connected component with a size of 20000 implies that all vertices in the graph are interconnected and form a single cohesive unit. This implies high level of connectivity and coherence within the network allowing for efficient communication. </a:t>
            </a:r>
            <a:endParaRPr lang="en-US" sz="1050" kern="1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87800"/>
      </p:ext>
    </p:extLst>
  </p:cSld>
  <p:clrMapOvr>
    <a:masterClrMapping/>
  </p:clrMapOvr>
</p:sld>
</file>

<file path=ppt/theme/theme1.xml><?xml version="1.0" encoding="utf-8"?>
<a:theme xmlns:a="http://schemas.openxmlformats.org/drawingml/2006/main" name="Cyber-Futuristic AI Technology Thesis Defense by Slidesgo">
  <a:themeElements>
    <a:clrScheme name="Simple Light">
      <a:dk1>
        <a:srgbClr val="031126"/>
      </a:dk1>
      <a:lt1>
        <a:srgbClr val="FFFFFF"/>
      </a:lt1>
      <a:dk2>
        <a:srgbClr val="10355F"/>
      </a:dk2>
      <a:lt2>
        <a:srgbClr val="3B8794"/>
      </a:lt2>
      <a:accent1>
        <a:srgbClr val="51AF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1191</Words>
  <Application>Microsoft Office PowerPoint</Application>
  <PresentationFormat>On-screen Show (16:9)</PresentationFormat>
  <Paragraphs>122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Audiowide</vt:lpstr>
      <vt:lpstr>Arial</vt:lpstr>
      <vt:lpstr>Karla</vt:lpstr>
      <vt:lpstr>Montserrat </vt:lpstr>
      <vt:lpstr>Calibri</vt:lpstr>
      <vt:lpstr>Söhne</vt:lpstr>
      <vt:lpstr>Cyber-Futuristic AI Technology Thesis Defense by Slidesgo</vt:lpstr>
      <vt:lpstr>Facebook Network Graph Analysis  </vt:lpstr>
      <vt:lpstr>Meet our Team</vt:lpstr>
      <vt:lpstr>Table of contents</vt:lpstr>
      <vt:lpstr>Project Overview </vt:lpstr>
      <vt:lpstr>Data Scraping </vt:lpstr>
      <vt:lpstr>Graph Analysis</vt:lpstr>
      <vt:lpstr>Graph Analysis</vt:lpstr>
      <vt:lpstr>Graph Analysis</vt:lpstr>
      <vt:lpstr>Graph Analysis</vt:lpstr>
      <vt:lpstr>Graph Analysis</vt:lpstr>
      <vt:lpstr>Graph Analysis</vt:lpstr>
      <vt:lpstr>Graph Analysis</vt:lpstr>
      <vt:lpstr>Graph Analysis</vt:lpstr>
      <vt:lpstr>Network Visualization </vt:lpstr>
      <vt:lpstr>Conclusions</vt:lpstr>
      <vt:lpstr>Future Work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Network graph analysis  </dc:title>
  <cp:lastModifiedBy>Ashrakat Saeed</cp:lastModifiedBy>
  <cp:revision>4</cp:revision>
  <dcterms:modified xsi:type="dcterms:W3CDTF">2023-05-25T08:02:47Z</dcterms:modified>
</cp:coreProperties>
</file>