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4630400" cy="8229600"/>
  <p:notesSz cx="8229600" cy="14630400"/>
  <p:embeddedFontLst>
    <p:embeddedFont>
      <p:font typeface="Montserrat Black"/>
      <p:regular r:id="rId19"/>
    </p:embeddedFont>
    <p:embeddedFont>
      <p:font typeface="Montserrat Black"/>
      <p:regular r:id="rId20"/>
    </p:embeddedFont>
    <p:embeddedFont>
      <p:font typeface="Inconsolata"/>
      <p:regular r:id="rId21"/>
    </p:embeddedFont>
    <p:embeddedFont>
      <p:font typeface="Inconsolata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openxmlformats.org/officeDocument/2006/relationships/font" Target="fonts/font1.fntdata"/><Relationship Id="rId20" Type="http://schemas.openxmlformats.org/officeDocument/2006/relationships/font" Target="fonts/font2.fntdata"/><Relationship Id="rId21" Type="http://schemas.openxmlformats.org/officeDocument/2006/relationships/font" Target="fonts/font3.fntdata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2-1.png"/><Relationship Id="rId3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3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image" Target="../media/image-10-6.png"/><Relationship Id="rId7" Type="http://schemas.openxmlformats.org/officeDocument/2006/relationships/slideLayout" Target="../slideLayouts/slideLayout11.xml"/><Relationship Id="rId8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slideLayout" Target="../slideLayouts/slideLayout9.xml"/><Relationship Id="rId7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1832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Nutrition Tracking and Diet Managment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57604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Presented by 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19409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Dumpa Revanth(1BG22CS043)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481214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Venkateshwar Reddy(1BG22CS178)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543020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Ashray V B(1BG23CS401)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604825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2474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Execution Flow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692950" y="1987153"/>
            <a:ext cx="311288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User Authentication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477572"/>
            <a:ext cx="401204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Secure user login with robust session management to protect data integrity.</a:t>
            </a:r>
            <a:endParaRPr lang="en-US" sz="17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596301" y="2983349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824442" y="21686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Setting the Goal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824442" y="2659023"/>
            <a:ext cx="401216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Users define personalized nutrition targets and preferences.</a:t>
            </a:r>
            <a:endParaRPr lang="en-US" sz="1750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170307" y="3258026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10051256" y="39064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Meal Logging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10051256" y="4396859"/>
            <a:ext cx="378535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Users record meals with comprehensive nutritional details for accurate tracking.</a:t>
            </a:r>
            <a:endParaRPr lang="en-US" sz="1750" dirty="0"/>
          </a:p>
        </p:txBody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719423" y="4758452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0"/>
          <p:cNvSpPr/>
          <p:nvPr/>
        </p:nvSpPr>
        <p:spPr>
          <a:xfrm>
            <a:off x="9824442" y="58257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Data Persistence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9824442" y="6316147"/>
            <a:ext cx="4012168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All user data and computed nutrition metrics are securely stored in MongoDB.</a:t>
            </a:r>
            <a:endParaRPr lang="en-US" sz="1750" dirty="0"/>
          </a:p>
        </p:txBody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7694533" y="5984200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4</a:t>
            </a:r>
            <a:endParaRPr lang="en-US" sz="2650" dirty="0"/>
          </a:p>
        </p:txBody>
      </p:sp>
      <p:sp>
        <p:nvSpPr>
          <p:cNvPr id="19" name="Text 13"/>
          <p:cNvSpPr/>
          <p:nvPr/>
        </p:nvSpPr>
        <p:spPr>
          <a:xfrm>
            <a:off x="1359098" y="5825728"/>
            <a:ext cx="344674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Progress Visualization</a:t>
            </a:r>
            <a:endParaRPr lang="en-US" sz="2200" dirty="0"/>
          </a:p>
        </p:txBody>
      </p:sp>
      <p:sp>
        <p:nvSpPr>
          <p:cNvPr id="20" name="Text 14"/>
          <p:cNvSpPr/>
          <p:nvPr/>
        </p:nvSpPr>
        <p:spPr>
          <a:xfrm>
            <a:off x="793790" y="6316147"/>
            <a:ext cx="401204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Interactive charts display nutrition trends to monitor user progress effectively.</a:t>
            </a:r>
            <a:endParaRPr lang="en-US" sz="1750" dirty="0"/>
          </a:p>
        </p:txBody>
      </p:sp>
      <p:pic>
        <p:nvPicPr>
          <p:cNvPr id="2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22" name="Text 15"/>
          <p:cNvSpPr/>
          <p:nvPr/>
        </p:nvSpPr>
        <p:spPr>
          <a:xfrm>
            <a:off x="6120527" y="5709523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5</a:t>
            </a:r>
            <a:endParaRPr lang="en-US" sz="2650" dirty="0"/>
          </a:p>
        </p:txBody>
      </p:sp>
      <p:sp>
        <p:nvSpPr>
          <p:cNvPr id="23" name="Text 16"/>
          <p:cNvSpPr/>
          <p:nvPr/>
        </p:nvSpPr>
        <p:spPr>
          <a:xfrm>
            <a:off x="1743789" y="39064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Logout</a:t>
            </a:r>
            <a:endParaRPr lang="en-US" sz="2200" dirty="0"/>
          </a:p>
        </p:txBody>
      </p:sp>
      <p:sp>
        <p:nvSpPr>
          <p:cNvPr id="24" name="Text 17"/>
          <p:cNvSpPr/>
          <p:nvPr/>
        </p:nvSpPr>
        <p:spPr>
          <a:xfrm>
            <a:off x="793790" y="4396859"/>
            <a:ext cx="3785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Users end their session safely ensuring their application state remains secure.</a:t>
            </a:r>
            <a:endParaRPr lang="en-US" sz="1750" dirty="0"/>
          </a:p>
        </p:txBody>
      </p:sp>
      <p:pic>
        <p:nvPicPr>
          <p:cNvPr id="25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26" name="Text 18"/>
          <p:cNvSpPr/>
          <p:nvPr/>
        </p:nvSpPr>
        <p:spPr>
          <a:xfrm>
            <a:off x="5571411" y="420909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6</a:t>
            </a:r>
            <a:endParaRPr lang="en-US" sz="26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1458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Conclusion and Future Scope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172301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1530906" y="3250168"/>
            <a:ext cx="347019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Current Achievements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374058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Scalable DevOps-enabled nutrition tracking system.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4557117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1530906" y="4634984"/>
            <a:ext cx="340471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Future Enhancements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530906" y="5125403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Implement full CI/CD pipelines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530906" y="556760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Develop mobile apps using React Native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530906" y="6009799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Integrate AI-based nutrition recommendations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1530906" y="645199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Introduce modules for dietitian collaboration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335208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Thank You!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"Tracking your nutrition is the first step towards a healthier life — small choices lead to big changes."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9503" y="620316"/>
            <a:ext cx="5639276" cy="704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Contents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789503" y="1776293"/>
            <a:ext cx="13051393" cy="5835967"/>
          </a:xfrm>
          <a:prstGeom prst="roundRect">
            <a:avLst>
              <a:gd name="adj" fmla="val 157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97123" y="1783913"/>
            <a:ext cx="13036153" cy="64674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2628" y="1926788"/>
            <a:ext cx="6063258" cy="3609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4514" y="1926788"/>
            <a:ext cx="6063258" cy="3609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Project Abstract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97123" y="2430661"/>
            <a:ext cx="13036153" cy="64674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1022628" y="2573536"/>
            <a:ext cx="6063258" cy="3609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4514" y="2573536"/>
            <a:ext cx="6063258" cy="3609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Problem Statement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797123" y="3077408"/>
            <a:ext cx="13036153" cy="64674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1022628" y="3220283"/>
            <a:ext cx="6063258" cy="3609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4514" y="3220283"/>
            <a:ext cx="6063258" cy="3609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Project Objectives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797123" y="3724156"/>
            <a:ext cx="13036153" cy="64674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1022628" y="3867031"/>
            <a:ext cx="6063258" cy="3609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4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44514" y="3867031"/>
            <a:ext cx="6063258" cy="3609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Literature Survey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97123" y="4370903"/>
            <a:ext cx="13036153" cy="64674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1022628" y="4513778"/>
            <a:ext cx="6063258" cy="3609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5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544514" y="4513778"/>
            <a:ext cx="6063258" cy="3609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Tools and Technologies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797123" y="5017651"/>
            <a:ext cx="13036153" cy="64674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0" name="Text 18"/>
          <p:cNvSpPr/>
          <p:nvPr/>
        </p:nvSpPr>
        <p:spPr>
          <a:xfrm>
            <a:off x="1022628" y="5160526"/>
            <a:ext cx="6063258" cy="3609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6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7544514" y="5160526"/>
            <a:ext cx="6063258" cy="3609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System Architecture</a:t>
            </a:r>
            <a:endParaRPr lang="en-US" sz="1750" dirty="0"/>
          </a:p>
        </p:txBody>
      </p:sp>
      <p:sp>
        <p:nvSpPr>
          <p:cNvPr id="22" name="Shape 20"/>
          <p:cNvSpPr/>
          <p:nvPr/>
        </p:nvSpPr>
        <p:spPr>
          <a:xfrm>
            <a:off x="797123" y="5664398"/>
            <a:ext cx="13036153" cy="64674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3" name="Text 21"/>
          <p:cNvSpPr/>
          <p:nvPr/>
        </p:nvSpPr>
        <p:spPr>
          <a:xfrm>
            <a:off x="1022628" y="5807273"/>
            <a:ext cx="6063258" cy="3609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7</a:t>
            </a:r>
            <a:endParaRPr lang="en-US" sz="1750" dirty="0"/>
          </a:p>
        </p:txBody>
      </p:sp>
      <p:sp>
        <p:nvSpPr>
          <p:cNvPr id="24" name="Text 22"/>
          <p:cNvSpPr/>
          <p:nvPr/>
        </p:nvSpPr>
        <p:spPr>
          <a:xfrm>
            <a:off x="7544514" y="5807273"/>
            <a:ext cx="6063258" cy="3609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Methodology</a:t>
            </a:r>
            <a:endParaRPr lang="en-US" sz="1750" dirty="0"/>
          </a:p>
        </p:txBody>
      </p:sp>
      <p:sp>
        <p:nvSpPr>
          <p:cNvPr id="25" name="Shape 23"/>
          <p:cNvSpPr/>
          <p:nvPr/>
        </p:nvSpPr>
        <p:spPr>
          <a:xfrm>
            <a:off x="797123" y="6311146"/>
            <a:ext cx="13036153" cy="64674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6" name="Text 24"/>
          <p:cNvSpPr/>
          <p:nvPr/>
        </p:nvSpPr>
        <p:spPr>
          <a:xfrm>
            <a:off x="1022628" y="6454021"/>
            <a:ext cx="6063258" cy="3609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8</a:t>
            </a:r>
            <a:endParaRPr lang="en-US" sz="1750" dirty="0"/>
          </a:p>
        </p:txBody>
      </p:sp>
      <p:sp>
        <p:nvSpPr>
          <p:cNvPr id="27" name="Text 25"/>
          <p:cNvSpPr/>
          <p:nvPr/>
        </p:nvSpPr>
        <p:spPr>
          <a:xfrm>
            <a:off x="7544514" y="6454021"/>
            <a:ext cx="6063258" cy="3609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Execution Flow</a:t>
            </a:r>
            <a:endParaRPr lang="en-US" sz="1750" dirty="0"/>
          </a:p>
        </p:txBody>
      </p:sp>
      <p:sp>
        <p:nvSpPr>
          <p:cNvPr id="28" name="Shape 26"/>
          <p:cNvSpPr/>
          <p:nvPr/>
        </p:nvSpPr>
        <p:spPr>
          <a:xfrm>
            <a:off x="797123" y="6957893"/>
            <a:ext cx="13036153" cy="64674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9" name="Text 27"/>
          <p:cNvSpPr/>
          <p:nvPr/>
        </p:nvSpPr>
        <p:spPr>
          <a:xfrm>
            <a:off x="1022628" y="7100768"/>
            <a:ext cx="6063258" cy="3609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9</a:t>
            </a:r>
            <a:endParaRPr lang="en-US" sz="1750" dirty="0"/>
          </a:p>
        </p:txBody>
      </p:sp>
      <p:sp>
        <p:nvSpPr>
          <p:cNvPr id="30" name="Text 28"/>
          <p:cNvSpPr/>
          <p:nvPr/>
        </p:nvSpPr>
        <p:spPr>
          <a:xfrm>
            <a:off x="7544514" y="7100768"/>
            <a:ext cx="6063258" cy="3609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Conclusion and Future Scope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Project Abstract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Features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Meal logging with detailed nutrition breakdown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Analysis of calories, proteins, fats, and carbs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Personalised nutrition goals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Technology Stack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Frontend: React.js, Tailwind CSS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Backend: Node.js, Express.js, MongoDB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DevOps tools: GitHub, Docker, Netlify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43225"/>
            <a:ext cx="600717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Problem Statement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992166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1530906" y="4070033"/>
            <a:ext cx="290941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Lack of Awareness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530906" y="4560451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Users struggle to track dietary habits accurately.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35893" y="3992166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7" name="Text 5"/>
          <p:cNvSpPr/>
          <p:nvPr/>
        </p:nvSpPr>
        <p:spPr>
          <a:xfrm>
            <a:off x="5973008" y="40700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Inadequate Tools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973008" y="4560451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Existing apps are complex or lack personalisation.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77995" y="3992166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10" name="Text 8"/>
          <p:cNvSpPr/>
          <p:nvPr/>
        </p:nvSpPr>
        <p:spPr>
          <a:xfrm>
            <a:off x="10415111" y="40700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Scalability Issues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415111" y="4560451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Limited DevOps integration hinders growth and stability.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48608"/>
            <a:ext cx="567940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Project Objectives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297549"/>
            <a:ext cx="170021" cy="853321"/>
          </a:xfrm>
          <a:prstGeom prst="roundRect">
            <a:avLst>
              <a:gd name="adj" fmla="val 537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1303973" y="22975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Meal Logging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303973" y="2787968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Enable accurate breakdowns of food intake.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133951" y="3377684"/>
            <a:ext cx="170021" cy="853321"/>
          </a:xfrm>
          <a:prstGeom prst="roundRect">
            <a:avLst>
              <a:gd name="adj" fmla="val 537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1644134" y="33776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Personal Goals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644134" y="3868103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Allow users to set and track nutrition targets.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474232" y="4457819"/>
            <a:ext cx="170021" cy="853321"/>
          </a:xfrm>
          <a:prstGeom prst="roundRect">
            <a:avLst>
              <a:gd name="adj" fmla="val 537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1984415" y="44578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Progress Tracking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984415" y="4948238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Visual progress through interactive charts.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814513" y="5537954"/>
            <a:ext cx="170021" cy="1216223"/>
          </a:xfrm>
          <a:prstGeom prst="roundRect">
            <a:avLst>
              <a:gd name="adj" fmla="val 537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14" name="Text 11"/>
          <p:cNvSpPr/>
          <p:nvPr/>
        </p:nvSpPr>
        <p:spPr>
          <a:xfrm>
            <a:off x="2324695" y="55379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DevOps Practices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2324695" y="6028373"/>
            <a:ext cx="60255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Implement Git for version control and Docker for containerization.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5364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Literature Survey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716054"/>
            <a:ext cx="4196358" cy="2047994"/>
          </a:xfrm>
          <a:prstGeom prst="roundRect">
            <a:avLst>
              <a:gd name="adj" fmla="val 446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1028224" y="29504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DevOps Insights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3440906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Derived from </a:t>
            </a:r>
            <a:pPr algn="l" indent="0" marL="0">
              <a:lnSpc>
                <a:spcPts val="2850"/>
              </a:lnSpc>
              <a:buNone/>
            </a:pPr>
            <a:r>
              <a:rPr lang="en-US" sz="1750" i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Phoenix Project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on best practices.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2716054"/>
            <a:ext cx="4196358" cy="2047994"/>
          </a:xfrm>
          <a:prstGeom prst="roundRect">
            <a:avLst>
              <a:gd name="adj" fmla="val 446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7" name="Text 5"/>
          <p:cNvSpPr/>
          <p:nvPr/>
        </p:nvSpPr>
        <p:spPr>
          <a:xfrm>
            <a:off x="5451396" y="29504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CI/CD Principles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51396" y="3440906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Adopted from Martin Fowler’s strategies for deployment automation.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2716054"/>
            <a:ext cx="4196358" cy="2047994"/>
          </a:xfrm>
          <a:prstGeom prst="roundRect">
            <a:avLst>
              <a:gd name="adj" fmla="val 446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10" name="Text 8"/>
          <p:cNvSpPr/>
          <p:nvPr/>
        </p:nvSpPr>
        <p:spPr>
          <a:xfrm>
            <a:off x="9874568" y="29504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Nutrition Apps UX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4568" y="3440906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Research by Rahim et al. highlights UI/UX importance.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0" y="4990862"/>
            <a:ext cx="6408063" cy="1685092"/>
          </a:xfrm>
          <a:prstGeom prst="roundRect">
            <a:avLst>
              <a:gd name="adj" fmla="val 543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13" name="Text 11"/>
          <p:cNvSpPr/>
          <p:nvPr/>
        </p:nvSpPr>
        <p:spPr>
          <a:xfrm>
            <a:off x="1028224" y="52252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Git Strategies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28224" y="5715714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Guidance from </a:t>
            </a:r>
            <a:pPr algn="l" indent="0" marL="0">
              <a:lnSpc>
                <a:spcPts val="2850"/>
              </a:lnSpc>
              <a:buNone/>
            </a:pPr>
            <a:r>
              <a:rPr lang="en-US" sz="1750" i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 Git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for efficient version controlling.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8667" y="4990862"/>
            <a:ext cx="6408063" cy="1685092"/>
          </a:xfrm>
          <a:prstGeom prst="roundRect">
            <a:avLst>
              <a:gd name="adj" fmla="val 543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16" name="Text 14"/>
          <p:cNvSpPr/>
          <p:nvPr/>
        </p:nvSpPr>
        <p:spPr>
          <a:xfrm>
            <a:off x="7663101" y="5225296"/>
            <a:ext cx="300489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Behavioural Impact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7663101" y="5715714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Samoggia &amp; Riedel emphasize positive effects of nutrition apps.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72119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Tools and Technologies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Frontend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React.js, Tailwind CSS for responsive design and UI.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Backend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396859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Node.js with Express.js for API handling.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Database &amp; Auth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396859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MongoDB storage with JWT for secure user authentication.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DevOps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396859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Git &amp; GitHub for version control; Docker for containerization.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14018"/>
            <a:ext cx="633829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System Architecture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1762958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19897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Frontend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2480191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User interface built with React.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3123843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33506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Backend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3841075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Containerized Node.js Express app using Docker.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4484727"/>
            <a:ext cx="1134070" cy="166985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47115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API Integration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5201960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Connects to external nutrition databases for data retrieval.</a:t>
            </a:r>
            <a:endParaRPr lang="en-US" sz="17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6154579"/>
            <a:ext cx="1134070" cy="136088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754422" y="63813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Authentication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7754422" y="6871811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JWT ensures secure user sessions and data privacy.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475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Methodology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048941" y="2096453"/>
            <a:ext cx="30480" cy="5085636"/>
          </a:xfrm>
          <a:prstGeom prst="roundRect">
            <a:avLst>
              <a:gd name="adj" fmla="val 30000"/>
            </a:avLst>
          </a:prstGeom>
          <a:solidFill>
            <a:srgbClr val="000000">
              <a:alpha val="8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1273612" y="2336363"/>
            <a:ext cx="680442" cy="30480"/>
          </a:xfrm>
          <a:prstGeom prst="roundRect">
            <a:avLst>
              <a:gd name="adj" fmla="val 30000"/>
            </a:avLst>
          </a:prstGeom>
          <a:solidFill>
            <a:srgbClr val="151617"/>
          </a:solidFill>
          <a:ln/>
        </p:spPr>
      </p:sp>
      <p:sp>
        <p:nvSpPr>
          <p:cNvPr id="6" name="Shape 3"/>
          <p:cNvSpPr/>
          <p:nvPr/>
        </p:nvSpPr>
        <p:spPr>
          <a:xfrm>
            <a:off x="793790" y="2096453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7" name="Text 4"/>
          <p:cNvSpPr/>
          <p:nvPr/>
        </p:nvSpPr>
        <p:spPr>
          <a:xfrm>
            <a:off x="878860" y="213895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183011" y="2174319"/>
            <a:ext cx="338744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Requirement Analysis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183011" y="2664738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Understanding user needs and system specifications.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273612" y="3721179"/>
            <a:ext cx="680442" cy="30480"/>
          </a:xfrm>
          <a:prstGeom prst="roundRect">
            <a:avLst>
              <a:gd name="adj" fmla="val 30000"/>
            </a:avLst>
          </a:prstGeom>
          <a:solidFill>
            <a:srgbClr val="151617"/>
          </a:solidFill>
          <a:ln/>
        </p:spPr>
      </p:sp>
      <p:sp>
        <p:nvSpPr>
          <p:cNvPr id="11" name="Shape 8"/>
          <p:cNvSpPr/>
          <p:nvPr/>
        </p:nvSpPr>
        <p:spPr>
          <a:xfrm>
            <a:off x="793790" y="3481268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12" name="Text 9"/>
          <p:cNvSpPr/>
          <p:nvPr/>
        </p:nvSpPr>
        <p:spPr>
          <a:xfrm>
            <a:off x="878860" y="352377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183011" y="3559135"/>
            <a:ext cx="357056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Frontend Development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2183011" y="4049554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Implementing user interface with React and Tailwind.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1273612" y="5105995"/>
            <a:ext cx="680442" cy="30480"/>
          </a:xfrm>
          <a:prstGeom prst="roundRect">
            <a:avLst>
              <a:gd name="adj" fmla="val 30000"/>
            </a:avLst>
          </a:prstGeom>
          <a:solidFill>
            <a:srgbClr val="151617"/>
          </a:solidFill>
          <a:ln/>
        </p:spPr>
      </p:sp>
      <p:sp>
        <p:nvSpPr>
          <p:cNvPr id="16" name="Shape 13"/>
          <p:cNvSpPr/>
          <p:nvPr/>
        </p:nvSpPr>
        <p:spPr>
          <a:xfrm>
            <a:off x="793790" y="4866084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17" name="Text 14"/>
          <p:cNvSpPr/>
          <p:nvPr/>
        </p:nvSpPr>
        <p:spPr>
          <a:xfrm>
            <a:off x="878860" y="490859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2183011" y="4943951"/>
            <a:ext cx="351472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Backend Development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2183011" y="5434370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Building using Node and Express.</a:t>
            </a:r>
            <a:endParaRPr lang="en-US" sz="1750" dirty="0"/>
          </a:p>
        </p:txBody>
      </p:sp>
      <p:sp>
        <p:nvSpPr>
          <p:cNvPr id="20" name="Shape 17"/>
          <p:cNvSpPr/>
          <p:nvPr/>
        </p:nvSpPr>
        <p:spPr>
          <a:xfrm>
            <a:off x="1273612" y="6490811"/>
            <a:ext cx="680442" cy="30480"/>
          </a:xfrm>
          <a:prstGeom prst="roundRect">
            <a:avLst>
              <a:gd name="adj" fmla="val 30000"/>
            </a:avLst>
          </a:prstGeom>
          <a:solidFill>
            <a:srgbClr val="151617"/>
          </a:solidFill>
          <a:ln/>
        </p:spPr>
      </p:sp>
      <p:sp>
        <p:nvSpPr>
          <p:cNvPr id="21" name="Shape 18"/>
          <p:cNvSpPr/>
          <p:nvPr/>
        </p:nvSpPr>
        <p:spPr>
          <a:xfrm>
            <a:off x="793790" y="6250900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22" name="Text 19"/>
          <p:cNvSpPr/>
          <p:nvPr/>
        </p:nvSpPr>
        <p:spPr>
          <a:xfrm>
            <a:off x="878860" y="629340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4</a:t>
            </a:r>
            <a:endParaRPr lang="en-US" sz="2650" dirty="0"/>
          </a:p>
        </p:txBody>
      </p:sp>
      <p:sp>
        <p:nvSpPr>
          <p:cNvPr id="23" name="Text 20"/>
          <p:cNvSpPr/>
          <p:nvPr/>
        </p:nvSpPr>
        <p:spPr>
          <a:xfrm>
            <a:off x="2183011" y="6328767"/>
            <a:ext cx="375475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DevOps Implementation</a:t>
            </a:r>
            <a:endParaRPr lang="en-US" sz="2200" dirty="0"/>
          </a:p>
        </p:txBody>
      </p:sp>
      <p:sp>
        <p:nvSpPr>
          <p:cNvPr id="24" name="Text 21"/>
          <p:cNvSpPr/>
          <p:nvPr/>
        </p:nvSpPr>
        <p:spPr>
          <a:xfrm>
            <a:off x="2183011" y="6819186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Setting up Git, Docker, and CI/CD workflows.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2025-05-14T15:35:23Z</dcterms:created>
  <dcterms:modified xsi:type="dcterms:W3CDTF">2025-05-14T15:35:23Z</dcterms:modified>
</cp:coreProperties>
</file>