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83" d="100"/>
          <a:sy n="83" d="100"/>
        </p:scale>
        <p:origin x="52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12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21963" y="1019632"/>
            <a:ext cx="350456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75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2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5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80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5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414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5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0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D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394" y="612394"/>
            <a:ext cx="108572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125" y="240538"/>
            <a:ext cx="8723630" cy="968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75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3580" y="1580641"/>
            <a:ext cx="10774045" cy="43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87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4715" y="1792223"/>
            <a:ext cx="4384675" cy="1658620"/>
            <a:chOff x="4204715" y="1792223"/>
            <a:chExt cx="4384675" cy="1658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4715" y="2449067"/>
              <a:ext cx="2947416" cy="6705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1151" y="1792223"/>
              <a:ext cx="1658111" cy="16581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42218" y="6100810"/>
            <a:ext cx="520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D5155"/>
                </a:solidFill>
                <a:latin typeface="Arial"/>
                <a:cs typeface="Arial"/>
              </a:rPr>
              <a:t>©202</a:t>
            </a:r>
            <a:r>
              <a:rPr lang="fr-FR" sz="1400" dirty="0">
                <a:solidFill>
                  <a:srgbClr val="4D5155"/>
                </a:solidFill>
                <a:latin typeface="Arial"/>
                <a:cs typeface="Arial"/>
              </a:rPr>
              <a:t>4 Faculté de science Monastir</a:t>
            </a:r>
            <a:r>
              <a:rPr sz="1400" spc="-10" dirty="0">
                <a:solidFill>
                  <a:srgbClr val="4D5155"/>
                </a:solidFill>
                <a:latin typeface="Arial"/>
                <a:cs typeface="Arial"/>
              </a:rPr>
              <a:t>,</a:t>
            </a:r>
            <a:r>
              <a:rPr sz="1400" spc="-125" dirty="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5155"/>
                </a:solidFill>
                <a:latin typeface="Arial"/>
                <a:cs typeface="Arial"/>
              </a:rPr>
              <a:t>All</a:t>
            </a:r>
            <a:r>
              <a:rPr sz="1400" spc="25" dirty="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D5155"/>
                </a:solidFill>
                <a:latin typeface="Arial"/>
                <a:cs typeface="Arial"/>
              </a:rPr>
              <a:t>rights</a:t>
            </a:r>
            <a:r>
              <a:rPr sz="1400" spc="-20" dirty="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D5155"/>
                </a:solidFill>
                <a:latin typeface="Arial"/>
                <a:cs typeface="Arial"/>
              </a:rPr>
              <a:t>reserved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8700" y="3988308"/>
            <a:ext cx="2679700" cy="45720"/>
          </a:xfrm>
          <a:custGeom>
            <a:avLst/>
            <a:gdLst/>
            <a:ahLst/>
            <a:cxnLst/>
            <a:rect l="l" t="t" r="r" b="b"/>
            <a:pathLst>
              <a:path w="2679700" h="45720">
                <a:moveTo>
                  <a:pt x="2679192" y="0"/>
                </a:moveTo>
                <a:lnTo>
                  <a:pt x="0" y="0"/>
                </a:lnTo>
                <a:lnTo>
                  <a:pt x="0" y="45720"/>
                </a:lnTo>
                <a:lnTo>
                  <a:pt x="2679192" y="45720"/>
                </a:lnTo>
                <a:lnTo>
                  <a:pt x="2679192" y="0"/>
                </a:lnTo>
                <a:close/>
              </a:path>
            </a:pathLst>
          </a:custGeom>
          <a:solidFill>
            <a:srgbClr val="2A5C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1636" y="4217670"/>
            <a:ext cx="1701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spc="-150" dirty="0">
                <a:latin typeface="Arial"/>
                <a:cs typeface="Arial"/>
              </a:rPr>
              <a:t>Achref Chenini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64271" y="4217670"/>
            <a:ext cx="165811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spc="-95" dirty="0">
                <a:latin typeface="Arial"/>
                <a:cs typeface="Arial"/>
              </a:rPr>
              <a:t>Ayoub </a:t>
            </a:r>
            <a:r>
              <a:rPr lang="fr-FR" b="1" spc="-95" dirty="0" err="1">
                <a:latin typeface="Arial"/>
                <a:cs typeface="Arial"/>
              </a:rPr>
              <a:t>Badrouni</a:t>
            </a:r>
            <a:r>
              <a:rPr lang="fr-FR" b="1" spc="-95" dirty="0">
                <a:latin typeface="Arial"/>
                <a:cs typeface="Arial"/>
              </a:rPr>
              <a:t>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53610" y="5082437"/>
            <a:ext cx="28498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15" dirty="0">
                <a:latin typeface="Arial"/>
                <a:cs typeface="Arial"/>
              </a:rPr>
              <a:t>Encadrante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25" dirty="0">
                <a:latin typeface="Arial"/>
                <a:cs typeface="Arial"/>
              </a:rPr>
              <a:t>: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Mme.</a:t>
            </a:r>
            <a:r>
              <a:rPr lang="fr-FR" sz="1600" b="1" spc="-20" dirty="0">
                <a:latin typeface="Arial"/>
                <a:cs typeface="Arial"/>
              </a:rPr>
              <a:t>LAJMI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928E1-F7A7-58B0-8B94-53942BFE2A07}"/>
              </a:ext>
            </a:extLst>
          </p:cNvPr>
          <p:cNvSpPr txBox="1"/>
          <p:nvPr/>
        </p:nvSpPr>
        <p:spPr>
          <a:xfrm>
            <a:off x="5200650" y="4454855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spc="-150" dirty="0">
                <a:latin typeface="Arial"/>
                <a:cs typeface="Arial"/>
              </a:rPr>
              <a:t>Mahdi Ben Amor</a:t>
            </a:r>
            <a:endParaRPr lang="fr-FR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0228" y="240538"/>
            <a:ext cx="2234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2A5C91"/>
                </a:solidFill>
              </a:rPr>
              <a:t>Road</a:t>
            </a:r>
            <a:r>
              <a:rPr spc="-105" dirty="0">
                <a:solidFill>
                  <a:srgbClr val="2A5C91"/>
                </a:solidFill>
              </a:rPr>
              <a:t> </a:t>
            </a:r>
            <a:r>
              <a:rPr spc="45" dirty="0">
                <a:solidFill>
                  <a:srgbClr val="2A5C91"/>
                </a:solidFill>
              </a:rPr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977646" y="3057905"/>
            <a:ext cx="1432560" cy="746760"/>
          </a:xfrm>
          <a:custGeom>
            <a:avLst/>
            <a:gdLst/>
            <a:ahLst/>
            <a:cxnLst/>
            <a:rect l="l" t="t" r="r" b="b"/>
            <a:pathLst>
              <a:path w="1432560" h="746760">
                <a:moveTo>
                  <a:pt x="0" y="124460"/>
                </a:moveTo>
                <a:lnTo>
                  <a:pt x="9778" y="76073"/>
                </a:lnTo>
                <a:lnTo>
                  <a:pt x="36448" y="36449"/>
                </a:lnTo>
                <a:lnTo>
                  <a:pt x="76022" y="9779"/>
                </a:lnTo>
                <a:lnTo>
                  <a:pt x="124459" y="0"/>
                </a:lnTo>
                <a:lnTo>
                  <a:pt x="1308099" y="0"/>
                </a:lnTo>
                <a:lnTo>
                  <a:pt x="1356486" y="9779"/>
                </a:lnTo>
                <a:lnTo>
                  <a:pt x="1396111" y="36449"/>
                </a:lnTo>
                <a:lnTo>
                  <a:pt x="1422780" y="76073"/>
                </a:lnTo>
                <a:lnTo>
                  <a:pt x="1432560" y="124460"/>
                </a:lnTo>
                <a:lnTo>
                  <a:pt x="1432560" y="622300"/>
                </a:lnTo>
                <a:lnTo>
                  <a:pt x="1422780" y="670687"/>
                </a:lnTo>
                <a:lnTo>
                  <a:pt x="1396111" y="710311"/>
                </a:lnTo>
                <a:lnTo>
                  <a:pt x="1356486" y="736981"/>
                </a:lnTo>
                <a:lnTo>
                  <a:pt x="1308099" y="746760"/>
                </a:lnTo>
                <a:lnTo>
                  <a:pt x="124459" y="746760"/>
                </a:lnTo>
                <a:lnTo>
                  <a:pt x="76022" y="736981"/>
                </a:lnTo>
                <a:lnTo>
                  <a:pt x="36448" y="710311"/>
                </a:lnTo>
                <a:lnTo>
                  <a:pt x="9778" y="670687"/>
                </a:lnTo>
                <a:lnTo>
                  <a:pt x="0" y="622300"/>
                </a:lnTo>
                <a:lnTo>
                  <a:pt x="0" y="124460"/>
                </a:lnTo>
                <a:close/>
              </a:path>
            </a:pathLst>
          </a:custGeom>
          <a:ln w="28575">
            <a:solidFill>
              <a:srgbClr val="2D528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3124581"/>
            <a:ext cx="8166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200" b="1" i="0" u="none" strike="noStrike" kern="0" cap="none" spc="-400" normalizeH="0" baseline="0" noProof="0" dirty="0">
                <a:ln>
                  <a:noFill/>
                </a:ln>
                <a:solidFill>
                  <a:srgbClr val="2A5C91"/>
                </a:solidFill>
                <a:effectLst/>
                <a:uLnTx/>
                <a:uFillTx/>
                <a:latin typeface="Tahoma"/>
                <a:cs typeface="Tahoma"/>
              </a:rPr>
              <a:t>St</a:t>
            </a:r>
            <a:r>
              <a:rPr kumimoji="0" sz="3200" b="1" i="0" u="none" strike="noStrike" kern="0" cap="none" spc="-365" normalizeH="0" baseline="0" noProof="0" dirty="0">
                <a:ln>
                  <a:noFill/>
                </a:ln>
                <a:solidFill>
                  <a:srgbClr val="2A5C91"/>
                </a:solidFill>
                <a:effectLst/>
                <a:uLnTx/>
                <a:uFillTx/>
                <a:latin typeface="Tahoma"/>
                <a:cs typeface="Tahoma"/>
              </a:rPr>
              <a:t>a</a:t>
            </a:r>
            <a:r>
              <a:rPr kumimoji="0" sz="3200" b="1" i="0" u="none" strike="noStrike" kern="0" cap="none" spc="-640" normalizeH="0" baseline="0" noProof="0" dirty="0">
                <a:ln>
                  <a:noFill/>
                </a:ln>
                <a:solidFill>
                  <a:srgbClr val="2A5C91"/>
                </a:solidFill>
                <a:effectLst/>
                <a:uLnTx/>
                <a:uFillTx/>
                <a:latin typeface="Tahoma"/>
                <a:cs typeface="Tahoma"/>
              </a:rPr>
              <a:t>r</a:t>
            </a:r>
            <a:r>
              <a:rPr kumimoji="0" sz="3200" b="1" i="0" u="none" strike="noStrike" kern="0" cap="none" spc="-120" normalizeH="0" baseline="0" noProof="0" dirty="0">
                <a:ln>
                  <a:noFill/>
                </a:ln>
                <a:solidFill>
                  <a:srgbClr val="2A5C91"/>
                </a:solidFill>
                <a:effectLst/>
                <a:uLnTx/>
                <a:uFillTx/>
                <a:latin typeface="Tahoma"/>
                <a:cs typeface="Tahoma"/>
              </a:rPr>
              <a:t>t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9444" y="2699766"/>
            <a:ext cx="9782810" cy="1463040"/>
            <a:chOff x="2409444" y="2699766"/>
            <a:chExt cx="9782810" cy="1463040"/>
          </a:xfrm>
        </p:grpSpPr>
        <p:sp>
          <p:nvSpPr>
            <p:cNvPr id="6" name="object 6"/>
            <p:cNvSpPr/>
            <p:nvPr/>
          </p:nvSpPr>
          <p:spPr>
            <a:xfrm>
              <a:off x="2409444" y="3415284"/>
              <a:ext cx="9782810" cy="29209"/>
            </a:xfrm>
            <a:custGeom>
              <a:avLst/>
              <a:gdLst/>
              <a:ahLst/>
              <a:cxnLst/>
              <a:rect l="l" t="t" r="r" b="b"/>
              <a:pathLst>
                <a:path w="9782810" h="29210">
                  <a:moveTo>
                    <a:pt x="9782429" y="0"/>
                  </a:moveTo>
                  <a:lnTo>
                    <a:pt x="0" y="0"/>
                  </a:lnTo>
                  <a:lnTo>
                    <a:pt x="0" y="28955"/>
                  </a:lnTo>
                  <a:lnTo>
                    <a:pt x="9782429" y="28955"/>
                  </a:lnTo>
                  <a:lnTo>
                    <a:pt x="9782429" y="0"/>
                  </a:lnTo>
                  <a:close/>
                </a:path>
              </a:pathLst>
            </a:custGeom>
            <a:solidFill>
              <a:srgbClr val="2A5C91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339846" y="2699766"/>
              <a:ext cx="6324600" cy="1463040"/>
            </a:xfrm>
            <a:custGeom>
              <a:avLst/>
              <a:gdLst/>
              <a:ahLst/>
              <a:cxnLst/>
              <a:rect l="l" t="t" r="r" b="b"/>
              <a:pathLst>
                <a:path w="6324600" h="1463039">
                  <a:moveTo>
                    <a:pt x="0" y="731520"/>
                  </a:moveTo>
                  <a:lnTo>
                    <a:pt x="0" y="0"/>
                  </a:lnTo>
                </a:path>
                <a:path w="6324600" h="1463039">
                  <a:moveTo>
                    <a:pt x="6324600" y="731520"/>
                  </a:moveTo>
                  <a:lnTo>
                    <a:pt x="6324600" y="0"/>
                  </a:lnTo>
                </a:path>
                <a:path w="6324600" h="1463039">
                  <a:moveTo>
                    <a:pt x="3139440" y="1463040"/>
                  </a:moveTo>
                  <a:lnTo>
                    <a:pt x="3139440" y="731520"/>
                  </a:lnTo>
                </a:path>
              </a:pathLst>
            </a:custGeom>
            <a:ln w="28575">
              <a:solidFill>
                <a:srgbClr val="2A5C91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3459" y="2057400"/>
            <a:ext cx="2057400" cy="533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633459" y="2057400"/>
            <a:ext cx="2057400" cy="5334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22935" marR="0" lvl="0" indent="0" defTabSz="91440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515M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8300" y="4343400"/>
            <a:ext cx="2057400" cy="5334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448300" y="4343400"/>
            <a:ext cx="2057400" cy="533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622300" marR="0" lvl="0" indent="0" defTabSz="914400" eaLnBrk="1" fontAlgn="auto" latinLnBrk="0" hangingPunct="1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365M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860" y="2057400"/>
            <a:ext cx="2057400" cy="5334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308860" y="2057400"/>
            <a:ext cx="2057400" cy="5334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21665" marR="0" lvl="0" indent="0" defTabSz="914400" eaLnBrk="1" fontAlgn="auto" latinLnBrk="0" hangingPunct="1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1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cs typeface="Trebuchet MS"/>
              </a:rPr>
              <a:t>183M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8860" y="1174758"/>
            <a:ext cx="3528695" cy="79121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Première</a:t>
            </a:r>
            <a:r>
              <a:rPr kumimoji="0" sz="1600" b="1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année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244725" algn="l"/>
                <a:tab pos="242760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médecins</a:t>
            </a:r>
            <a:r>
              <a:rPr kumimoji="0" sz="16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abonnées</a:t>
            </a:r>
            <a:r>
              <a:rPr kumimoji="0" sz="16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16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250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(180M)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patients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abonnées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-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600</a:t>
            </a:r>
            <a:r>
              <a:rPr kumimoji="0" sz="1600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(3M)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13375" y="5061213"/>
            <a:ext cx="3528695" cy="7918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Deuxième</a:t>
            </a:r>
            <a:r>
              <a:rPr kumimoji="0" sz="16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année: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244725" algn="l"/>
                <a:tab pos="242760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médecins</a:t>
            </a:r>
            <a:r>
              <a:rPr kumimoji="0" sz="16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abonnées</a:t>
            </a:r>
            <a:r>
              <a:rPr kumimoji="0" sz="16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16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500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(360M)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patients</a:t>
            </a:r>
            <a:r>
              <a:rPr kumimoji="0" sz="1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abonnées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-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1K</a:t>
            </a:r>
            <a:r>
              <a:rPr kumimoji="0" sz="16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(5M)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5929" y="1174123"/>
            <a:ext cx="3612515" cy="7918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0800" marR="0" lvl="0" indent="0" defTabSz="91440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3</a:t>
            </a:r>
            <a:r>
              <a:rPr kumimoji="0" sz="1575" b="1" i="0" u="none" strike="noStrike" kern="0" cap="none" spc="-15" normalizeH="0" baseline="26455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ème</a:t>
            </a:r>
            <a:r>
              <a:rPr kumimoji="0" sz="1575" b="1" i="0" u="none" strike="noStrike" kern="0" cap="none" spc="104" normalizeH="0" baseline="26455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1600" b="1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/>
                <a:cs typeface="Tahoma"/>
              </a:rPr>
              <a:t>année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  <a:p>
            <a:pPr marL="50800" marR="43180" lvl="0" indent="0" defTabSz="914400" eaLnBrk="1" fontAlgn="auto" latinLnBrk="0" hangingPunct="1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Tx/>
              <a:buSzTx/>
              <a:buFontTx/>
              <a:buNone/>
              <a:tabLst>
                <a:tab pos="2287905" algn="l"/>
                <a:tab pos="2470785" algn="l"/>
              </a:tabLst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médecins</a:t>
            </a:r>
            <a:r>
              <a:rPr kumimoji="0" sz="16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abonnées</a:t>
            </a:r>
            <a:r>
              <a:rPr kumimoji="0" sz="16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-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16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700</a:t>
            </a:r>
            <a:r>
              <a:rPr kumimoji="0" sz="16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(500M)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patients</a:t>
            </a:r>
            <a:r>
              <a:rPr kumimoji="0" sz="1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abonnées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1600" b="0" i="0" u="none" strike="noStrike" kern="0" cap="none" spc="-3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3K</a:t>
            </a:r>
            <a:r>
              <a:rPr kumimoji="0" sz="16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6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(15M)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2052" rIns="0" bIns="0" rtlCol="0">
            <a:spAutoFit/>
          </a:bodyPr>
          <a:lstStyle/>
          <a:p>
            <a:pPr marL="2751455">
              <a:lnSpc>
                <a:spcPct val="100000"/>
              </a:lnSpc>
              <a:spcBef>
                <a:spcPts val="100"/>
              </a:spcBef>
            </a:pPr>
            <a:r>
              <a:rPr spc="-465" dirty="0"/>
              <a:t>C</a:t>
            </a:r>
            <a:r>
              <a:rPr spc="-520" dirty="0"/>
              <a:t>o</a:t>
            </a:r>
            <a:r>
              <a:rPr spc="-685" dirty="0"/>
              <a:t>mm</a:t>
            </a:r>
            <a:r>
              <a:rPr spc="-590" dirty="0"/>
              <a:t>un</a:t>
            </a:r>
            <a:r>
              <a:rPr spc="-605" dirty="0"/>
              <a:t>i</a:t>
            </a:r>
            <a:r>
              <a:rPr spc="-480" dirty="0"/>
              <a:t>c</a:t>
            </a:r>
            <a:r>
              <a:rPr spc="-490" dirty="0"/>
              <a:t>a</a:t>
            </a:r>
            <a:r>
              <a:rPr spc="-590" dirty="0"/>
              <a:t>t</a:t>
            </a:r>
            <a:r>
              <a:rPr spc="-605" dirty="0"/>
              <a:t>i</a:t>
            </a:r>
            <a:r>
              <a:rPr spc="-520" dirty="0"/>
              <a:t>o</a:t>
            </a:r>
            <a:r>
              <a:rPr spc="-13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483817"/>
            <a:ext cx="7651750" cy="1825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3835" marR="0" lvl="0" indent="-19113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038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Un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site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web.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03835" marR="0" lvl="0" indent="-19113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2038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Participation</a:t>
            </a:r>
            <a:r>
              <a:rPr kumimoji="0" sz="20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aux</a:t>
            </a:r>
            <a:r>
              <a:rPr kumimoji="0" sz="20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réseaux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sociaux</a:t>
            </a:r>
            <a:r>
              <a:rPr kumimoji="0" sz="20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par: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50950" marR="0" lvl="1" indent="-324485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250950" algn="l"/>
              </a:tabLst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</a:t>
            </a:r>
            <a:r>
              <a:rPr kumimoji="0" sz="1800" b="0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création</a:t>
            </a:r>
            <a:r>
              <a:rPr kumimoji="0" sz="18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</a:t>
            </a:r>
            <a:r>
              <a:rPr kumimoji="0" sz="1800" b="0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pages</a:t>
            </a:r>
            <a:r>
              <a:rPr kumimoji="0" sz="18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et</a:t>
            </a:r>
            <a:r>
              <a:rPr kumimoji="0" sz="18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</a:t>
            </a:r>
            <a:r>
              <a:rPr kumimoji="0" sz="1800" b="0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sponsorisation</a:t>
            </a:r>
            <a:r>
              <a:rPr kumimoji="0" sz="1800" b="0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</a:t>
            </a:r>
            <a:r>
              <a:rPr kumimoji="0" sz="1800" b="0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publications</a:t>
            </a:r>
            <a:r>
              <a:rPr kumimoji="0" sz="18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51585" marR="0" lvl="1" indent="-325120" defTabSz="91440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AutoNum type="alphaLcPeriod"/>
              <a:tabLst>
                <a:tab pos="1251585" algn="l"/>
              </a:tabLst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18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publicités</a:t>
            </a:r>
            <a:r>
              <a:rPr kumimoji="0" sz="18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(Youtube,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Instagram,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Facebook,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TikTok…).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354965" marR="0" lvl="0" indent="-342265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35496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Participation</a:t>
            </a:r>
            <a:r>
              <a:rPr kumimoji="0" sz="20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à</a:t>
            </a:r>
            <a:r>
              <a:rPr kumimoji="0" sz="20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</a:t>
            </a:r>
            <a:r>
              <a:rPr kumimoji="0" sz="20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expositions.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354965" marR="0" lvl="0" indent="-34226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>
                <a:tab pos="35496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journaux</a:t>
            </a:r>
            <a:r>
              <a:rPr kumimoji="0" sz="2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et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affiches</a:t>
            </a:r>
            <a:r>
              <a:rPr kumimoji="0" sz="2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publicitaires.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7975" y="361950"/>
            <a:ext cx="22510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Partners</a:t>
            </a:r>
            <a:r>
              <a:rPr kumimoji="0" sz="1800" b="0" i="0" u="none" strike="noStrike" kern="0" cap="none" spc="-75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5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;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Ministère</a:t>
            </a:r>
            <a:r>
              <a:rPr kumimoji="0" sz="1800" b="0" i="0" u="none" strike="noStrike" kern="0" cap="none" spc="6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114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1800" b="0" i="0" u="none" strike="noStrike" kern="0" cap="none" spc="5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la</a:t>
            </a:r>
            <a:r>
              <a:rPr kumimoji="0" sz="1800" b="0" i="0" u="none" strike="noStrike" kern="0" cap="none" spc="5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sante.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3imedet</a:t>
            </a:r>
            <a:r>
              <a:rPr kumimoji="0" sz="1800" b="0" i="0" u="none" strike="noStrike" kern="0" cap="none" spc="-10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l</a:t>
            </a:r>
            <a:r>
              <a:rPr kumimoji="0" sz="1800" b="0" i="0" u="none" strike="noStrike" kern="0" cap="none" spc="-95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375F92"/>
                </a:solidFill>
                <a:effectLst/>
                <a:uLnTx/>
                <a:uFillTx/>
                <a:latin typeface="Trebuchet MS"/>
                <a:cs typeface="Trebuchet MS"/>
              </a:rPr>
              <a:t>atibba.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3290" y="2448890"/>
            <a:ext cx="52666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17320">
              <a:lnSpc>
                <a:spcPct val="100000"/>
              </a:lnSpc>
              <a:spcBef>
                <a:spcPts val="100"/>
              </a:spcBef>
            </a:pPr>
            <a:r>
              <a:rPr sz="6000" spc="520" dirty="0">
                <a:solidFill>
                  <a:srgbClr val="2A5C91"/>
                </a:solidFill>
              </a:rPr>
              <a:t>Macro </a:t>
            </a:r>
            <a:r>
              <a:rPr sz="6000" spc="180" dirty="0">
                <a:solidFill>
                  <a:srgbClr val="2A5C91"/>
                </a:solidFill>
              </a:rPr>
              <a:t>Environnement</a:t>
            </a:r>
            <a:endParaRPr sz="6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99965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SWOT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1359916"/>
          <a:ext cx="8128000" cy="5131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Points</a:t>
                      </a:r>
                      <a:r>
                        <a:rPr sz="18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Forts</a:t>
                      </a:r>
                      <a:r>
                        <a:rPr sz="1800" b="1" spc="2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Une</a:t>
                      </a:r>
                      <a:r>
                        <a:rPr sz="1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idée</a:t>
                      </a:r>
                      <a:r>
                        <a:rPr sz="1800" spc="1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innovante.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 marR="27622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Clartés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des</a:t>
                      </a:r>
                      <a:r>
                        <a:rPr sz="1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fonctionnalités</a:t>
                      </a:r>
                      <a:r>
                        <a:rPr sz="1800" spc="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plateforme.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Une</a:t>
                      </a:r>
                      <a:r>
                        <a:rPr sz="1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valeur</a:t>
                      </a:r>
                      <a:r>
                        <a:rPr sz="18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ajoutée</a:t>
                      </a:r>
                      <a:r>
                        <a:rPr sz="1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par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rapport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concurrent.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 indent="-286385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Télé-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expertise.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 marR="394335" indent="-287020" algn="just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Système</a:t>
                      </a:r>
                      <a:r>
                        <a:rPr sz="1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gestion</a:t>
                      </a:r>
                      <a:r>
                        <a:rPr sz="1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cabinet.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Mettre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terme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l’isolation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certain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psy.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Points</a:t>
                      </a:r>
                      <a:r>
                        <a:rPr sz="18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Faibles</a:t>
                      </a:r>
                      <a:r>
                        <a:rPr sz="1800" b="1" spc="22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Une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équipe</a:t>
                      </a:r>
                      <a:r>
                        <a:rPr sz="1800" spc="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jeune</a:t>
                      </a:r>
                      <a:r>
                        <a:rPr sz="1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qui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manque</a:t>
                      </a:r>
                      <a:r>
                        <a:rPr sz="1800" spc="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l’expérience.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Manque</a:t>
                      </a:r>
                      <a:r>
                        <a:rPr sz="1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ressources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financières.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2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1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Opportunités</a:t>
                      </a:r>
                      <a:r>
                        <a:rPr sz="1800" b="1" spc="2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grand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marché.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Une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évolution</a:t>
                      </a:r>
                      <a:r>
                        <a:rPr sz="1800" spc="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remarquable</a:t>
                      </a:r>
                      <a:r>
                        <a:rPr sz="1800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niveau</a:t>
                      </a:r>
                      <a:r>
                        <a:rPr sz="1800" spc="1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800" spc="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digitalisation.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7825" marR="60261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Une</a:t>
                      </a:r>
                      <a:r>
                        <a:rPr sz="18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évolution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niveau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domaine</a:t>
                      </a:r>
                      <a:r>
                        <a:rPr sz="1800" spc="1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14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psychique.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1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Dangers</a:t>
                      </a:r>
                      <a:r>
                        <a:rPr sz="1800" b="1" spc="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obstacles</a:t>
                      </a:r>
                      <a:r>
                        <a:rPr sz="1800" spc="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800" spc="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niveau</a:t>
                      </a:r>
                      <a:r>
                        <a:rPr sz="1800" spc="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juridique.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télé-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consultation</a:t>
                      </a:r>
                      <a:r>
                        <a:rPr sz="180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est</a:t>
                      </a:r>
                      <a:r>
                        <a:rPr sz="1800" spc="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nouveau</a:t>
                      </a:r>
                      <a:r>
                        <a:rPr sz="1800" spc="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concept.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832" y="3278835"/>
            <a:ext cx="903414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2090" algn="l"/>
                <a:tab pos="3776345" algn="l"/>
                <a:tab pos="4572000" algn="l"/>
              </a:tabLst>
            </a:pPr>
            <a:r>
              <a:rPr sz="4900" spc="440" dirty="0"/>
              <a:t>Objectif</a:t>
            </a:r>
            <a:r>
              <a:rPr sz="4900" dirty="0"/>
              <a:t>	</a:t>
            </a:r>
            <a:r>
              <a:rPr sz="4900" spc="605" dirty="0"/>
              <a:t>de</a:t>
            </a:r>
            <a:r>
              <a:rPr sz="4900" dirty="0"/>
              <a:t>	</a:t>
            </a:r>
            <a:r>
              <a:rPr sz="4900" spc="425" dirty="0"/>
              <a:t>la</a:t>
            </a:r>
            <a:r>
              <a:rPr sz="4900" dirty="0"/>
              <a:t>	</a:t>
            </a:r>
            <a:r>
              <a:rPr sz="4900" spc="229" dirty="0"/>
              <a:t>communication</a:t>
            </a:r>
            <a:endParaRPr sz="4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205282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087" y="903478"/>
            <a:ext cx="7905750" cy="304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4819650" algn="l"/>
              </a:tabLst>
            </a:pPr>
            <a:r>
              <a:rPr sz="2400" b="1" spc="150" dirty="0">
                <a:solidFill>
                  <a:srgbClr val="1F3863"/>
                </a:solidFill>
                <a:latin typeface="Calibri"/>
                <a:cs typeface="Calibri"/>
              </a:rPr>
              <a:t>Faire</a:t>
            </a:r>
            <a:r>
              <a:rPr sz="2400" b="1" spc="2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65" dirty="0">
                <a:solidFill>
                  <a:srgbClr val="1F3863"/>
                </a:solidFill>
                <a:latin typeface="Calibri"/>
                <a:cs typeface="Calibri"/>
              </a:rPr>
              <a:t>connaitre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le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60" dirty="0">
                <a:solidFill>
                  <a:srgbClr val="1F3863"/>
                </a:solidFill>
                <a:latin typeface="Calibri"/>
                <a:cs typeface="Calibri"/>
              </a:rPr>
              <a:t>concept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90" dirty="0">
                <a:solidFill>
                  <a:srgbClr val="1F3863"/>
                </a:solidFill>
                <a:latin typeface="Calibri"/>
                <a:cs typeface="Calibri"/>
              </a:rPr>
              <a:t>«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	</a:t>
            </a: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téléconsultation</a:t>
            </a:r>
            <a:r>
              <a:rPr sz="2400" b="1" spc="3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90" dirty="0">
                <a:solidFill>
                  <a:srgbClr val="1F3863"/>
                </a:solidFill>
                <a:latin typeface="Calibri"/>
                <a:cs typeface="Calibri"/>
              </a:rPr>
              <a:t>»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1F3863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715645" marR="176530" lvl="1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15645" algn="l"/>
              </a:tabLst>
            </a:pPr>
            <a:r>
              <a:rPr sz="2400" b="1" spc="125" dirty="0">
                <a:solidFill>
                  <a:srgbClr val="1F3863"/>
                </a:solidFill>
                <a:latin typeface="Calibri"/>
                <a:cs typeface="Calibri"/>
              </a:rPr>
              <a:t>Atteindre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335" dirty="0">
                <a:solidFill>
                  <a:srgbClr val="1F3863"/>
                </a:solidFill>
                <a:latin typeface="Calibri"/>
                <a:cs typeface="Calibri"/>
              </a:rPr>
              <a:t>1500</a:t>
            </a:r>
            <a:r>
              <a:rPr sz="2400" b="1" spc="3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10" dirty="0">
                <a:solidFill>
                  <a:srgbClr val="1F3863"/>
                </a:solidFill>
                <a:latin typeface="Calibri"/>
                <a:cs typeface="Calibri"/>
              </a:rPr>
              <a:t>abonnées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sur</a:t>
            </a:r>
            <a:r>
              <a:rPr sz="2400" b="1" spc="30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le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70" dirty="0">
                <a:solidFill>
                  <a:srgbClr val="1F3863"/>
                </a:solidFill>
                <a:latin typeface="Calibri"/>
                <a:cs typeface="Calibri"/>
              </a:rPr>
              <a:t>compte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05" dirty="0">
                <a:solidFill>
                  <a:srgbClr val="1F3863"/>
                </a:solidFill>
                <a:latin typeface="Calibri"/>
                <a:cs typeface="Calibri"/>
              </a:rPr>
              <a:t>officiel 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25" dirty="0">
                <a:solidFill>
                  <a:srgbClr val="1F3863"/>
                </a:solidFill>
                <a:latin typeface="Calibri"/>
                <a:cs typeface="Calibri"/>
              </a:rPr>
              <a:t>la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startup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sur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5" dirty="0">
                <a:solidFill>
                  <a:srgbClr val="1F3863"/>
                </a:solidFill>
                <a:latin typeface="Calibri"/>
                <a:cs typeface="Calibri"/>
              </a:rPr>
              <a:t>Instagram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10" dirty="0">
                <a:solidFill>
                  <a:srgbClr val="1F3863"/>
                </a:solidFill>
                <a:latin typeface="Calibri"/>
                <a:cs typeface="Calibri"/>
              </a:rPr>
              <a:t>pendant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315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3863"/>
                </a:solidFill>
                <a:latin typeface="Calibri"/>
                <a:cs typeface="Calibri"/>
              </a:rPr>
              <a:t>mois.</a:t>
            </a:r>
            <a:endParaRPr sz="2400">
              <a:latin typeface="Calibri"/>
              <a:cs typeface="Calibri"/>
            </a:endParaRPr>
          </a:p>
          <a:p>
            <a:pPr marL="715645" marR="5080" lvl="1" indent="-342900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715645" algn="l"/>
              </a:tabLst>
            </a:pPr>
            <a:r>
              <a:rPr sz="2400" b="1" spc="125" dirty="0">
                <a:solidFill>
                  <a:srgbClr val="1F3863"/>
                </a:solidFill>
                <a:latin typeface="Calibri"/>
                <a:cs typeface="Calibri"/>
              </a:rPr>
              <a:t>Atteindre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un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55" dirty="0">
                <a:solidFill>
                  <a:srgbClr val="1F3863"/>
                </a:solidFill>
                <a:latin typeface="Calibri"/>
                <a:cs typeface="Calibri"/>
              </a:rPr>
              <a:t>total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de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2500</a:t>
            </a:r>
            <a:r>
              <a:rPr sz="2400" b="1" spc="3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55" dirty="0">
                <a:solidFill>
                  <a:srgbClr val="1F3863"/>
                </a:solidFill>
                <a:latin typeface="Calibri"/>
                <a:cs typeface="Calibri"/>
              </a:rPr>
              <a:t>vues</a:t>
            </a:r>
            <a:r>
              <a:rPr sz="2400" b="1" spc="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sur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1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31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65" dirty="0">
                <a:solidFill>
                  <a:srgbClr val="1F3863"/>
                </a:solidFill>
                <a:latin typeface="Calibri"/>
                <a:cs typeface="Calibri"/>
              </a:rPr>
              <a:t>postes</a:t>
            </a:r>
            <a:r>
              <a:rPr sz="2400" b="1" spc="3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400" dirty="0">
                <a:solidFill>
                  <a:srgbClr val="1F3863"/>
                </a:solidFill>
                <a:latin typeface="Calibri"/>
                <a:cs typeface="Calibri"/>
              </a:rPr>
              <a:t>à </a:t>
            </a:r>
            <a:r>
              <a:rPr sz="2400" b="1" spc="185" dirty="0">
                <a:solidFill>
                  <a:srgbClr val="1F3863"/>
                </a:solidFill>
                <a:latin typeface="Calibri"/>
                <a:cs typeface="Calibri"/>
              </a:rPr>
              <a:t>propos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5" dirty="0">
                <a:solidFill>
                  <a:srgbClr val="1F3863"/>
                </a:solidFill>
                <a:latin typeface="Calibri"/>
                <a:cs typeface="Calibri"/>
              </a:rPr>
              <a:t>le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60" dirty="0">
                <a:solidFill>
                  <a:srgbClr val="1F3863"/>
                </a:solidFill>
                <a:latin typeface="Calibri"/>
                <a:cs typeface="Calibri"/>
              </a:rPr>
              <a:t>concept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téléconsultation</a:t>
            </a:r>
            <a:r>
              <a:rPr sz="2400" b="1" spc="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45" dirty="0">
                <a:solidFill>
                  <a:srgbClr val="1F3863"/>
                </a:solidFill>
                <a:latin typeface="Calibri"/>
                <a:cs typeface="Calibri"/>
              </a:rPr>
              <a:t>publiés </a:t>
            </a:r>
            <a:r>
              <a:rPr sz="2400" b="1" spc="210" dirty="0">
                <a:solidFill>
                  <a:srgbClr val="1F3863"/>
                </a:solidFill>
                <a:latin typeface="Calibri"/>
                <a:cs typeface="Calibri"/>
              </a:rPr>
              <a:t>pendant</a:t>
            </a:r>
            <a:r>
              <a:rPr sz="2400" b="1" spc="2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315" dirty="0">
                <a:solidFill>
                  <a:srgbClr val="1F3863"/>
                </a:solidFill>
                <a:latin typeface="Calibri"/>
                <a:cs typeface="Calibri"/>
              </a:rPr>
              <a:t>3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F3863"/>
                </a:solidFill>
                <a:latin typeface="Calibri"/>
                <a:cs typeface="Calibri"/>
              </a:rPr>
              <a:t>mois.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6364" y="3125723"/>
            <a:ext cx="3945635" cy="3732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2300" y="3278835"/>
            <a:ext cx="84067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2805" algn="l"/>
                <a:tab pos="3148965" algn="l"/>
                <a:tab pos="3943985" algn="l"/>
              </a:tabLst>
            </a:pPr>
            <a:r>
              <a:rPr sz="4900" spc="470" dirty="0"/>
              <a:t>Cibles</a:t>
            </a:r>
            <a:r>
              <a:rPr sz="4900" dirty="0"/>
              <a:t>	</a:t>
            </a:r>
            <a:r>
              <a:rPr sz="4900" spc="605" dirty="0"/>
              <a:t>de</a:t>
            </a:r>
            <a:r>
              <a:rPr sz="4900" dirty="0"/>
              <a:t>	</a:t>
            </a:r>
            <a:r>
              <a:rPr sz="4900" spc="415" dirty="0"/>
              <a:t>la</a:t>
            </a:r>
            <a:r>
              <a:rPr sz="4900" dirty="0"/>
              <a:t>	</a:t>
            </a:r>
            <a:r>
              <a:rPr sz="4900" spc="229" dirty="0"/>
              <a:t>communication</a:t>
            </a:r>
            <a:endParaRPr sz="4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204673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6364" y="3125723"/>
            <a:ext cx="3945635" cy="37322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4087" y="712978"/>
            <a:ext cx="5441315" cy="311848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clients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potentiels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03580" lvl="1" indent="-342265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703580" algn="l"/>
              </a:tabLst>
            </a:pP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10" dirty="0">
                <a:solidFill>
                  <a:srgbClr val="1F3863"/>
                </a:solidFill>
                <a:latin typeface="Calibri"/>
                <a:cs typeface="Calibri"/>
              </a:rPr>
              <a:t>patients.</a:t>
            </a:r>
            <a:endParaRPr sz="2400">
              <a:latin typeface="Calibri"/>
              <a:cs typeface="Calibri"/>
            </a:endParaRPr>
          </a:p>
          <a:p>
            <a:pPr marL="703580" lvl="1" indent="-342265">
              <a:lnSpc>
                <a:spcPct val="100000"/>
              </a:lnSpc>
              <a:buFont typeface="Arial"/>
              <a:buChar char="•"/>
              <a:tabLst>
                <a:tab pos="703580" algn="l"/>
              </a:tabLst>
            </a:pP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70" dirty="0">
                <a:solidFill>
                  <a:srgbClr val="1F3863"/>
                </a:solidFill>
                <a:latin typeface="Calibri"/>
                <a:cs typeface="Calibri"/>
              </a:rPr>
              <a:t>spécialistes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45" dirty="0">
                <a:solidFill>
                  <a:srgbClr val="1F3863"/>
                </a:solidFill>
                <a:latin typeface="Calibri"/>
                <a:cs typeface="Calibri"/>
              </a:rPr>
              <a:t>en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70" dirty="0">
                <a:solidFill>
                  <a:srgbClr val="1F3863"/>
                </a:solidFill>
                <a:latin typeface="Calibri"/>
                <a:cs typeface="Calibri"/>
              </a:rPr>
              <a:t>psychologie.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30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clients</a:t>
            </a:r>
            <a:r>
              <a:rPr sz="2400" b="1" spc="30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00" dirty="0">
                <a:solidFill>
                  <a:srgbClr val="1F3863"/>
                </a:solidFill>
                <a:latin typeface="Calibri"/>
                <a:cs typeface="Calibri"/>
              </a:rPr>
              <a:t>secondaires</a:t>
            </a:r>
            <a:r>
              <a:rPr sz="2400" b="1" spc="28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703580" lvl="1" indent="-342265">
              <a:lnSpc>
                <a:spcPct val="100000"/>
              </a:lnSpc>
              <a:spcBef>
                <a:spcPts val="1500"/>
              </a:spcBef>
              <a:buFont typeface="Arial"/>
              <a:buChar char="•"/>
              <a:tabLst>
                <a:tab pos="703580" algn="l"/>
              </a:tabLst>
            </a:pPr>
            <a:r>
              <a:rPr sz="2400" b="1" spc="140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3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1F3863"/>
                </a:solidFill>
                <a:latin typeface="Calibri"/>
                <a:cs typeface="Calibri"/>
              </a:rPr>
              <a:t>influenceurs</a:t>
            </a:r>
            <a:r>
              <a:rPr sz="2400" b="1" spc="3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sur</a:t>
            </a:r>
            <a:r>
              <a:rPr sz="2400" b="1" spc="3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95" dirty="0">
                <a:solidFill>
                  <a:srgbClr val="1F3863"/>
                </a:solidFill>
                <a:latin typeface="Calibri"/>
                <a:cs typeface="Calibri"/>
              </a:rPr>
              <a:t>Instagram.</a:t>
            </a:r>
            <a:endParaRPr sz="2400">
              <a:latin typeface="Calibri"/>
              <a:cs typeface="Calibri"/>
            </a:endParaRPr>
          </a:p>
          <a:p>
            <a:pPr marL="703580" lvl="1" indent="-342265">
              <a:lnSpc>
                <a:spcPct val="100000"/>
              </a:lnSpc>
              <a:buFont typeface="Arial"/>
              <a:buChar char="•"/>
              <a:tabLst>
                <a:tab pos="703580" algn="l"/>
              </a:tabLst>
            </a:pPr>
            <a:r>
              <a:rPr sz="2400" b="1" spc="145" dirty="0">
                <a:solidFill>
                  <a:srgbClr val="1F3863"/>
                </a:solidFill>
                <a:latin typeface="Calibri"/>
                <a:cs typeface="Calibri"/>
              </a:rPr>
              <a:t>Les</a:t>
            </a:r>
            <a:r>
              <a:rPr sz="2400" b="1" spc="2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85" dirty="0">
                <a:solidFill>
                  <a:srgbClr val="1F3863"/>
                </a:solidFill>
                <a:latin typeface="Calibri"/>
                <a:cs typeface="Calibri"/>
              </a:rPr>
              <a:t>médias.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5567" rIns="0" bIns="0" rtlCol="0">
            <a:spAutoFit/>
          </a:bodyPr>
          <a:lstStyle/>
          <a:p>
            <a:pPr marL="2574925">
              <a:lnSpc>
                <a:spcPct val="100000"/>
              </a:lnSpc>
              <a:spcBef>
                <a:spcPts val="95"/>
              </a:spcBef>
            </a:pPr>
            <a:r>
              <a:rPr sz="4000" spc="-605" dirty="0">
                <a:solidFill>
                  <a:srgbClr val="FFFFFF"/>
                </a:solidFill>
              </a:rPr>
              <a:t>P</a:t>
            </a:r>
            <a:r>
              <a:rPr sz="4000" spc="-650" dirty="0">
                <a:solidFill>
                  <a:srgbClr val="FFFFFF"/>
                </a:solidFill>
              </a:rPr>
              <a:t>r</a:t>
            </a:r>
            <a:r>
              <a:rPr sz="4000" spc="-515" dirty="0">
                <a:solidFill>
                  <a:srgbClr val="FFFFFF"/>
                </a:solidFill>
              </a:rPr>
              <a:t>o</a:t>
            </a:r>
            <a:r>
              <a:rPr sz="4000" spc="-490" dirty="0">
                <a:solidFill>
                  <a:srgbClr val="FFFFFF"/>
                </a:solidFill>
              </a:rPr>
              <a:t>b</a:t>
            </a:r>
            <a:r>
              <a:rPr sz="4000" spc="-615" dirty="0">
                <a:solidFill>
                  <a:srgbClr val="FFFFFF"/>
                </a:solidFill>
              </a:rPr>
              <a:t>l</a:t>
            </a:r>
            <a:r>
              <a:rPr sz="4000" spc="-515" dirty="0">
                <a:solidFill>
                  <a:srgbClr val="FFFFFF"/>
                </a:solidFill>
              </a:rPr>
              <a:t>é</a:t>
            </a:r>
            <a:r>
              <a:rPr sz="4000" spc="-680" dirty="0">
                <a:solidFill>
                  <a:srgbClr val="FFFFFF"/>
                </a:solidFill>
              </a:rPr>
              <a:t>m</a:t>
            </a:r>
            <a:r>
              <a:rPr sz="4000" spc="-475" dirty="0">
                <a:solidFill>
                  <a:srgbClr val="FFFFFF"/>
                </a:solidFill>
              </a:rPr>
              <a:t>a</a:t>
            </a:r>
            <a:r>
              <a:rPr sz="4000" spc="-590" dirty="0">
                <a:solidFill>
                  <a:srgbClr val="FFFFFF"/>
                </a:solidFill>
              </a:rPr>
              <a:t>ti</a:t>
            </a:r>
            <a:r>
              <a:rPr sz="4000" spc="-500" dirty="0">
                <a:solidFill>
                  <a:srgbClr val="FFFFFF"/>
                </a:solidFill>
              </a:rPr>
              <a:t>q</a:t>
            </a:r>
            <a:r>
              <a:rPr sz="4000" spc="-585" dirty="0">
                <a:solidFill>
                  <a:srgbClr val="FFFFFF"/>
                </a:solidFill>
              </a:rPr>
              <a:t>u</a:t>
            </a:r>
            <a:r>
              <a:rPr sz="4000" spc="-114" dirty="0">
                <a:solidFill>
                  <a:srgbClr val="FFFFFF"/>
                </a:solidFill>
              </a:rPr>
              <a:t>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030215" y="2486405"/>
            <a:ext cx="40925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320925" algn="l"/>
              </a:tabLst>
            </a:pP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Pression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sur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les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secrétaires.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Encombrement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patients.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2844165" algn="l"/>
              </a:tabLst>
            </a:pP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Stabilité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aux</a:t>
            </a:r>
            <a:r>
              <a:rPr sz="2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taux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clientèles.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0215" y="4507738"/>
            <a:ext cx="3813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15" dirty="0">
                <a:solidFill>
                  <a:srgbClr val="FFFFFF"/>
                </a:solidFill>
                <a:latin typeface="Trebuchet MS"/>
                <a:cs typeface="Trebuchet MS"/>
              </a:rPr>
              <a:t>Pert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temps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d’argent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spc="-254" dirty="0">
                <a:solidFill>
                  <a:srgbClr val="FFFFFF"/>
                </a:solidFill>
                <a:latin typeface="Trebuchet MS"/>
                <a:cs typeface="Trebuchet MS"/>
              </a:rPr>
              <a:t>Limite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choix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praticien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57655" y="1355026"/>
            <a:ext cx="5913755" cy="4575175"/>
            <a:chOff x="1057655" y="1355026"/>
            <a:chExt cx="5913755" cy="45751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8355" y="4419599"/>
              <a:ext cx="1248156" cy="12466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8355" y="2455163"/>
              <a:ext cx="1248156" cy="124663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21985" y="1369313"/>
              <a:ext cx="1749425" cy="0"/>
            </a:xfrm>
            <a:custGeom>
              <a:avLst/>
              <a:gdLst/>
              <a:ahLst/>
              <a:cxnLst/>
              <a:rect l="l" t="t" r="r" b="b"/>
              <a:pathLst>
                <a:path w="1749425">
                  <a:moveTo>
                    <a:pt x="0" y="0"/>
                  </a:moveTo>
                  <a:lnTo>
                    <a:pt x="1749170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705" y="2332481"/>
              <a:ext cx="1771014" cy="3597910"/>
            </a:xfrm>
            <a:custGeom>
              <a:avLst/>
              <a:gdLst/>
              <a:ahLst/>
              <a:cxnLst/>
              <a:rect l="l" t="t" r="r" b="b"/>
              <a:pathLst>
                <a:path w="1771014" h="3597910">
                  <a:moveTo>
                    <a:pt x="0" y="3597567"/>
                  </a:moveTo>
                  <a:lnTo>
                    <a:pt x="0" y="0"/>
                  </a:lnTo>
                </a:path>
                <a:path w="1771014" h="3597910">
                  <a:moveTo>
                    <a:pt x="0" y="763523"/>
                  </a:moveTo>
                  <a:lnTo>
                    <a:pt x="1770633" y="763523"/>
                  </a:lnTo>
                </a:path>
                <a:path w="1771014" h="3597910">
                  <a:moveTo>
                    <a:pt x="0" y="2783078"/>
                  </a:moveTo>
                  <a:lnTo>
                    <a:pt x="1770633" y="2783078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087" y="903478"/>
            <a:ext cx="497141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Communication</a:t>
            </a:r>
            <a:r>
              <a:rPr sz="2400" b="1" spc="3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10" dirty="0">
                <a:solidFill>
                  <a:srgbClr val="1F3863"/>
                </a:solidFill>
                <a:latin typeface="Calibri"/>
                <a:cs typeface="Calibri"/>
              </a:rPr>
              <a:t>Média</a:t>
            </a:r>
            <a:r>
              <a:rPr sz="2400" b="1" spc="2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220" dirty="0">
                <a:solidFill>
                  <a:srgbClr val="1F3863"/>
                </a:solidFill>
                <a:latin typeface="Calibri"/>
                <a:cs typeface="Calibri"/>
              </a:rPr>
              <a:t>Podcast</a:t>
            </a:r>
            <a:r>
              <a:rPr sz="2400" b="1" spc="3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F3863"/>
                </a:solidFill>
                <a:latin typeface="Calibri"/>
                <a:cs typeface="Calibri"/>
              </a:rPr>
              <a:t>sur</a:t>
            </a:r>
            <a:r>
              <a:rPr sz="2400" b="1" spc="33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55" dirty="0">
                <a:solidFill>
                  <a:srgbClr val="1F3863"/>
                </a:solidFill>
                <a:latin typeface="Calibri"/>
                <a:cs typeface="Calibri"/>
              </a:rPr>
              <a:t>discord.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Instagram</a:t>
            </a:r>
            <a:r>
              <a:rPr sz="2400" b="1" spc="2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50" dirty="0">
                <a:solidFill>
                  <a:srgbClr val="1F3863"/>
                </a:solidFill>
                <a:latin typeface="Calibri"/>
                <a:cs typeface="Calibri"/>
              </a:rPr>
              <a:t>réels.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spc="105" dirty="0">
                <a:solidFill>
                  <a:srgbClr val="1F3863"/>
                </a:solidFill>
                <a:latin typeface="Calibri"/>
                <a:cs typeface="Calibri"/>
              </a:rPr>
              <a:t>Postes</a:t>
            </a:r>
            <a:r>
              <a:rPr sz="2400" b="1" spc="3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240" dirty="0">
                <a:solidFill>
                  <a:srgbClr val="1F3863"/>
                </a:solidFill>
                <a:latin typeface="Calibri"/>
                <a:cs typeface="Calibri"/>
              </a:rPr>
              <a:t>facebook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50" dirty="0">
                <a:solidFill>
                  <a:srgbClr val="1F3863"/>
                </a:solidFill>
                <a:latin typeface="Calibri"/>
                <a:cs typeface="Calibri"/>
              </a:rPr>
              <a:t>et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00" dirty="0">
                <a:solidFill>
                  <a:srgbClr val="1F3863"/>
                </a:solidFill>
                <a:latin typeface="Calibri"/>
                <a:cs typeface="Calibri"/>
              </a:rPr>
              <a:t>instagram.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400" b="1" spc="240" dirty="0">
                <a:solidFill>
                  <a:srgbClr val="1F3863"/>
                </a:solidFill>
                <a:latin typeface="Calibri"/>
                <a:cs typeface="Calibri"/>
              </a:rPr>
              <a:t>Passage</a:t>
            </a:r>
            <a:r>
              <a:rPr sz="2400" b="1" spc="29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90" dirty="0">
                <a:solidFill>
                  <a:srgbClr val="1F3863"/>
                </a:solidFill>
                <a:latin typeface="Calibri"/>
                <a:cs typeface="Calibri"/>
              </a:rPr>
              <a:t>radio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spc="130" dirty="0">
                <a:solidFill>
                  <a:srgbClr val="1F3863"/>
                </a:solidFill>
                <a:latin typeface="Calibri"/>
                <a:cs typeface="Calibri"/>
              </a:rPr>
              <a:t>Communication</a:t>
            </a:r>
            <a:r>
              <a:rPr sz="2400" b="1" spc="3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105" dirty="0">
                <a:solidFill>
                  <a:srgbClr val="1F3863"/>
                </a:solidFill>
                <a:latin typeface="Calibri"/>
                <a:cs typeface="Calibri"/>
              </a:rPr>
              <a:t>Hors-</a:t>
            </a:r>
            <a:r>
              <a:rPr sz="2400" b="1" spc="210" dirty="0">
                <a:solidFill>
                  <a:srgbClr val="1F3863"/>
                </a:solidFill>
                <a:latin typeface="Calibri"/>
                <a:cs typeface="Calibri"/>
              </a:rPr>
              <a:t>Média</a:t>
            </a:r>
            <a:r>
              <a:rPr sz="2400" b="1" spc="2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125" dirty="0">
                <a:solidFill>
                  <a:srgbClr val="1F3863"/>
                </a:solidFill>
                <a:latin typeface="Calibri"/>
                <a:cs typeface="Calibri"/>
              </a:rPr>
              <a:t>Communication</a:t>
            </a:r>
            <a:r>
              <a:rPr sz="2400" b="1" spc="3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400" b="1" spc="90" dirty="0">
                <a:solidFill>
                  <a:srgbClr val="1F3863"/>
                </a:solidFill>
                <a:latin typeface="Calibri"/>
                <a:cs typeface="Calibri"/>
              </a:rPr>
              <a:t>événementielle.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46364" y="3125723"/>
            <a:ext cx="3945635" cy="37322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428" y="908685"/>
          <a:ext cx="10510520" cy="451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7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85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600" b="1" spc="21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28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4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Jeudi).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 marR="117094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8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1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 marR="2863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0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29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Réel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Instagram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7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347980" indent="-287020">
                        <a:lnSpc>
                          <a:spcPct val="100000"/>
                        </a:lnSpc>
                        <a:spcBef>
                          <a:spcPts val="49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Jeudi).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 marR="1014094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sujet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podcast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suivant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ts val="208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</a:t>
                      </a:r>
                      <a:endParaRPr sz="1800" dirty="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Podcast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Discord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428" y="908685"/>
          <a:ext cx="10510520" cy="5311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7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785495">
                        <a:lnSpc>
                          <a:spcPct val="100000"/>
                        </a:lnSpc>
                      </a:pPr>
                      <a:r>
                        <a:rPr sz="3600" b="1" spc="21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4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Jeudi).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17094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8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1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2863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0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29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Réel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Instagram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22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347980" indent="-287020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Jeudi).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014094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sujet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podcast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suivant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2863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avant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participation.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2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Participation</a:t>
                      </a:r>
                      <a:r>
                        <a:rPr sz="1800" b="1" spc="20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800" b="1" spc="24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l’événement</a:t>
                      </a:r>
                      <a:r>
                        <a:rPr sz="1800" b="1" spc="28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4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Launch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8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21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Impact.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spcBef>
                          <a:spcPts val="15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04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après</a:t>
                      </a:r>
                      <a:r>
                        <a:rPr sz="1800" spc="204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participation</a:t>
                      </a:r>
                      <a:r>
                        <a:rPr sz="1800" spc="2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(stories).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Podcast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Discord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428" y="908685"/>
          <a:ext cx="10510520" cy="451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7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819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600" b="1" spc="11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JUIN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28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4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Jeudi).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17094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8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1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2863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0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29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Réel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Instagram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7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347980" indent="-287020">
                        <a:lnSpc>
                          <a:spcPct val="100000"/>
                        </a:lnSpc>
                        <a:spcBef>
                          <a:spcPts val="49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Jeudi).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014094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sujet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podcast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suivant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ts val="208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Podcast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Discord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428" y="908685"/>
          <a:ext cx="10510520" cy="5311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7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71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765810">
                        <a:lnSpc>
                          <a:spcPct val="100000"/>
                        </a:lnSpc>
                      </a:pPr>
                      <a:r>
                        <a:rPr sz="4000" b="1" spc="13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JUIN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4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Jeudi).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17094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8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1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2863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0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29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Réel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Instagram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7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22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347980" indent="-287020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startup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Jeudi).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014094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sujet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podcast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suivant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2863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concept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(Vendredi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Samedi).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avant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passage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radio.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Podcast</a:t>
                      </a:r>
                      <a:r>
                        <a:rPr sz="1800" b="1" spc="26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Discord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9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Passage</a:t>
                      </a:r>
                      <a:r>
                        <a:rPr sz="1800" b="1" spc="229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radio</a:t>
                      </a:r>
                      <a:r>
                        <a:rPr sz="1800" b="1" spc="229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«Radio</a:t>
                      </a:r>
                      <a:r>
                        <a:rPr sz="1800" b="1" spc="22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jeune».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155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après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passage</a:t>
                      </a:r>
                      <a:r>
                        <a:rPr sz="1800" spc="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radio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(Stories).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428" y="908685"/>
          <a:ext cx="10510520" cy="4514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7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  <a:p>
                      <a:pPr marL="6572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600" b="1" spc="1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Juillet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28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(Jeudi</a:t>
                      </a:r>
                      <a:r>
                        <a:rPr sz="1800" spc="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Lancement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l’event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fb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coffee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talk.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Première</a:t>
                      </a:r>
                      <a:r>
                        <a:rPr sz="1800" spc="-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affiche.</a:t>
                      </a:r>
                      <a:r>
                        <a:rPr sz="1800" spc="-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Réel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Instagram</a:t>
                      </a:r>
                      <a:r>
                        <a:rPr sz="1800" b="1" spc="24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7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sujet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podcast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suivant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17094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8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(Jeudi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coffee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talk.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(Mardi)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5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Podcast</a:t>
                      </a:r>
                      <a:r>
                        <a:rPr sz="1800" b="1" spc="26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Discord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5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34428" y="908685"/>
          <a:ext cx="10510520" cy="4762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Mois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b="1" spc="114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771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  <a:p>
                      <a:pPr marL="587375">
                        <a:lnSpc>
                          <a:spcPct val="100000"/>
                        </a:lnSpc>
                      </a:pPr>
                      <a:r>
                        <a:rPr sz="4000" b="1" spc="1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Juillet</a:t>
                      </a:r>
                      <a:endParaRPr sz="4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1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(Jeudi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Lancement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l’event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fb</a:t>
                      </a:r>
                      <a:r>
                        <a:rPr sz="1800" spc="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coffee</a:t>
                      </a:r>
                      <a:r>
                        <a:rPr sz="1800" spc="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talk.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7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Première</a:t>
                      </a:r>
                      <a:r>
                        <a:rPr sz="1800" spc="-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affiche.</a:t>
                      </a:r>
                      <a:r>
                        <a:rPr sz="1800" spc="-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3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b="1" spc="23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Réel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Instagram</a:t>
                      </a:r>
                      <a:r>
                        <a:rPr sz="1800" b="1" spc="24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0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weekend.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22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6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sujet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8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podcast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suivant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(Lundi).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marR="117094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1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8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800" spc="9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santé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psychique</a:t>
                      </a:r>
                      <a:r>
                        <a:rPr sz="1800" spc="10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sz="1800" spc="9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Facebook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Instagram</a:t>
                      </a:r>
                      <a:r>
                        <a:rPr sz="1800" spc="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(Jeudi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Mercredi).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3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7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propos</a:t>
                      </a:r>
                      <a:r>
                        <a:rPr sz="1800" spc="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coffee</a:t>
                      </a:r>
                      <a:r>
                        <a:rPr sz="1800" spc="5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2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talk.</a:t>
                      </a:r>
                      <a:r>
                        <a:rPr sz="1800" spc="-1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(Mardi)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Poste</a:t>
                      </a:r>
                      <a:r>
                        <a:rPr sz="1800" spc="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avant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4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1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passage</a:t>
                      </a:r>
                      <a:r>
                        <a:rPr sz="1800" spc="2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radio.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378460" indent="-287020">
                        <a:lnSpc>
                          <a:spcPts val="208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9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Passage</a:t>
                      </a:r>
                      <a:r>
                        <a:rPr sz="1800" b="1" spc="2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5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radio</a:t>
                      </a:r>
                      <a:r>
                        <a:rPr sz="1800" b="1" spc="2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800" b="1" spc="28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Shems</a:t>
                      </a:r>
                      <a:r>
                        <a:rPr sz="1800" b="1" spc="27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FM</a:t>
                      </a:r>
                      <a:r>
                        <a:rPr sz="1800" b="1" spc="24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18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avant</a:t>
                      </a:r>
                      <a:r>
                        <a:rPr sz="1800" b="1" spc="27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40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l’événement.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b="1" spc="16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Coffee</a:t>
                      </a:r>
                      <a:r>
                        <a:rPr sz="1800" b="1" spc="22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2A5C91"/>
                          </a:solidFill>
                          <a:latin typeface="Calibri"/>
                          <a:cs typeface="Calibri"/>
                        </a:rPr>
                        <a:t>Talk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160"/>
                        </a:spcBef>
                        <a:buFont typeface="Arial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4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sz="1800" spc="-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Movie,</a:t>
                      </a:r>
                      <a:r>
                        <a:rPr sz="1800" spc="-6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5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reportage</a:t>
                      </a:r>
                      <a:r>
                        <a:rPr sz="1800" spc="-3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800" spc="-10" dirty="0">
                          <a:solidFill>
                            <a:srgbClr val="2A5C91"/>
                          </a:solidFill>
                          <a:latin typeface="Trebuchet MS"/>
                          <a:cs typeface="Trebuchet MS"/>
                        </a:rPr>
                        <a:t> photos.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90139" y="914400"/>
            <a:ext cx="10363200" cy="144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400" dirty="0">
                <a:solidFill>
                  <a:srgbClr val="2A5C91"/>
                </a:solidFill>
              </a:rPr>
              <a:t>S</a:t>
            </a:r>
            <a:r>
              <a:rPr sz="8800" spc="-1195" dirty="0">
                <a:solidFill>
                  <a:srgbClr val="2A5C91"/>
                </a:solidFill>
              </a:rPr>
              <a:t>o</a:t>
            </a:r>
            <a:r>
              <a:rPr sz="8800" spc="-1420" dirty="0">
                <a:solidFill>
                  <a:srgbClr val="2A5C91"/>
                </a:solidFill>
              </a:rPr>
              <a:t>l</a:t>
            </a:r>
            <a:r>
              <a:rPr sz="8800" spc="-1350" dirty="0">
                <a:solidFill>
                  <a:srgbClr val="2A5C91"/>
                </a:solidFill>
              </a:rPr>
              <a:t>u</a:t>
            </a:r>
            <a:r>
              <a:rPr sz="8800" spc="-1355" dirty="0">
                <a:solidFill>
                  <a:srgbClr val="2A5C91"/>
                </a:solidFill>
              </a:rPr>
              <a:t>ti</a:t>
            </a:r>
            <a:r>
              <a:rPr sz="8800" spc="-1195" dirty="0">
                <a:solidFill>
                  <a:srgbClr val="2A5C91"/>
                </a:solidFill>
              </a:rPr>
              <a:t>o</a:t>
            </a:r>
            <a:r>
              <a:rPr sz="8800" spc="-320" dirty="0">
                <a:solidFill>
                  <a:srgbClr val="2A5C91"/>
                </a:solidFill>
              </a:rPr>
              <a:t>n</a:t>
            </a:r>
            <a:endParaRPr sz="8800" dirty="0"/>
          </a:p>
        </p:txBody>
      </p:sp>
      <p:sp>
        <p:nvSpPr>
          <p:cNvPr id="3" name="object 3"/>
          <p:cNvSpPr txBox="1"/>
          <p:nvPr/>
        </p:nvSpPr>
        <p:spPr>
          <a:xfrm>
            <a:off x="4078604" y="2885693"/>
            <a:ext cx="6986270" cy="133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95450" algn="l"/>
                <a:tab pos="2345690" algn="l"/>
                <a:tab pos="3135630" algn="l"/>
                <a:tab pos="4999355" algn="l"/>
                <a:tab pos="5694680" algn="l"/>
              </a:tabLst>
            </a:pPr>
            <a:r>
              <a:rPr sz="2800" b="1" spc="-305" dirty="0">
                <a:latin typeface="Tahoma"/>
                <a:cs typeface="Tahoma"/>
              </a:rPr>
              <a:t>PsychMed</a:t>
            </a:r>
            <a:r>
              <a:rPr sz="2800" b="1" dirty="0">
                <a:latin typeface="Tahoma"/>
                <a:cs typeface="Tahoma"/>
              </a:rPr>
              <a:t>	</a:t>
            </a:r>
            <a:r>
              <a:rPr sz="2800" spc="-25" dirty="0">
                <a:latin typeface="Trebuchet MS"/>
                <a:cs typeface="Trebuchet MS"/>
              </a:rPr>
              <a:t>est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25" dirty="0">
                <a:latin typeface="Trebuchet MS"/>
                <a:cs typeface="Trebuchet MS"/>
              </a:rPr>
              <a:t>une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plateforme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250" dirty="0">
                <a:latin typeface="Trebuchet MS"/>
                <a:cs typeface="Trebuchet MS"/>
              </a:rPr>
              <a:t>de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140" dirty="0">
                <a:latin typeface="Trebuchet MS"/>
                <a:cs typeface="Trebuchet MS"/>
              </a:rPr>
              <a:t>e-</a:t>
            </a:r>
            <a:r>
              <a:rPr sz="2800" spc="50" dirty="0">
                <a:latin typeface="Trebuchet MS"/>
                <a:cs typeface="Trebuchet MS"/>
              </a:rPr>
              <a:t>santé</a:t>
            </a:r>
            <a:endParaRPr sz="2800" dirty="0">
              <a:latin typeface="Trebuchet MS"/>
              <a:cs typeface="Trebuchet MS"/>
            </a:endParaRPr>
          </a:p>
          <a:p>
            <a:pPr marL="12700" marR="5080">
              <a:lnSpc>
                <a:spcPct val="102899"/>
              </a:lnSpc>
              <a:spcBef>
                <a:spcPts val="10"/>
              </a:spcBef>
              <a:tabLst>
                <a:tab pos="795655" algn="l"/>
                <a:tab pos="1710689" algn="l"/>
                <a:tab pos="2588260" algn="l"/>
                <a:tab pos="4175125" algn="l"/>
                <a:tab pos="4765040" algn="l"/>
                <a:tab pos="6609080" algn="l"/>
              </a:tabLst>
            </a:pPr>
            <a:r>
              <a:rPr sz="2800" spc="-25" dirty="0">
                <a:latin typeface="Trebuchet MS"/>
                <a:cs typeface="Trebuchet MS"/>
              </a:rPr>
              <a:t>qui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lang="fr-FR" sz="2800" spc="240" dirty="0">
                <a:latin typeface="Trebuchet MS"/>
                <a:cs typeface="Trebuchet MS"/>
              </a:rPr>
              <a:t>offre </a:t>
            </a:r>
            <a:r>
              <a:rPr sz="2800" spc="30" dirty="0">
                <a:latin typeface="Trebuchet MS"/>
                <a:cs typeface="Trebuchet MS"/>
              </a:rPr>
              <a:t>aux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patients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25" dirty="0">
                <a:latin typeface="Trebuchet MS"/>
                <a:cs typeface="Trebuchet MS"/>
              </a:rPr>
              <a:t>et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0" dirty="0">
                <a:latin typeface="Trebuchet MS"/>
                <a:cs typeface="Trebuchet MS"/>
              </a:rPr>
              <a:t>praticiens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110" dirty="0">
                <a:latin typeface="Trebuchet MS"/>
                <a:cs typeface="Trebuchet MS"/>
              </a:rPr>
              <a:t>un </a:t>
            </a:r>
            <a:r>
              <a:rPr sz="2800" dirty="0">
                <a:latin typeface="Trebuchet MS"/>
                <a:cs typeface="Trebuchet MS"/>
              </a:rPr>
              <a:t>service</a:t>
            </a:r>
            <a:r>
              <a:rPr sz="2800" spc="2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bien</a:t>
            </a:r>
            <a:r>
              <a:rPr sz="2800" spc="459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déterminé.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1707"/>
            <a:ext cx="4043171" cy="54162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933" rIns="0" bIns="0" rtlCol="0">
            <a:spAutoFit/>
          </a:bodyPr>
          <a:lstStyle/>
          <a:p>
            <a:pPr marL="2633345">
              <a:lnSpc>
                <a:spcPct val="100000"/>
              </a:lnSpc>
              <a:spcBef>
                <a:spcPts val="100"/>
              </a:spcBef>
            </a:pPr>
            <a:r>
              <a:rPr spc="-440" dirty="0">
                <a:solidFill>
                  <a:srgbClr val="2A5C91"/>
                </a:solidFill>
              </a:rPr>
              <a:t>Valeurs</a:t>
            </a:r>
            <a:r>
              <a:rPr spc="-254" dirty="0">
                <a:solidFill>
                  <a:srgbClr val="2A5C91"/>
                </a:solidFill>
              </a:rPr>
              <a:t> </a:t>
            </a:r>
            <a:r>
              <a:rPr spc="-375" dirty="0">
                <a:solidFill>
                  <a:srgbClr val="2A5C91"/>
                </a:solidFill>
              </a:rPr>
              <a:t>ajoutés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8275" y="2452242"/>
            <a:ext cx="36709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P</a:t>
            </a:r>
            <a:r>
              <a:rPr kumimoji="0" lang="fr-FR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r</a:t>
            </a:r>
            <a:r>
              <a:rPr kumimoji="0" lang="fr-FR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390" normalizeH="0" baseline="0" noProof="0" dirty="0" err="1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i</a:t>
            </a:r>
            <a:r>
              <a:rPr kumimoji="0" lang="fr-FR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s</a:t>
            </a:r>
            <a:r>
              <a:rPr kumimoji="0" lang="fr-FR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e</a:t>
            </a:r>
            <a:r>
              <a:rPr kumimoji="0" lang="fr-FR" sz="2400" b="1" i="0" u="none" strike="noStrike" kern="0" cap="none" spc="-39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52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lang="fr-FR" sz="2400" b="1" i="0" u="none" strike="noStrike" kern="0" cap="none" spc="-52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 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2400" b="1" i="0" u="none" strike="noStrike" kern="0" cap="none" spc="-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26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rendez-</a:t>
            </a:r>
            <a:r>
              <a:rPr kumimoji="0" sz="2400" b="1" i="0" u="none" strike="noStrike" kern="0" cap="none" spc="-26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vous</a:t>
            </a:r>
            <a:r>
              <a:rPr kumimoji="0" sz="2400" b="1" i="0" u="none" strike="noStrike" kern="0" cap="none" spc="-32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22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en</a:t>
            </a:r>
            <a:r>
              <a:rPr kumimoji="0" sz="2400" b="1" i="0" u="none" strike="noStrike" kern="0" cap="none" spc="-3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29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ligne.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1985" y="136931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9170" y="0"/>
                </a:lnTo>
              </a:path>
            </a:pathLst>
          </a:custGeom>
          <a:ln w="28575">
            <a:solidFill>
              <a:srgbClr val="2A5C9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283" y="2356104"/>
            <a:ext cx="393192" cy="6202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283" y="3703320"/>
            <a:ext cx="393192" cy="6202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1283" y="5050535"/>
            <a:ext cx="393192" cy="6202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08275" y="3821938"/>
            <a:ext cx="30968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270" normalizeH="0" baseline="0" noProof="0" dirty="0" err="1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Téléconsultation</a:t>
            </a:r>
            <a:r>
              <a:rPr kumimoji="0" sz="2400" b="1" i="0" u="none" strike="noStrike" kern="0" cap="none" spc="-22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en</a:t>
            </a:r>
            <a:r>
              <a:rPr kumimoji="0" sz="2400" b="1" i="0" u="none" strike="noStrike" kern="0" cap="none" spc="-45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29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ligne.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275" y="5139944"/>
            <a:ext cx="2631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0" cap="none" spc="-24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Gestion</a:t>
            </a:r>
            <a:r>
              <a:rPr kumimoji="0" sz="2400" b="1" i="0" u="none" strike="noStrike" kern="0" cap="none" spc="-20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de</a:t>
            </a:r>
            <a:r>
              <a:rPr kumimoji="0" sz="2400" b="1" i="0" u="none" strike="noStrike" kern="0" cap="none" spc="315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  <a:r>
              <a:rPr kumimoji="0" sz="2400" b="1" i="0" u="none" strike="noStrike" kern="0" cap="none" spc="-140" normalizeH="0" baseline="0" noProof="0" dirty="0">
                <a:ln>
                  <a:noFill/>
                </a:ln>
                <a:solidFill>
                  <a:srgbClr val="202A35"/>
                </a:solidFill>
                <a:effectLst/>
                <a:uLnTx/>
                <a:uFillTx/>
                <a:latin typeface="Tahoma"/>
                <a:cs typeface="Tahoma"/>
              </a:rPr>
              <a:t>cabinet.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933" rIns="0" bIns="0" rtlCol="0">
            <a:spAutoFit/>
          </a:bodyPr>
          <a:lstStyle/>
          <a:p>
            <a:pPr marL="3241675">
              <a:lnSpc>
                <a:spcPct val="100000"/>
              </a:lnSpc>
              <a:spcBef>
                <a:spcPts val="100"/>
              </a:spcBef>
            </a:pPr>
            <a:r>
              <a:rPr spc="-425" dirty="0">
                <a:solidFill>
                  <a:srgbClr val="2A5C91"/>
                </a:solidFill>
              </a:rPr>
              <a:t>Concurrents</a:t>
            </a:r>
          </a:p>
        </p:txBody>
      </p:sp>
      <p:sp>
        <p:nvSpPr>
          <p:cNvPr id="3" name="object 3"/>
          <p:cNvSpPr/>
          <p:nvPr/>
        </p:nvSpPr>
        <p:spPr>
          <a:xfrm>
            <a:off x="5221985" y="136931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9170" y="0"/>
                </a:lnTo>
              </a:path>
            </a:pathLst>
          </a:custGeom>
          <a:ln w="28575">
            <a:solidFill>
              <a:srgbClr val="2A5C9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23944" y="2337816"/>
            <a:ext cx="3872229" cy="3266440"/>
          </a:xfrm>
          <a:custGeom>
            <a:avLst/>
            <a:gdLst/>
            <a:ahLst/>
            <a:cxnLst/>
            <a:rect l="l" t="t" r="r" b="b"/>
            <a:pathLst>
              <a:path w="3872229" h="3266440">
                <a:moveTo>
                  <a:pt x="0" y="665988"/>
                </a:moveTo>
                <a:lnTo>
                  <a:pt x="3830954" y="2422398"/>
                </a:lnTo>
              </a:path>
              <a:path w="3872229" h="3266440">
                <a:moveTo>
                  <a:pt x="1914016" y="3265843"/>
                </a:moveTo>
                <a:lnTo>
                  <a:pt x="1914016" y="0"/>
                </a:lnTo>
              </a:path>
              <a:path w="3872229" h="3266440">
                <a:moveTo>
                  <a:pt x="0" y="2370455"/>
                </a:moveTo>
                <a:lnTo>
                  <a:pt x="3871976" y="665988"/>
                </a:lnTo>
              </a:path>
            </a:pathLst>
          </a:custGeom>
          <a:ln w="635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4068" y="4643628"/>
            <a:ext cx="1499616" cy="2346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03" y="1793748"/>
            <a:ext cx="1324355" cy="3855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33288" y="5809488"/>
            <a:ext cx="608076" cy="6065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20456" y="2628900"/>
            <a:ext cx="1374648" cy="5867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83535" y="4319015"/>
            <a:ext cx="1572767" cy="8839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8280" y="2770632"/>
            <a:ext cx="2237232" cy="303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9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>
                <a:solidFill>
                  <a:srgbClr val="FFFFFF"/>
                </a:solidFill>
              </a:rPr>
              <a:t>Le</a:t>
            </a:r>
            <a:r>
              <a:rPr spc="-570" dirty="0">
                <a:solidFill>
                  <a:srgbClr val="FFFFFF"/>
                </a:solidFill>
              </a:rPr>
              <a:t> </a:t>
            </a:r>
            <a:r>
              <a:rPr spc="-525" dirty="0">
                <a:solidFill>
                  <a:srgbClr val="FFFFFF"/>
                </a:solidFill>
              </a:rPr>
              <a:t>po</a:t>
            </a:r>
            <a:r>
              <a:rPr spc="-625" dirty="0">
                <a:solidFill>
                  <a:srgbClr val="FFFFFF"/>
                </a:solidFill>
              </a:rPr>
              <a:t>s</a:t>
            </a:r>
            <a:r>
              <a:rPr spc="-610" dirty="0">
                <a:solidFill>
                  <a:srgbClr val="FFFFFF"/>
                </a:solidFill>
              </a:rPr>
              <a:t>i</a:t>
            </a:r>
            <a:r>
              <a:rPr spc="-595" dirty="0">
                <a:solidFill>
                  <a:srgbClr val="FFFFFF"/>
                </a:solidFill>
              </a:rPr>
              <a:t>t</a:t>
            </a:r>
            <a:r>
              <a:rPr spc="-610" dirty="0">
                <a:solidFill>
                  <a:srgbClr val="FFFFFF"/>
                </a:solidFill>
              </a:rPr>
              <a:t>i</a:t>
            </a:r>
            <a:r>
              <a:rPr spc="-525" dirty="0">
                <a:solidFill>
                  <a:srgbClr val="FFFFFF"/>
                </a:solidFill>
              </a:rPr>
              <a:t>o</a:t>
            </a:r>
            <a:r>
              <a:rPr spc="-595" dirty="0">
                <a:solidFill>
                  <a:srgbClr val="FFFFFF"/>
                </a:solidFill>
              </a:rPr>
              <a:t>nn</a:t>
            </a:r>
            <a:r>
              <a:rPr spc="-540" dirty="0">
                <a:solidFill>
                  <a:srgbClr val="FFFFFF"/>
                </a:solidFill>
              </a:rPr>
              <a:t>e</a:t>
            </a:r>
            <a:r>
              <a:rPr spc="-705" dirty="0">
                <a:solidFill>
                  <a:srgbClr val="FFFFFF"/>
                </a:solidFill>
              </a:rPr>
              <a:t>m</a:t>
            </a:r>
            <a:r>
              <a:rPr spc="-540" dirty="0">
                <a:solidFill>
                  <a:srgbClr val="FFFFFF"/>
                </a:solidFill>
              </a:rPr>
              <a:t>e</a:t>
            </a:r>
            <a:r>
              <a:rPr spc="-615" dirty="0">
                <a:solidFill>
                  <a:srgbClr val="FFFFFF"/>
                </a:solidFill>
              </a:rPr>
              <a:t>n</a:t>
            </a:r>
            <a:r>
              <a:rPr spc="-140" dirty="0">
                <a:solidFill>
                  <a:srgbClr val="FFFFFF"/>
                </a:solidFill>
              </a:rPr>
              <a:t>t</a:t>
            </a:r>
            <a:r>
              <a:rPr spc="-595" dirty="0">
                <a:solidFill>
                  <a:srgbClr val="FFFFFF"/>
                </a:solidFill>
              </a:rPr>
              <a:t> </a:t>
            </a:r>
            <a:r>
              <a:rPr spc="-950" dirty="0">
                <a:solidFill>
                  <a:srgbClr val="FFFFFF"/>
                </a:solidFill>
              </a:rPr>
              <a:t>–</a:t>
            </a:r>
            <a:r>
              <a:rPr spc="-310" dirty="0">
                <a:solidFill>
                  <a:srgbClr val="FFFFFF"/>
                </a:solidFill>
              </a:rPr>
              <a:t>p</a:t>
            </a:r>
            <a:r>
              <a:rPr spc="-295" dirty="0">
                <a:solidFill>
                  <a:srgbClr val="FFFFFF"/>
                </a:solidFill>
              </a:rPr>
              <a:t>a</a:t>
            </a:r>
            <a:r>
              <a:rPr spc="-100" dirty="0">
                <a:solidFill>
                  <a:srgbClr val="FFFFFF"/>
                </a:solidFill>
              </a:rPr>
              <a:t>r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254" dirty="0">
                <a:solidFill>
                  <a:srgbClr val="FFFFFF"/>
                </a:solidFill>
              </a:rPr>
              <a:t>rapport</a:t>
            </a:r>
            <a:r>
              <a:rPr spc="-265" dirty="0">
                <a:solidFill>
                  <a:srgbClr val="FFFFFF"/>
                </a:solidFill>
              </a:rPr>
              <a:t> </a:t>
            </a:r>
            <a:r>
              <a:rPr spc="-360" dirty="0">
                <a:solidFill>
                  <a:srgbClr val="FFFFFF"/>
                </a:solidFill>
              </a:rPr>
              <a:t>aux</a:t>
            </a:r>
            <a:r>
              <a:rPr spc="-480" dirty="0">
                <a:solidFill>
                  <a:srgbClr val="FFFFFF"/>
                </a:solidFill>
              </a:rPr>
              <a:t> </a:t>
            </a:r>
            <a:r>
              <a:rPr spc="-459" dirty="0">
                <a:solidFill>
                  <a:srgbClr val="FFFFFF"/>
                </a:solidFill>
              </a:rPr>
              <a:t>concurrents</a:t>
            </a:r>
          </a:p>
        </p:txBody>
      </p:sp>
      <p:sp>
        <p:nvSpPr>
          <p:cNvPr id="4" name="object 4"/>
          <p:cNvSpPr/>
          <p:nvPr/>
        </p:nvSpPr>
        <p:spPr>
          <a:xfrm>
            <a:off x="5221985" y="136931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9170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41680" y="1580641"/>
          <a:ext cx="10685143" cy="433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0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Plate-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forme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95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Prise</a:t>
                      </a:r>
                      <a:r>
                        <a:rPr sz="2400" spc="-1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RDV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Spécifité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Téléconsultation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 marR="273685" indent="-1968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Gestion</a:t>
                      </a:r>
                      <a:r>
                        <a:rPr sz="2400" spc="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400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2400" spc="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Cabinet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tobba.tn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6978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Ahkili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doqtoor.com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Med.tn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47561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doctolib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05">
                <a:tc>
                  <a:txBody>
                    <a:bodyPr/>
                    <a:lstStyle/>
                    <a:p>
                      <a:pPr marL="32448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4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PsychMed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8371" y="2412492"/>
            <a:ext cx="589788" cy="5897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3840" y="2397251"/>
            <a:ext cx="591311" cy="5897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6096" y="3112007"/>
            <a:ext cx="452627" cy="4526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4619" y="3067811"/>
            <a:ext cx="454151" cy="4526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2140" y="2465832"/>
            <a:ext cx="454151" cy="4526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3559" y="2987039"/>
            <a:ext cx="591312" cy="5913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6044" y="3686555"/>
            <a:ext cx="454151" cy="4541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4619" y="3686555"/>
            <a:ext cx="454151" cy="45415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2419" y="3112007"/>
            <a:ext cx="454151" cy="4526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1752" y="3549396"/>
            <a:ext cx="591311" cy="5913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1752" y="4250435"/>
            <a:ext cx="454151" cy="4526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7567" y="4250435"/>
            <a:ext cx="454151" cy="4526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4619" y="4250435"/>
            <a:ext cx="454151" cy="4526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6096" y="3686555"/>
            <a:ext cx="452627" cy="45415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4619" y="4829555"/>
            <a:ext cx="454151" cy="45262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4619" y="2452116"/>
            <a:ext cx="454151" cy="454151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768852" y="4140708"/>
            <a:ext cx="637540" cy="1750060"/>
            <a:chOff x="3768852" y="4140708"/>
            <a:chExt cx="637540" cy="175006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8852" y="4140708"/>
              <a:ext cx="589788" cy="11810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6096" y="5298948"/>
              <a:ext cx="589788" cy="59131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7464" y="4741164"/>
            <a:ext cx="591312" cy="116890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1752" y="5320284"/>
            <a:ext cx="591311" cy="58978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6031" y="4741164"/>
            <a:ext cx="591312" cy="58978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7564" y="5330952"/>
            <a:ext cx="589787" cy="5913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451" y="567309"/>
            <a:ext cx="778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2A5C91"/>
                </a:solidFill>
              </a:rPr>
              <a:t>Les</a:t>
            </a:r>
            <a:r>
              <a:rPr spc="-195" dirty="0">
                <a:solidFill>
                  <a:srgbClr val="2A5C91"/>
                </a:solidFill>
              </a:rPr>
              <a:t> </a:t>
            </a:r>
            <a:r>
              <a:rPr spc="-45" dirty="0">
                <a:solidFill>
                  <a:srgbClr val="2A5C91"/>
                </a:solidFill>
              </a:rPr>
              <a:t>services</a:t>
            </a:r>
            <a:r>
              <a:rPr spc="-210" dirty="0">
                <a:solidFill>
                  <a:srgbClr val="2A5C91"/>
                </a:solidFill>
              </a:rPr>
              <a:t> </a:t>
            </a:r>
            <a:r>
              <a:rPr spc="-10" dirty="0">
                <a:solidFill>
                  <a:srgbClr val="2A5C91"/>
                </a:solidFill>
              </a:rPr>
              <a:t>proposés</a:t>
            </a:r>
            <a:r>
              <a:rPr spc="-204" dirty="0">
                <a:solidFill>
                  <a:srgbClr val="2A5C91"/>
                </a:solidFill>
              </a:rPr>
              <a:t> </a:t>
            </a:r>
            <a:r>
              <a:rPr dirty="0">
                <a:solidFill>
                  <a:srgbClr val="2A5C91"/>
                </a:solidFill>
              </a:rPr>
              <a:t>aux</a:t>
            </a:r>
            <a:r>
              <a:rPr spc="-195" dirty="0">
                <a:solidFill>
                  <a:srgbClr val="2A5C91"/>
                </a:solidFill>
              </a:rPr>
              <a:t> </a:t>
            </a:r>
            <a:r>
              <a:rPr spc="-10" dirty="0">
                <a:solidFill>
                  <a:srgbClr val="2A5C91"/>
                </a:solidFill>
              </a:rPr>
              <a:t>patients</a:t>
            </a:r>
          </a:p>
        </p:txBody>
      </p:sp>
      <p:sp>
        <p:nvSpPr>
          <p:cNvPr id="3" name="object 3"/>
          <p:cNvSpPr/>
          <p:nvPr/>
        </p:nvSpPr>
        <p:spPr>
          <a:xfrm>
            <a:off x="5221985" y="136931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9170" y="0"/>
                </a:lnTo>
              </a:path>
            </a:pathLst>
          </a:custGeom>
          <a:ln w="28575">
            <a:solidFill>
              <a:srgbClr val="2A5C9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0091" y="3220974"/>
            <a:ext cx="100031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  <a:tab pos="2324735" algn="l"/>
              </a:tabLst>
              <a:defRPr/>
            </a:pPr>
            <a:r>
              <a:rPr kumimoji="0" sz="20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Accès</a:t>
            </a:r>
            <a:r>
              <a:rPr kumimoji="0" sz="2000" b="0" i="0" u="none" strike="noStrike" kern="0" cap="none" spc="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gratuit</a:t>
            </a:r>
            <a:r>
              <a:rPr kumimoji="0" sz="20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à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0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la</a:t>
            </a:r>
            <a:r>
              <a:rPr kumimoji="0" sz="20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plateforme.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Accès</a:t>
            </a:r>
            <a:r>
              <a:rPr kumimoji="0" sz="2000" b="0" i="0" u="none" strike="noStrike" kern="0" cap="none" spc="3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au</a:t>
            </a:r>
            <a:r>
              <a:rPr kumimoji="0" sz="2000" b="0" i="0" u="none" strike="noStrike" kern="0" cap="none" spc="3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service</a:t>
            </a:r>
            <a:r>
              <a:rPr kumimoji="0" sz="2000" b="0" i="0" u="none" strike="noStrike" kern="0" cap="none" spc="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4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rendez-</a:t>
            </a:r>
            <a:r>
              <a:rPr kumimoji="0" sz="20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vous</a:t>
            </a:r>
            <a:r>
              <a:rPr kumimoji="0" sz="2000" b="0" i="0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24/7.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Accès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aux</a:t>
            </a:r>
            <a:r>
              <a:rPr kumimoji="0" sz="2000" b="0" i="0" u="none" strike="noStrike" kern="0" cap="none" spc="4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rendez-</a:t>
            </a:r>
            <a:r>
              <a:rPr kumimoji="0" sz="20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vous</a:t>
            </a:r>
            <a:r>
              <a:rPr kumimoji="0" sz="20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instantannés.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Gain</a:t>
            </a:r>
            <a:r>
              <a:rPr kumimoji="0" sz="2000" b="0" i="0" u="none" strike="noStrike" kern="0" cap="none" spc="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du</a:t>
            </a:r>
            <a:r>
              <a:rPr kumimoji="0" sz="2000" b="0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temps</a:t>
            </a:r>
            <a:r>
              <a:rPr kumimoji="0" sz="20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administratif.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  <a:tab pos="3134360" algn="l"/>
              </a:tabLst>
              <a:defRPr/>
            </a:pPr>
            <a:r>
              <a:rPr kumimoji="0" sz="2000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Gain</a:t>
            </a:r>
            <a:r>
              <a:rPr kumimoji="0" sz="2000" b="0" i="0" u="none" strike="noStrike" kern="0" cap="none" spc="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d’argent</a:t>
            </a:r>
            <a:r>
              <a:rPr kumimoji="0" sz="2000" b="0" i="0" u="none" strike="noStrike" kern="0" cap="none" spc="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(frais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000" b="0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déplacement…)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  <a:tab pos="9658985" algn="l"/>
              </a:tabLst>
              <a:defRPr/>
            </a:pPr>
            <a:r>
              <a:rPr kumimoji="0" sz="20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Accès</a:t>
            </a:r>
            <a:r>
              <a:rPr kumimoji="0" sz="2000" b="0" i="0" u="none" strike="noStrike" kern="0" cap="none" spc="2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aux</a:t>
            </a:r>
            <a:r>
              <a:rPr kumimoji="0" sz="2000" b="0" i="0" u="none" strike="noStrike" kern="0" cap="none" spc="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informations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sur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cabinet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(temps,</a:t>
            </a:r>
            <a:r>
              <a:rPr kumimoji="0" sz="20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localisation</a:t>
            </a:r>
            <a:r>
              <a:rPr kumimoji="0" sz="2000" b="0" i="0" u="none" strike="noStrike" kern="0" cap="none" spc="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du</a:t>
            </a:r>
            <a:r>
              <a:rPr kumimoji="0" sz="2000" b="0" i="0" u="none" strike="noStrike" kern="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cabinet,</a:t>
            </a:r>
            <a:r>
              <a:rPr kumimoji="0" sz="2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experience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0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du </a:t>
            </a:r>
            <a:r>
              <a:rPr kumimoji="0" sz="2000" b="0" i="0" u="none" strike="noStrike" kern="0" cap="none" spc="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médecin</a:t>
            </a:r>
            <a:r>
              <a:rPr kumimoji="0" sz="20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Notification</a:t>
            </a:r>
            <a:r>
              <a:rPr kumimoji="0" sz="2000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pour</a:t>
            </a:r>
            <a:r>
              <a:rPr kumimoji="0" sz="20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rendez-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vous.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3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(sms,</a:t>
            </a:r>
            <a:r>
              <a:rPr kumimoji="0" sz="20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mail…).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547" y="1723644"/>
            <a:ext cx="1136903" cy="11384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5998" y="442086"/>
            <a:ext cx="81762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2A5C91"/>
                </a:solidFill>
              </a:rPr>
              <a:t>Les</a:t>
            </a:r>
            <a:r>
              <a:rPr spc="-195" dirty="0">
                <a:solidFill>
                  <a:srgbClr val="2A5C91"/>
                </a:solidFill>
              </a:rPr>
              <a:t> </a:t>
            </a:r>
            <a:r>
              <a:rPr spc="-45" dirty="0">
                <a:solidFill>
                  <a:srgbClr val="2A5C91"/>
                </a:solidFill>
              </a:rPr>
              <a:t>services</a:t>
            </a:r>
            <a:r>
              <a:rPr spc="-210" dirty="0">
                <a:solidFill>
                  <a:srgbClr val="2A5C91"/>
                </a:solidFill>
              </a:rPr>
              <a:t> </a:t>
            </a:r>
            <a:r>
              <a:rPr spc="-10" dirty="0">
                <a:solidFill>
                  <a:srgbClr val="2A5C91"/>
                </a:solidFill>
              </a:rPr>
              <a:t>proposés</a:t>
            </a:r>
            <a:r>
              <a:rPr spc="-204" dirty="0">
                <a:solidFill>
                  <a:srgbClr val="2A5C91"/>
                </a:solidFill>
              </a:rPr>
              <a:t> </a:t>
            </a:r>
            <a:r>
              <a:rPr dirty="0">
                <a:solidFill>
                  <a:srgbClr val="2A5C91"/>
                </a:solidFill>
              </a:rPr>
              <a:t>aux</a:t>
            </a:r>
            <a:r>
              <a:rPr spc="-195" dirty="0">
                <a:solidFill>
                  <a:srgbClr val="2A5C91"/>
                </a:solidFill>
              </a:rPr>
              <a:t> </a:t>
            </a:r>
            <a:r>
              <a:rPr spc="-10" dirty="0">
                <a:solidFill>
                  <a:srgbClr val="2A5C91"/>
                </a:solidFill>
              </a:rPr>
              <a:t>praticiens</a:t>
            </a:r>
          </a:p>
        </p:txBody>
      </p:sp>
      <p:sp>
        <p:nvSpPr>
          <p:cNvPr id="3" name="object 3"/>
          <p:cNvSpPr/>
          <p:nvPr/>
        </p:nvSpPr>
        <p:spPr>
          <a:xfrm>
            <a:off x="5221985" y="136931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9170" y="0"/>
                </a:lnTo>
              </a:path>
            </a:pathLst>
          </a:custGeom>
          <a:ln w="28575">
            <a:solidFill>
              <a:srgbClr val="2A5C9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8327" y="3516629"/>
            <a:ext cx="1029906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Télé-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expertise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20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c’est</a:t>
            </a:r>
            <a:r>
              <a:rPr kumimoji="0" sz="2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un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outil</a:t>
            </a:r>
            <a:r>
              <a:rPr kumimoji="0" sz="2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collaboration</a:t>
            </a:r>
            <a:r>
              <a:rPr kumimoji="0" sz="2000" b="0" i="0" u="none" strike="noStrike" kern="0" cap="none" spc="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entre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médecins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20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(message,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partage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147185" algn="l"/>
              </a:tabLst>
              <a:defRPr/>
            </a:pPr>
            <a:r>
              <a:rPr kumimoji="0" sz="2000" b="0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des</a:t>
            </a:r>
            <a:r>
              <a:rPr kumimoji="0" sz="2000" b="0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documents,</a:t>
            </a:r>
            <a:r>
              <a:rPr kumimoji="0" sz="20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discussion</a:t>
            </a:r>
            <a:r>
              <a:rPr kumimoji="0" sz="2000" b="0" i="0" u="none" strike="noStrike" kern="0" cap="none" spc="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sur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un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patient).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5080" lvl="0" indent="-28702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</a:tabLst>
              <a:defRPr/>
            </a:pPr>
            <a:r>
              <a:rPr kumimoji="0" sz="2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Système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gestion</a:t>
            </a:r>
            <a:r>
              <a:rPr kumimoji="0" sz="2000" b="0" i="0" u="none" strike="noStrike" kern="0" cap="none" spc="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du</a:t>
            </a:r>
            <a:r>
              <a:rPr kumimoji="0" sz="2000" b="0" i="0" u="none" strike="noStrike" kern="0" cap="none" spc="2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cabinet</a:t>
            </a:r>
            <a:r>
              <a:rPr kumimoji="0" sz="20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3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:</a:t>
            </a:r>
            <a:r>
              <a:rPr kumimoji="0" sz="2000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(nom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3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patient,</a:t>
            </a:r>
            <a:r>
              <a:rPr kumimoji="0" sz="2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temps</a:t>
            </a:r>
            <a:r>
              <a:rPr kumimoji="0" sz="20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3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rdv,</a:t>
            </a:r>
            <a:r>
              <a:rPr kumimoji="0" sz="2000" b="0" i="0" u="none" strike="noStrike" kern="0" cap="none" spc="-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fiche</a:t>
            </a:r>
            <a:r>
              <a:rPr kumimoji="0" sz="20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technique,</a:t>
            </a:r>
            <a:r>
              <a:rPr kumimoji="0" sz="20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dossier </a:t>
            </a:r>
            <a:r>
              <a:rPr kumimoji="0" sz="20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médical,</a:t>
            </a:r>
            <a:r>
              <a:rPr kumimoji="0" sz="20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20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remarques,</a:t>
            </a:r>
            <a:r>
              <a:rPr kumimoji="0" sz="20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les</a:t>
            </a:r>
            <a:r>
              <a:rPr kumimoji="0" sz="20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ordonnances).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  <a:p>
            <a:pPr marL="299085" marR="0" lvl="0" indent="-28638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99085" algn="l"/>
                <a:tab pos="2411095" algn="l"/>
              </a:tabLst>
              <a:defRPr/>
            </a:pP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Mettre</a:t>
            </a:r>
            <a:r>
              <a:rPr kumimoji="0" sz="20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un</a:t>
            </a:r>
            <a:r>
              <a:rPr kumimoji="0" sz="2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terme</a:t>
            </a:r>
            <a:r>
              <a:rPr kumimoji="0" sz="20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à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	</a:t>
            </a:r>
            <a:r>
              <a:rPr kumimoji="0" sz="2000" b="0" i="0" u="none" strike="noStrike" kern="0" cap="none" spc="-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l’isolation</a:t>
            </a:r>
            <a:r>
              <a:rPr kumimoji="0" sz="20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de</a:t>
            </a:r>
            <a:r>
              <a:rPr kumimoji="0" sz="2000" b="0" i="0" u="none" strike="noStrike" kern="0" cap="none" spc="3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certain</a:t>
            </a:r>
            <a:r>
              <a:rPr kumimoji="0" sz="2000" b="0" i="0" u="none" strike="noStrike" kern="0" cap="none" spc="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psy.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547" y="1668779"/>
            <a:ext cx="1136903" cy="1138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933" rIns="0" bIns="0" rtlCol="0">
            <a:spAutoFit/>
          </a:bodyPr>
          <a:lstStyle/>
          <a:p>
            <a:pPr marL="2939415">
              <a:lnSpc>
                <a:spcPct val="100000"/>
              </a:lnSpc>
              <a:spcBef>
                <a:spcPts val="100"/>
              </a:spcBef>
            </a:pPr>
            <a:r>
              <a:rPr spc="-785" dirty="0">
                <a:solidFill>
                  <a:srgbClr val="2A5C91"/>
                </a:solidFill>
              </a:rPr>
              <a:t>F</a:t>
            </a:r>
            <a:r>
              <a:rPr spc="-825" dirty="0">
                <a:solidFill>
                  <a:srgbClr val="2A5C91"/>
                </a:solidFill>
              </a:rPr>
              <a:t>l</a:t>
            </a:r>
            <a:r>
              <a:rPr spc="-780" dirty="0">
                <a:solidFill>
                  <a:srgbClr val="2A5C91"/>
                </a:solidFill>
              </a:rPr>
              <a:t>u</a:t>
            </a:r>
            <a:r>
              <a:rPr spc="-215" dirty="0">
                <a:solidFill>
                  <a:srgbClr val="2A5C91"/>
                </a:solidFill>
              </a:rPr>
              <a:t>x</a:t>
            </a:r>
            <a:r>
              <a:rPr spc="-800" dirty="0">
                <a:solidFill>
                  <a:srgbClr val="2A5C91"/>
                </a:solidFill>
              </a:rPr>
              <a:t> </a:t>
            </a:r>
            <a:r>
              <a:rPr spc="-215" dirty="0">
                <a:solidFill>
                  <a:srgbClr val="2A5C91"/>
                </a:solidFill>
              </a:rPr>
              <a:t>des</a:t>
            </a:r>
            <a:r>
              <a:rPr spc="-370" dirty="0">
                <a:solidFill>
                  <a:srgbClr val="2A5C91"/>
                </a:solidFill>
              </a:rPr>
              <a:t> </a:t>
            </a:r>
            <a:r>
              <a:rPr spc="-685" dirty="0">
                <a:solidFill>
                  <a:srgbClr val="2A5C91"/>
                </a:solidFill>
              </a:rPr>
              <a:t>r</a:t>
            </a:r>
            <a:r>
              <a:rPr spc="-545" dirty="0">
                <a:solidFill>
                  <a:srgbClr val="2A5C91"/>
                </a:solidFill>
              </a:rPr>
              <a:t>e</a:t>
            </a:r>
            <a:r>
              <a:rPr spc="-560" dirty="0">
                <a:solidFill>
                  <a:srgbClr val="2A5C91"/>
                </a:solidFill>
              </a:rPr>
              <a:t>v</a:t>
            </a:r>
            <a:r>
              <a:rPr spc="-555" dirty="0">
                <a:solidFill>
                  <a:srgbClr val="2A5C91"/>
                </a:solidFill>
              </a:rPr>
              <a:t>e</a:t>
            </a:r>
            <a:r>
              <a:rPr spc="-630" dirty="0">
                <a:solidFill>
                  <a:srgbClr val="2A5C91"/>
                </a:solidFill>
              </a:rPr>
              <a:t>n</a:t>
            </a:r>
            <a:r>
              <a:rPr spc="-620" dirty="0">
                <a:solidFill>
                  <a:srgbClr val="2A5C91"/>
                </a:solidFill>
              </a:rPr>
              <a:t>u</a:t>
            </a:r>
            <a:r>
              <a:rPr spc="-135" dirty="0">
                <a:solidFill>
                  <a:srgbClr val="2A5C91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221985" y="1369313"/>
            <a:ext cx="1749425" cy="0"/>
          </a:xfrm>
          <a:custGeom>
            <a:avLst/>
            <a:gdLst/>
            <a:ahLst/>
            <a:cxnLst/>
            <a:rect l="l" t="t" r="r" b="b"/>
            <a:pathLst>
              <a:path w="1749425">
                <a:moveTo>
                  <a:pt x="0" y="0"/>
                </a:moveTo>
                <a:lnTo>
                  <a:pt x="1749170" y="0"/>
                </a:lnTo>
              </a:path>
            </a:pathLst>
          </a:custGeom>
          <a:ln w="28575">
            <a:solidFill>
              <a:srgbClr val="2A5C91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3227" y="4300728"/>
            <a:ext cx="1136904" cy="11369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3227" y="2311907"/>
            <a:ext cx="1136904" cy="11369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74339" y="2643632"/>
            <a:ext cx="6424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5dt/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Frais</a:t>
            </a:r>
            <a:r>
              <a:rPr kumimoji="0" sz="24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d’inscription</a:t>
            </a:r>
            <a:r>
              <a:rPr kumimoji="0" sz="24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au</a:t>
            </a:r>
            <a:r>
              <a:rPr kumimoji="0" sz="24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contenu</a:t>
            </a:r>
            <a:r>
              <a:rPr kumimoji="0" sz="24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 </a:t>
            </a:r>
            <a:r>
              <a:rPr kumimoji="0" sz="2400" b="0" i="0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premium.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339" y="4640326"/>
            <a:ext cx="19380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60</a:t>
            </a:r>
            <a:r>
              <a:rPr kumimoji="0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dt</a:t>
            </a:r>
            <a:r>
              <a:rPr kumimoji="0" sz="4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/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ebuchet MS"/>
                <a:cs typeface="Trebuchet MS"/>
              </a:rPr>
              <a:t>mois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1238</Words>
  <Application>Microsoft Office PowerPoint</Application>
  <PresentationFormat>Widescreen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Arial MT</vt:lpstr>
      <vt:lpstr>Calibri</vt:lpstr>
      <vt:lpstr>Tahoma</vt:lpstr>
      <vt:lpstr>Times New Roman</vt:lpstr>
      <vt:lpstr>Trebuchet MS</vt:lpstr>
      <vt:lpstr>Office Theme</vt:lpstr>
      <vt:lpstr>1_Office Theme</vt:lpstr>
      <vt:lpstr>PowerPoint Presentation</vt:lpstr>
      <vt:lpstr>Problématique</vt:lpstr>
      <vt:lpstr>Solution</vt:lpstr>
      <vt:lpstr>Valeurs ajoutés</vt:lpstr>
      <vt:lpstr>Concurrents</vt:lpstr>
      <vt:lpstr>Le positionnement –par rapport aux concurrents</vt:lpstr>
      <vt:lpstr>Les services proposés aux patients</vt:lpstr>
      <vt:lpstr>Les services proposés aux praticiens</vt:lpstr>
      <vt:lpstr>Flux des revenus</vt:lpstr>
      <vt:lpstr>Road Map</vt:lpstr>
      <vt:lpstr>Communication</vt:lpstr>
      <vt:lpstr>PowerPoint Presentation</vt:lpstr>
      <vt:lpstr>PowerPoint Presentation</vt:lpstr>
      <vt:lpstr>Macro Environnement</vt:lpstr>
      <vt:lpstr>SWOT</vt:lpstr>
      <vt:lpstr>Objectif de la communication</vt:lpstr>
      <vt:lpstr>PowerPoint Presentation</vt:lpstr>
      <vt:lpstr>Cibles de la communication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Foued Riahi</dc:creator>
  <cp:lastModifiedBy>achref chnenni</cp:lastModifiedBy>
  <cp:revision>5</cp:revision>
  <dcterms:created xsi:type="dcterms:W3CDTF">2024-04-14T18:51:31Z</dcterms:created>
  <dcterms:modified xsi:type="dcterms:W3CDTF">2024-05-07T14:14:30Z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2024-04-14T00:00:00Z</vt:filetime>
  </property>
  <property fmtid="{D5CDD505-2E9C-101B-9397-08002B2CF9AE}" pid="5" name="Producer">
    <vt:lpwstr>Microsoft® PowerPoint® pour Microsoft 365</vt:lpwstr>
  </property>
</Properties>
</file>