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634-2328-369A-BCAD-BFE64A8B7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CAA14-F7D6-00A0-0F1D-A3ED6158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35EE8-CF8E-2649-0DEC-4F65F49B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97E-1478-41CD-9A10-3356448A3ED9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C9C8-7229-A5DF-4949-E3789930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4B758-0921-8785-0C68-CBA31376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7C6-D2EA-44B5-8F5A-814B69C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70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B74D-0BDA-D0D0-8832-42B2EDEC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A52B0-D939-666C-ED0D-BC6569ECD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215E8-CF81-CC21-489A-6CCBC7ED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97E-1478-41CD-9A10-3356448A3ED9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4EE5-F8BA-5631-854D-19F2EF29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85F69-6C7C-E54D-B448-E29E1B3A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7C6-D2EA-44B5-8F5A-814B69C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42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1CA30-69BB-8998-4947-0CA7F0B2A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60446-F734-9BE0-4023-3C607C77F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7FB6-2B39-399D-6093-C30B4AD2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97E-1478-41CD-9A10-3356448A3ED9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B0537-73FA-F5FC-1C31-217E4FB2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5D74B-FF19-EF39-109C-7FD2A961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7C6-D2EA-44B5-8F5A-814B69C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52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172F-2AAC-E690-D6F9-75A93881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9F9A-55B0-FF60-59B3-2FBC5E55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BBC11-5D1E-AD43-7C46-F2DB2F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97E-1478-41CD-9A10-3356448A3ED9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F2221-5F09-5E5F-A08E-D0280DBD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3C0D-E078-3864-3C2F-22176198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7C6-D2EA-44B5-8F5A-814B69C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5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B75A-532D-CA83-D49A-C214ED9A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2CC9B-D1C9-19EE-52F8-4ECF65C33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CCD2-E19F-0273-1E68-A2DEF83F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97E-1478-41CD-9A10-3356448A3ED9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AE030-47B7-189D-765F-A8B40AED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553E-E966-1227-C60A-CAAAC764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7C6-D2EA-44B5-8F5A-814B69C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75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7A92-B5EC-DCF8-7990-AF2DA267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E5B4-E647-346B-D891-DF5D001B7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71564-F399-5EF5-27A0-146749E64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CF9BC-73E0-F6DE-4611-3EF68F1C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97E-1478-41CD-9A10-3356448A3ED9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1A05-D030-9DBC-AE8A-8820B5E4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44AFC-7AB8-AA8F-B332-859BECA5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7C6-D2EA-44B5-8F5A-814B69C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14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378A-3B06-957A-A8D3-A3364F1C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2D892-5943-333C-3394-03B285179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D0C83-3BC0-E9E4-5545-FCDC2EA7B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994FF-7204-FED8-24B2-51C65E46E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CB417-6D3D-1F87-6321-0DD2F789B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986DB-65E6-D7D4-51F7-08EBB1C6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97E-1478-41CD-9A10-3356448A3ED9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21A4B-FC69-3EB9-861C-F49F83A2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DE102-0411-E1D4-695C-68146BAC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7C6-D2EA-44B5-8F5A-814B69C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6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31DE-82FE-97F3-C96E-B5B27275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AE6DC-BC77-79B1-8494-EE0890C3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97E-1478-41CD-9A10-3356448A3ED9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B1808-D515-9786-A429-9906DAAA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24DB7-C04E-05B3-FC9E-6E1886F4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7C6-D2EA-44B5-8F5A-814B69C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83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684B5-5834-2728-4ABE-70C6C49B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97E-1478-41CD-9A10-3356448A3ED9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BD922-EFB8-A7EC-CC24-C1E6B731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B2724-72E1-6E2A-38AF-34629982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7C6-D2EA-44B5-8F5A-814B69C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84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8E19-5C42-6CB0-2F62-6318DFBF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D2080-196E-EB26-C8EA-C316A0E0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382AD-EFC4-CCCB-5B59-24D4077F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1E85C-4171-628B-5077-C8CEB133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97E-1478-41CD-9A10-3356448A3ED9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2D633-57A1-28D5-7F62-5F57DBE9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63307-BCC5-2D27-BEB5-1553C7D6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7C6-D2EA-44B5-8F5A-814B69C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94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C384-9E85-B8F8-B0EA-D0BF26F4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FFBE7-98BA-C3F8-516C-32F2DBE3D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2BB9E-137C-3CF8-1378-C718BDF0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8E2D2-F8C1-6CAE-E055-0FF1DDCB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97E-1478-41CD-9A10-3356448A3ED9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4D974-B229-0099-22EE-CBA07E08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2F2E6-185A-59D2-E0F1-3CD9C502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47C6-D2EA-44B5-8F5A-814B69C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34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FE1E6-D924-6E87-A06F-2442DF61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FA4FB-AF53-549D-C43A-AA954FBE3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CBB7-D55A-6949-E6ED-113121B29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8B97E-1478-41CD-9A10-3356448A3ED9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07BD1-6C33-F1CA-BBF6-38B5A7A5D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534F-5D2F-3AB3-3118-B6B07BEAE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547C6-D2EA-44B5-8F5A-814B69CA3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1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ustainAgri Challenge – EarthON Foundation">
            <a:extLst>
              <a:ext uri="{FF2B5EF4-FFF2-40B4-BE49-F238E27FC236}">
                <a16:creationId xmlns:a16="http://schemas.microsoft.com/office/drawing/2014/main" id="{DCDD276E-1EDE-6BA9-E31E-FF1D05F93E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90832"/>
            <a:ext cx="3190568" cy="31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1308A-1CE8-D54B-4F8A-083D09E49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867" y="170834"/>
            <a:ext cx="1618133" cy="590277"/>
          </a:xfrm>
          <a:prstGeom prst="rect">
            <a:avLst/>
          </a:prstGeom>
        </p:spPr>
      </p:pic>
      <p:pic>
        <p:nvPicPr>
          <p:cNvPr id="1032" name="Picture 8" descr="Certificate Portal">
            <a:extLst>
              <a:ext uri="{FF2B5EF4-FFF2-40B4-BE49-F238E27FC236}">
                <a16:creationId xmlns:a16="http://schemas.microsoft.com/office/drawing/2014/main" id="{2509056D-646E-D368-CF4A-381BA47F4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618" y="0"/>
            <a:ext cx="1172646" cy="122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X alphabet number - Sign &amp; Symbol Icons">
            <a:extLst>
              <a:ext uri="{FF2B5EF4-FFF2-40B4-BE49-F238E27FC236}">
                <a16:creationId xmlns:a16="http://schemas.microsoft.com/office/drawing/2014/main" id="{7CE2F245-D766-5A57-63DB-D1D32149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617" y="181008"/>
            <a:ext cx="580103" cy="58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847E74-CC87-0104-7795-EB1DAFACF587}"/>
              </a:ext>
            </a:extLst>
          </p:cNvPr>
          <p:cNvSpPr txBox="1"/>
          <p:nvPr/>
        </p:nvSpPr>
        <p:spPr>
          <a:xfrm>
            <a:off x="549106" y="485282"/>
            <a:ext cx="90260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 err="1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Greenovation</a:t>
            </a:r>
            <a:r>
              <a:rPr lang="en-IN" sz="4800" b="1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 Challenge 2025</a:t>
            </a:r>
          </a:p>
          <a:p>
            <a:endParaRPr lang="en-IN" sz="48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CC2E84-8712-51B5-3DC7-23EB689D555D}"/>
              </a:ext>
            </a:extLst>
          </p:cNvPr>
          <p:cNvSpPr txBox="1"/>
          <p:nvPr/>
        </p:nvSpPr>
        <p:spPr>
          <a:xfrm>
            <a:off x="461200" y="4943937"/>
            <a:ext cx="100165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Bahnschrift" panose="020B0502040204020203" pitchFamily="34" charset="0"/>
              </a:rPr>
              <a:t>Problem Statement - Decarbonising Power and Steel Sector</a:t>
            </a:r>
          </a:p>
          <a:p>
            <a:r>
              <a:rPr lang="en-IN" sz="2800" dirty="0">
                <a:latin typeface="Bahnschrift" panose="020B0502040204020203" pitchFamily="34" charset="0"/>
              </a:rPr>
              <a:t>Team Name – </a:t>
            </a:r>
            <a:r>
              <a:rPr lang="en-IN" sz="2800" dirty="0" err="1">
                <a:latin typeface="Bahnschrift" panose="020B0502040204020203" pitchFamily="34" charset="0"/>
              </a:rPr>
              <a:t>DecarbonX</a:t>
            </a:r>
            <a:endParaRPr lang="en-IN" sz="2800" dirty="0">
              <a:latin typeface="Bahnschrift" panose="020B0502040204020203" pitchFamily="34" charset="0"/>
            </a:endParaRPr>
          </a:p>
          <a:p>
            <a:r>
              <a:rPr lang="en-IN" sz="2800" dirty="0">
                <a:latin typeface="Bahnschrift" panose="020B0502040204020203" pitchFamily="34" charset="0"/>
              </a:rPr>
              <a:t>Theme - Decarbonisation</a:t>
            </a:r>
          </a:p>
        </p:txBody>
      </p:sp>
      <p:pic>
        <p:nvPicPr>
          <p:cNvPr id="1042" name="Picture 18" descr="Decarbonization Images – Browse 14,547 Stock Photos, Vectors, and Video |  Adobe Stock">
            <a:extLst>
              <a:ext uri="{FF2B5EF4-FFF2-40B4-BE49-F238E27FC236}">
                <a16:creationId xmlns:a16="http://schemas.microsoft.com/office/drawing/2014/main" id="{C1CC33CE-05C3-4C92-0FD5-85B64E86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862" y="1221565"/>
            <a:ext cx="6181257" cy="373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2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9FA3-B810-6C0A-1AF8-153E5C91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359" y="277914"/>
            <a:ext cx="4117259" cy="7839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ECO-BHARAT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D852B-74D2-CC4D-E3AC-D468757F73D8}"/>
              </a:ext>
            </a:extLst>
          </p:cNvPr>
          <p:cNvSpPr txBox="1"/>
          <p:nvPr/>
        </p:nvSpPr>
        <p:spPr>
          <a:xfrm>
            <a:off x="404350" y="1622323"/>
            <a:ext cx="10766321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latin typeface="Bahnschrift" panose="020B0502040204020203" pitchFamily="34" charset="0"/>
              </a:rPr>
              <a:t>SOLUTION:</a:t>
            </a:r>
            <a:endParaRPr lang="en-IN" sz="2000" dirty="0">
              <a:latin typeface="Bahnschrif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" panose="020B0502040204020203" pitchFamily="34" charset="0"/>
              </a:rPr>
              <a:t>Electric Arc Furnace + Scrap Recycling</a:t>
            </a:r>
            <a:r>
              <a:rPr lang="en-IN" sz="2000" dirty="0">
                <a:latin typeface="Bahnschrift" panose="020B0502040204020203" pitchFamily="34" charset="0"/>
              </a:rPr>
              <a:t> → Replaces coal-heavy blast furnaces; uses scrap steel to reduce mining &amp; coal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" panose="020B0502040204020203" pitchFamily="34" charset="0"/>
              </a:rPr>
              <a:t>AI-Driven Digital Plant Manager</a:t>
            </a:r>
            <a:r>
              <a:rPr lang="en-IN" sz="2000" dirty="0">
                <a:latin typeface="Bahnschrift" panose="020B0502040204020203" pitchFamily="34" charset="0"/>
              </a:rPr>
              <a:t> → Real-time CO₂ optimization, furnace load scheduling, and energy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" panose="020B0502040204020203" pitchFamily="34" charset="0"/>
              </a:rPr>
              <a:t>Carbon-Aware Scrap Sourcing</a:t>
            </a:r>
            <a:r>
              <a:rPr lang="en-IN" sz="2000" dirty="0">
                <a:latin typeface="Bahnschrift" panose="020B0502040204020203" pitchFamily="34" charset="0"/>
              </a:rPr>
              <a:t> → AI selects suppliers based on CO₂ footprint, distance, and market carbon pricing.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" panose="020B0502040204020203" pitchFamily="34" charset="0"/>
              </a:rPr>
              <a:t>Dynamic Scrap Composition</a:t>
            </a:r>
            <a:r>
              <a:rPr lang="en-IN" sz="2000" dirty="0">
                <a:latin typeface="Bahnschrift" panose="020B0502040204020203" pitchFamily="34" charset="0"/>
              </a:rPr>
              <a:t> → AI predicts optimal scrap mix daily for higher yield and lower cost.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Bahnschrift" panose="020B0502040204020203" pitchFamily="34" charset="0"/>
            </a:endParaRPr>
          </a:p>
          <a:p>
            <a:pPr>
              <a:buNone/>
            </a:pPr>
            <a:r>
              <a:rPr lang="en-IN" sz="2000" b="1" dirty="0">
                <a:latin typeface="Bahnschrift" panose="020B0502040204020203" pitchFamily="34" charset="0"/>
              </a:rPr>
              <a:t>UNIQUE VALUE PROPOSITION :</a:t>
            </a:r>
            <a:endParaRPr lang="en-IN" sz="2000" dirty="0">
              <a:latin typeface="Bahnschrif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Reduces </a:t>
            </a:r>
            <a:r>
              <a:rPr lang="en-IN" sz="2000" b="1" dirty="0">
                <a:latin typeface="Bahnschrift" panose="020B0502040204020203" pitchFamily="34" charset="0"/>
              </a:rPr>
              <a:t>CO₂ emissions by up to 60%</a:t>
            </a:r>
            <a:r>
              <a:rPr lang="en-IN" sz="2000" dirty="0">
                <a:latin typeface="Bahnschrift" panose="020B0502040204020203" pitchFamily="34" charset="0"/>
              </a:rPr>
              <a:t>(</a:t>
            </a:r>
            <a:r>
              <a:rPr lang="en-US" sz="2000" dirty="0"/>
              <a:t>Based on global benchmarks (World Steel Association, McKinsey, 2023).</a:t>
            </a:r>
            <a:endParaRPr lang="en-IN" sz="2000" dirty="0">
              <a:latin typeface="Bahnschrif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Improves </a:t>
            </a:r>
            <a:r>
              <a:rPr lang="en-IN" sz="2000" b="1" dirty="0">
                <a:latin typeface="Bahnschrift" panose="020B0502040204020203" pitchFamily="34" charset="0"/>
              </a:rPr>
              <a:t>energy efficiency &amp; cost optimization</a:t>
            </a:r>
            <a:endParaRPr lang="en-IN" sz="2000" dirty="0">
              <a:latin typeface="Bahnschrif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Integrates </a:t>
            </a:r>
            <a:r>
              <a:rPr lang="en-IN" sz="2000" b="1" dirty="0">
                <a:latin typeface="Bahnschrift" panose="020B0502040204020203" pitchFamily="34" charset="0"/>
              </a:rPr>
              <a:t>AI + sustainability + smart steel production</a:t>
            </a:r>
            <a:r>
              <a:rPr lang="en-IN" sz="2000" dirty="0">
                <a:latin typeface="Bahnschrift" panose="020B0502040204020203" pitchFamily="34" charset="0"/>
              </a:rPr>
              <a:t> in a single system</a:t>
            </a:r>
          </a:p>
        </p:txBody>
      </p:sp>
      <p:pic>
        <p:nvPicPr>
          <p:cNvPr id="2050" name="Picture 2" descr="Sustainability - Free technology icons">
            <a:extLst>
              <a:ext uri="{FF2B5EF4-FFF2-40B4-BE49-F238E27FC236}">
                <a16:creationId xmlns:a16="http://schemas.microsoft.com/office/drawing/2014/main" id="{7931C9DA-5276-51BF-E8B0-2F96214C4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263" y="163265"/>
            <a:ext cx="820995" cy="82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46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7230DB-EBA4-5789-0EDB-BBC81148A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67" y="325809"/>
            <a:ext cx="8237147" cy="6206382"/>
          </a:xfrm>
          <a:prstGeom prst="rect">
            <a:avLst/>
          </a:prstGeom>
        </p:spPr>
      </p:pic>
      <p:pic>
        <p:nvPicPr>
          <p:cNvPr id="3074" name="Picture 2" descr="decarbonisation icon, reducing carbon footprint 60453109 Vector Art at  Vecteezy">
            <a:extLst>
              <a:ext uri="{FF2B5EF4-FFF2-40B4-BE49-F238E27FC236}">
                <a16:creationId xmlns:a16="http://schemas.microsoft.com/office/drawing/2014/main" id="{247145D0-782B-10B6-6ABA-39E4B1A5E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619" y="0"/>
            <a:ext cx="1091381" cy="109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09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E4E6CA-60D3-63B6-6A73-EC379313B60C}"/>
              </a:ext>
            </a:extLst>
          </p:cNvPr>
          <p:cNvSpPr txBox="1"/>
          <p:nvPr/>
        </p:nvSpPr>
        <p:spPr>
          <a:xfrm>
            <a:off x="378542" y="383458"/>
            <a:ext cx="11434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MAXIMIZING IMPACT : STEEL WASTE AS POWER SOURCE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1A4F87-80F4-7A36-9124-550E185C4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43878"/>
            <a:ext cx="7542728" cy="5500356"/>
          </a:xfrm>
          <a:prstGeom prst="rect">
            <a:avLst/>
          </a:prstGeom>
        </p:spPr>
      </p:pic>
      <p:pic>
        <p:nvPicPr>
          <p:cNvPr id="2052" name="Picture 4" descr="Sustainability - Free ecology and environment icons">
            <a:extLst>
              <a:ext uri="{FF2B5EF4-FFF2-40B4-BE49-F238E27FC236}">
                <a16:creationId xmlns:a16="http://schemas.microsoft.com/office/drawing/2014/main" id="{B6CD4B26-916B-074F-60C0-B573BE193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825" y="348169"/>
            <a:ext cx="593797" cy="59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48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66C931-E81D-F340-B3B4-09AE9715A44E}"/>
              </a:ext>
            </a:extLst>
          </p:cNvPr>
          <p:cNvSpPr txBox="1"/>
          <p:nvPr/>
        </p:nvSpPr>
        <p:spPr>
          <a:xfrm>
            <a:off x="412955" y="304799"/>
            <a:ext cx="105696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/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FEASIBILITY:</a:t>
            </a:r>
          </a:p>
          <a:p>
            <a:r>
              <a:rPr lang="en-IN" sz="2400" dirty="0"/>
              <a:t>Uses proven steelmaking and heat recovery tech with AI models for real-time control, making implementation technically achievable and adaptable to existing plants.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VIABILITY:</a:t>
            </a:r>
          </a:p>
          <a:p>
            <a:r>
              <a:rPr lang="en-IN" sz="2400" dirty="0"/>
              <a:t>Delivers strong economic savings, meets stringent CO₂ emission regulations, and scales across steel plants using scrap and EAF, ensuring market acceptance and growth potential.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1589F-9586-F2E2-E61E-882DF40A2B39}"/>
              </a:ext>
            </a:extLst>
          </p:cNvPr>
          <p:cNvSpPr txBox="1"/>
          <p:nvPr/>
        </p:nvSpPr>
        <p:spPr>
          <a:xfrm>
            <a:off x="412955" y="440891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IMPACT: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23B56-7122-221B-A971-0766A66759E2}"/>
              </a:ext>
            </a:extLst>
          </p:cNvPr>
          <p:cNvSpPr txBox="1"/>
          <p:nvPr/>
        </p:nvSpPr>
        <p:spPr>
          <a:xfrm>
            <a:off x="412955" y="4870578"/>
            <a:ext cx="107073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</a:rPr>
              <a:t>Reduces carbon emissions significantly by shifting from coal-based blast furnaces to AI-optimized scrap-fed Electric Arc Furnace steelmaking.{First mainly focusing on pilot}</a:t>
            </a:r>
          </a:p>
        </p:txBody>
      </p:sp>
      <p:pic>
        <p:nvPicPr>
          <p:cNvPr id="1026" name="Picture 2" descr="34,100+ Sustainability Logo Stock Illustrations, Royalty-Free Vector  Graphics &amp; Clip Art - iStock | Sustainability logo vector">
            <a:extLst>
              <a:ext uri="{FF2B5EF4-FFF2-40B4-BE49-F238E27FC236}">
                <a16:creationId xmlns:a16="http://schemas.microsoft.com/office/drawing/2014/main" id="{BB91E138-75BD-6D61-9E10-2C0F3B3CB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632" y="145018"/>
            <a:ext cx="1011407" cy="101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8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D75CB1-75AA-52F0-6F79-ACB193EEAE02}"/>
              </a:ext>
            </a:extLst>
          </p:cNvPr>
          <p:cNvSpPr txBox="1"/>
          <p:nvPr/>
        </p:nvSpPr>
        <p:spPr>
          <a:xfrm>
            <a:off x="639096" y="865433"/>
            <a:ext cx="1070732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GLOBAL PERSPECTIVE:</a:t>
            </a:r>
          </a:p>
          <a:p>
            <a:pPr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Steel industry contributes </a:t>
            </a:r>
            <a:r>
              <a:rPr lang="en-US" sz="2000" b="1" dirty="0"/>
              <a:t>7–8% of global CO₂ emissions</a:t>
            </a:r>
            <a:r>
              <a:rPr lang="en-US" sz="2000" dirty="0"/>
              <a:t> 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Rising global pressure for </a:t>
            </a:r>
            <a:r>
              <a:rPr lang="en-US" sz="2000" b="1" dirty="0"/>
              <a:t>net-zero steel by 2050</a:t>
            </a:r>
            <a:r>
              <a:rPr lang="en-US" sz="2000" dirty="0"/>
              <a:t> .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INDIA’S URGENCY:</a:t>
            </a:r>
          </a:p>
          <a:p>
            <a:pPr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India IS </a:t>
            </a:r>
            <a:r>
              <a:rPr lang="en-US" sz="2000" b="1" dirty="0"/>
              <a:t>2nd largest steel producer</a:t>
            </a:r>
            <a:r>
              <a:rPr lang="en-US" sz="2000" dirty="0"/>
              <a:t> 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Steel sector accounts for </a:t>
            </a:r>
            <a:r>
              <a:rPr lang="en-US" sz="2000" b="1" dirty="0"/>
              <a:t>12% of India’s CO₂ emissions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Growing demand: India’s steel demand expected to </a:t>
            </a:r>
            <a:r>
              <a:rPr lang="en-US" sz="2000" b="1" dirty="0"/>
              <a:t>double by 2030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Government push: </a:t>
            </a:r>
            <a:r>
              <a:rPr lang="en-US" sz="2000" b="1" dirty="0"/>
              <a:t>National Green Hydrogen Mission + Carbon neutrality by 2070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533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BECDD0-E507-CD83-02BB-7F05F7C02CF5}"/>
              </a:ext>
            </a:extLst>
          </p:cNvPr>
          <p:cNvSpPr txBox="1"/>
          <p:nvPr/>
        </p:nvSpPr>
        <p:spPr>
          <a:xfrm>
            <a:off x="806244" y="934065"/>
            <a:ext cx="9792929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COST SAVINGS 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Scrap-fed Electric Arc Furnace (EAF):</a:t>
            </a:r>
            <a:r>
              <a:rPr lang="en-US" sz="2000" dirty="0"/>
              <a:t> 20–30% cheaper than coal-heavy blast furnace.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AI-driven optimization:</a:t>
            </a:r>
            <a:r>
              <a:rPr lang="en-US" sz="2000" dirty="0"/>
              <a:t> Saves </a:t>
            </a:r>
            <a:r>
              <a:rPr lang="en-US" sz="2000" b="1" dirty="0"/>
              <a:t>10–15% energy costs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Reduced dependency on imported coking coal , </a:t>
            </a:r>
            <a:r>
              <a:rPr lang="en-US" sz="2000" b="1" dirty="0"/>
              <a:t>billions saved annually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MARKET OPPURTUNITY:</a:t>
            </a:r>
          </a:p>
          <a:p>
            <a:pPr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Global Green Steel market</a:t>
            </a:r>
            <a:r>
              <a:rPr lang="en-US" sz="2000" dirty="0"/>
              <a:t> projected to reach </a:t>
            </a:r>
            <a:r>
              <a:rPr lang="en-US" sz="2000" b="1" dirty="0"/>
              <a:t>$500B+ by 2035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Indian steel exports can gain a </a:t>
            </a:r>
            <a:r>
              <a:rPr lang="en-US" sz="2000" b="1" dirty="0"/>
              <a:t>green premium</a:t>
            </a:r>
            <a:r>
              <a:rPr lang="en-US" sz="2000" dirty="0"/>
              <a:t> in EU/US markets (Carbon Border Adjustment Mechanism).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Rising investor &amp; policy support for </a:t>
            </a:r>
            <a:r>
              <a:rPr lang="en-US" sz="2000" b="1" dirty="0"/>
              <a:t>low-carbon steel projects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26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386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Bahnschrift</vt:lpstr>
      <vt:lpstr>Calibri</vt:lpstr>
      <vt:lpstr>Calibri Light</vt:lpstr>
      <vt:lpstr>Office Theme</vt:lpstr>
      <vt:lpstr>PowerPoint Presentation</vt:lpstr>
      <vt:lpstr>ECO-BHARAT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GATLA RAVI</dc:creator>
  <cp:lastModifiedBy>GATLA RAVI</cp:lastModifiedBy>
  <cp:revision>3</cp:revision>
  <dcterms:created xsi:type="dcterms:W3CDTF">2025-09-27T15:17:55Z</dcterms:created>
  <dcterms:modified xsi:type="dcterms:W3CDTF">2025-09-29T08:23:57Z</dcterms:modified>
</cp:coreProperties>
</file>