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77" r:id="rId3"/>
    <p:sldId id="258" r:id="rId4"/>
    <p:sldId id="282" r:id="rId5"/>
    <p:sldId id="278" r:id="rId6"/>
    <p:sldId id="279" r:id="rId7"/>
    <p:sldId id="280" r:id="rId8"/>
    <p:sldId id="281" r:id="rId9"/>
    <p:sldId id="266" r:id="rId10"/>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27106742"/>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108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6987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31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21" name="Body Level One…"/>
          <p:cNvSpPr txBox="1">
            <a:spLocks noGrp="1"/>
          </p:cNvSpPr>
          <p:nvPr>
            <p:ph type="body" sz="quarter" idx="1"/>
          </p:nvPr>
        </p:nvSpPr>
        <p:spPr>
          <a:xfrm>
            <a:off x="457200" y="1600200"/>
            <a:ext cx="8229600" cy="4525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39" name="Body Level One…"/>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sz="quarter"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quarter"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4400" y="138112"/>
            <a:ext cx="16459200" cy="2262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914400" y="2400300"/>
            <a:ext cx="16459200" cy="788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hdr="0" ftr="0" dt="0"/>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shubham.singh2021@vitstudent.ac.in" TargetMode="External"/><Relationship Id="rId7" Type="http://schemas.openxmlformats.org/officeDocument/2006/relationships/hyperlink" Target="mailto:utkarsh.pandey2021a@vitstudent.ac.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navinkumar.l2021@vitstudent.ac.in" TargetMode="External"/><Relationship Id="rId5" Type="http://schemas.openxmlformats.org/officeDocument/2006/relationships/hyperlink" Target="mailto:ashrit.saha2021@vitstudent.ac.in" TargetMode="External"/><Relationship Id="rId4" Type="http://schemas.openxmlformats.org/officeDocument/2006/relationships/hyperlink" Target="mailto:sourav.patel2021@vitstudent.ac.i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mailto:Sai.dileep@Samsung.com" TargetMode="External"/><Relationship Id="rId7" Type="http://schemas.openxmlformats.org/officeDocument/2006/relationships/image" Target="../media/image2.png"/><Relationship Id="rId2" Type="http://schemas.openxmlformats.org/officeDocument/2006/relationships/hyperlink" Target="mailto:Nandeesh.c@samsung.com" TargetMode="External"/><Relationship Id="rId1" Type="http://schemas.openxmlformats.org/officeDocument/2006/relationships/slideLayout" Target="../slideLayouts/slideLayout10.xml"/><Relationship Id="rId6" Type="http://schemas.openxmlformats.org/officeDocument/2006/relationships/hyperlink" Target="https://knowledge.ni.com/KnowledgeArticleDetails?id=kA03q0000019mApCAI&amp;l=en-US" TargetMode="External"/><Relationship Id="rId5" Type="http://schemas.openxmlformats.org/officeDocument/2006/relationships/hyperlink" Target="https://developer.android.com/reference/android/accessibilityservice/AccessibilityService" TargetMode="External"/><Relationship Id="rId10" Type="http://schemas.openxmlformats.org/officeDocument/2006/relationships/image" Target="../media/image5.jpeg"/><Relationship Id="rId4" Type="http://schemas.openxmlformats.org/officeDocument/2006/relationships/hyperlink" Target="https://developer.android.com/reference/android/telephony/RadioAccessSpecifier" TargetMode="Externa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3"/>
          <p:cNvSpPr/>
          <p:nvPr/>
        </p:nvSpPr>
        <p:spPr>
          <a:xfrm>
            <a:off x="483770" y="3595899"/>
            <a:ext cx="17387889" cy="5780229"/>
          </a:xfrm>
          <a:prstGeom prst="rect">
            <a:avLst/>
          </a:prstGeom>
          <a:solidFill>
            <a:srgbClr val="F2F2F2"/>
          </a:solidFill>
          <a:ln w="12700">
            <a:miter lim="400000"/>
          </a:ln>
        </p:spPr>
        <p:txBody>
          <a:bodyPr lIns="45719" rIns="45719"/>
          <a:lstStyle/>
          <a:p>
            <a:endParaRPr/>
          </a:p>
        </p:txBody>
      </p:sp>
      <p:sp>
        <p:nvSpPr>
          <p:cNvPr id="95" name="Freeform 5"/>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96" name="TextBox 6"/>
          <p:cNvSpPr txBox="1"/>
          <p:nvPr/>
        </p:nvSpPr>
        <p:spPr>
          <a:xfrm>
            <a:off x="664286" y="107553"/>
            <a:ext cx="15748833"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dirty="0" smtClean="0"/>
              <a:t>Samsung PRISM </a:t>
            </a:r>
            <a:r>
              <a:rPr lang="en-IN" dirty="0" smtClean="0"/>
              <a:t>Monthly Connect</a:t>
            </a:r>
            <a:r>
              <a:rPr dirty="0" smtClean="0"/>
              <a:t> </a:t>
            </a:r>
            <a:r>
              <a:rPr dirty="0"/>
              <a:t>Discussion</a:t>
            </a:r>
          </a:p>
        </p:txBody>
      </p:sp>
      <p:sp>
        <p:nvSpPr>
          <p:cNvPr id="97" name="Freeform 8"/>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98" name="TextBox 9"/>
          <p:cNvSpPr txBox="1"/>
          <p:nvPr/>
        </p:nvSpPr>
        <p:spPr>
          <a:xfrm>
            <a:off x="838199" y="3716618"/>
            <a:ext cx="302087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3600"/>
              </a:lnSpc>
              <a:defRPr sz="3200">
                <a:latin typeface="Arimo Bold"/>
                <a:ea typeface="Arimo Bold"/>
                <a:cs typeface="Arimo Bold"/>
                <a:sym typeface="Arimo Bold"/>
              </a:defRPr>
            </a:lvl1pPr>
          </a:lstStyle>
          <a:p>
            <a:r>
              <a:rPr u="sng" dirty="0" smtClean="0"/>
              <a:t>Team</a:t>
            </a:r>
            <a:r>
              <a:rPr lang="en-IN" dirty="0" smtClean="0"/>
              <a:t> </a:t>
            </a:r>
            <a:r>
              <a:rPr lang="en-IN" u="sng" dirty="0" smtClean="0"/>
              <a:t>Members:</a:t>
            </a:r>
            <a:endParaRPr u="sng" dirty="0"/>
          </a:p>
        </p:txBody>
      </p:sp>
      <p:sp>
        <p:nvSpPr>
          <p:cNvPr id="99" name="TextBox 10"/>
          <p:cNvSpPr txBox="1"/>
          <p:nvPr/>
        </p:nvSpPr>
        <p:spPr>
          <a:xfrm>
            <a:off x="599710" y="4395666"/>
            <a:ext cx="17007576" cy="412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244315">
              <a:lnSpc>
                <a:spcPts val="3200"/>
              </a:lnSpc>
              <a:defRPr sz="2200">
                <a:solidFill>
                  <a:srgbClr val="002060"/>
                </a:solidFill>
                <a:latin typeface="Arial"/>
                <a:ea typeface="Arial"/>
                <a:cs typeface="Arial"/>
                <a:sym typeface="Arial"/>
              </a:defRPr>
            </a:pPr>
            <a:r>
              <a:rPr dirty="0"/>
              <a:t>College </a:t>
            </a:r>
            <a:r>
              <a:rPr dirty="0" smtClean="0"/>
              <a:t>Professors:  </a:t>
            </a:r>
            <a:endParaRPr dirty="0"/>
          </a:p>
          <a:p>
            <a:pPr marL="496572" lvl="1" indent="-248286">
              <a:lnSpc>
                <a:spcPts val="2700"/>
              </a:lnSpc>
              <a:buSzPct val="100000"/>
              <a:buFont typeface="Arial"/>
              <a:buChar char="•"/>
              <a:defRPr sz="2200">
                <a:solidFill>
                  <a:srgbClr val="002060"/>
                </a:solidFill>
                <a:latin typeface="Arial"/>
                <a:ea typeface="Arial"/>
                <a:cs typeface="Arial"/>
                <a:sym typeface="Arial"/>
              </a:defRPr>
            </a:pPr>
            <a:r>
              <a:rPr dirty="0"/>
              <a:t>    Dr. </a:t>
            </a:r>
            <a:r>
              <a:rPr lang="en-IN" sz="2200" dirty="0" err="1">
                <a:sym typeface="Arial"/>
              </a:rPr>
              <a:t>Thiripurasundari</a:t>
            </a:r>
            <a:r>
              <a:rPr lang="en-IN" sz="2200" dirty="0">
                <a:sym typeface="Arial"/>
              </a:rPr>
              <a:t> </a:t>
            </a:r>
            <a:r>
              <a:rPr lang="en-IN" sz="2200" dirty="0" smtClean="0">
                <a:sym typeface="Arial"/>
              </a:rPr>
              <a:t>D</a:t>
            </a:r>
            <a:r>
              <a:rPr dirty="0" smtClean="0"/>
              <a:t> </a:t>
            </a:r>
            <a:r>
              <a:rPr dirty="0"/>
              <a:t>/  dthiripurasundari@vit.ac.in</a:t>
            </a:r>
          </a:p>
          <a:p>
            <a:pPr marL="496572" lvl="1" indent="-248286">
              <a:lnSpc>
                <a:spcPts val="2700"/>
              </a:lnSpc>
              <a:buSzPct val="100000"/>
              <a:buFont typeface="Arial"/>
              <a:buChar char="•"/>
              <a:defRPr sz="2200">
                <a:solidFill>
                  <a:srgbClr val="002060"/>
                </a:solidFill>
                <a:latin typeface="Arial"/>
                <a:ea typeface="Arial"/>
                <a:cs typeface="Arial"/>
                <a:sym typeface="Arial"/>
              </a:defRPr>
            </a:pPr>
            <a:r>
              <a:rPr dirty="0"/>
              <a:t>    Dr. Richards Joe </a:t>
            </a:r>
            <a:r>
              <a:rPr dirty="0" smtClean="0"/>
              <a:t>Stanislaus</a:t>
            </a:r>
            <a:r>
              <a:rPr lang="en-IN" dirty="0" smtClean="0"/>
              <a:t> </a:t>
            </a:r>
            <a:r>
              <a:rPr dirty="0" smtClean="0"/>
              <a:t>/ </a:t>
            </a:r>
            <a:r>
              <a:rPr dirty="0"/>
              <a:t>richards.stanislaus@vit.ac.in</a:t>
            </a:r>
          </a:p>
          <a:p>
            <a:pPr marL="496572" lvl="1" indent="-248286">
              <a:lnSpc>
                <a:spcPts val="2700"/>
              </a:lnSpc>
              <a:buSzPct val="100000"/>
              <a:buFont typeface="Arial"/>
              <a:buChar char="•"/>
              <a:defRPr sz="2200">
                <a:solidFill>
                  <a:srgbClr val="002060"/>
                </a:solidFill>
                <a:latin typeface="Arial"/>
                <a:ea typeface="Arial"/>
                <a:cs typeface="Arial"/>
                <a:sym typeface="Arial"/>
              </a:defRPr>
            </a:pPr>
            <a:endParaRPr dirty="0"/>
          </a:p>
          <a:p>
            <a:pPr lvl="1" indent="248286">
              <a:lnSpc>
                <a:spcPts val="2700"/>
              </a:lnSpc>
              <a:defRPr sz="2200">
                <a:solidFill>
                  <a:srgbClr val="002060"/>
                </a:solidFill>
                <a:latin typeface="Arial"/>
                <a:ea typeface="Arial"/>
                <a:cs typeface="Arial"/>
                <a:sym typeface="Arial"/>
              </a:defRPr>
            </a:pPr>
            <a:r>
              <a:rPr dirty="0"/>
              <a:t>Students:</a:t>
            </a:r>
          </a:p>
          <a:p>
            <a:pPr marL="1065848" lvl="2" indent="-355281">
              <a:lnSpc>
                <a:spcPts val="2500"/>
              </a:lnSpc>
              <a:buSzPct val="100000"/>
              <a:buFont typeface="Arial"/>
              <a:buChar char="•"/>
              <a:defRPr sz="2200">
                <a:solidFill>
                  <a:srgbClr val="002060"/>
                </a:solidFill>
                <a:latin typeface="Arial"/>
                <a:ea typeface="Arial"/>
                <a:cs typeface="Arial"/>
                <a:sym typeface="Arial"/>
              </a:defRPr>
            </a:pPr>
            <a:r>
              <a:rPr dirty="0" err="1"/>
              <a:t>Shubham</a:t>
            </a:r>
            <a:r>
              <a:rPr dirty="0"/>
              <a:t> </a:t>
            </a:r>
            <a:r>
              <a:rPr dirty="0" smtClean="0"/>
              <a:t>Singh</a:t>
            </a:r>
            <a:r>
              <a:rPr lang="en-IN" dirty="0" smtClean="0"/>
              <a:t> </a:t>
            </a:r>
            <a:r>
              <a:rPr dirty="0" smtClean="0"/>
              <a:t>/ </a:t>
            </a:r>
            <a:r>
              <a:rPr u="sng" dirty="0">
                <a:solidFill>
                  <a:srgbClr val="0000FF"/>
                </a:solidFill>
                <a:uFill>
                  <a:solidFill>
                    <a:srgbClr val="0000FF"/>
                  </a:solidFill>
                </a:uFill>
                <a:hlinkClick r:id="rId3"/>
              </a:rPr>
              <a:t>shubham.singh2021@vitstudent.ac.in</a:t>
            </a:r>
          </a:p>
          <a:p>
            <a:pPr marL="1065848" lvl="2" indent="-355281">
              <a:lnSpc>
                <a:spcPts val="2500"/>
              </a:lnSpc>
              <a:buSzPct val="100000"/>
              <a:buFont typeface="Arial"/>
              <a:buChar char="•"/>
              <a:defRPr sz="2200">
                <a:solidFill>
                  <a:srgbClr val="002060"/>
                </a:solidFill>
                <a:latin typeface="Arial"/>
                <a:ea typeface="Arial"/>
                <a:cs typeface="Arial"/>
                <a:sym typeface="Arial"/>
              </a:defRPr>
            </a:pPr>
            <a:r>
              <a:rPr dirty="0" err="1"/>
              <a:t>Sourav</a:t>
            </a:r>
            <a:r>
              <a:rPr dirty="0"/>
              <a:t> </a:t>
            </a:r>
            <a:r>
              <a:rPr dirty="0" smtClean="0"/>
              <a:t>Patel</a:t>
            </a:r>
            <a:r>
              <a:rPr lang="en-IN" dirty="0" smtClean="0"/>
              <a:t> </a:t>
            </a:r>
            <a:r>
              <a:rPr dirty="0" smtClean="0"/>
              <a:t>/ </a:t>
            </a:r>
            <a:r>
              <a:rPr u="sng" dirty="0">
                <a:solidFill>
                  <a:srgbClr val="0000FF"/>
                </a:solidFill>
                <a:uFill>
                  <a:solidFill>
                    <a:srgbClr val="0000FF"/>
                  </a:solidFill>
                </a:uFill>
                <a:hlinkClick r:id="rId4"/>
              </a:rPr>
              <a:t>sourav.patel2021@vitstudent.ac.in</a:t>
            </a:r>
          </a:p>
          <a:p>
            <a:pPr marL="1065848" lvl="2" indent="-355281">
              <a:lnSpc>
                <a:spcPts val="2500"/>
              </a:lnSpc>
              <a:buSzPct val="100000"/>
              <a:buFont typeface="Arial"/>
              <a:buChar char="•"/>
              <a:defRPr sz="2200">
                <a:solidFill>
                  <a:srgbClr val="002060"/>
                </a:solidFill>
                <a:latin typeface="Arial"/>
                <a:ea typeface="Arial"/>
                <a:cs typeface="Arial"/>
                <a:sym typeface="Arial"/>
              </a:defRPr>
            </a:pPr>
            <a:r>
              <a:rPr dirty="0" err="1"/>
              <a:t>Ashrit</a:t>
            </a:r>
            <a:r>
              <a:rPr dirty="0"/>
              <a:t> </a:t>
            </a:r>
            <a:r>
              <a:rPr dirty="0" err="1" smtClean="0"/>
              <a:t>Saha</a:t>
            </a:r>
            <a:r>
              <a:rPr lang="en-IN" dirty="0" smtClean="0"/>
              <a:t> </a:t>
            </a:r>
            <a:r>
              <a:rPr dirty="0" smtClean="0"/>
              <a:t>/ </a:t>
            </a:r>
            <a:r>
              <a:rPr u="sng" dirty="0">
                <a:solidFill>
                  <a:srgbClr val="0000FF"/>
                </a:solidFill>
                <a:uFill>
                  <a:solidFill>
                    <a:srgbClr val="0000FF"/>
                  </a:solidFill>
                </a:uFill>
                <a:hlinkClick r:id="rId5"/>
              </a:rPr>
              <a:t>ashrit.saha2021@vitstudent.ac.in</a:t>
            </a:r>
          </a:p>
          <a:p>
            <a:pPr marL="1065848" lvl="2" indent="-355281">
              <a:lnSpc>
                <a:spcPts val="2500"/>
              </a:lnSpc>
              <a:buSzPct val="100000"/>
              <a:buFont typeface="Arial"/>
              <a:buChar char="•"/>
              <a:defRPr sz="2200">
                <a:solidFill>
                  <a:srgbClr val="002060"/>
                </a:solidFill>
                <a:latin typeface="Arial"/>
                <a:ea typeface="Arial"/>
                <a:cs typeface="Arial"/>
                <a:sym typeface="Arial"/>
              </a:defRPr>
            </a:pPr>
            <a:r>
              <a:rPr dirty="0" err="1"/>
              <a:t>Navin</a:t>
            </a:r>
            <a:r>
              <a:rPr dirty="0"/>
              <a:t> Kumar </a:t>
            </a:r>
            <a:r>
              <a:rPr dirty="0" smtClean="0"/>
              <a:t>L</a:t>
            </a:r>
            <a:r>
              <a:rPr lang="en-IN" dirty="0" smtClean="0"/>
              <a:t> </a:t>
            </a:r>
            <a:r>
              <a:rPr dirty="0" smtClean="0"/>
              <a:t>/ </a:t>
            </a:r>
            <a:r>
              <a:rPr u="sng" dirty="0">
                <a:solidFill>
                  <a:srgbClr val="0000FF"/>
                </a:solidFill>
                <a:uFill>
                  <a:solidFill>
                    <a:srgbClr val="0000FF"/>
                  </a:solidFill>
                </a:uFill>
                <a:hlinkClick r:id="rId6"/>
              </a:rPr>
              <a:t>navinkumar.l2021@vitstudent.ac.in</a:t>
            </a:r>
          </a:p>
          <a:p>
            <a:pPr marL="1065848" lvl="2" indent="-355281">
              <a:lnSpc>
                <a:spcPts val="2500"/>
              </a:lnSpc>
              <a:buSzPct val="100000"/>
              <a:buFont typeface="Arial"/>
              <a:buChar char="•"/>
              <a:defRPr sz="2200">
                <a:solidFill>
                  <a:srgbClr val="002060"/>
                </a:solidFill>
                <a:latin typeface="Arial"/>
                <a:ea typeface="Arial"/>
                <a:cs typeface="Arial"/>
                <a:sym typeface="Arial"/>
              </a:defRPr>
            </a:pPr>
            <a:r>
              <a:rPr dirty="0" err="1"/>
              <a:t>Utkarsh</a:t>
            </a:r>
            <a:r>
              <a:rPr dirty="0"/>
              <a:t> </a:t>
            </a:r>
            <a:r>
              <a:rPr dirty="0" smtClean="0"/>
              <a:t>Pandey</a:t>
            </a:r>
            <a:r>
              <a:rPr lang="en-IN" dirty="0" smtClean="0"/>
              <a:t> </a:t>
            </a:r>
            <a:r>
              <a:rPr dirty="0" smtClean="0"/>
              <a:t>/ </a:t>
            </a:r>
            <a:r>
              <a:rPr u="sng" dirty="0">
                <a:solidFill>
                  <a:srgbClr val="0000FF"/>
                </a:solidFill>
                <a:uFill>
                  <a:solidFill>
                    <a:srgbClr val="0000FF"/>
                  </a:solidFill>
                </a:uFill>
                <a:hlinkClick r:id="rId7"/>
              </a:rPr>
              <a:t>utkarsh.pandey2021a@vitstudent.ac.in</a:t>
            </a:r>
          </a:p>
          <a:p>
            <a:pPr lvl="2" indent="710565">
              <a:lnSpc>
                <a:spcPts val="2500"/>
              </a:lnSpc>
              <a:defRPr sz="2200">
                <a:solidFill>
                  <a:srgbClr val="002060"/>
                </a:solidFill>
                <a:latin typeface="Arial"/>
                <a:ea typeface="Arial"/>
                <a:cs typeface="Arial"/>
                <a:sym typeface="Arial"/>
              </a:defRPr>
            </a:pPr>
            <a:endParaRPr u="sng" dirty="0">
              <a:solidFill>
                <a:srgbClr val="0000FF"/>
              </a:solidFill>
              <a:uFill>
                <a:solidFill>
                  <a:srgbClr val="0000FF"/>
                </a:solidFill>
              </a:uFill>
              <a:hlinkClick r:id="rId7"/>
            </a:endParaRPr>
          </a:p>
          <a:p>
            <a:pPr marL="488631" lvl="1" indent="-244315">
              <a:lnSpc>
                <a:spcPts val="3200"/>
              </a:lnSpc>
              <a:buSzPct val="100000"/>
              <a:buFont typeface="Arial"/>
              <a:buChar char="•"/>
              <a:defRPr sz="2200">
                <a:solidFill>
                  <a:srgbClr val="002060"/>
                </a:solidFill>
                <a:latin typeface="Arial"/>
                <a:ea typeface="Arial"/>
                <a:cs typeface="Arial"/>
                <a:sym typeface="Arial"/>
              </a:defRPr>
            </a:pPr>
            <a:r>
              <a:rPr dirty="0"/>
              <a:t>Department: CSE and ECE</a:t>
            </a:r>
          </a:p>
        </p:txBody>
      </p:sp>
      <p:sp>
        <p:nvSpPr>
          <p:cNvPr id="100" name="TextBox 11"/>
          <p:cNvSpPr txBox="1"/>
          <p:nvPr/>
        </p:nvSpPr>
        <p:spPr>
          <a:xfrm>
            <a:off x="14814103" y="9550789"/>
            <a:ext cx="3473895"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3600"/>
              </a:lnSpc>
              <a:defRPr sz="3000">
                <a:latin typeface="Arimo"/>
                <a:ea typeface="Arimo"/>
                <a:cs typeface="Arimo"/>
                <a:sym typeface="Arimo"/>
              </a:defRPr>
            </a:lvl1pPr>
          </a:lstStyle>
          <a:p>
            <a:r>
              <a:rPr dirty="0"/>
              <a:t>Date: </a:t>
            </a:r>
            <a:r>
              <a:rPr lang="en-IN" dirty="0" smtClean="0"/>
              <a:t>1</a:t>
            </a:r>
            <a:r>
              <a:rPr dirty="0" smtClean="0"/>
              <a:t>0 </a:t>
            </a:r>
            <a:r>
              <a:rPr lang="en-IN" dirty="0" smtClean="0"/>
              <a:t>Jan</a:t>
            </a:r>
            <a:r>
              <a:rPr dirty="0" smtClean="0"/>
              <a:t> 202</a:t>
            </a:r>
            <a:r>
              <a:rPr lang="en-IN" dirty="0" smtClean="0"/>
              <a:t>4</a:t>
            </a:r>
            <a:endParaRPr dirty="0"/>
          </a:p>
        </p:txBody>
      </p:sp>
      <p:sp>
        <p:nvSpPr>
          <p:cNvPr id="101" name="Freeform 12"/>
          <p:cNvSpPr/>
          <p:nvPr/>
        </p:nvSpPr>
        <p:spPr>
          <a:xfrm>
            <a:off x="16413120" y="142069"/>
            <a:ext cx="1874878" cy="712366"/>
          </a:xfrm>
          <a:prstGeom prst="rect">
            <a:avLst/>
          </a:prstGeom>
          <a:blipFill>
            <a:blip r:embed="rId8"/>
            <a:stretch>
              <a:fillRect/>
            </a:stretch>
          </a:blipFill>
          <a:ln w="12700">
            <a:miter lim="400000"/>
          </a:ln>
        </p:spPr>
        <p:txBody>
          <a:bodyPr lIns="45719" rIns="45719"/>
          <a:lstStyle/>
          <a:p>
            <a:endParaRPr/>
          </a:p>
        </p:txBody>
      </p:sp>
      <p:sp>
        <p:nvSpPr>
          <p:cNvPr id="102" name="TextBox 13"/>
          <p:cNvSpPr txBox="1"/>
          <p:nvPr/>
        </p:nvSpPr>
        <p:spPr>
          <a:xfrm>
            <a:off x="2203644" y="1806198"/>
            <a:ext cx="1392039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7200"/>
              </a:lnSpc>
              <a:defRPr sz="6000">
                <a:latin typeface="Arimo Bold Italics"/>
                <a:ea typeface="Arimo Bold Italics"/>
                <a:cs typeface="Arimo Bold Italics"/>
                <a:sym typeface="Arimo Bold Italics"/>
              </a:defRPr>
            </a:lvl1pPr>
          </a:lstStyle>
          <a:p>
            <a:r>
              <a:rPr u="sng" dirty="0"/>
              <a:t>Network</a:t>
            </a:r>
            <a:r>
              <a:rPr dirty="0"/>
              <a:t> </a:t>
            </a:r>
            <a:r>
              <a:rPr u="sng" dirty="0"/>
              <a:t>Monitor</a:t>
            </a:r>
            <a:r>
              <a:rPr dirty="0"/>
              <a:t> </a:t>
            </a:r>
            <a:r>
              <a:rPr u="sng" dirty="0"/>
              <a:t>Utility</a:t>
            </a:r>
          </a:p>
        </p:txBody>
      </p:sp>
      <p:sp>
        <p:nvSpPr>
          <p:cNvPr id="3" name="Slide Number Placeholder 2"/>
          <p:cNvSpPr>
            <a:spLocks noGrp="1"/>
          </p:cNvSpPr>
          <p:nvPr>
            <p:ph type="sldNum" sz="quarter" idx="2"/>
          </p:nvPr>
        </p:nvSpPr>
        <p:spPr>
          <a:xfrm>
            <a:off x="18029374" y="10004173"/>
            <a:ext cx="258624" cy="248305"/>
          </a:xfrm>
        </p:spPr>
        <p:txBody>
          <a:bodyPr/>
          <a:lstStyle/>
          <a:p>
            <a:fld id="{86CB4B4D-7CA3-9044-876B-883B54F8677D}" type="slidenum">
              <a:rPr lang="en-IN" smtClean="0"/>
              <a:t>1</a:t>
            </a:fld>
            <a:endParaRPr lang="en-IN"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16" y="944074"/>
            <a:ext cx="7515986" cy="9342926"/>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TextBox 14"/>
          <p:cNvSpPr txBox="1"/>
          <p:nvPr/>
        </p:nvSpPr>
        <p:spPr>
          <a:xfrm>
            <a:off x="469899" y="1176425"/>
            <a:ext cx="6678852" cy="3785652"/>
          </a:xfrm>
          <a:prstGeom prst="rect">
            <a:avLst/>
          </a:prstGeom>
          <a:noFill/>
        </p:spPr>
        <p:txBody>
          <a:bodyPr wrap="square" rtlCol="0">
            <a:spAutoFit/>
          </a:bodyPr>
          <a:lstStyle/>
          <a:p>
            <a:r>
              <a:rPr lang="en-IN" sz="2100" b="1" dirty="0">
                <a:solidFill>
                  <a:srgbClr val="00B0F0"/>
                </a:solidFill>
                <a:latin typeface="SamsungOne 600C" panose="020B0706030303020204" pitchFamily="34" charset="0"/>
                <a:ea typeface="SamsungOne 600C" panose="020B0706030303020204" pitchFamily="34" charset="0"/>
              </a:rPr>
              <a:t>Problem Statement</a:t>
            </a:r>
          </a:p>
          <a:p>
            <a:endParaRPr lang="en-IN" sz="2100" b="1" dirty="0">
              <a:solidFill>
                <a:srgbClr val="00B0F0"/>
              </a:solidFill>
              <a:latin typeface="SamsungOne 600C" panose="020B0706030303020204" pitchFamily="34" charset="0"/>
              <a:ea typeface="SamsungOne 600C" panose="020B0706030303020204" pitchFamily="34" charset="0"/>
            </a:endParaRPr>
          </a:p>
          <a:p>
            <a:pPr marL="266700" indent="-266700">
              <a:buFont typeface="Arial" panose="020B0604020202020204" pitchFamily="34" charset="0"/>
              <a:buChar char="•"/>
            </a:pPr>
            <a:r>
              <a:rPr lang="en-IN" sz="1650" dirty="0">
                <a:solidFill>
                  <a:schemeClr val="bg1"/>
                </a:solidFill>
                <a:latin typeface="SamsungOne 400" panose="020B0503030303020204" pitchFamily="34" charset="0"/>
                <a:ea typeface="SamsungOne 400" panose="020B0503030303020204" pitchFamily="34" charset="0"/>
              </a:rPr>
              <a:t>Reading of RF network parameters using Samsung </a:t>
            </a:r>
            <a:r>
              <a:rPr lang="en-IN" sz="1650" dirty="0" err="1">
                <a:solidFill>
                  <a:schemeClr val="bg1"/>
                </a:solidFill>
                <a:latin typeface="SamsungOne 400" panose="020B0503030303020204" pitchFamily="34" charset="0"/>
                <a:ea typeface="SamsungOne 400" panose="020B0503030303020204" pitchFamily="34" charset="0"/>
              </a:rPr>
              <a:t>Keystring</a:t>
            </a:r>
            <a:r>
              <a:rPr lang="en-IN" sz="1650" dirty="0">
                <a:solidFill>
                  <a:schemeClr val="bg1"/>
                </a:solidFill>
                <a:latin typeface="SamsungOne 400" panose="020B0503030303020204" pitchFamily="34" charset="0"/>
                <a:ea typeface="SamsungOne 400" panose="020B0503030303020204" pitchFamily="34" charset="0"/>
              </a:rPr>
              <a:t> app during testing of modem feature like call, video streaming is not good option for any automation. Also, using 3</a:t>
            </a:r>
            <a:r>
              <a:rPr lang="en-IN" sz="1650" baseline="30000" dirty="0">
                <a:solidFill>
                  <a:schemeClr val="bg1"/>
                </a:solidFill>
                <a:latin typeface="SamsungOne 400" panose="020B0503030303020204" pitchFamily="34" charset="0"/>
                <a:ea typeface="SamsungOne 400" panose="020B0503030303020204" pitchFamily="34" charset="0"/>
              </a:rPr>
              <a:t>rd</a:t>
            </a:r>
            <a:r>
              <a:rPr lang="en-IN" sz="1650" dirty="0">
                <a:solidFill>
                  <a:schemeClr val="bg1"/>
                </a:solidFill>
                <a:latin typeface="SamsungOne 400" panose="020B0503030303020204" pitchFamily="34" charset="0"/>
                <a:ea typeface="SamsungOne 400" panose="020B0503030303020204" pitchFamily="34" charset="0"/>
              </a:rPr>
              <a:t> party apps does not serve the purpose. Hence, we need an utility to fetch live RF parameters like Band, Bandwidth, PCI, RSRP, etc. from the device and this utility should be able to integrate to any automation with such requirement.</a:t>
            </a:r>
          </a:p>
          <a:p>
            <a:pPr marL="266700" indent="-266700">
              <a:buFont typeface="Arial" panose="020B0604020202020204" pitchFamily="34" charset="0"/>
              <a:buChar char="•"/>
            </a:pPr>
            <a:endParaRPr lang="en-US" sz="1650" dirty="0">
              <a:solidFill>
                <a:schemeClr val="bg1"/>
              </a:solidFill>
              <a:latin typeface="SamsungOne 400" panose="020B0503030303020204" pitchFamily="34" charset="0"/>
              <a:ea typeface="SamsungOne 400" panose="020B0503030303020204" pitchFamily="34" charset="0"/>
            </a:endParaRPr>
          </a:p>
          <a:p>
            <a:pPr marL="266700" indent="-266700">
              <a:buFont typeface="Arial" panose="020B0604020202020204" pitchFamily="34" charset="0"/>
              <a:buChar char="•"/>
            </a:pPr>
            <a:r>
              <a:rPr lang="en-US" sz="1650" dirty="0">
                <a:solidFill>
                  <a:schemeClr val="bg1"/>
                </a:solidFill>
                <a:latin typeface="SamsungOne 400" panose="020B0503030303020204" pitchFamily="34" charset="0"/>
                <a:ea typeface="SamsungOne 400" panose="020B0503030303020204" pitchFamily="34" charset="0"/>
              </a:rPr>
              <a:t>Network parameters are keeps changing in seconds and reading values in above method will not give live readings. </a:t>
            </a:r>
          </a:p>
          <a:p>
            <a:pPr lvl="0">
              <a:defRPr/>
            </a:pPr>
            <a:endParaRPr lang="en-IN" sz="1650" dirty="0">
              <a:solidFill>
                <a:schemeClr val="bg1"/>
              </a:solidFill>
              <a:latin typeface="SamsungOne 400" panose="020B0503030303020204" pitchFamily="34" charset="0"/>
              <a:ea typeface="SamsungOne 400" panose="020B0503030303020204" pitchFamily="34" charset="0"/>
            </a:endParaRPr>
          </a:p>
          <a:p>
            <a:pPr marL="266700" indent="-266700">
              <a:buFont typeface="Arial" panose="020B0604020202020204" pitchFamily="34" charset="0"/>
              <a:buChar char="•"/>
              <a:defRPr/>
            </a:pPr>
            <a:r>
              <a:rPr lang="en-IN" sz="1650" dirty="0">
                <a:solidFill>
                  <a:schemeClr val="bg1"/>
                </a:solidFill>
                <a:latin typeface="SamsungOne 400" panose="020B0503030303020204" pitchFamily="34" charset="0"/>
                <a:ea typeface="SamsungOne 400" panose="020B0503030303020204" pitchFamily="34" charset="0"/>
              </a:rPr>
              <a:t>Monitoring network changes like handovers, RAT changes etc. plays crucial role in analysing network stability.</a:t>
            </a:r>
            <a:endParaRPr lang="en-US" sz="1650" dirty="0">
              <a:solidFill>
                <a:schemeClr val="bg1"/>
              </a:solidFill>
              <a:latin typeface="SamsungOne 400" panose="020B0503030303020204" pitchFamily="34" charset="0"/>
              <a:ea typeface="SamsungOne 400" panose="020B0503030303020204" pitchFamily="34" charset="0"/>
            </a:endParaRPr>
          </a:p>
          <a:p>
            <a:pPr marL="266700" indent="-266700">
              <a:buFont typeface="Arial" panose="020B0604020202020204" pitchFamily="34" charset="0"/>
              <a:buChar char="•"/>
              <a:defRPr/>
            </a:pPr>
            <a:endParaRPr lang="en-US" sz="1650" dirty="0">
              <a:solidFill>
                <a:prstClr val="white"/>
              </a:solidFill>
              <a:latin typeface="SamsungOne 600C" panose="020B0706030303020204" pitchFamily="34" charset="0"/>
              <a:ea typeface="SamsungOne 600C" panose="020B0706030303020204" pitchFamily="34" charset="0"/>
            </a:endParaRPr>
          </a:p>
        </p:txBody>
      </p:sp>
      <p:grpSp>
        <p:nvGrpSpPr>
          <p:cNvPr id="4" name="Group 3"/>
          <p:cNvGrpSpPr/>
          <p:nvPr/>
        </p:nvGrpSpPr>
        <p:grpSpPr>
          <a:xfrm>
            <a:off x="138062" y="7522000"/>
            <a:ext cx="1892301" cy="2298024"/>
            <a:chOff x="678626" y="4825138"/>
            <a:chExt cx="1261534" cy="1532016"/>
          </a:xfrm>
        </p:grpSpPr>
        <p:sp>
          <p:nvSpPr>
            <p:cNvPr id="17" name="Oval 16"/>
            <p:cNvSpPr/>
            <p:nvPr/>
          </p:nvSpPr>
          <p:spPr>
            <a:xfrm>
              <a:off x="876911" y="4825138"/>
              <a:ext cx="900000" cy="9000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lumMod val="50000"/>
                    </a:schemeClr>
                  </a:solidFill>
                  <a:latin typeface="SamsungOne 400" panose="020B0503030303020204" pitchFamily="34" charset="0"/>
                  <a:ea typeface="SamsungOne 400" panose="020B0503030303020204" pitchFamily="34" charset="0"/>
                </a:rPr>
                <a:t>&lt; Photo &gt;</a:t>
              </a:r>
              <a:endParaRPr lang="en-US" sz="1350" dirty="0">
                <a:solidFill>
                  <a:schemeClr val="bg1">
                    <a:lumMod val="50000"/>
                  </a:schemeClr>
                </a:solidFill>
                <a:latin typeface="SamsungOne 400" panose="020B0503030303020204" pitchFamily="34" charset="0"/>
                <a:ea typeface="SamsungOne 400" panose="020B0503030303020204" pitchFamily="34" charset="0"/>
              </a:endParaRPr>
            </a:p>
          </p:txBody>
        </p:sp>
        <p:sp>
          <p:nvSpPr>
            <p:cNvPr id="18" name="TextBox 17"/>
            <p:cNvSpPr txBox="1"/>
            <p:nvPr/>
          </p:nvSpPr>
          <p:spPr>
            <a:xfrm>
              <a:off x="678626" y="5833934"/>
              <a:ext cx="1261534" cy="523220"/>
            </a:xfrm>
            <a:prstGeom prst="rect">
              <a:avLst/>
            </a:prstGeom>
            <a:noFill/>
          </p:spPr>
          <p:txBody>
            <a:bodyPr wrap="square" rtlCol="0">
              <a:spAutoFit/>
            </a:bodyPr>
            <a:lstStyle/>
            <a:p>
              <a:pPr algn="ctr"/>
              <a:r>
                <a:rPr lang="en-IN" sz="1200" dirty="0">
                  <a:solidFill>
                    <a:schemeClr val="bg1"/>
                  </a:solidFill>
                  <a:latin typeface="SamsungOne 400" panose="020B0503030303020204" pitchFamily="34" charset="0"/>
                  <a:ea typeface="SamsungOne 400" panose="020B0503030303020204" pitchFamily="34" charset="0"/>
                </a:rPr>
                <a:t>SRIB Contact 1,</a:t>
              </a:r>
            </a:p>
            <a:p>
              <a:pPr algn="ctr"/>
              <a:r>
                <a:rPr lang="en-IN" sz="1200" dirty="0">
                  <a:solidFill>
                    <a:schemeClr val="bg1"/>
                  </a:solidFill>
                  <a:latin typeface="SamsungOne 400" panose="020B0503030303020204" pitchFamily="34" charset="0"/>
                  <a:ea typeface="SamsungOne 400" panose="020B0503030303020204" pitchFamily="34" charset="0"/>
                </a:rPr>
                <a:t>Senior Chief Engineer</a:t>
              </a:r>
            </a:p>
            <a:p>
              <a:pPr algn="ctr"/>
              <a:r>
                <a:rPr lang="en-IN" sz="1050" dirty="0">
                  <a:solidFill>
                    <a:schemeClr val="bg1"/>
                  </a:solidFill>
                  <a:latin typeface="SamsungOne 400" panose="020B0503030303020204" pitchFamily="34" charset="0"/>
                  <a:ea typeface="SamsungOne 400" panose="020B0503030303020204" pitchFamily="34" charset="0"/>
                  <a:hlinkClick r:id="rId2"/>
                </a:rPr>
                <a:t>Nandeesh.c@samsung.com</a:t>
              </a:r>
              <a:endParaRPr lang="en-IN" sz="1050" dirty="0">
                <a:solidFill>
                  <a:schemeClr val="bg1"/>
                </a:solidFill>
                <a:latin typeface="SamsungOne 400" panose="020B0503030303020204" pitchFamily="34" charset="0"/>
                <a:ea typeface="SamsungOne 400" panose="020B0503030303020204" pitchFamily="34" charset="0"/>
              </a:endParaRPr>
            </a:p>
            <a:p>
              <a:pPr algn="ctr"/>
              <a:r>
                <a:rPr lang="en-IN" sz="1050" dirty="0">
                  <a:solidFill>
                    <a:schemeClr val="bg1"/>
                  </a:solidFill>
                  <a:latin typeface="SamsungOne 400" panose="020B0503030303020204" pitchFamily="34" charset="0"/>
                  <a:ea typeface="SamsungOne 400" panose="020B0503030303020204" pitchFamily="34" charset="0"/>
                </a:rPr>
                <a:t>+91-9886788762</a:t>
              </a:r>
              <a:endParaRPr lang="en-US" sz="1650" dirty="0">
                <a:solidFill>
                  <a:schemeClr val="bg1"/>
                </a:solidFill>
                <a:latin typeface="SamsungOne 400" panose="020B0503030303020204" pitchFamily="34" charset="0"/>
                <a:ea typeface="SamsungOne 400" panose="020B0503030303020204" pitchFamily="34" charset="0"/>
              </a:endParaRPr>
            </a:p>
          </p:txBody>
        </p:sp>
      </p:grpSp>
      <p:sp>
        <p:nvSpPr>
          <p:cNvPr id="19" name="TextBox 18"/>
          <p:cNvSpPr txBox="1"/>
          <p:nvPr/>
        </p:nvSpPr>
        <p:spPr>
          <a:xfrm>
            <a:off x="1827179" y="9041186"/>
            <a:ext cx="2118204" cy="784830"/>
          </a:xfrm>
          <a:prstGeom prst="rect">
            <a:avLst/>
          </a:prstGeom>
          <a:noFill/>
        </p:spPr>
        <p:txBody>
          <a:bodyPr wrap="square" rtlCol="0">
            <a:spAutoFit/>
          </a:bodyPr>
          <a:lstStyle/>
          <a:p>
            <a:pPr algn="ctr"/>
            <a:r>
              <a:rPr lang="en-IN" sz="1200" dirty="0">
                <a:solidFill>
                  <a:schemeClr val="bg1"/>
                </a:solidFill>
                <a:latin typeface="SamsungOne 400" panose="020B0503030303020204" pitchFamily="34" charset="0"/>
                <a:ea typeface="SamsungOne 400" panose="020B0503030303020204" pitchFamily="34" charset="0"/>
              </a:rPr>
              <a:t>SRIB Contact 2, </a:t>
            </a:r>
          </a:p>
          <a:p>
            <a:pPr algn="ctr"/>
            <a:r>
              <a:rPr lang="en-IN" sz="1200" dirty="0">
                <a:solidFill>
                  <a:schemeClr val="bg1"/>
                </a:solidFill>
                <a:latin typeface="SamsungOne 400" panose="020B0503030303020204" pitchFamily="34" charset="0"/>
                <a:ea typeface="SamsungOne 400" panose="020B0503030303020204" pitchFamily="34" charset="0"/>
              </a:rPr>
              <a:t>Senior Chief Engineer</a:t>
            </a:r>
          </a:p>
          <a:p>
            <a:pPr algn="ctr"/>
            <a:r>
              <a:rPr lang="en-IN" sz="1050" dirty="0">
                <a:solidFill>
                  <a:schemeClr val="bg1"/>
                </a:solidFill>
                <a:latin typeface="SamsungOne 400" panose="020B0503030303020204" pitchFamily="34" charset="0"/>
                <a:ea typeface="SamsungOne 400" panose="020B0503030303020204" pitchFamily="34" charset="0"/>
                <a:hlinkClick r:id="rId3"/>
              </a:rPr>
              <a:t>Sai.dileep@Samsung.com</a:t>
            </a:r>
            <a:endParaRPr lang="en-IN" sz="1050" dirty="0">
              <a:solidFill>
                <a:schemeClr val="bg1"/>
              </a:solidFill>
              <a:latin typeface="SamsungOne 400" panose="020B0503030303020204" pitchFamily="34" charset="0"/>
              <a:ea typeface="SamsungOne 400" panose="020B0503030303020204" pitchFamily="34" charset="0"/>
            </a:endParaRPr>
          </a:p>
          <a:p>
            <a:pPr algn="ctr"/>
            <a:r>
              <a:rPr lang="en-IN" sz="1050" dirty="0">
                <a:solidFill>
                  <a:schemeClr val="bg1"/>
                </a:solidFill>
                <a:latin typeface="SamsungOne 400" panose="020B0503030303020204" pitchFamily="34" charset="0"/>
                <a:ea typeface="SamsungOne 400" panose="020B0503030303020204" pitchFamily="34" charset="0"/>
              </a:rPr>
              <a:t>+91-8095040421</a:t>
            </a:r>
            <a:endParaRPr lang="en-US" sz="1650" dirty="0">
              <a:solidFill>
                <a:schemeClr val="bg1"/>
              </a:solidFill>
              <a:latin typeface="SamsungOne 400" panose="020B0503030303020204" pitchFamily="34" charset="0"/>
              <a:ea typeface="SamsungOne 400" panose="020B0503030303020204" pitchFamily="34" charset="0"/>
            </a:endParaRPr>
          </a:p>
        </p:txBody>
      </p:sp>
      <p:cxnSp>
        <p:nvCxnSpPr>
          <p:cNvPr id="20" name="Straight Connector 19"/>
          <p:cNvCxnSpPr/>
          <p:nvPr/>
        </p:nvCxnSpPr>
        <p:spPr>
          <a:xfrm>
            <a:off x="3809325" y="7304564"/>
            <a:ext cx="0" cy="287621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87070" y="7392797"/>
            <a:ext cx="3277574" cy="2169825"/>
          </a:xfrm>
          <a:prstGeom prst="rect">
            <a:avLst/>
          </a:prstGeom>
        </p:spPr>
        <p:txBody>
          <a:bodyPr wrap="square">
            <a:spAutoFit/>
          </a:bodyPr>
          <a:lstStyle/>
          <a:p>
            <a:pPr lvl="0"/>
            <a:r>
              <a:rPr lang="en-IN" sz="1500" b="1" dirty="0">
                <a:solidFill>
                  <a:srgbClr val="00B0F0"/>
                </a:solidFill>
                <a:latin typeface="SamsungOne 600C" panose="020B0706030303020204" pitchFamily="34" charset="0"/>
                <a:ea typeface="SamsungOne 600C" panose="020B0706030303020204" pitchFamily="34" charset="0"/>
              </a:rPr>
              <a:t>Additional Documentation:</a:t>
            </a:r>
          </a:p>
          <a:p>
            <a:pPr lvl="0"/>
            <a:endParaRPr lang="en-IN" sz="1500" b="1" dirty="0">
              <a:solidFill>
                <a:srgbClr val="00B0F0"/>
              </a:solidFill>
              <a:latin typeface="SamsungOne 600C" panose="020B0706030303020204" pitchFamily="34" charset="0"/>
              <a:ea typeface="SamsungOne 600C" panose="020B0706030303020204" pitchFamily="34" charset="0"/>
            </a:endParaRPr>
          </a:p>
          <a:p>
            <a:pPr marL="257175" indent="-257175">
              <a:buFont typeface="Arial" panose="020B0604020202020204" pitchFamily="34" charset="0"/>
              <a:buChar char="•"/>
            </a:pPr>
            <a:r>
              <a:rPr lang="en-IN" sz="1500" dirty="0" err="1">
                <a:hlinkClick r:id="rId4"/>
              </a:rPr>
              <a:t>RadioAccessSpecifier</a:t>
            </a:r>
            <a:r>
              <a:rPr lang="en-IN" sz="1500" dirty="0">
                <a:hlinkClick r:id="rId4"/>
              </a:rPr>
              <a:t>  |  Android Developers </a:t>
            </a:r>
            <a:r>
              <a:rPr lang="en-IN" sz="1500" dirty="0">
                <a:solidFill>
                  <a:schemeClr val="accent1">
                    <a:lumMod val="75000"/>
                  </a:schemeClr>
                </a:solidFill>
                <a:hlinkClick r:id="rId5"/>
              </a:rPr>
              <a:t>https://developer.android.com/reference/android/accessibilityservice/AccessibilityService</a:t>
            </a:r>
            <a:endParaRPr lang="en-IN" sz="1500" dirty="0">
              <a:solidFill>
                <a:schemeClr val="accent1">
                  <a:lumMod val="75000"/>
                </a:schemeClr>
              </a:solidFill>
            </a:endParaRPr>
          </a:p>
          <a:p>
            <a:pPr marL="257175" indent="-257175">
              <a:buFont typeface="Arial" panose="020B0604020202020204" pitchFamily="34" charset="0"/>
              <a:buChar char="•"/>
            </a:pPr>
            <a:r>
              <a:rPr lang="en-IN" sz="1500" dirty="0">
                <a:hlinkClick r:id="rId6"/>
              </a:rPr>
              <a:t>NI RF Data Recording API Documentation - NI</a:t>
            </a:r>
            <a:endParaRPr lang="en-IN" sz="1500" dirty="0">
              <a:solidFill>
                <a:schemeClr val="accent1">
                  <a:lumMod val="75000"/>
                </a:schemeClr>
              </a:solidFill>
            </a:endParaRPr>
          </a:p>
        </p:txBody>
      </p:sp>
      <p:sp>
        <p:nvSpPr>
          <p:cNvPr id="26" name="TextBox 25"/>
          <p:cNvSpPr txBox="1"/>
          <p:nvPr/>
        </p:nvSpPr>
        <p:spPr>
          <a:xfrm>
            <a:off x="7922343" y="1901384"/>
            <a:ext cx="6776637" cy="4293483"/>
          </a:xfrm>
          <a:prstGeom prst="rect">
            <a:avLst/>
          </a:prstGeom>
          <a:noFill/>
        </p:spPr>
        <p:txBody>
          <a:bodyPr wrap="square" rtlCol="0">
            <a:spAutoFit/>
          </a:bodyPr>
          <a:lstStyle/>
          <a:p>
            <a:r>
              <a:rPr lang="en-IN" sz="2100" b="1" dirty="0">
                <a:solidFill>
                  <a:schemeClr val="accent6"/>
                </a:solidFill>
                <a:latin typeface="SamsungOne 600C" panose="020B0706030303020204" pitchFamily="34" charset="0"/>
                <a:ea typeface="SamsungOne 600C" panose="020B0706030303020204" pitchFamily="34" charset="0"/>
              </a:rPr>
              <a:t>Expectations</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Solution to create an Android app utility service to continuously read network RF parameters like RSRP, SINR, Band, Bandwidth, etc. for LTE, NSA &amp; SA network infrastructure using telephony APIs or any other better approach for all chipset devices and available SIMs.</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Solution to monitor and fetch changes in live RF parameters including call drops, data stalls, </a:t>
            </a:r>
            <a:r>
              <a:rPr lang="en-IN" sz="1650" dirty="0" err="1">
                <a:solidFill>
                  <a:schemeClr val="tx1">
                    <a:lumMod val="75000"/>
                    <a:lumOff val="25000"/>
                  </a:schemeClr>
                </a:solidFill>
                <a:latin typeface="SamsungOne 400" panose="020B0503030303020204" pitchFamily="34" charset="0"/>
                <a:ea typeface="SamsungOne 400" panose="020B0503030303020204" pitchFamily="34" charset="0"/>
              </a:rPr>
              <a:t>scg</a:t>
            </a: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 failures, CA status, Handovers, PCI/RAT changes, Band </a:t>
            </a:r>
            <a:r>
              <a:rPr lang="en-IN" sz="1650" dirty="0" err="1">
                <a:solidFill>
                  <a:schemeClr val="tx1">
                    <a:lumMod val="75000"/>
                    <a:lumOff val="25000"/>
                  </a:schemeClr>
                </a:solidFill>
                <a:latin typeface="SamsungOne 400" panose="020B0503030303020204" pitchFamily="34" charset="0"/>
                <a:ea typeface="SamsungOne 400" panose="020B0503030303020204" pitchFamily="34" charset="0"/>
              </a:rPr>
              <a:t>change,BW</a:t>
            </a: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 change,</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Solution to have CLI or API’s exposed to fetch above mentioned data.</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 Use Telephony APIs / Google APIs to read network parameters.</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Desktop JS server should be developed with MongoDB database.</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Store the route with </a:t>
            </a:r>
            <a:r>
              <a:rPr lang="en-IN" sz="1650" dirty="0" err="1">
                <a:solidFill>
                  <a:schemeClr val="tx1">
                    <a:lumMod val="75000"/>
                    <a:lumOff val="25000"/>
                  </a:schemeClr>
                </a:solidFill>
                <a:latin typeface="SamsungOne 400" panose="020B0503030303020204" pitchFamily="34" charset="0"/>
                <a:ea typeface="SamsungOne 400" panose="020B0503030303020204" pitchFamily="34" charset="0"/>
              </a:rPr>
              <a:t>lat</a:t>
            </a: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 and long along with all </a:t>
            </a:r>
            <a:r>
              <a:rPr lang="en-IN" sz="1650" dirty="0" err="1">
                <a:solidFill>
                  <a:schemeClr val="tx1">
                    <a:lumMod val="75000"/>
                    <a:lumOff val="25000"/>
                  </a:schemeClr>
                </a:solidFill>
                <a:latin typeface="SamsungOne 400" panose="020B0503030303020204" pitchFamily="34" charset="0"/>
                <a:ea typeface="SamsungOne 400" panose="020B0503030303020204" pitchFamily="34" charset="0"/>
              </a:rPr>
              <a:t>nw</a:t>
            </a: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 data to database for mobility cases.</a:t>
            </a:r>
          </a:p>
          <a:p>
            <a:pPr marL="266700" indent="-266700">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Track call status and call drop status with location details.</a:t>
            </a:r>
          </a:p>
          <a:p>
            <a:pPr marL="266700" indent="-266700">
              <a:buFont typeface="Arial" panose="020B0604020202020204" pitchFamily="34" charset="0"/>
              <a:buChar char="•"/>
              <a:defRPr/>
            </a:pPr>
            <a:endParaRPr lang="en-IN" sz="1650" dirty="0">
              <a:solidFill>
                <a:schemeClr val="tx1">
                  <a:lumMod val="75000"/>
                  <a:lumOff val="25000"/>
                </a:schemeClr>
              </a:solidFill>
              <a:latin typeface="SamsungOne 400" panose="020B0503030303020204" pitchFamily="34" charset="0"/>
              <a:ea typeface="SamsungOne 400" panose="020B0503030303020204" pitchFamily="34" charset="0"/>
            </a:endParaRPr>
          </a:p>
          <a:p>
            <a:pPr lvl="0" algn="just">
              <a:defRPr/>
            </a:pPr>
            <a:r>
              <a:rPr lang="en-IN" sz="2100" b="1" dirty="0">
                <a:solidFill>
                  <a:srgbClr val="70AD47"/>
                </a:solidFill>
                <a:latin typeface="SamsungOne 600C" panose="020B0706030303020204" pitchFamily="34" charset="0"/>
                <a:ea typeface="SamsungOne 600C" panose="020B0706030303020204" pitchFamily="34" charset="0"/>
              </a:rPr>
              <a:t>Training/ Pre-requisites</a:t>
            </a:r>
          </a:p>
          <a:p>
            <a:pPr marL="266700" indent="-266700" algn="just">
              <a:lnSpc>
                <a:spcPct val="150000"/>
              </a:lnSpc>
              <a:buFont typeface="Arial" panose="020B0604020202020204" pitchFamily="34" charset="0"/>
              <a:buChar char="•"/>
              <a:defRPr/>
            </a:pPr>
            <a:r>
              <a:rPr lang="en-IN" sz="1650" dirty="0">
                <a:solidFill>
                  <a:schemeClr val="tx1">
                    <a:lumMod val="75000"/>
                    <a:lumOff val="25000"/>
                  </a:schemeClr>
                </a:solidFill>
                <a:latin typeface="SamsungOne 400" panose="020B0503030303020204" pitchFamily="34" charset="0"/>
                <a:ea typeface="SamsungOne 400" panose="020B0503030303020204" pitchFamily="34" charset="0"/>
              </a:rPr>
              <a:t>Good knowledge on Android, Telephony APIs, 4G and 5G understanding and JAVA Programming skills.</a:t>
            </a:r>
          </a:p>
        </p:txBody>
      </p:sp>
      <p:sp>
        <p:nvSpPr>
          <p:cNvPr id="35" name="TextBox 34"/>
          <p:cNvSpPr txBox="1"/>
          <p:nvPr/>
        </p:nvSpPr>
        <p:spPr>
          <a:xfrm>
            <a:off x="469899" y="240805"/>
            <a:ext cx="14919705" cy="553998"/>
          </a:xfrm>
          <a:prstGeom prst="rect">
            <a:avLst/>
          </a:prstGeom>
          <a:noFill/>
        </p:spPr>
        <p:txBody>
          <a:bodyPr wrap="square" rtlCol="0" anchor="ctr">
            <a:spAutoFit/>
          </a:bodyPr>
          <a:lstStyle/>
          <a:p>
            <a:r>
              <a:rPr lang="en-IN" sz="3000" dirty="0">
                <a:latin typeface="SamsungOne 800" panose="020B0903030303020204" pitchFamily="34" charset="0"/>
                <a:ea typeface="SamsungOne 800" panose="020B0903030303020204" pitchFamily="34" charset="0"/>
              </a:rPr>
              <a:t>Utility to read live RF Network Parameters </a:t>
            </a:r>
            <a:endParaRPr lang="en-US" sz="3000" dirty="0">
              <a:latin typeface="SamsungOne 800" panose="020B0903030303020204" pitchFamily="34" charset="0"/>
              <a:ea typeface="SamsungOne 800" panose="020B0903030303020204" pitchFamily="34" charset="0"/>
            </a:endParaRPr>
          </a:p>
        </p:txBody>
      </p:sp>
      <p:pic>
        <p:nvPicPr>
          <p:cNvPr id="37" name="Picture 36"/>
          <p:cNvPicPr>
            <a:picLocks noChangeAspect="1"/>
          </p:cNvPicPr>
          <p:nvPr/>
        </p:nvPicPr>
        <p:blipFill rotWithShape="1">
          <a:blip r:embed="rId7" cstate="print">
            <a:extLst>
              <a:ext uri="{28A0092B-C50C-407E-A947-70E740481C1C}">
                <a14:useLocalDpi xmlns:a14="http://schemas.microsoft.com/office/drawing/2010/main" val="0"/>
              </a:ext>
            </a:extLst>
          </a:blip>
          <a:srcRect l="23808" t="65098" r="23594" b="14635"/>
          <a:stretch/>
        </p:blipFill>
        <p:spPr>
          <a:xfrm>
            <a:off x="16421450" y="50336"/>
            <a:ext cx="1673604" cy="644874"/>
          </a:xfrm>
          <a:prstGeom prst="rect">
            <a:avLst/>
          </a:prstGeom>
        </p:spPr>
      </p:pic>
      <p:sp>
        <p:nvSpPr>
          <p:cNvPr id="39" name="Rectangle 38"/>
          <p:cNvSpPr/>
          <p:nvPr/>
        </p:nvSpPr>
        <p:spPr>
          <a:xfrm>
            <a:off x="2" y="157568"/>
            <a:ext cx="253998" cy="723797"/>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SamsungOne 600C" panose="020B0706030303020204" pitchFamily="34" charset="0"/>
              <a:ea typeface="SamsungOne 600C" panose="020B0706030303020204" pitchFamily="34" charset="0"/>
            </a:endParaRPr>
          </a:p>
        </p:txBody>
      </p:sp>
      <p:sp>
        <p:nvSpPr>
          <p:cNvPr id="40" name="Rectangle 39"/>
          <p:cNvSpPr/>
          <p:nvPr/>
        </p:nvSpPr>
        <p:spPr>
          <a:xfrm>
            <a:off x="356949" y="157568"/>
            <a:ext cx="112950" cy="7237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SamsungOne 600C" panose="020B0706030303020204" pitchFamily="34" charset="0"/>
              <a:ea typeface="SamsungOne 600C" panose="020B0706030303020204" pitchFamily="34" charset="0"/>
            </a:endParaRPr>
          </a:p>
        </p:txBody>
      </p:sp>
      <p:sp>
        <p:nvSpPr>
          <p:cNvPr id="41" name="TextBox 40"/>
          <p:cNvSpPr txBox="1"/>
          <p:nvPr/>
        </p:nvSpPr>
        <p:spPr>
          <a:xfrm>
            <a:off x="12073426" y="918617"/>
            <a:ext cx="4727789" cy="461665"/>
          </a:xfrm>
          <a:prstGeom prst="rect">
            <a:avLst/>
          </a:prstGeom>
          <a:noFill/>
        </p:spPr>
        <p:txBody>
          <a:bodyPr wrap="square" rtlCol="0">
            <a:spAutoFit/>
          </a:bodyPr>
          <a:lstStyle/>
          <a:p>
            <a:r>
              <a:rPr lang="en-US" sz="2400" b="1" dirty="0">
                <a:latin typeface="SamsungOne 600C" panose="020B0706030303020204" pitchFamily="34" charset="0"/>
                <a:ea typeface="SamsungOne 600C" panose="020B0706030303020204" pitchFamily="34" charset="0"/>
              </a:rPr>
              <a:t>Work-let expected duration – 3 months</a:t>
            </a:r>
          </a:p>
        </p:txBody>
      </p:sp>
      <p:grpSp>
        <p:nvGrpSpPr>
          <p:cNvPr id="44" name="Group 43"/>
          <p:cNvGrpSpPr/>
          <p:nvPr/>
        </p:nvGrpSpPr>
        <p:grpSpPr>
          <a:xfrm>
            <a:off x="16916591" y="943816"/>
            <a:ext cx="1097387" cy="781049"/>
            <a:chOff x="11369491" y="818542"/>
            <a:chExt cx="731591" cy="520699"/>
          </a:xfrm>
        </p:grpSpPr>
        <p:sp>
          <p:nvSpPr>
            <p:cNvPr id="42" name="Oval 41"/>
            <p:cNvSpPr/>
            <p:nvPr/>
          </p:nvSpPr>
          <p:spPr>
            <a:xfrm>
              <a:off x="11439162" y="818542"/>
              <a:ext cx="583347" cy="28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msungOne 600C" panose="020B0706030303020204" pitchFamily="34" charset="0"/>
                  <a:ea typeface="SamsungOne 600C" panose="020B0706030303020204" pitchFamily="34" charset="0"/>
                </a:rPr>
                <a:t>3-5 </a:t>
              </a:r>
            </a:p>
          </p:txBody>
        </p:sp>
        <p:sp>
          <p:nvSpPr>
            <p:cNvPr id="43" name="TextBox 42"/>
            <p:cNvSpPr txBox="1"/>
            <p:nvPr/>
          </p:nvSpPr>
          <p:spPr>
            <a:xfrm>
              <a:off x="11369491" y="1093020"/>
              <a:ext cx="731591" cy="246221"/>
            </a:xfrm>
            <a:prstGeom prst="rect">
              <a:avLst/>
            </a:prstGeom>
            <a:noFill/>
          </p:spPr>
          <p:txBody>
            <a:bodyPr wrap="square" rtlCol="0">
              <a:spAutoFit/>
            </a:bodyPr>
            <a:lstStyle/>
            <a:p>
              <a:pPr algn="ctr"/>
              <a:r>
                <a:rPr lang="en-US" b="1" dirty="0">
                  <a:latin typeface="SamsungOne 600C" panose="020B0706030303020204" pitchFamily="34" charset="0"/>
                  <a:ea typeface="SamsungOne 600C" panose="020B0706030303020204" pitchFamily="34" charset="0"/>
                </a:rPr>
                <a:t>Members</a:t>
              </a:r>
            </a:p>
          </p:txBody>
        </p:sp>
      </p:grpSp>
      <p:grpSp>
        <p:nvGrpSpPr>
          <p:cNvPr id="48" name="Group 47"/>
          <p:cNvGrpSpPr/>
          <p:nvPr/>
        </p:nvGrpSpPr>
        <p:grpSpPr>
          <a:xfrm>
            <a:off x="7898505" y="6369731"/>
            <a:ext cx="8354955" cy="276998"/>
            <a:chOff x="5984858" y="5681136"/>
            <a:chExt cx="3613542" cy="143934"/>
          </a:xfrm>
        </p:grpSpPr>
        <p:cxnSp>
          <p:nvCxnSpPr>
            <p:cNvPr id="49" name="Straight Connector 48"/>
            <p:cNvCxnSpPr>
              <a:stCxn id="52" idx="6"/>
            </p:cNvCxnSpPr>
            <p:nvPr/>
          </p:nvCxnSpPr>
          <p:spPr>
            <a:xfrm flipH="1">
              <a:off x="6002867" y="5753103"/>
              <a:ext cx="35955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984858"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SamsungOne 600C" panose="020B0706030303020204" pitchFamily="34" charset="0"/>
                <a:ea typeface="SamsungOne 600C" panose="020B0706030303020204" pitchFamily="34" charset="0"/>
              </a:endParaRPr>
            </a:p>
          </p:txBody>
        </p:sp>
        <p:sp>
          <p:nvSpPr>
            <p:cNvPr id="51" name="Oval 50"/>
            <p:cNvSpPr/>
            <p:nvPr/>
          </p:nvSpPr>
          <p:spPr>
            <a:xfrm>
              <a:off x="7690533"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SamsungOne 600C" panose="020B0706030303020204" pitchFamily="34" charset="0"/>
                <a:ea typeface="SamsungOne 600C" panose="020B0706030303020204" pitchFamily="34" charset="0"/>
              </a:endParaRPr>
            </a:p>
          </p:txBody>
        </p:sp>
        <p:sp>
          <p:nvSpPr>
            <p:cNvPr id="52" name="Oval 51"/>
            <p:cNvSpPr/>
            <p:nvPr/>
          </p:nvSpPr>
          <p:spPr>
            <a:xfrm>
              <a:off x="9454400"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SamsungOne 600C" panose="020B0706030303020204" pitchFamily="34" charset="0"/>
                <a:ea typeface="SamsungOne 600C" panose="020B0706030303020204" pitchFamily="34" charset="0"/>
              </a:endParaRPr>
            </a:p>
          </p:txBody>
        </p:sp>
      </p:grpSp>
      <p:sp>
        <p:nvSpPr>
          <p:cNvPr id="54" name="TextBox 53"/>
          <p:cNvSpPr txBox="1"/>
          <p:nvPr/>
        </p:nvSpPr>
        <p:spPr>
          <a:xfrm>
            <a:off x="7707216" y="6670228"/>
            <a:ext cx="3343221" cy="3139321"/>
          </a:xfrm>
          <a:prstGeom prst="rect">
            <a:avLst/>
          </a:prstGeom>
          <a:noFill/>
        </p:spPr>
        <p:txBody>
          <a:bodyPr wrap="square" rtlCol="0">
            <a:spAutoFit/>
          </a:bodyPr>
          <a:lstStyle/>
          <a:p>
            <a:r>
              <a:rPr lang="en-IN" b="1" dirty="0">
                <a:latin typeface="SamsungOne 600C" panose="020B0706030303020204" pitchFamily="34" charset="0"/>
                <a:ea typeface="SamsungOne 600C" panose="020B0706030303020204" pitchFamily="34" charset="0"/>
              </a:rPr>
              <a:t>Kick Off &lt; 1</a:t>
            </a:r>
            <a:r>
              <a:rPr lang="en-IN" b="1" baseline="30000" dirty="0">
                <a:latin typeface="SamsungOne 600C" panose="020B0706030303020204" pitchFamily="34" charset="0"/>
                <a:ea typeface="SamsungOne 600C" panose="020B0706030303020204" pitchFamily="34" charset="0"/>
              </a:rPr>
              <a:t>st</a:t>
            </a:r>
            <a:r>
              <a:rPr lang="en-IN" b="1" dirty="0">
                <a:latin typeface="SamsungOne 600C" panose="020B0706030303020204" pitchFamily="34" charset="0"/>
                <a:ea typeface="SamsungOne 600C" panose="020B0706030303020204" pitchFamily="34" charset="0"/>
              </a:rPr>
              <a:t>  Month &gt;</a:t>
            </a:r>
          </a:p>
          <a:p>
            <a:endParaRPr lang="en-IN" b="1" dirty="0">
              <a:latin typeface="SamsungOne 600C" panose="020B0706030303020204" pitchFamily="34" charset="0"/>
              <a:ea typeface="SamsungOne 600C" panose="020B0706030303020204" pitchFamily="34" charset="0"/>
            </a:endParaRPr>
          </a:p>
          <a:p>
            <a:pPr marL="257175" indent="-257175">
              <a:buFont typeface="Arial" panose="020B0604020202020204" pitchFamily="34" charset="0"/>
              <a:buChar char="•"/>
              <a:defRPr/>
            </a:pPr>
            <a:r>
              <a:rPr lang="en-IN" sz="1350" dirty="0">
                <a:latin typeface="SamsungOne 600C" panose="020B0706030303020204" pitchFamily="34" charset="0"/>
                <a:ea typeface="SamsungOne 600C" panose="020B0706030303020204" pitchFamily="34" charset="0"/>
              </a:rPr>
              <a:t>Setup and requirement discussion.</a:t>
            </a:r>
          </a:p>
          <a:p>
            <a:pPr marL="257175" indent="-257175">
              <a:buFont typeface="Arial" panose="020B0604020202020204" pitchFamily="34" charset="0"/>
              <a:buChar char="•"/>
              <a:defRPr/>
            </a:pPr>
            <a:r>
              <a:rPr lang="en-US" sz="1350" dirty="0">
                <a:latin typeface="SamsungOne 600C" panose="020B0706030303020204" pitchFamily="34" charset="0"/>
                <a:ea typeface="SamsungOne 600C" panose="020B0706030303020204" pitchFamily="34" charset="0"/>
              </a:rPr>
              <a:t>Explore available telephony and Google API’s and read all RF network parameters.</a:t>
            </a:r>
          </a:p>
          <a:p>
            <a:pPr marL="257175" indent="-257175">
              <a:buFont typeface="Arial" panose="020B0604020202020204" pitchFamily="34" charset="0"/>
              <a:buChar char="•"/>
              <a:defRPr/>
            </a:pPr>
            <a:r>
              <a:rPr lang="en-US" sz="1350" dirty="0">
                <a:latin typeface="SamsungOne 600C" panose="020B0706030303020204" pitchFamily="34" charset="0"/>
                <a:ea typeface="SamsungOne 600C" panose="020B0706030303020204" pitchFamily="34" charset="0"/>
              </a:rPr>
              <a:t>Develop CLI or API to use developed utility.</a:t>
            </a:r>
          </a:p>
          <a:p>
            <a:pPr marL="257175" indent="-257175">
              <a:buFont typeface="Arial" panose="020B0604020202020204" pitchFamily="34" charset="0"/>
              <a:buChar char="•"/>
              <a:defRPr/>
            </a:pPr>
            <a:r>
              <a:rPr lang="en-IN" sz="1350" dirty="0">
                <a:latin typeface="SamsungOne 600C" panose="020B0706030303020204" pitchFamily="34" charset="0"/>
                <a:ea typeface="SamsungOne 600C" panose="020B0706030303020204" pitchFamily="34" charset="0"/>
              </a:rPr>
              <a:t>Android APIs/Services</a:t>
            </a:r>
          </a:p>
          <a:p>
            <a:pPr lvl="0">
              <a:defRPr/>
            </a:pPr>
            <a:r>
              <a:rPr lang="en-IN" sz="1350" dirty="0">
                <a:latin typeface="SamsungOne 600C" panose="020B0706030303020204" pitchFamily="34" charset="0"/>
                <a:ea typeface="SamsungOne 600C" panose="020B0706030303020204" pitchFamily="34" charset="0"/>
              </a:rPr>
              <a:t>        1. Start service.</a:t>
            </a:r>
          </a:p>
          <a:p>
            <a:pPr lvl="0">
              <a:defRPr/>
            </a:pPr>
            <a:r>
              <a:rPr lang="en-IN" sz="1350" dirty="0">
                <a:latin typeface="SamsungOne 600C" panose="020B0706030303020204" pitchFamily="34" charset="0"/>
                <a:ea typeface="SamsungOne 600C" panose="020B0706030303020204" pitchFamily="34" charset="0"/>
              </a:rPr>
              <a:t>        2. Keep posting all the </a:t>
            </a:r>
            <a:r>
              <a:rPr lang="en-IN" sz="1350" dirty="0" err="1">
                <a:latin typeface="SamsungOne 600C" panose="020B0706030303020204" pitchFamily="34" charset="0"/>
                <a:ea typeface="SamsungOne 600C" panose="020B0706030303020204" pitchFamily="34" charset="0"/>
              </a:rPr>
              <a:t>rf</a:t>
            </a:r>
            <a:r>
              <a:rPr lang="en-IN" sz="1350" dirty="0">
                <a:latin typeface="SamsungOne 600C" panose="020B0706030303020204" pitchFamily="34" charset="0"/>
                <a:ea typeface="SamsungOne 600C" panose="020B0706030303020204" pitchFamily="34" charset="0"/>
              </a:rPr>
              <a:t> parameters every</a:t>
            </a:r>
          </a:p>
          <a:p>
            <a:pPr lvl="0">
              <a:defRPr/>
            </a:pPr>
            <a:r>
              <a:rPr lang="en-IN" sz="1350" dirty="0">
                <a:latin typeface="SamsungOne 600C" panose="020B0706030303020204" pitchFamily="34" charset="0"/>
                <a:ea typeface="SamsungOne 600C" panose="020B0706030303020204" pitchFamily="34" charset="0"/>
              </a:rPr>
              <a:t>             second.</a:t>
            </a:r>
          </a:p>
          <a:p>
            <a:pPr lvl="0">
              <a:defRPr/>
            </a:pPr>
            <a:r>
              <a:rPr lang="en-IN" sz="1350" dirty="0">
                <a:latin typeface="SamsungOne 600C" panose="020B0706030303020204" pitchFamily="34" charset="0"/>
                <a:ea typeface="SamsungOne 600C" panose="020B0706030303020204" pitchFamily="34" charset="0"/>
              </a:rPr>
              <a:t>        3. Stop service.</a:t>
            </a:r>
          </a:p>
          <a:p>
            <a:pPr>
              <a:defRPr/>
            </a:pPr>
            <a:r>
              <a:rPr lang="en-IN" sz="1350" dirty="0">
                <a:latin typeface="SamsungOne 600C" panose="020B0706030303020204" pitchFamily="34" charset="0"/>
                <a:ea typeface="SamsungOne 600C" panose="020B0706030303020204" pitchFamily="34" charset="0"/>
              </a:rPr>
              <a:t>. Desktop JS server should be developed with MongoDB database.</a:t>
            </a:r>
          </a:p>
          <a:p>
            <a:pPr lvl="0">
              <a:defRPr/>
            </a:pPr>
            <a:endParaRPr lang="en-IN" sz="1350" dirty="0">
              <a:latin typeface="SamsungOne 600C" panose="020B0706030303020204" pitchFamily="34" charset="0"/>
              <a:ea typeface="SamsungOne 600C" panose="020B0706030303020204" pitchFamily="34" charset="0"/>
            </a:endParaRPr>
          </a:p>
        </p:txBody>
      </p:sp>
      <p:sp>
        <p:nvSpPr>
          <p:cNvPr id="55" name="TextBox 54"/>
          <p:cNvSpPr txBox="1"/>
          <p:nvPr/>
        </p:nvSpPr>
        <p:spPr>
          <a:xfrm>
            <a:off x="10919137" y="6748258"/>
            <a:ext cx="3366206" cy="2723823"/>
          </a:xfrm>
          <a:prstGeom prst="rect">
            <a:avLst/>
          </a:prstGeom>
          <a:noFill/>
        </p:spPr>
        <p:txBody>
          <a:bodyPr wrap="square" rtlCol="0">
            <a:spAutoFit/>
          </a:bodyPr>
          <a:lstStyle/>
          <a:p>
            <a:r>
              <a:rPr lang="en-IN" b="1" dirty="0">
                <a:latin typeface="SamsungOne 600C" panose="020B0706030303020204" pitchFamily="34" charset="0"/>
                <a:ea typeface="SamsungOne 600C" panose="020B0706030303020204" pitchFamily="34" charset="0"/>
              </a:rPr>
              <a:t>Milestone 1 &lt; 2</a:t>
            </a:r>
            <a:r>
              <a:rPr lang="en-IN" b="1" baseline="30000" dirty="0">
                <a:latin typeface="SamsungOne 600C" panose="020B0706030303020204" pitchFamily="34" charset="0"/>
                <a:ea typeface="SamsungOne 600C" panose="020B0706030303020204" pitchFamily="34" charset="0"/>
              </a:rPr>
              <a:t>nd</a:t>
            </a:r>
            <a:r>
              <a:rPr lang="en-IN" b="1" dirty="0">
                <a:latin typeface="SamsungOne 600C" panose="020B0706030303020204" pitchFamily="34" charset="0"/>
                <a:ea typeface="SamsungOne 600C" panose="020B0706030303020204" pitchFamily="34" charset="0"/>
              </a:rPr>
              <a:t> Month &gt;</a:t>
            </a:r>
          </a:p>
          <a:p>
            <a:endParaRPr lang="en-IN" b="1" dirty="0">
              <a:latin typeface="SamsungOne 600C" panose="020B0706030303020204" pitchFamily="34" charset="0"/>
              <a:ea typeface="SamsungOne 600C" panose="020B0706030303020204" pitchFamily="34" charset="0"/>
            </a:endParaRPr>
          </a:p>
          <a:p>
            <a:pPr marL="257175" indent="-257175">
              <a:buFont typeface="Arial" panose="020B0604020202020204" pitchFamily="34" charset="0"/>
              <a:buChar char="•"/>
              <a:defRPr/>
            </a:pPr>
            <a:r>
              <a:rPr lang="en-IN" sz="1350" dirty="0">
                <a:latin typeface="SamsungOne 600C" panose="020B0706030303020204" pitchFamily="34" charset="0"/>
                <a:ea typeface="SamsungOne 600C" panose="020B0706030303020204" pitchFamily="34" charset="0"/>
              </a:rPr>
              <a:t>Each information from the android API service should be dumped to the DB.</a:t>
            </a:r>
          </a:p>
          <a:p>
            <a:pPr marL="257175" indent="-257175">
              <a:buFont typeface="Arial" panose="020B0604020202020204" pitchFamily="34" charset="0"/>
              <a:buChar char="•"/>
              <a:defRPr/>
            </a:pPr>
            <a:r>
              <a:rPr lang="en-IN" sz="1350" dirty="0">
                <a:latin typeface="SamsungOne 600C" panose="020B0706030303020204" pitchFamily="34" charset="0"/>
                <a:ea typeface="SamsungOne 600C" panose="020B0706030303020204" pitchFamily="34" charset="0"/>
              </a:rPr>
              <a:t>Monitor &amp; post if any change in </a:t>
            </a:r>
            <a:r>
              <a:rPr lang="en-IN" sz="1350" dirty="0" err="1">
                <a:latin typeface="SamsungOne 600C" panose="020B0706030303020204" pitchFamily="34" charset="0"/>
                <a:ea typeface="SamsungOne 600C" panose="020B0706030303020204" pitchFamily="34" charset="0"/>
              </a:rPr>
              <a:t>nw</a:t>
            </a:r>
            <a:r>
              <a:rPr lang="en-IN" sz="1350" dirty="0">
                <a:latin typeface="SamsungOne 600C" panose="020B0706030303020204" pitchFamily="34" charset="0"/>
                <a:ea typeface="SamsungOne 600C" panose="020B0706030303020204" pitchFamily="34" charset="0"/>
              </a:rPr>
              <a:t> - PCI change, RAT change, SCG Failure, Handovers notifications.</a:t>
            </a:r>
          </a:p>
          <a:p>
            <a:pPr marL="257175" indent="-257175">
              <a:buFont typeface="Arial" panose="020B0604020202020204" pitchFamily="34" charset="0"/>
              <a:buChar char="•"/>
              <a:defRPr/>
            </a:pPr>
            <a:r>
              <a:rPr lang="en-IN" sz="1350" dirty="0">
                <a:solidFill>
                  <a:prstClr val="black"/>
                </a:solidFill>
                <a:latin typeface="SamsungOne 600C" panose="020B0706030303020204" pitchFamily="34" charset="0"/>
                <a:ea typeface="SamsungOne 600C" panose="020B0706030303020204" pitchFamily="34" charset="0"/>
              </a:rPr>
              <a:t>Fetch , pass and save data every second.</a:t>
            </a:r>
          </a:p>
          <a:p>
            <a:pPr marL="257175" indent="-257175">
              <a:buFont typeface="Arial" panose="020B0604020202020204" pitchFamily="34" charset="0"/>
              <a:buChar char="•"/>
              <a:defRPr/>
            </a:pPr>
            <a:r>
              <a:rPr lang="en-IN" sz="1350" dirty="0">
                <a:solidFill>
                  <a:prstClr val="black"/>
                </a:solidFill>
                <a:latin typeface="SamsungOne 600C" panose="020B0706030303020204" pitchFamily="34" charset="0"/>
                <a:ea typeface="SamsungOne 600C" panose="020B0706030303020204" pitchFamily="34" charset="0"/>
              </a:rPr>
              <a:t>Add SCG failures, CA status, Handovers, PCI/RAT changes, Band change, BW change identification features.</a:t>
            </a:r>
          </a:p>
          <a:p>
            <a:pPr marL="257175" indent="-257175">
              <a:buFont typeface="Arial" panose="020B0604020202020204" pitchFamily="34" charset="0"/>
              <a:buChar char="•"/>
              <a:defRPr/>
            </a:pPr>
            <a:endParaRPr lang="en-IN" sz="1350" dirty="0">
              <a:solidFill>
                <a:prstClr val="black"/>
              </a:solidFill>
              <a:latin typeface="SamsungOne 600C" panose="020B0706030303020204" pitchFamily="34" charset="0"/>
              <a:ea typeface="SamsungOne 600C" panose="020B0706030303020204" pitchFamily="34" charset="0"/>
            </a:endParaRPr>
          </a:p>
        </p:txBody>
      </p:sp>
      <p:sp>
        <p:nvSpPr>
          <p:cNvPr id="56" name="TextBox 55"/>
          <p:cNvSpPr txBox="1"/>
          <p:nvPr/>
        </p:nvSpPr>
        <p:spPr>
          <a:xfrm>
            <a:off x="14743836" y="6700745"/>
            <a:ext cx="2582013" cy="1892826"/>
          </a:xfrm>
          <a:prstGeom prst="rect">
            <a:avLst/>
          </a:prstGeom>
          <a:noFill/>
        </p:spPr>
        <p:txBody>
          <a:bodyPr wrap="square" rtlCol="0">
            <a:spAutoFit/>
          </a:bodyPr>
          <a:lstStyle/>
          <a:p>
            <a:r>
              <a:rPr lang="en-IN" b="1" dirty="0">
                <a:latin typeface="SamsungOne 600C" panose="020B0706030303020204" pitchFamily="34" charset="0"/>
                <a:ea typeface="SamsungOne 600C" panose="020B0706030303020204" pitchFamily="34" charset="0"/>
              </a:rPr>
              <a:t>Closure &lt; 3</a:t>
            </a:r>
            <a:r>
              <a:rPr lang="en-IN" b="1" baseline="30000" dirty="0">
                <a:latin typeface="SamsungOne 600C" panose="020B0706030303020204" pitchFamily="34" charset="0"/>
                <a:ea typeface="SamsungOne 600C" panose="020B0706030303020204" pitchFamily="34" charset="0"/>
              </a:rPr>
              <a:t>rd</a:t>
            </a:r>
            <a:r>
              <a:rPr lang="en-IN" b="1" dirty="0">
                <a:latin typeface="SamsungOne 600C" panose="020B0706030303020204" pitchFamily="34" charset="0"/>
                <a:ea typeface="SamsungOne 600C" panose="020B0706030303020204" pitchFamily="34" charset="0"/>
              </a:rPr>
              <a:t> Month &gt;</a:t>
            </a:r>
          </a:p>
          <a:p>
            <a:endParaRPr lang="en-IN" b="1" dirty="0">
              <a:latin typeface="SamsungOne 600C" panose="020B0706030303020204" pitchFamily="34" charset="0"/>
              <a:ea typeface="SamsungOne 600C" panose="020B0706030303020204" pitchFamily="34" charset="0"/>
            </a:endParaRPr>
          </a:p>
          <a:p>
            <a:pPr marL="257175" indent="-257175">
              <a:buFont typeface="Arial" panose="020B0604020202020204" pitchFamily="34" charset="0"/>
              <a:buChar char="•"/>
              <a:defRPr/>
            </a:pPr>
            <a:r>
              <a:rPr lang="en-IN" sz="1350" dirty="0">
                <a:solidFill>
                  <a:prstClr val="black"/>
                </a:solidFill>
                <a:latin typeface="SamsungOne 600C" panose="020B0706030303020204" pitchFamily="34" charset="0"/>
                <a:ea typeface="SamsungOne 600C" panose="020B0706030303020204" pitchFamily="34" charset="0"/>
              </a:rPr>
              <a:t>Call drop, data stall identification feature development.</a:t>
            </a:r>
          </a:p>
          <a:p>
            <a:pPr marL="257175" indent="-257175">
              <a:buFont typeface="Arial" panose="020B0604020202020204" pitchFamily="34" charset="0"/>
              <a:buChar char="•"/>
              <a:defRPr/>
            </a:pPr>
            <a:r>
              <a:rPr lang="en-IN" sz="1350" dirty="0">
                <a:solidFill>
                  <a:prstClr val="black"/>
                </a:solidFill>
                <a:latin typeface="SamsungOne 600C" panose="020B0706030303020204" pitchFamily="34" charset="0"/>
                <a:ea typeface="SamsungOne 600C" panose="020B0706030303020204" pitchFamily="34" charset="0"/>
              </a:rPr>
              <a:t>Implement API’s to fetch info and RF parameters on available SIM cards on the device.</a:t>
            </a:r>
            <a:endParaRPr lang="en-US" sz="1350" dirty="0">
              <a:solidFill>
                <a:prstClr val="black"/>
              </a:solidFill>
              <a:latin typeface="SamsungOne 600C" panose="020B0706030303020204" pitchFamily="34" charset="0"/>
              <a:ea typeface="SamsungOne 600C" panose="020B0706030303020204" pitchFamily="34" charset="0"/>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815358" y="2002068"/>
            <a:ext cx="2696708" cy="4138083"/>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3141" y="7392797"/>
            <a:ext cx="1686612" cy="1686612"/>
          </a:xfrm>
          <a:prstGeom prst="rect">
            <a:avLst/>
          </a:prstGeom>
        </p:spPr>
      </p:pic>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47978" y="7406856"/>
            <a:ext cx="1410419" cy="1676760"/>
          </a:xfrm>
          <a:prstGeom prst="rect">
            <a:avLst/>
          </a:prstGeom>
        </p:spPr>
      </p:pic>
    </p:spTree>
    <p:extLst>
      <p:ext uri="{BB962C8B-B14F-4D97-AF65-F5344CB8AC3E}">
        <p14:creationId xmlns:p14="http://schemas.microsoft.com/office/powerpoint/2010/main" val="252548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Key Performance Indicators (KPIs) Achieved Till Now</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7" y="2400299"/>
            <a:ext cx="17419607" cy="7412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3800"/>
              </a:lnSpc>
              <a:defRPr sz="4000">
                <a:latin typeface="Arimo Bold"/>
                <a:ea typeface="Arimo Bold"/>
                <a:cs typeface="Arimo Bold"/>
                <a:sym typeface="Arimo Bold"/>
              </a:defRPr>
            </a:pPr>
            <a:endParaRPr sz="3000" dirty="0">
              <a:latin typeface="Arimo" panose="020B0604020202020204"/>
            </a:endParaRPr>
          </a:p>
          <a:p>
            <a:pPr algn="just">
              <a:lnSpc>
                <a:spcPts val="800"/>
              </a:lnSpc>
              <a:defRPr sz="3200">
                <a:latin typeface="Arimo Bold"/>
                <a:ea typeface="Arimo Bold"/>
                <a:cs typeface="Arimo Bold"/>
                <a:sym typeface="Arimo Bold"/>
              </a:defRPr>
            </a:pPr>
            <a:endParaRPr sz="3000" dirty="0">
              <a:latin typeface="Arimo" panose="020B0604020202020204"/>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panose="020B0604020202020204"/>
              </a:rPr>
              <a:t>Created an </a:t>
            </a:r>
            <a:r>
              <a:rPr lang="en-IN" sz="3000" b="1" dirty="0" smtClean="0">
                <a:latin typeface="Arimo" panose="020B0604020202020204"/>
              </a:rPr>
              <a:t>intuitive and user-friendly interface</a:t>
            </a:r>
            <a:r>
              <a:rPr lang="en-IN" sz="3000" dirty="0" smtClean="0">
                <a:latin typeface="Arimo" panose="020B0604020202020204"/>
              </a:rPr>
              <a:t>, integrating visually appealing design elements and streamlined navigation to enhance overall user experience.</a:t>
            </a:r>
          </a:p>
          <a:p>
            <a:pPr marL="342900" indent="-342900" algn="just">
              <a:lnSpc>
                <a:spcPts val="2800"/>
              </a:lnSpc>
              <a:buSzPct val="100000"/>
              <a:buChar char="❖"/>
              <a:defRPr sz="2400">
                <a:latin typeface="Arimo"/>
                <a:ea typeface="Arimo"/>
                <a:cs typeface="Arimo"/>
                <a:sym typeface="Arimo"/>
              </a:defRPr>
            </a:pPr>
            <a:endParaRPr lang="en-IN" sz="3000" dirty="0" smtClean="0">
              <a:latin typeface="Arimo" panose="020B0604020202020204"/>
            </a:endParaRPr>
          </a:p>
          <a:p>
            <a:pPr marL="342900" indent="-342900" algn="just">
              <a:lnSpc>
                <a:spcPts val="2800"/>
              </a:lnSpc>
              <a:buSzPct val="100000"/>
              <a:buChar char="❖"/>
              <a:defRPr sz="2400">
                <a:latin typeface="Arimo"/>
                <a:ea typeface="Arimo"/>
                <a:cs typeface="Arimo"/>
                <a:sym typeface="Arimo"/>
              </a:defRPr>
            </a:pPr>
            <a:endParaRPr lang="en-US" sz="3000" dirty="0">
              <a:latin typeface="Arimo" panose="020B0604020202020204"/>
            </a:endParaRPr>
          </a:p>
          <a:p>
            <a:pPr marL="342900" indent="-342900" algn="just">
              <a:lnSpc>
                <a:spcPts val="2800"/>
              </a:lnSpc>
              <a:buSzPct val="100000"/>
              <a:buChar char="❖"/>
              <a:defRPr sz="2400">
                <a:latin typeface="Arimo"/>
                <a:ea typeface="Arimo"/>
                <a:cs typeface="Arimo"/>
                <a:sym typeface="Arimo"/>
              </a:defRPr>
            </a:pPr>
            <a:r>
              <a:rPr lang="en-US" sz="3000" dirty="0">
                <a:latin typeface="Arimo" panose="020B0604020202020204"/>
              </a:rPr>
              <a:t>Secured </a:t>
            </a:r>
            <a:r>
              <a:rPr lang="en-US" sz="3000" b="1" dirty="0">
                <a:latin typeface="Arimo" panose="020B0604020202020204"/>
              </a:rPr>
              <a:t>all essential permissions </a:t>
            </a:r>
            <a:r>
              <a:rPr lang="en-US" sz="3000" dirty="0">
                <a:latin typeface="Arimo" panose="020B0604020202020204"/>
              </a:rPr>
              <a:t>to ensure seamless functionality and optimal performance of the app.</a:t>
            </a:r>
          </a:p>
          <a:p>
            <a:pPr marL="342900" indent="-342900" algn="just">
              <a:lnSpc>
                <a:spcPts val="2800"/>
              </a:lnSpc>
              <a:buSzPct val="100000"/>
              <a:buChar char="❖"/>
              <a:defRPr sz="2400">
                <a:latin typeface="Arimo"/>
                <a:ea typeface="Arimo"/>
                <a:cs typeface="Arimo"/>
                <a:sym typeface="Arimo"/>
              </a:defRPr>
            </a:pPr>
            <a:endParaRPr lang="en-US" sz="3000" dirty="0" smtClean="0">
              <a:latin typeface="Arimo" panose="020B0604020202020204"/>
            </a:endParaRPr>
          </a:p>
          <a:p>
            <a:pPr marL="342900" indent="-342900" algn="just">
              <a:lnSpc>
                <a:spcPts val="2800"/>
              </a:lnSpc>
              <a:buSzPct val="100000"/>
              <a:buChar char="❖"/>
              <a:defRPr sz="2400">
                <a:latin typeface="Arimo"/>
                <a:ea typeface="Arimo"/>
                <a:cs typeface="Arimo"/>
                <a:sym typeface="Arimo"/>
              </a:defRPr>
            </a:pPr>
            <a:endParaRPr lang="en-US" sz="3000" dirty="0">
              <a:latin typeface="Arimo" panose="020B0604020202020204"/>
            </a:endParaRPr>
          </a:p>
          <a:p>
            <a:pPr marL="342900" indent="-342900" algn="just">
              <a:lnSpc>
                <a:spcPts val="2800"/>
              </a:lnSpc>
              <a:buSzPct val="100000"/>
              <a:buChar char="❖"/>
              <a:defRPr sz="2400">
                <a:latin typeface="Arimo"/>
                <a:ea typeface="Arimo"/>
                <a:cs typeface="Arimo"/>
                <a:sym typeface="Arimo"/>
              </a:defRPr>
            </a:pPr>
            <a:r>
              <a:rPr lang="en-US" sz="3000" dirty="0">
                <a:latin typeface="Arimo" panose="020B0604020202020204"/>
              </a:rPr>
              <a:t>Full Network Access, View Network Information, Wi-Fi Connections, Prevent Phone from Sleeping, Run at Start-up and Foreground Services</a:t>
            </a:r>
            <a:r>
              <a:rPr lang="en-US" sz="3000" dirty="0" smtClean="0">
                <a:latin typeface="Arimo" panose="020B0604020202020204"/>
              </a:rPr>
              <a:t>.</a:t>
            </a:r>
          </a:p>
          <a:p>
            <a:pPr marL="342900" indent="-342900" algn="just">
              <a:lnSpc>
                <a:spcPts val="2800"/>
              </a:lnSpc>
              <a:buSzPct val="100000"/>
              <a:buChar char="❖"/>
              <a:defRPr sz="2400">
                <a:latin typeface="Arimo"/>
                <a:ea typeface="Arimo"/>
                <a:cs typeface="Arimo"/>
                <a:sym typeface="Arimo"/>
              </a:defRPr>
            </a:pPr>
            <a:endParaRPr lang="en-US" sz="3000" dirty="0">
              <a:latin typeface="Arimo" panose="020B0604020202020204"/>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panose="020B0604020202020204"/>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panose="020B0604020202020204"/>
              </a:rPr>
              <a:t>Acquired </a:t>
            </a:r>
            <a:r>
              <a:rPr lang="en-IN" sz="3000" b="1" dirty="0" smtClean="0">
                <a:latin typeface="Arimo" panose="020B0604020202020204"/>
              </a:rPr>
              <a:t>fundamental knowledge of the RF parameters </a:t>
            </a:r>
            <a:r>
              <a:rPr lang="en-IN" sz="3000" dirty="0" smtClean="0">
                <a:latin typeface="Arimo" panose="020B0604020202020204"/>
              </a:rPr>
              <a:t>and their measurement techniques for LTE, 5G NSA and 5G SA network infrastructures, to deliver comprehensive insights into the network performance.</a:t>
            </a:r>
          </a:p>
          <a:p>
            <a:pPr marL="342900" indent="-342900" algn="just">
              <a:lnSpc>
                <a:spcPts val="2800"/>
              </a:lnSpc>
              <a:buSzPct val="100000"/>
              <a:buChar char="❖"/>
              <a:defRPr sz="2400">
                <a:latin typeface="Arimo"/>
                <a:ea typeface="Arimo"/>
                <a:cs typeface="Arimo"/>
                <a:sym typeface="Arimo"/>
              </a:defRPr>
            </a:pPr>
            <a:endParaRPr lang="en-IN" sz="3000" dirty="0" smtClean="0">
              <a:latin typeface="Arimo" panose="020B0604020202020204"/>
            </a:endParaRPr>
          </a:p>
          <a:p>
            <a:pPr marL="342900" indent="-342900" algn="just">
              <a:lnSpc>
                <a:spcPts val="2800"/>
              </a:lnSpc>
              <a:buSzPct val="100000"/>
              <a:buChar char="❖"/>
              <a:defRPr sz="2400">
                <a:latin typeface="Arimo"/>
                <a:ea typeface="Arimo"/>
                <a:cs typeface="Arimo"/>
                <a:sym typeface="Arimo"/>
              </a:defRPr>
            </a:pPr>
            <a:endParaRPr lang="en-IN" sz="3000" dirty="0" smtClean="0">
              <a:latin typeface="Arimo" panose="020B0604020202020204"/>
            </a:endParaRPr>
          </a:p>
          <a:p>
            <a:pPr marL="342900" indent="-342900" algn="just">
              <a:lnSpc>
                <a:spcPts val="2800"/>
              </a:lnSpc>
              <a:buSzPct val="100000"/>
              <a:buFontTx/>
              <a:buChar char="❖"/>
              <a:defRPr sz="2400">
                <a:latin typeface="Arimo"/>
                <a:ea typeface="Arimo"/>
                <a:cs typeface="Arimo"/>
                <a:sym typeface="Arimo"/>
              </a:defRPr>
            </a:pPr>
            <a:r>
              <a:rPr lang="en-IN" sz="3000" b="1" dirty="0">
                <a:latin typeface="Arimo" panose="020B0604020202020204"/>
              </a:rPr>
              <a:t>Researched and explored Telephony APIs </a:t>
            </a:r>
            <a:r>
              <a:rPr lang="en-IN" sz="3000" dirty="0">
                <a:latin typeface="Arimo" panose="020B0604020202020204"/>
              </a:rPr>
              <a:t>thoroughly to gain a comprehensive understanding of their functioning and capabilities</a:t>
            </a:r>
            <a:r>
              <a:rPr lang="en-IN" sz="3000" dirty="0" smtClean="0">
                <a:latin typeface="Arimo" panose="020B0604020202020204"/>
              </a:rPr>
              <a:t>.</a:t>
            </a: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3</a:t>
            </a:fld>
            <a:endParaRPr lang="en-IN" dirty="0"/>
          </a:p>
        </p:txBody>
      </p:sp>
      <p:sp>
        <p:nvSpPr>
          <p:cNvPr id="2" name="TextBox 1"/>
          <p:cNvSpPr txBox="1"/>
          <p:nvPr/>
        </p:nvSpPr>
        <p:spPr>
          <a:xfrm>
            <a:off x="469916" y="881373"/>
            <a:ext cx="17306639"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Key Performance Indicators (KPIs) Achieved Till Now</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7" y="2400299"/>
            <a:ext cx="17419607" cy="4530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3800"/>
              </a:lnSpc>
              <a:defRPr sz="4000">
                <a:latin typeface="Arimo Bold"/>
                <a:ea typeface="Arimo Bold"/>
                <a:cs typeface="Arimo Bold"/>
                <a:sym typeface="Arimo Bold"/>
              </a:defRPr>
            </a:pPr>
            <a:endParaRPr lang="en-IN" sz="3000" dirty="0" smtClean="0">
              <a:latin typeface="Arimo" panose="020B0604020202020204"/>
            </a:endParaRP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4</a:t>
            </a:fld>
            <a:endParaRPr lang="en-IN" dirty="0"/>
          </a:p>
        </p:txBody>
      </p:sp>
      <p:sp>
        <p:nvSpPr>
          <p:cNvPr id="2" name="TextBox 1"/>
          <p:cNvSpPr txBox="1"/>
          <p:nvPr/>
        </p:nvSpPr>
        <p:spPr>
          <a:xfrm>
            <a:off x="469916" y="881373"/>
            <a:ext cx="17306639"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33" y="2400299"/>
            <a:ext cx="9084189" cy="739694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986" y="2396871"/>
            <a:ext cx="3639930" cy="739694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1680" y="2396871"/>
            <a:ext cx="3654874" cy="7427317"/>
          </a:xfrm>
          <a:prstGeom prst="rect">
            <a:avLst/>
          </a:prstGeom>
        </p:spPr>
      </p:pic>
    </p:spTree>
    <p:extLst>
      <p:ext uri="{BB962C8B-B14F-4D97-AF65-F5344CB8AC3E}">
        <p14:creationId xmlns:p14="http://schemas.microsoft.com/office/powerpoint/2010/main" val="121780520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Any Challenges / Issues Faced</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8" y="2190579"/>
            <a:ext cx="17435106" cy="800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800"/>
              </a:lnSpc>
              <a:defRPr sz="3200">
                <a:latin typeface="Arimo Bold"/>
                <a:ea typeface="Arimo Bold"/>
                <a:cs typeface="Arimo Bold"/>
                <a:sym typeface="Arimo Bold"/>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Network Compatibility-</a:t>
            </a:r>
            <a:r>
              <a:rPr lang="en-US" sz="2650" dirty="0" smtClean="0">
                <a:latin typeface="Arimo"/>
              </a:rPr>
              <a:t> Handling diverse network infrastructures like LTE, 5G NSA and 5G SA pose challenges due to variations in their implementations.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FontTx/>
              <a:buChar char="❖"/>
              <a:defRPr sz="2400">
                <a:latin typeface="Arimo"/>
                <a:ea typeface="Arimo"/>
                <a:cs typeface="Arimo"/>
                <a:sym typeface="Arimo"/>
              </a:defRPr>
            </a:pPr>
            <a:r>
              <a:rPr lang="en-US" sz="2650" b="1" dirty="0" smtClean="0">
                <a:latin typeface="Arimo"/>
              </a:rPr>
              <a:t>Real-Time Parameter Updates-</a:t>
            </a:r>
            <a:r>
              <a:rPr lang="en-US" sz="2650" dirty="0" smtClean="0">
                <a:latin typeface="Arimo"/>
              </a:rPr>
              <a:t> Implementing a mechanism for real-time updates of RF parameters pose a challenge as it involves frequent data retrieval and display.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Telephony API Compatibility-</a:t>
            </a:r>
            <a:r>
              <a:rPr lang="en-US" sz="2650" dirty="0" smtClean="0">
                <a:latin typeface="Arimo"/>
              </a:rPr>
              <a:t> Ensuring compatibility with different Android versions and devices pose a challenge, especially when utilizing Telephony APIs for fetching RF parameter data.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Optimizing Network Traffic Monitoring-</a:t>
            </a:r>
            <a:r>
              <a:rPr lang="en-US" sz="2650" dirty="0" smtClean="0">
                <a:latin typeface="Arimo"/>
              </a:rPr>
              <a:t>  Efficiently monitoring network traffic without causing significant battery drain or performance issues is a major challenge.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User Permissions-</a:t>
            </a:r>
            <a:r>
              <a:rPr lang="en-US" sz="2650" dirty="0" smtClean="0">
                <a:latin typeface="Arimo"/>
              </a:rPr>
              <a:t> Handling and explaining app permissions to users, especially those related to telephony data.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User Interface (UI) Design-</a:t>
            </a:r>
            <a:r>
              <a:rPr lang="en-US" sz="2650" dirty="0" smtClean="0">
                <a:latin typeface="Arimo"/>
              </a:rPr>
              <a:t> Creating an intuitive and user-friendly interface that effectively communicates complex RF parameters in a comprehensible manner without overwhelming the users is a major design challenge.</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Testing Across Devices-</a:t>
            </a:r>
            <a:r>
              <a:rPr lang="en-US" sz="2650" dirty="0" smtClean="0">
                <a:latin typeface="Arimo"/>
              </a:rPr>
              <a:t>  Ensuring the app’s performance and accuracy across a diverse range of Android devices each with its own specifications. </a:t>
            </a:r>
          </a:p>
          <a:p>
            <a:pPr marL="342900" indent="-342900" algn="just">
              <a:lnSpc>
                <a:spcPts val="2800"/>
              </a:lnSpc>
              <a:buSzPct val="100000"/>
              <a:buChar char="❖"/>
              <a:defRPr sz="2400">
                <a:latin typeface="Arimo"/>
                <a:ea typeface="Arimo"/>
                <a:cs typeface="Arimo"/>
                <a:sym typeface="Arimo"/>
              </a:defRPr>
            </a:pPr>
            <a:endParaRPr lang="en-US" sz="2650" dirty="0" smtClean="0">
              <a:latin typeface="Arimo"/>
            </a:endParaRPr>
          </a:p>
          <a:p>
            <a:pPr marL="342900" indent="-342900" algn="just">
              <a:lnSpc>
                <a:spcPts val="2800"/>
              </a:lnSpc>
              <a:buSzPct val="100000"/>
              <a:buChar char="❖"/>
              <a:defRPr sz="2400">
                <a:latin typeface="Arimo"/>
                <a:ea typeface="Arimo"/>
                <a:cs typeface="Arimo"/>
                <a:sym typeface="Arimo"/>
              </a:defRPr>
            </a:pPr>
            <a:r>
              <a:rPr lang="en-US" sz="2650" b="1" dirty="0" smtClean="0">
                <a:latin typeface="Arimo"/>
              </a:rPr>
              <a:t>Security Concerns-</a:t>
            </a:r>
            <a:r>
              <a:rPr lang="en-US" sz="2650" dirty="0" smtClean="0">
                <a:latin typeface="Arimo"/>
              </a:rPr>
              <a:t> Ensuring the security of user data and sensitive information is a major security challenge.</a:t>
            </a:r>
            <a:endParaRPr lang="en-US" sz="2650" dirty="0">
              <a:latin typeface="Arimo"/>
            </a:endParaRP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5</a:t>
            </a:fld>
            <a:endParaRPr lang="en-IN" dirty="0"/>
          </a:p>
        </p:txBody>
      </p:sp>
      <p:sp>
        <p:nvSpPr>
          <p:cNvPr id="2" name="TextBox 1"/>
          <p:cNvSpPr txBox="1"/>
          <p:nvPr/>
        </p:nvSpPr>
        <p:spPr>
          <a:xfrm>
            <a:off x="469916" y="881373"/>
            <a:ext cx="17322138"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spTree>
    <p:extLst>
      <p:ext uri="{BB962C8B-B14F-4D97-AF65-F5344CB8AC3E}">
        <p14:creationId xmlns:p14="http://schemas.microsoft.com/office/powerpoint/2010/main" val="128084663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Next Steps</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8" y="2190579"/>
            <a:ext cx="17342116" cy="800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800"/>
              </a:lnSpc>
              <a:defRPr sz="3200">
                <a:latin typeface="Arimo Bold"/>
                <a:ea typeface="Arimo Bold"/>
                <a:cs typeface="Arimo Bold"/>
                <a:sym typeface="Arimo Bold"/>
              </a:defRPr>
            </a:pPr>
            <a:endParaRPr sz="3000" dirty="0">
              <a:latin typeface="Arimo"/>
            </a:endParaRPr>
          </a:p>
          <a:p>
            <a:pPr algn="just">
              <a:lnSpc>
                <a:spcPts val="2800"/>
              </a:lnSpc>
              <a:buSzPct val="100000"/>
              <a:defRPr sz="2400">
                <a:latin typeface="Arimo"/>
                <a:ea typeface="Arimo"/>
                <a:cs typeface="Arimo"/>
                <a:sym typeface="Arimo"/>
              </a:defRPr>
            </a:pPr>
            <a:endParaRPr lang="en-IN" sz="3000" b="1"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b="1" dirty="0" smtClean="0">
                <a:latin typeface="Arimo"/>
              </a:rPr>
              <a:t>Fetch all the essential RF parameters </a:t>
            </a:r>
            <a:r>
              <a:rPr lang="en-IN" sz="3000" dirty="0" smtClean="0">
                <a:latin typeface="Arimo"/>
              </a:rPr>
              <a:t>corresponding to the network infrastructure.</a:t>
            </a:r>
          </a:p>
          <a:p>
            <a:pPr algn="just">
              <a:lnSpc>
                <a:spcPts val="2800"/>
              </a:lnSpc>
              <a:buSzPct val="100000"/>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b="1" dirty="0" smtClean="0">
                <a:latin typeface="Arimo"/>
              </a:rPr>
              <a:t>Store the RF parameters data</a:t>
            </a:r>
            <a:r>
              <a:rPr lang="en-IN" sz="3000" dirty="0" smtClean="0">
                <a:latin typeface="Arimo"/>
              </a:rPr>
              <a:t> efficiently in a </a:t>
            </a:r>
            <a:r>
              <a:rPr lang="en-IN" sz="3000" dirty="0" err="1" smtClean="0">
                <a:latin typeface="Arimo"/>
              </a:rPr>
              <a:t>MongoDB</a:t>
            </a:r>
            <a:r>
              <a:rPr lang="en-IN" sz="3000" dirty="0" smtClean="0">
                <a:latin typeface="Arimo"/>
              </a:rPr>
              <a:t> database.</a:t>
            </a:r>
          </a:p>
          <a:p>
            <a:pPr algn="just">
              <a:lnSpc>
                <a:spcPts val="2800"/>
              </a:lnSpc>
              <a:buSzPct val="100000"/>
              <a:defRPr sz="2400">
                <a:latin typeface="Arimo"/>
                <a:ea typeface="Arimo"/>
                <a:cs typeface="Arimo"/>
                <a:sym typeface="Arimo"/>
              </a:defRPr>
            </a:pPr>
            <a:endParaRPr lang="en-IN" sz="3000" dirty="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Create a user-friendly </a:t>
            </a:r>
            <a:r>
              <a:rPr lang="en-IN" sz="3000" b="1" dirty="0" smtClean="0">
                <a:latin typeface="Arimo"/>
              </a:rPr>
              <a:t>Command Line Interface (CLI) and Application Programming Interface (API) </a:t>
            </a:r>
            <a:r>
              <a:rPr lang="en-IN" sz="3000" dirty="0" smtClean="0">
                <a:latin typeface="Arimo"/>
              </a:rPr>
              <a:t>to facilitate transmission of the collected data.</a:t>
            </a:r>
            <a:endParaRPr lang="en-IN" sz="3000" dirty="0">
              <a:latin typeface="Arimo"/>
            </a:endParaRPr>
          </a:p>
          <a:p>
            <a:pPr marL="342900" indent="-342900" algn="just">
              <a:lnSpc>
                <a:spcPts val="2800"/>
              </a:lnSpc>
              <a:buSzPct val="100000"/>
              <a:buChar char="❖"/>
              <a:defRPr sz="2400">
                <a:latin typeface="Arimo"/>
                <a:ea typeface="Arimo"/>
                <a:cs typeface="Arimo"/>
                <a:sym typeface="Arimo"/>
              </a:defRPr>
            </a:pPr>
            <a:endParaRPr lang="en-IN"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Effectively </a:t>
            </a:r>
            <a:r>
              <a:rPr lang="en-IN" sz="3000" b="1" dirty="0" smtClean="0">
                <a:latin typeface="Arimo"/>
              </a:rPr>
              <a:t>manage and respond to significant network events</a:t>
            </a:r>
            <a:r>
              <a:rPr lang="en-IN" sz="3000" dirty="0" smtClean="0">
                <a:latin typeface="Arimo"/>
              </a:rPr>
              <a:t>.</a:t>
            </a: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Call Drops, Data Stalls, Secondary Cell Group (SCG) Failures, Carrier Aggregation (CA) Status, Handovers, Physical Cell Identity (PCI) Changes, Radio Access Technology (RAT) Changes, Band Change and Band Width (BW) Change.</a:t>
            </a:r>
          </a:p>
          <a:p>
            <a:pPr marL="342900" indent="-342900" algn="just">
              <a:lnSpc>
                <a:spcPts val="2800"/>
              </a:lnSpc>
              <a:buSzPct val="100000"/>
              <a:buChar char="❖"/>
              <a:defRPr sz="2400">
                <a:latin typeface="Arimo"/>
                <a:ea typeface="Arimo"/>
                <a:cs typeface="Arimo"/>
                <a:sym typeface="Arimo"/>
              </a:defRPr>
            </a:pPr>
            <a:endParaRPr lang="en-IN" sz="3000" dirty="0">
              <a:latin typeface="Arimo"/>
            </a:endParaRPr>
          </a:p>
          <a:p>
            <a:pPr marL="342900" indent="-342900" algn="just">
              <a:lnSpc>
                <a:spcPts val="2800"/>
              </a:lnSpc>
              <a:buSzPct val="100000"/>
              <a:buChar char="❖"/>
              <a:defRPr sz="2400">
                <a:latin typeface="Arimo"/>
                <a:ea typeface="Arimo"/>
                <a:cs typeface="Arimo"/>
                <a:sym typeface="Arimo"/>
              </a:defRPr>
            </a:pPr>
            <a:endParaRPr lang="en-IN" sz="3000" dirty="0">
              <a:latin typeface="Arimo"/>
            </a:endParaRPr>
          </a:p>
          <a:p>
            <a:pPr marL="342900" indent="-342900" algn="just">
              <a:lnSpc>
                <a:spcPts val="2800"/>
              </a:lnSpc>
              <a:buSzPct val="100000"/>
              <a:buChar char="❖"/>
              <a:defRPr sz="2400">
                <a:latin typeface="Arimo"/>
                <a:ea typeface="Arimo"/>
                <a:cs typeface="Arimo"/>
                <a:sym typeface="Arimo"/>
              </a:defRPr>
            </a:pPr>
            <a:r>
              <a:rPr lang="en-IN" sz="3000" b="1" dirty="0" smtClean="0">
                <a:latin typeface="Arimo"/>
              </a:rPr>
              <a:t>Visualise the fetched data and previously stored information </a:t>
            </a:r>
            <a:r>
              <a:rPr lang="en-IN" sz="3000" dirty="0" smtClean="0">
                <a:latin typeface="Arimo"/>
              </a:rPr>
              <a:t>through the use of plots, graphs and other graphical representations.</a:t>
            </a:r>
          </a:p>
          <a:p>
            <a:pPr marL="342900" indent="-342900" algn="just">
              <a:lnSpc>
                <a:spcPts val="2800"/>
              </a:lnSpc>
              <a:buSzPct val="100000"/>
              <a:buChar char="❖"/>
              <a:defRPr sz="2400">
                <a:latin typeface="Arimo"/>
                <a:ea typeface="Arimo"/>
                <a:cs typeface="Arimo"/>
                <a:sym typeface="Arimo"/>
              </a:defRPr>
            </a:pPr>
            <a:endParaRPr lang="en-IN"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dirty="0">
                <a:latin typeface="Arimo"/>
              </a:rPr>
              <a:t>Implement a </a:t>
            </a:r>
            <a:r>
              <a:rPr lang="en-US" sz="3000" b="1" dirty="0">
                <a:latin typeface="Arimo"/>
              </a:rPr>
              <a:t>notification system to alert users </a:t>
            </a:r>
            <a:r>
              <a:rPr lang="en-US" sz="3000" dirty="0">
                <a:latin typeface="Arimo"/>
              </a:rPr>
              <a:t>about any changes in the network.</a:t>
            </a: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b="1" dirty="0">
                <a:latin typeface="Arimo"/>
              </a:rPr>
              <a:t>Enhance the user-interface </a:t>
            </a:r>
            <a:r>
              <a:rPr lang="en-US" sz="3000" dirty="0">
                <a:latin typeface="Arimo"/>
              </a:rPr>
              <a:t>for a more intuitive and visually appealing experience</a:t>
            </a:r>
            <a:r>
              <a:rPr lang="en-US" sz="3000" dirty="0" smtClean="0">
                <a:latin typeface="Arimo"/>
              </a:rPr>
              <a:t>.</a:t>
            </a:r>
            <a:endParaRPr sz="3000" b="1" dirty="0">
              <a:latin typeface="Arimo"/>
            </a:endParaRP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6</a:t>
            </a:fld>
            <a:endParaRPr lang="en-IN" dirty="0"/>
          </a:p>
        </p:txBody>
      </p:sp>
      <p:sp>
        <p:nvSpPr>
          <p:cNvPr id="2" name="TextBox 1"/>
          <p:cNvSpPr txBox="1"/>
          <p:nvPr/>
        </p:nvSpPr>
        <p:spPr>
          <a:xfrm>
            <a:off x="469916" y="881373"/>
            <a:ext cx="17337637"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spTree>
    <p:extLst>
      <p:ext uri="{BB962C8B-B14F-4D97-AF65-F5344CB8AC3E}">
        <p14:creationId xmlns:p14="http://schemas.microsoft.com/office/powerpoint/2010/main" val="83713582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Key Achievements / Outcome Till Now</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8" y="2400299"/>
            <a:ext cx="17481601" cy="7053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lnSpc>
                <a:spcPts val="3800"/>
              </a:lnSpc>
              <a:defRPr sz="4000">
                <a:latin typeface="Arimo Bold"/>
                <a:ea typeface="Arimo Bold"/>
                <a:cs typeface="Arimo Bold"/>
                <a:sym typeface="Arimo Bold"/>
              </a:defRPr>
            </a:pPr>
            <a:endParaRPr lang="en-US" sz="3000" dirty="0">
              <a:latin typeface="Arimo"/>
            </a:endParaRPr>
          </a:p>
          <a:p>
            <a:pPr algn="just">
              <a:lnSpc>
                <a:spcPts val="800"/>
              </a:lnSpc>
              <a:defRPr sz="3200">
                <a:latin typeface="Arimo Bold"/>
                <a:ea typeface="Arimo Bold"/>
                <a:cs typeface="Arimo Bold"/>
                <a:sym typeface="Arimo Bold"/>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dirty="0">
                <a:latin typeface="Arimo"/>
              </a:rPr>
              <a:t>Completed the </a:t>
            </a:r>
            <a:r>
              <a:rPr lang="en-US" sz="3000" b="1" dirty="0">
                <a:latin typeface="Arimo"/>
              </a:rPr>
              <a:t>setup process of </a:t>
            </a:r>
            <a:r>
              <a:rPr lang="en-US" sz="3000" b="1" dirty="0" smtClean="0">
                <a:latin typeface="Arimo"/>
              </a:rPr>
              <a:t>the app</a:t>
            </a:r>
            <a:r>
              <a:rPr lang="en-US" sz="3000" dirty="0">
                <a:latin typeface="Arimo"/>
              </a:rPr>
              <a:t>, ensuring a smooth and efficient start. </a:t>
            </a: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dirty="0">
                <a:latin typeface="Arimo"/>
              </a:rPr>
              <a:t>Addressed </a:t>
            </a:r>
            <a:r>
              <a:rPr lang="en-US" sz="3000" b="1" dirty="0">
                <a:latin typeface="Arimo"/>
              </a:rPr>
              <a:t>all necessary permission requirements</a:t>
            </a:r>
            <a:r>
              <a:rPr lang="en-US" sz="3000" dirty="0">
                <a:latin typeface="Arimo"/>
              </a:rPr>
              <a:t> crucial for the app‘s functionality. </a:t>
            </a:r>
          </a:p>
          <a:p>
            <a:pPr marL="342900" indent="-342900" algn="just">
              <a:lnSpc>
                <a:spcPts val="2800"/>
              </a:lnSpc>
              <a:buSzPct val="100000"/>
              <a:buChar char="❖"/>
              <a:defRPr sz="2400">
                <a:latin typeface="Arimo"/>
                <a:ea typeface="Arimo"/>
                <a:cs typeface="Arimo"/>
                <a:sym typeface="Arimo"/>
              </a:defRPr>
            </a:pPr>
            <a:endParaRPr lang="en-US"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US" sz="3000" dirty="0" smtClean="0">
              <a:latin typeface="Arimo"/>
            </a:endParaRPr>
          </a:p>
          <a:p>
            <a:pPr marL="342900" indent="-342900" algn="just">
              <a:lnSpc>
                <a:spcPts val="2800"/>
              </a:lnSpc>
              <a:buSzPct val="100000"/>
              <a:buFontTx/>
              <a:buChar char="❖"/>
              <a:defRPr sz="2400">
                <a:latin typeface="Arimo"/>
                <a:ea typeface="Arimo"/>
                <a:cs typeface="Arimo"/>
                <a:sym typeface="Arimo"/>
              </a:defRPr>
            </a:pPr>
            <a:r>
              <a:rPr lang="en-US" sz="3000" dirty="0">
                <a:latin typeface="Arimo"/>
              </a:rPr>
              <a:t>Acquired a </a:t>
            </a:r>
            <a:r>
              <a:rPr lang="en-US" sz="3000" b="1" dirty="0">
                <a:latin typeface="Arimo"/>
              </a:rPr>
              <a:t>comprehensive understanding of the essential RF parameters </a:t>
            </a:r>
            <a:r>
              <a:rPr lang="en-US" sz="3000" dirty="0">
                <a:latin typeface="Arimo"/>
              </a:rPr>
              <a:t>for LTE, 5G NSA and 5G SA network infrastructures. </a:t>
            </a:r>
          </a:p>
          <a:p>
            <a:pPr marL="342900" indent="-342900" algn="just">
              <a:lnSpc>
                <a:spcPts val="2800"/>
              </a:lnSpc>
              <a:buSzPct val="100000"/>
              <a:buChar char="❖"/>
              <a:defRPr sz="2400">
                <a:latin typeface="Arimo"/>
                <a:ea typeface="Arimo"/>
                <a:cs typeface="Arimo"/>
                <a:sym typeface="Arimo"/>
              </a:defRPr>
            </a:pPr>
            <a:endParaRPr lang="en-US"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dirty="0">
                <a:latin typeface="Arimo"/>
              </a:rPr>
              <a:t>Explored </a:t>
            </a:r>
            <a:r>
              <a:rPr lang="en-US" sz="3000" b="1" dirty="0">
                <a:latin typeface="Arimo"/>
              </a:rPr>
              <a:t>available Telephony APIs </a:t>
            </a:r>
            <a:r>
              <a:rPr lang="en-US" sz="3000" dirty="0">
                <a:latin typeface="Arimo"/>
              </a:rPr>
              <a:t>and integrated them to effectively retrieve RF parameter data</a:t>
            </a:r>
            <a:r>
              <a:rPr lang="en-US" sz="3000" dirty="0" smtClean="0">
                <a:latin typeface="Arimo"/>
              </a:rPr>
              <a:t>.</a:t>
            </a:r>
          </a:p>
          <a:p>
            <a:pPr marL="342900" indent="-342900" algn="just">
              <a:lnSpc>
                <a:spcPts val="2800"/>
              </a:lnSpc>
              <a:buSzPct val="100000"/>
              <a:buChar char="❖"/>
              <a:defRPr sz="2400">
                <a:latin typeface="Arimo"/>
                <a:ea typeface="Arimo"/>
                <a:cs typeface="Arimo"/>
                <a:sym typeface="Arimo"/>
              </a:defRPr>
            </a:pPr>
            <a:endParaRPr lang="en-US"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FontTx/>
              <a:buChar char="❖"/>
              <a:defRPr sz="2400">
                <a:latin typeface="Arimo"/>
                <a:ea typeface="Arimo"/>
                <a:cs typeface="Arimo"/>
                <a:sym typeface="Arimo"/>
              </a:defRPr>
            </a:pPr>
            <a:r>
              <a:rPr lang="en-IN" sz="3000" b="1" i="1" dirty="0">
                <a:latin typeface="Arimo" panose="020B0604020202020204"/>
              </a:rPr>
              <a:t>https://docs.google.com/spreadsheets/d/1ioE3sOUk1SmHGiDsDABTBq_D2PdW_dJ6/edit#gid=1742792295</a:t>
            </a:r>
          </a:p>
          <a:p>
            <a:pPr marL="342900" indent="-342900" algn="just">
              <a:lnSpc>
                <a:spcPts val="2800"/>
              </a:lnSpc>
              <a:buSzPct val="100000"/>
              <a:buChar char="❖"/>
              <a:defRPr sz="2400">
                <a:latin typeface="Arimo"/>
                <a:ea typeface="Arimo"/>
                <a:cs typeface="Arimo"/>
                <a:sym typeface="Arimo"/>
              </a:defRPr>
            </a:pPr>
            <a:endParaRPr lang="en-US"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US" sz="3000" dirty="0">
              <a:latin typeface="Arimo"/>
            </a:endParaRPr>
          </a:p>
          <a:p>
            <a:pPr marL="342900" indent="-342900" algn="just">
              <a:lnSpc>
                <a:spcPts val="2800"/>
              </a:lnSpc>
              <a:buSzPct val="100000"/>
              <a:buChar char="❖"/>
              <a:defRPr sz="2400">
                <a:latin typeface="Arimo"/>
                <a:ea typeface="Arimo"/>
                <a:cs typeface="Arimo"/>
                <a:sym typeface="Arimo"/>
              </a:defRPr>
            </a:pPr>
            <a:r>
              <a:rPr lang="en-US" sz="3000" dirty="0">
                <a:latin typeface="Arimo"/>
              </a:rPr>
              <a:t>Successfully </a:t>
            </a:r>
            <a:r>
              <a:rPr lang="en-US" sz="3000" b="1" dirty="0">
                <a:latin typeface="Arimo"/>
              </a:rPr>
              <a:t>retrieved and displayed a couple of RF parameter data </a:t>
            </a:r>
            <a:r>
              <a:rPr lang="en-US" sz="3000" dirty="0">
                <a:latin typeface="Arimo"/>
              </a:rPr>
              <a:t>points for analysis. </a:t>
            </a: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7</a:t>
            </a:fld>
            <a:endParaRPr lang="en-IN" dirty="0"/>
          </a:p>
        </p:txBody>
      </p:sp>
      <p:sp>
        <p:nvSpPr>
          <p:cNvPr id="2" name="TextBox 1"/>
          <p:cNvSpPr txBox="1"/>
          <p:nvPr/>
        </p:nvSpPr>
        <p:spPr>
          <a:xfrm>
            <a:off x="469916" y="881373"/>
            <a:ext cx="17368633"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spTree>
    <p:extLst>
      <p:ext uri="{BB962C8B-B14F-4D97-AF65-F5344CB8AC3E}">
        <p14:creationId xmlns:p14="http://schemas.microsoft.com/office/powerpoint/2010/main" val="220808456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3"/>
          <p:cNvSpPr/>
          <p:nvPr/>
        </p:nvSpPr>
        <p:spPr>
          <a:xfrm>
            <a:off x="0" y="157567"/>
            <a:ext cx="254033" cy="723806"/>
          </a:xfrm>
          <a:prstGeom prst="rect">
            <a:avLst/>
          </a:prstGeom>
          <a:solidFill>
            <a:srgbClr val="0E4094"/>
          </a:solidFill>
          <a:ln w="12700">
            <a:miter lim="400000"/>
          </a:ln>
        </p:spPr>
        <p:txBody>
          <a:bodyPr lIns="45719" rIns="45719"/>
          <a:lstStyle/>
          <a:p>
            <a:endParaRPr/>
          </a:p>
        </p:txBody>
      </p:sp>
      <p:sp>
        <p:nvSpPr>
          <p:cNvPr id="109" name="TextBox 4"/>
          <p:cNvSpPr txBox="1"/>
          <p:nvPr/>
        </p:nvSpPr>
        <p:spPr>
          <a:xfrm>
            <a:off x="664287" y="107553"/>
            <a:ext cx="15748832" cy="730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5700"/>
              </a:lnSpc>
              <a:defRPr sz="4800">
                <a:latin typeface="Arimo Bold"/>
                <a:ea typeface="Arimo Bold"/>
                <a:cs typeface="Arimo Bold"/>
                <a:sym typeface="Arimo Bold"/>
              </a:defRPr>
            </a:lvl1pPr>
          </a:lstStyle>
          <a:p>
            <a:r>
              <a:rPr lang="en-IN" dirty="0" smtClean="0"/>
              <a:t>Questions</a:t>
            </a:r>
            <a:endParaRPr dirty="0"/>
          </a:p>
        </p:txBody>
      </p:sp>
      <p:sp>
        <p:nvSpPr>
          <p:cNvPr id="110" name="Freeform 6"/>
          <p:cNvSpPr/>
          <p:nvPr/>
        </p:nvSpPr>
        <p:spPr>
          <a:xfrm>
            <a:off x="356948" y="157567"/>
            <a:ext cx="112968" cy="723806"/>
          </a:xfrm>
          <a:prstGeom prst="rect">
            <a:avLst/>
          </a:prstGeom>
          <a:solidFill>
            <a:srgbClr val="BFBFBF"/>
          </a:solidFill>
          <a:ln w="12700">
            <a:miter lim="400000"/>
          </a:ln>
        </p:spPr>
        <p:txBody>
          <a:bodyPr lIns="45719" rIns="45719"/>
          <a:lstStyle/>
          <a:p>
            <a:endParaRPr/>
          </a:p>
        </p:txBody>
      </p:sp>
      <p:sp>
        <p:nvSpPr>
          <p:cNvPr id="111" name="Freeform 7"/>
          <p:cNvSpPr/>
          <p:nvPr/>
        </p:nvSpPr>
        <p:spPr>
          <a:xfrm>
            <a:off x="16413120" y="157567"/>
            <a:ext cx="1874878" cy="712366"/>
          </a:xfrm>
          <a:prstGeom prst="rect">
            <a:avLst/>
          </a:prstGeom>
          <a:blipFill>
            <a:blip r:embed="rId2"/>
            <a:stretch>
              <a:fillRect/>
            </a:stretch>
          </a:blipFill>
          <a:ln w="12700">
            <a:miter lim="400000"/>
          </a:ln>
        </p:spPr>
        <p:txBody>
          <a:bodyPr lIns="45719" rIns="45719"/>
          <a:lstStyle/>
          <a:p>
            <a:endParaRPr/>
          </a:p>
        </p:txBody>
      </p:sp>
      <p:grpSp>
        <p:nvGrpSpPr>
          <p:cNvPr id="114" name="Group 8"/>
          <p:cNvGrpSpPr/>
          <p:nvPr/>
        </p:nvGrpSpPr>
        <p:grpSpPr>
          <a:xfrm>
            <a:off x="-2" y="919958"/>
            <a:ext cx="18288002" cy="1232036"/>
            <a:chOff x="-1" y="-1"/>
            <a:chExt cx="18288001" cy="1232034"/>
          </a:xfrm>
        </p:grpSpPr>
        <p:sp>
          <p:nvSpPr>
            <p:cNvPr id="112" name="Freeform 9"/>
            <p:cNvSpPr/>
            <p:nvPr/>
          </p:nvSpPr>
          <p:spPr>
            <a:xfrm>
              <a:off x="-1" y="-1"/>
              <a:ext cx="18288001" cy="1232034"/>
            </a:xfrm>
            <a:prstGeom prst="rect">
              <a:avLst/>
            </a:prstGeom>
            <a:solidFill>
              <a:srgbClr val="F2F2F2"/>
            </a:solidFill>
            <a:ln w="12700" cap="flat">
              <a:noFill/>
              <a:miter lim="400000"/>
            </a:ln>
            <a:effectLst/>
          </p:spPr>
          <p:txBody>
            <a:bodyPr wrap="square" lIns="45719" tIns="45719" rIns="45719" bIns="45719" numCol="1" anchor="t">
              <a:noAutofit/>
            </a:bodyPr>
            <a:lstStyle/>
            <a:p>
              <a:endParaRPr/>
            </a:p>
          </p:txBody>
        </p:sp>
        <p:sp>
          <p:nvSpPr>
            <p:cNvPr id="113" name="TextBox 10"/>
            <p:cNvSpPr txBox="1"/>
            <p:nvPr/>
          </p:nvSpPr>
          <p:spPr>
            <a:xfrm>
              <a:off x="-1" y="0"/>
              <a:ext cx="18288000" cy="451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marL="226219" lvl="1" indent="0" algn="just">
                <a:lnSpc>
                  <a:spcPts val="2900"/>
                </a:lnSpc>
                <a:buSzPct val="100000"/>
                <a:defRPr sz="2400" u="sng" spc="23">
                  <a:solidFill>
                    <a:srgbClr val="0E4094"/>
                  </a:solidFill>
                  <a:latin typeface="TT Rounds Condensed Bold"/>
                  <a:ea typeface="TT Rounds Condensed Bold"/>
                  <a:cs typeface="TT Rounds Condensed Bold"/>
                  <a:sym typeface="TT Rounds Condensed Bold"/>
                </a:defRPr>
              </a:pPr>
              <a:endParaRPr lang="en-US" dirty="0" smtClean="0">
                <a:latin typeface="Arial" panose="020B0604020202020204" pitchFamily="34" charset="0"/>
                <a:cs typeface="Arial" panose="020B0604020202020204" pitchFamily="34" charset="0"/>
              </a:endParaRPr>
            </a:p>
          </p:txBody>
        </p:sp>
      </p:grpSp>
      <p:sp>
        <p:nvSpPr>
          <p:cNvPr id="115" name="TextBox 11"/>
          <p:cNvSpPr txBox="1"/>
          <p:nvPr/>
        </p:nvSpPr>
        <p:spPr>
          <a:xfrm>
            <a:off x="356948" y="2400299"/>
            <a:ext cx="17450605" cy="7181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a:lnSpc>
                <a:spcPts val="3800"/>
              </a:lnSpc>
              <a:defRPr sz="4000">
                <a:latin typeface="Arimo Bold"/>
                <a:ea typeface="Arimo Bold"/>
                <a:cs typeface="Arimo Bold"/>
                <a:sym typeface="Arimo Bold"/>
              </a:defRPr>
            </a:pPr>
            <a:endParaRPr lang="en-IN" sz="3000" dirty="0" smtClean="0">
              <a:latin typeface="Arimo"/>
            </a:endParaRPr>
          </a:p>
          <a:p>
            <a:pPr algn="ctr">
              <a:lnSpc>
                <a:spcPts val="3800"/>
              </a:lnSpc>
              <a:defRPr sz="4000">
                <a:latin typeface="Arimo Bold"/>
                <a:ea typeface="Arimo Bold"/>
                <a:cs typeface="Arimo Bold"/>
                <a:sym typeface="Arimo Bold"/>
              </a:defRPr>
            </a:pPr>
            <a:endParaRPr sz="3000" dirty="0">
              <a:latin typeface="Arimo"/>
            </a:endParaRPr>
          </a:p>
          <a:p>
            <a:pPr algn="ctr">
              <a:lnSpc>
                <a:spcPts val="800"/>
              </a:lnSpc>
              <a:defRPr sz="3200">
                <a:latin typeface="Arimo Bold"/>
                <a:ea typeface="Arimo Bold"/>
                <a:cs typeface="Arimo Bold"/>
                <a:sym typeface="Arimo Bold"/>
              </a:defRPr>
            </a:pPr>
            <a:endParaRPr sz="3000" dirty="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Is there a preferred UI design template to follow or creative freedom is allowed for the interface?</a:t>
            </a: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IN"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How should we visually represent both the real-time data fetched and the stored information for optimal comprehension?</a:t>
            </a: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lang="en-IN"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Should we include a data download feature, allowing users to access fetched real-time data and stored information for offline analysis or record-keeping?</a:t>
            </a:r>
          </a:p>
          <a:p>
            <a:pPr marL="342900" indent="-342900" algn="just">
              <a:lnSpc>
                <a:spcPts val="2800"/>
              </a:lnSpc>
              <a:buSzPct val="100000"/>
              <a:buChar char="❖"/>
              <a:defRPr sz="2400">
                <a:latin typeface="Arimo"/>
                <a:ea typeface="Arimo"/>
                <a:cs typeface="Arimo"/>
                <a:sym typeface="Arimo"/>
              </a:defRPr>
            </a:pPr>
            <a:endParaRPr lang="en-IN"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Should we implement a feature that enables users to customize the time duration for data fetching, providing flexibility with options like 250ms, 500ms, 1s, 2s intervals?</a:t>
            </a:r>
          </a:p>
          <a:p>
            <a:pPr marL="342900" indent="-342900" algn="just">
              <a:lnSpc>
                <a:spcPts val="2800"/>
              </a:lnSpc>
              <a:buSzPct val="100000"/>
              <a:buChar char="❖"/>
              <a:defRPr sz="2400">
                <a:latin typeface="Arimo"/>
                <a:ea typeface="Arimo"/>
                <a:cs typeface="Arimo"/>
                <a:sym typeface="Arimo"/>
              </a:defRPr>
            </a:pPr>
            <a:endParaRPr lang="en-IN" sz="3000" dirty="0" smtClean="0">
              <a:latin typeface="Arimo"/>
            </a:endParaRPr>
          </a:p>
          <a:p>
            <a:pPr marL="342900" indent="-342900" algn="just">
              <a:lnSpc>
                <a:spcPts val="2800"/>
              </a:lnSpc>
              <a:buSzPct val="100000"/>
              <a:buChar char="❖"/>
              <a:defRPr sz="2400">
                <a:latin typeface="Arimo"/>
                <a:ea typeface="Arimo"/>
                <a:cs typeface="Arimo"/>
                <a:sym typeface="Arimo"/>
              </a:defRPr>
            </a:pPr>
            <a:endParaRPr sz="3000" dirty="0" smtClean="0">
              <a:latin typeface="Arimo"/>
            </a:endParaRPr>
          </a:p>
          <a:p>
            <a:pPr marL="342900" indent="-342900" algn="just">
              <a:lnSpc>
                <a:spcPts val="2800"/>
              </a:lnSpc>
              <a:buSzPct val="100000"/>
              <a:buChar char="❖"/>
              <a:defRPr sz="2400">
                <a:latin typeface="Arimo"/>
                <a:ea typeface="Arimo"/>
                <a:cs typeface="Arimo"/>
                <a:sym typeface="Arimo"/>
              </a:defRPr>
            </a:pPr>
            <a:r>
              <a:rPr lang="en-IN" sz="3000" dirty="0" smtClean="0">
                <a:latin typeface="Arimo"/>
              </a:rPr>
              <a:t>Should we extend the monitoring capabilities to include parameters related to Wi-Fi connections for a more holistic overview of network-related information?</a:t>
            </a:r>
            <a:endParaRPr sz="3000" b="1" dirty="0">
              <a:latin typeface="Arimo"/>
            </a:endParaRPr>
          </a:p>
        </p:txBody>
      </p:sp>
      <p:sp>
        <p:nvSpPr>
          <p:cNvPr id="6" name="Slide Number Placeholder 5"/>
          <p:cNvSpPr>
            <a:spLocks noGrp="1"/>
          </p:cNvSpPr>
          <p:nvPr>
            <p:ph type="sldNum" sz="quarter" idx="2"/>
          </p:nvPr>
        </p:nvSpPr>
        <p:spPr>
          <a:xfrm>
            <a:off x="18029374" y="10069065"/>
            <a:ext cx="258624" cy="248305"/>
          </a:xfrm>
        </p:spPr>
        <p:txBody>
          <a:bodyPr/>
          <a:lstStyle/>
          <a:p>
            <a:fld id="{86CB4B4D-7CA3-9044-876B-883B54F8677D}" type="slidenum">
              <a:rPr lang="en-IN" smtClean="0"/>
              <a:t>8</a:t>
            </a:fld>
            <a:endParaRPr lang="en-IN" dirty="0"/>
          </a:p>
        </p:txBody>
      </p:sp>
      <p:sp>
        <p:nvSpPr>
          <p:cNvPr id="2" name="TextBox 1"/>
          <p:cNvSpPr txBox="1"/>
          <p:nvPr/>
        </p:nvSpPr>
        <p:spPr>
          <a:xfrm>
            <a:off x="469916" y="881373"/>
            <a:ext cx="17337637"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Work</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let</a:t>
            </a:r>
            <a:r>
              <a:rPr kumimoji="0" lang="en-IN" sz="2500" b="0" i="0"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Network Monitor Utility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2500" u="sng" dirty="0" smtClean="0">
                <a:solidFill>
                  <a:schemeClr val="accent1">
                    <a:lumMod val="50000"/>
                  </a:schemeClr>
                </a:solidFill>
                <a:latin typeface="TT Rounds Condensed"/>
              </a:rPr>
              <a:t>Work</a:t>
            </a:r>
            <a:r>
              <a:rPr lang="en-IN" sz="2500" dirty="0" smtClean="0">
                <a:solidFill>
                  <a:schemeClr val="accent1">
                    <a:lumMod val="50000"/>
                  </a:schemeClr>
                </a:solidFill>
                <a:latin typeface="TT Rounds Condensed"/>
              </a:rPr>
              <a:t>-</a:t>
            </a:r>
            <a:r>
              <a:rPr lang="en-IN" sz="2500" u="sng" dirty="0" smtClean="0">
                <a:solidFill>
                  <a:schemeClr val="accent1">
                    <a:lumMod val="50000"/>
                  </a:schemeClr>
                </a:solidFill>
                <a:latin typeface="TT Rounds Condensed"/>
              </a:rPr>
              <a:t>let</a:t>
            </a:r>
            <a:r>
              <a:rPr lang="en-IN" sz="2500" dirty="0" smtClean="0">
                <a:solidFill>
                  <a:schemeClr val="accent1">
                    <a:lumMod val="50000"/>
                  </a:schemeClr>
                </a:solidFill>
                <a:latin typeface="TT Rounds Condensed"/>
              </a:rPr>
              <a:t> </a:t>
            </a:r>
            <a:r>
              <a:rPr lang="en-IN" sz="2500" u="sng" dirty="0" smtClean="0">
                <a:solidFill>
                  <a:schemeClr val="accent1">
                    <a:lumMod val="50000"/>
                  </a:schemeClr>
                </a:solidFill>
                <a:latin typeface="TT Rounds Condensed"/>
              </a:rPr>
              <a:t>ID</a:t>
            </a:r>
            <a:r>
              <a:rPr lang="en-IN" sz="2500" dirty="0" smtClean="0">
                <a:solidFill>
                  <a:schemeClr val="accent1">
                    <a:lumMod val="50000"/>
                  </a:schemeClr>
                </a:solidFill>
                <a:latin typeface="TT Rounds Condensed"/>
              </a:rPr>
              <a:t>: 23SE15</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College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a:t>
            </a:r>
            <a:r>
              <a:rPr kumimoji="0" lang="en-IN" sz="2500" b="0" i="0" u="sng" strike="noStrike" cap="none" spc="0" normalizeH="0" baseline="0" dirty="0" smtClean="0">
                <a:ln>
                  <a:noFill/>
                </a:ln>
                <a:solidFill>
                  <a:schemeClr val="accent1">
                    <a:lumMod val="50000"/>
                  </a:schemeClr>
                </a:solidFill>
                <a:effectLst/>
                <a:uFillTx/>
                <a:latin typeface="TT Rounds Condensed"/>
                <a:sym typeface="Calibri"/>
              </a:rPr>
              <a:t>Name</a:t>
            </a:r>
            <a:r>
              <a:rPr kumimoji="0" lang="en-IN" sz="2500" b="0" i="0" u="none" strike="noStrike" cap="none" spc="0" normalizeH="0" baseline="0" dirty="0" smtClean="0">
                <a:ln>
                  <a:noFill/>
                </a:ln>
                <a:solidFill>
                  <a:schemeClr val="accent1">
                    <a:lumMod val="50000"/>
                  </a:schemeClr>
                </a:solidFill>
                <a:effectLst/>
                <a:uFillTx/>
                <a:latin typeface="TT Rounds Condensed"/>
                <a:sym typeface="Calibri"/>
              </a:rPr>
              <a:t>: Vellore Institute of Technology (VIT), Chennai</a:t>
            </a:r>
            <a:endParaRPr kumimoji="0" lang="en-IN" sz="2500" b="0" i="0" u="none" strike="noStrike" cap="none" spc="0" normalizeH="0" baseline="0" dirty="0">
              <a:ln>
                <a:noFill/>
              </a:ln>
              <a:solidFill>
                <a:schemeClr val="accent1">
                  <a:lumMod val="50000"/>
                </a:schemeClr>
              </a:solidFill>
              <a:effectLst/>
              <a:uFillTx/>
              <a:latin typeface="TT Rounds Condensed"/>
              <a:sym typeface="Calibri"/>
            </a:endParaRPr>
          </a:p>
        </p:txBody>
      </p:sp>
    </p:spTree>
    <p:extLst>
      <p:ext uri="{BB962C8B-B14F-4D97-AF65-F5344CB8AC3E}">
        <p14:creationId xmlns:p14="http://schemas.microsoft.com/office/powerpoint/2010/main" val="28852366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2"/>
          <p:cNvSpPr txBox="1"/>
          <p:nvPr/>
        </p:nvSpPr>
        <p:spPr>
          <a:xfrm>
            <a:off x="2367501" y="3483984"/>
            <a:ext cx="13552998" cy="28702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22300"/>
              </a:lnSpc>
              <a:defRPr sz="20700" spc="-188">
                <a:solidFill>
                  <a:srgbClr val="5B9BD5"/>
                </a:solidFill>
                <a:latin typeface="Great Vibes"/>
                <a:ea typeface="Great Vibes"/>
                <a:cs typeface="Great Vibes"/>
                <a:sym typeface="Great Vibes"/>
              </a:defRPr>
            </a:lvl1pPr>
          </a:lstStyle>
          <a:p>
            <a:r>
              <a:rPr b="1" dirty="0"/>
              <a:t>Thank </a:t>
            </a:r>
            <a:r>
              <a:rPr lang="en-IN" b="1" dirty="0" smtClean="0"/>
              <a:t>Y</a:t>
            </a:r>
            <a:r>
              <a:rPr b="1" dirty="0" err="1" smtClean="0"/>
              <a:t>ou</a:t>
            </a:r>
            <a:endParaRPr b="1" dirty="0"/>
          </a:p>
        </p:txBody>
      </p:sp>
      <p:sp>
        <p:nvSpPr>
          <p:cNvPr id="183" name="Freeform 4"/>
          <p:cNvSpPr/>
          <p:nvPr/>
        </p:nvSpPr>
        <p:spPr>
          <a:xfrm>
            <a:off x="1147109" y="-36915"/>
            <a:ext cx="1476853" cy="10323957"/>
          </a:xfrm>
          <a:prstGeom prst="rect">
            <a:avLst/>
          </a:prstGeom>
          <a:solidFill>
            <a:srgbClr val="BFBFBF"/>
          </a:solidFill>
          <a:ln w="12700">
            <a:miter lim="400000"/>
          </a:ln>
        </p:spPr>
        <p:txBody>
          <a:bodyPr lIns="45719" rIns="45719"/>
          <a:lstStyle/>
          <a:p>
            <a:endParaRPr/>
          </a:p>
        </p:txBody>
      </p:sp>
      <p:sp>
        <p:nvSpPr>
          <p:cNvPr id="184" name="Freeform 6"/>
          <p:cNvSpPr/>
          <p:nvPr/>
        </p:nvSpPr>
        <p:spPr>
          <a:xfrm>
            <a:off x="0" y="-1"/>
            <a:ext cx="924307" cy="10287001"/>
          </a:xfrm>
          <a:prstGeom prst="rect">
            <a:avLst/>
          </a:prstGeom>
          <a:solidFill>
            <a:srgbClr val="0E4094"/>
          </a:solidFill>
          <a:ln w="12700">
            <a:miter lim="400000"/>
          </a:ln>
        </p:spPr>
        <p:txBody>
          <a:bodyPr lIns="45719" rIns="45719"/>
          <a:lstStyle/>
          <a:p>
            <a:endParaRPr/>
          </a:p>
        </p:txBody>
      </p:sp>
      <p:sp>
        <p:nvSpPr>
          <p:cNvPr id="4" name="Slide Number Placeholder 3"/>
          <p:cNvSpPr>
            <a:spLocks noGrp="1"/>
          </p:cNvSpPr>
          <p:nvPr>
            <p:ph type="sldNum" sz="quarter" idx="2"/>
          </p:nvPr>
        </p:nvSpPr>
        <p:spPr/>
        <p:txBody>
          <a:bodyPr/>
          <a:lstStyle/>
          <a:p>
            <a:fld id="{86CB4B4D-7CA3-9044-876B-883B54F8677D}" type="slidenum">
              <a:rPr lang="en-IN" smtClean="0"/>
              <a:t>9</a:t>
            </a:fld>
            <a:endParaRPr lang="en-IN"/>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1552</TotalTime>
  <Words>1360</Words>
  <Application>Microsoft Office PowerPoint</Application>
  <PresentationFormat>Custom</PresentationFormat>
  <Paragraphs>190</Paragraphs>
  <Slides>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Arimo</vt:lpstr>
      <vt:lpstr>Arimo Bold</vt:lpstr>
      <vt:lpstr>Arimo Bold Italics</vt:lpstr>
      <vt:lpstr>Calibri</vt:lpstr>
      <vt:lpstr>Great Vibes</vt:lpstr>
      <vt:lpstr>Helvetica</vt:lpstr>
      <vt:lpstr>SamsungOne 400</vt:lpstr>
      <vt:lpstr>SamsungOne 600C</vt:lpstr>
      <vt:lpstr>SamsungOne 800</vt:lpstr>
      <vt:lpstr>TT Rounds Condensed</vt:lpstr>
      <vt:lpstr>TT Rounds Condensed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 Lakshminarayanan</dc:creator>
  <cp:lastModifiedBy>Vigneshwar Lakshminarayanan</cp:lastModifiedBy>
  <cp:revision>43</cp:revision>
  <dcterms:modified xsi:type="dcterms:W3CDTF">2024-01-10T00:27:32Z</dcterms:modified>
</cp:coreProperties>
</file>