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2"/>
    <p:sldId id="257" r:id="rId3"/>
    <p:sldId id="261" r:id="rId4"/>
    <p:sldId id="262" r:id="rId5"/>
    <p:sldId id="263" r:id="rId6"/>
    <p:sldId id="258" r:id="rId7"/>
    <p:sldId id="264" r:id="rId8"/>
    <p:sldId id="337" r:id="rId9"/>
    <p:sldId id="338" r:id="rId10"/>
    <p:sldId id="340" r:id="rId11"/>
    <p:sldId id="341" r:id="rId12"/>
    <p:sldId id="342" r:id="rId13"/>
    <p:sldId id="343" r:id="rId14"/>
    <p:sldId id="344" r:id="rId15"/>
    <p:sldId id="345" r:id="rId16"/>
    <p:sldId id="266" r:id="rId17"/>
    <p:sldId id="267" r:id="rId18"/>
    <p:sldId id="268" r:id="rId19"/>
    <p:sldId id="269" r:id="rId20"/>
    <p:sldId id="271" r:id="rId21"/>
    <p:sldId id="272" r:id="rId22"/>
    <p:sldId id="273"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5" d="100"/>
          <a:sy n="85" d="100"/>
        </p:scale>
        <p:origin x="590"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F531B98-7DAA-4F67-B12F-4F673C8BF44F}"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531B98-7DAA-4F67-B12F-4F673C8BF44F}"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531B98-7DAA-4F67-B12F-4F673C8BF44F}"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531B98-7DAA-4F67-B12F-4F673C8BF44F}"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531B98-7DAA-4F67-B12F-4F673C8BF44F}"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531B98-7DAA-4F67-B12F-4F673C8BF44F}"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531B98-7DAA-4F67-B12F-4F673C8BF44F}" type="datetimeFigureOut">
              <a:rPr lang="en-US" smtClean="0"/>
              <a:t>6/19/2024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531B98-7DAA-4F67-B12F-4F673C8BF44F}" type="datetimeFigureOut">
              <a:rPr lang="en-US" smtClean="0"/>
              <a:t>6/19/2024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31B98-7DAA-4F67-B12F-4F673C8BF44F}" type="datetimeFigureOut">
              <a:rPr lang="en-US" smtClean="0"/>
              <a:t>6/19/2024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531B98-7DAA-4F67-B12F-4F673C8BF44F}"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531B98-7DAA-4F67-B12F-4F673C8BF44F}"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000" t="-2000" b="8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31B98-7DAA-4F67-B12F-4F673C8BF44F}" type="datetimeFigureOut">
              <a:rPr lang="en-US" smtClean="0"/>
              <a:t>6/19/2024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CC68A8-5216-4190-A4A6-D33F30E85D5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478F875-956D-529E-8FC6-A67D51920776}"/>
              </a:ext>
            </a:extLst>
          </p:cNvPr>
          <p:cNvSpPr txBox="1">
            <a:spLocks/>
          </p:cNvSpPr>
          <p:nvPr/>
        </p:nvSpPr>
        <p:spPr>
          <a:xfrm>
            <a:off x="228599" y="677518"/>
            <a:ext cx="11707761" cy="6019800"/>
          </a:xfrm>
          <a:prstGeom prst="rect">
            <a:avLst/>
          </a:prstGeom>
          <a:noFill/>
        </p:spPr>
        <p:txBody>
          <a:bodyPr>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7200" b="1" dirty="0">
                <a:solidFill>
                  <a:srgbClr val="002060"/>
                </a:solidFill>
                <a:latin typeface="Bookman Old Style" panose="02050604050505020204" pitchFamily="18" charset="0"/>
                <a:cs typeface="Times New Roman" panose="02020603050405020304" pitchFamily="18" charset="0"/>
              </a:rPr>
              <a:t>BACHELOR OF TECHNOLOGY IN</a:t>
            </a:r>
          </a:p>
          <a:p>
            <a:pPr algn="ctr">
              <a:buFont typeface="Arial" panose="020B0604020202020204" pitchFamily="34" charset="0"/>
              <a:buNone/>
            </a:pPr>
            <a:r>
              <a:rPr lang="en-US" sz="7200" b="1" dirty="0">
                <a:solidFill>
                  <a:srgbClr val="002060"/>
                </a:solidFill>
                <a:latin typeface="Bookman Old Style" panose="02050604050505020204" pitchFamily="18" charset="0"/>
                <a:cs typeface="Times New Roman" panose="02020603050405020304" pitchFamily="18" charset="0"/>
              </a:rPr>
              <a:t>Artificial Intelligence and Machine Learning</a:t>
            </a:r>
          </a:p>
          <a:p>
            <a:pPr algn="ctr">
              <a:buNone/>
            </a:pPr>
            <a:r>
              <a:rPr lang="en-US" sz="6400" dirty="0">
                <a:latin typeface="Bookman Old Style" panose="02050604050505020204" pitchFamily="18" charset="0"/>
                <a:cs typeface="Times New Roman" panose="02020603050405020304" pitchFamily="18" charset="0"/>
              </a:rPr>
              <a:t>Section : OMEGA</a:t>
            </a:r>
          </a:p>
          <a:p>
            <a:pPr algn="ctr">
              <a:buNone/>
            </a:pPr>
            <a:endParaRPr lang="en-US" sz="6400" dirty="0">
              <a:latin typeface="Bookman Old Style" panose="02050604050505020204" pitchFamily="18" charset="0"/>
              <a:cs typeface="Times New Roman" panose="02020603050405020304" pitchFamily="18" charset="0"/>
            </a:endParaRPr>
          </a:p>
          <a:p>
            <a:pPr algn="ctr">
              <a:buNone/>
            </a:pPr>
            <a:r>
              <a:rPr lang="en-US" sz="6400" dirty="0">
                <a:latin typeface="Bookman Old Style" panose="02050604050505020204" pitchFamily="18" charset="0"/>
                <a:cs typeface="Times New Roman" panose="02020603050405020304" pitchFamily="18" charset="0"/>
              </a:rPr>
              <a:t>Project Title : </a:t>
            </a:r>
            <a:r>
              <a:rPr lang="en-US" sz="6400" b="1" dirty="0">
                <a:latin typeface="Bookman Old Style" panose="02050604050505020204" pitchFamily="18" charset="0"/>
                <a:cs typeface="Times New Roman" panose="02020603050405020304" pitchFamily="18" charset="0"/>
              </a:rPr>
              <a:t>COMPUTER VISION BASED PARKING SPACE DETECTION </a:t>
            </a:r>
            <a:r>
              <a:rPr lang="en-US" sz="6400" dirty="0">
                <a:latin typeface="Bookman Old Style" panose="02050604050505020204" pitchFamily="18" charset="0"/>
                <a:cs typeface="Times New Roman" panose="02020603050405020304" pitchFamily="18" charset="0"/>
              </a:rPr>
              <a:t>                                                                               </a:t>
            </a:r>
          </a:p>
          <a:p>
            <a:pPr algn="ctr">
              <a:buNone/>
            </a:pPr>
            <a:endParaRPr lang="en-US" sz="6400" dirty="0">
              <a:latin typeface="Bookman Old Style" panose="02050604050505020204" pitchFamily="18" charset="0"/>
              <a:cs typeface="Times New Roman" panose="02020603050405020304" pitchFamily="18" charset="0"/>
            </a:endParaRPr>
          </a:p>
          <a:p>
            <a:pPr algn="ctr">
              <a:buNone/>
            </a:pPr>
            <a:r>
              <a:rPr lang="en-US" sz="6400" dirty="0">
                <a:latin typeface="Bookman Old Style" panose="02050604050505020204" pitchFamily="18" charset="0"/>
                <a:cs typeface="Times New Roman" panose="02020603050405020304" pitchFamily="18" charset="0"/>
              </a:rPr>
              <a:t>Batch Number: </a:t>
            </a:r>
            <a:r>
              <a:rPr lang="en-US" sz="6400" b="1" dirty="0">
                <a:latin typeface="Bookman Old Style" panose="02050604050505020204" pitchFamily="18" charset="0"/>
                <a:cs typeface="Times New Roman" panose="02020603050405020304" pitchFamily="18" charset="0"/>
              </a:rPr>
              <a:t>OT-18                                                                                </a:t>
            </a:r>
          </a:p>
          <a:p>
            <a:pPr algn="ctr">
              <a:buNone/>
            </a:pPr>
            <a:r>
              <a:rPr lang="en-US" sz="6400" dirty="0">
                <a:latin typeface="Bookman Old Style" panose="02050604050505020204" pitchFamily="18" charset="0"/>
                <a:cs typeface="Times New Roman" panose="02020603050405020304" pitchFamily="18" charset="0"/>
              </a:rPr>
              <a:t> Roll Numbers : </a:t>
            </a:r>
          </a:p>
          <a:p>
            <a:pPr algn="ctr">
              <a:buNone/>
            </a:pPr>
            <a:r>
              <a:rPr lang="en-US" sz="6400" dirty="0">
                <a:latin typeface="Bookman Old Style" panose="02050604050505020204" pitchFamily="18" charset="0"/>
                <a:cs typeface="Times New Roman" panose="02020603050405020304" pitchFamily="18" charset="0"/>
              </a:rPr>
              <a:t>2211CS020509[SIGMA]</a:t>
            </a:r>
          </a:p>
          <a:p>
            <a:pPr algn="ctr">
              <a:buNone/>
            </a:pPr>
            <a:r>
              <a:rPr lang="en-US" sz="6400" dirty="0">
                <a:latin typeface="Bookman Old Style" panose="02050604050505020204" pitchFamily="18" charset="0"/>
                <a:cs typeface="Times New Roman" panose="02020603050405020304" pitchFamily="18" charset="0"/>
              </a:rPr>
              <a:t>2211CS020529[SIGMA]</a:t>
            </a:r>
          </a:p>
          <a:p>
            <a:pPr algn="ctr">
              <a:buNone/>
            </a:pPr>
            <a:r>
              <a:rPr lang="en-US" sz="6400" dirty="0">
                <a:latin typeface="Bookman Old Style" panose="02050604050505020204" pitchFamily="18" charset="0"/>
                <a:cs typeface="Times New Roman" panose="02020603050405020304" pitchFamily="18" charset="0"/>
              </a:rPr>
              <a:t>2211CS020537</a:t>
            </a:r>
          </a:p>
          <a:p>
            <a:pPr algn="ctr">
              <a:buNone/>
            </a:pPr>
            <a:r>
              <a:rPr lang="en-US" sz="6400" dirty="0">
                <a:latin typeface="Bookman Old Style" panose="02050604050505020204" pitchFamily="18" charset="0"/>
                <a:cs typeface="Times New Roman" panose="02020603050405020304" pitchFamily="18" charset="0"/>
              </a:rPr>
              <a:t>2211CS020573</a:t>
            </a:r>
          </a:p>
          <a:p>
            <a:pPr algn="ctr">
              <a:buNone/>
            </a:pPr>
            <a:r>
              <a:rPr lang="en-US" sz="6400" dirty="0">
                <a:latin typeface="Bookman Old Style" panose="02050604050505020204" pitchFamily="18" charset="0"/>
                <a:cs typeface="Times New Roman" panose="02020603050405020304" pitchFamily="18" charset="0"/>
              </a:rPr>
              <a:t>2211CS020575</a:t>
            </a:r>
          </a:p>
          <a:p>
            <a:pPr algn="ctr">
              <a:buNone/>
            </a:pPr>
            <a:r>
              <a:rPr lang="en-US" sz="6400" dirty="0">
                <a:latin typeface="Bookman Old Style" panose="02050604050505020204" pitchFamily="18" charset="0"/>
                <a:cs typeface="Times New Roman" panose="02020603050405020304" pitchFamily="18" charset="0"/>
              </a:rPr>
              <a:t>Project Guide: PREETI.C.M</a:t>
            </a:r>
          </a:p>
          <a:p>
            <a:pPr algn="ctr">
              <a:buNone/>
            </a:pPr>
            <a:endParaRPr lang="en-US" sz="1600" dirty="0">
              <a:latin typeface="Bookman Old Style" panose="020506040505050202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buNone/>
            </a:pPr>
            <a:r>
              <a:rPr lang="en-US" sz="1700" dirty="0">
                <a:latin typeface="Bookman Old Style" panose="020506040505050202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a:buNone/>
            </a:pPr>
            <a:r>
              <a:rPr lang="en-US" sz="1600" b="1" dirty="0">
                <a:latin typeface="Times New Roman" panose="02020603050405020304" pitchFamily="18" charset="0"/>
                <a:cs typeface="Times New Roman" panose="02020603050405020304" pitchFamily="18" charset="0"/>
              </a:rPr>
              <a:t>                              </a:t>
            </a:r>
          </a:p>
          <a:p>
            <a:pPr algn="ctr">
              <a:buFont typeface="Arial" panose="020B0604020202020204" pitchFamily="34" charset="0"/>
              <a:buNone/>
            </a:pPr>
            <a:endParaRPr lang="en-US" sz="2200" b="1" dirty="0">
              <a:solidFill>
                <a:srgbClr val="7030A0"/>
              </a:solidFill>
              <a:latin typeface="Bookman Old Style" panose="02050604050505020204" pitchFamily="18" charset="0"/>
              <a:cs typeface="Times New Roman" panose="02020603050405020304" pitchFamily="18" charset="0"/>
            </a:endParaRPr>
          </a:p>
          <a:p>
            <a:pPr algn="ctr">
              <a:buFont typeface="Arial" panose="020B0604020202020204" pitchFamily="34" charset="0"/>
              <a:buNone/>
            </a:pPr>
            <a:r>
              <a:rPr lang="en-US" sz="4400" b="1" dirty="0">
                <a:solidFill>
                  <a:srgbClr val="7030A0"/>
                </a:solidFill>
                <a:latin typeface="Bookman Old Style" panose="02050604050505020204" pitchFamily="18" charset="0"/>
                <a:cs typeface="Times New Roman" panose="02020603050405020304" pitchFamily="18" charset="0"/>
              </a:rPr>
              <a:t>Department of AIML, School of Engineering</a:t>
            </a:r>
          </a:p>
          <a:p>
            <a:pPr algn="ctr">
              <a:buFont typeface="Arial" panose="020B0604020202020204" pitchFamily="34" charset="0"/>
              <a:buNone/>
            </a:pPr>
            <a:r>
              <a:rPr lang="en-US" sz="4400" b="1" dirty="0" err="1">
                <a:solidFill>
                  <a:srgbClr val="7030A0"/>
                </a:solidFill>
                <a:latin typeface="Bookman Old Style" panose="02050604050505020204" pitchFamily="18" charset="0"/>
                <a:cs typeface="Times New Roman" panose="02020603050405020304" pitchFamily="18" charset="0"/>
              </a:rPr>
              <a:t>Malla</a:t>
            </a:r>
            <a:r>
              <a:rPr lang="en-US" sz="4400" b="1" dirty="0">
                <a:solidFill>
                  <a:srgbClr val="7030A0"/>
                </a:solidFill>
                <a:latin typeface="Bookman Old Style" panose="02050604050505020204" pitchFamily="18" charset="0"/>
                <a:cs typeface="Times New Roman" panose="02020603050405020304" pitchFamily="18" charset="0"/>
              </a:rPr>
              <a:t> Reddy University</a:t>
            </a:r>
            <a:endParaRPr lang="en-US" sz="44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pic>
        <p:nvPicPr>
          <p:cNvPr id="1026" name="Picture 2" descr="No photo description available.">
            <a:extLst>
              <a:ext uri="{FF2B5EF4-FFF2-40B4-BE49-F238E27FC236}">
                <a16:creationId xmlns:a16="http://schemas.microsoft.com/office/drawing/2014/main" id="{6468A373-B353-2BDD-7198-60F8462A3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6500" y="5332572"/>
            <a:ext cx="1424873" cy="104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11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6EA9B-331B-40F6-9350-7FDEB4B59257}"/>
              </a:ext>
            </a:extLst>
          </p:cNvPr>
          <p:cNvSpPr>
            <a:spLocks noGrp="1"/>
          </p:cNvSpPr>
          <p:nvPr>
            <p:ph type="title"/>
          </p:nvPr>
        </p:nvSpPr>
        <p:spPr>
          <a:xfrm>
            <a:off x="407894" y="1120588"/>
            <a:ext cx="10515600" cy="596994"/>
          </a:xfrm>
        </p:spPr>
        <p:txBody>
          <a:bodyPr>
            <a:normAutofit/>
          </a:bodyPr>
          <a:lstStyle/>
          <a:p>
            <a:r>
              <a:rPr lang="en-US" sz="3200" b="1" dirty="0">
                <a:solidFill>
                  <a:srgbClr val="FF0000"/>
                </a:solidFill>
                <a:highlight>
                  <a:srgbClr val="C0C0C0"/>
                </a:highlight>
                <a:latin typeface="Times New Roman" panose="02020603050405020304" pitchFamily="18" charset="0"/>
                <a:cs typeface="Times New Roman" panose="02020603050405020304" pitchFamily="18" charset="0"/>
              </a:rPr>
              <a:t>DESIGN:DATA FLOW DIAGRAM</a:t>
            </a:r>
            <a:endParaRPr lang="en-IN" sz="3200" b="1" dirty="0">
              <a:solidFill>
                <a:srgbClr val="FF0000"/>
              </a:solidFill>
              <a:highlight>
                <a:srgbClr val="C0C0C0"/>
              </a:highligh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B875151-DB9A-907C-DEF9-CD52EE7F85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011" y="1852052"/>
            <a:ext cx="5495365" cy="5005948"/>
          </a:xfrm>
          <a:prstGeom prst="rect">
            <a:avLst/>
          </a:prstGeom>
        </p:spPr>
      </p:pic>
    </p:spTree>
    <p:extLst>
      <p:ext uri="{BB962C8B-B14F-4D97-AF65-F5344CB8AC3E}">
        <p14:creationId xmlns:p14="http://schemas.microsoft.com/office/powerpoint/2010/main" val="1473039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6EA9B-331B-40F6-9350-7FDEB4B59257}"/>
              </a:ext>
            </a:extLst>
          </p:cNvPr>
          <p:cNvSpPr>
            <a:spLocks noGrp="1"/>
          </p:cNvSpPr>
          <p:nvPr>
            <p:ph type="title"/>
          </p:nvPr>
        </p:nvSpPr>
        <p:spPr>
          <a:xfrm>
            <a:off x="407894" y="1120588"/>
            <a:ext cx="10515600" cy="596994"/>
          </a:xfrm>
        </p:spPr>
        <p:txBody>
          <a:bodyPr>
            <a:normAutofit/>
          </a:bodyPr>
          <a:lstStyle/>
          <a:p>
            <a:r>
              <a:rPr lang="en-US" sz="3200" b="1" dirty="0">
                <a:solidFill>
                  <a:srgbClr val="FF0000"/>
                </a:solidFill>
                <a:highlight>
                  <a:srgbClr val="C0C0C0"/>
                </a:highlight>
                <a:latin typeface="Times New Roman" panose="02020603050405020304" pitchFamily="18" charset="0"/>
                <a:cs typeface="Times New Roman" panose="02020603050405020304" pitchFamily="18" charset="0"/>
              </a:rPr>
              <a:t>DEPLOYMENT AND RESULTS:SOURCE CODE</a:t>
            </a:r>
            <a:endParaRPr lang="en-IN" sz="3200" b="1" dirty="0">
              <a:solidFill>
                <a:srgbClr val="FF0000"/>
              </a:solidFill>
              <a:highlight>
                <a:srgbClr val="C0C0C0"/>
              </a:highlight>
              <a:latin typeface="Times New Roman" panose="02020603050405020304" pitchFamily="18" charset="0"/>
              <a:cs typeface="Times New Roman" panose="02020603050405020304" pitchFamily="18" charset="0"/>
            </a:endParaRPr>
          </a:p>
        </p:txBody>
      </p:sp>
      <p:pic>
        <p:nvPicPr>
          <p:cNvPr id="6" name="Content Placeholder 4">
            <a:extLst>
              <a:ext uri="{FF2B5EF4-FFF2-40B4-BE49-F238E27FC236}">
                <a16:creationId xmlns:a16="http://schemas.microsoft.com/office/drawing/2014/main" id="{3AB09DD6-A2AD-EFC1-3316-D98CBD1614D5}"/>
              </a:ext>
            </a:extLst>
          </p:cNvPr>
          <p:cNvPicPr>
            <a:picLocks noGrp="1" noChangeAspect="1"/>
          </p:cNvPicPr>
          <p:nvPr>
            <p:ph idx="1"/>
          </p:nvPr>
        </p:nvPicPr>
        <p:blipFill>
          <a:blip r:embed="rId2"/>
          <a:stretch>
            <a:fillRect/>
          </a:stretch>
        </p:blipFill>
        <p:spPr>
          <a:xfrm>
            <a:off x="513641" y="2237903"/>
            <a:ext cx="11164717" cy="4620097"/>
          </a:xfrm>
        </p:spPr>
      </p:pic>
      <p:sp>
        <p:nvSpPr>
          <p:cNvPr id="7" name="Title 1">
            <a:extLst>
              <a:ext uri="{FF2B5EF4-FFF2-40B4-BE49-F238E27FC236}">
                <a16:creationId xmlns:a16="http://schemas.microsoft.com/office/drawing/2014/main" id="{3827E5DA-80BB-2304-A182-82DDAEC18DA9}"/>
              </a:ext>
            </a:extLst>
          </p:cNvPr>
          <p:cNvSpPr txBox="1">
            <a:spLocks/>
          </p:cNvSpPr>
          <p:nvPr/>
        </p:nvSpPr>
        <p:spPr>
          <a:xfrm>
            <a:off x="407894" y="1640909"/>
            <a:ext cx="10515600" cy="5969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7030A0"/>
                </a:solidFill>
                <a:highlight>
                  <a:srgbClr val="C0C0C0"/>
                </a:highlight>
                <a:latin typeface="Times New Roman" panose="02020603050405020304" pitchFamily="18" charset="0"/>
                <a:cs typeface="Times New Roman" panose="02020603050405020304" pitchFamily="18" charset="0"/>
              </a:rPr>
              <a:t>HOME PAGE CODE</a:t>
            </a:r>
            <a:endParaRPr lang="en-IN" sz="3200" b="1" dirty="0">
              <a:solidFill>
                <a:srgbClr val="7030A0"/>
              </a:solidFill>
              <a:highlight>
                <a:srgbClr val="C0C0C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4946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4FF85A-F0F2-1DAA-C04D-8BB34EF75139}"/>
              </a:ext>
            </a:extLst>
          </p:cNvPr>
          <p:cNvPicPr>
            <a:picLocks noChangeAspect="1"/>
          </p:cNvPicPr>
          <p:nvPr/>
        </p:nvPicPr>
        <p:blipFill>
          <a:blip r:embed="rId2"/>
          <a:stretch>
            <a:fillRect/>
          </a:stretch>
        </p:blipFill>
        <p:spPr>
          <a:xfrm>
            <a:off x="0" y="1586752"/>
            <a:ext cx="12191999" cy="5271247"/>
          </a:xfrm>
          <a:prstGeom prst="rect">
            <a:avLst/>
          </a:prstGeom>
        </p:spPr>
      </p:pic>
      <p:sp>
        <p:nvSpPr>
          <p:cNvPr id="4" name="Title 3">
            <a:extLst>
              <a:ext uri="{FF2B5EF4-FFF2-40B4-BE49-F238E27FC236}">
                <a16:creationId xmlns:a16="http://schemas.microsoft.com/office/drawing/2014/main" id="{8788001B-113B-8A2A-8C28-254CA262AB2D}"/>
              </a:ext>
            </a:extLst>
          </p:cNvPr>
          <p:cNvSpPr>
            <a:spLocks noGrp="1"/>
          </p:cNvSpPr>
          <p:nvPr>
            <p:ph type="title"/>
          </p:nvPr>
        </p:nvSpPr>
        <p:spPr>
          <a:xfrm>
            <a:off x="0" y="1075765"/>
            <a:ext cx="10515600" cy="596994"/>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CONTACT US PAGE CODE:</a:t>
            </a:r>
            <a:endParaRPr lang="en-IN" sz="32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4633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0D547-7229-4E74-EAD8-C2E1113DF260}"/>
              </a:ext>
            </a:extLst>
          </p:cNvPr>
          <p:cNvSpPr>
            <a:spLocks noGrp="1"/>
          </p:cNvSpPr>
          <p:nvPr>
            <p:ph type="title"/>
          </p:nvPr>
        </p:nvSpPr>
        <p:spPr>
          <a:xfrm>
            <a:off x="0" y="634066"/>
            <a:ext cx="10515600" cy="1325563"/>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LOGIN PAGE CODE:</a:t>
            </a:r>
            <a:endParaRPr lang="en-IN" sz="3200" b="1" dirty="0">
              <a:solidFill>
                <a:srgbClr val="00206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9D8DD35-4FBA-B558-54B2-FCB70C2C0D8B}"/>
              </a:ext>
            </a:extLst>
          </p:cNvPr>
          <p:cNvPicPr>
            <a:picLocks noChangeAspect="1"/>
          </p:cNvPicPr>
          <p:nvPr/>
        </p:nvPicPr>
        <p:blipFill>
          <a:blip r:embed="rId2"/>
          <a:stretch>
            <a:fillRect/>
          </a:stretch>
        </p:blipFill>
        <p:spPr>
          <a:xfrm>
            <a:off x="1210235" y="1550894"/>
            <a:ext cx="8095129" cy="5241504"/>
          </a:xfrm>
          <a:prstGeom prst="rect">
            <a:avLst/>
          </a:prstGeom>
        </p:spPr>
      </p:pic>
    </p:spTree>
    <p:extLst>
      <p:ext uri="{BB962C8B-B14F-4D97-AF65-F5344CB8AC3E}">
        <p14:creationId xmlns:p14="http://schemas.microsoft.com/office/powerpoint/2010/main" val="711404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58AC99-C8C7-8ED1-901A-A62B87066F37}"/>
              </a:ext>
            </a:extLst>
          </p:cNvPr>
          <p:cNvPicPr>
            <a:picLocks noChangeAspect="1"/>
          </p:cNvPicPr>
          <p:nvPr/>
        </p:nvPicPr>
        <p:blipFill>
          <a:blip r:embed="rId2"/>
          <a:stretch>
            <a:fillRect/>
          </a:stretch>
        </p:blipFill>
        <p:spPr>
          <a:xfrm>
            <a:off x="0" y="1408255"/>
            <a:ext cx="12192000" cy="4902101"/>
          </a:xfrm>
          <a:prstGeom prst="rect">
            <a:avLst/>
          </a:prstGeom>
        </p:spPr>
      </p:pic>
    </p:spTree>
    <p:extLst>
      <p:ext uri="{BB962C8B-B14F-4D97-AF65-F5344CB8AC3E}">
        <p14:creationId xmlns:p14="http://schemas.microsoft.com/office/powerpoint/2010/main" val="3681145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43A5AF-627E-DA68-2734-FE7EDBBCDF1D}"/>
              </a:ext>
            </a:extLst>
          </p:cNvPr>
          <p:cNvPicPr>
            <a:picLocks noChangeAspect="1"/>
          </p:cNvPicPr>
          <p:nvPr/>
        </p:nvPicPr>
        <p:blipFill>
          <a:blip r:embed="rId2"/>
          <a:stretch>
            <a:fillRect/>
          </a:stretch>
        </p:blipFill>
        <p:spPr>
          <a:xfrm>
            <a:off x="1120588" y="1180308"/>
            <a:ext cx="9726706" cy="5677692"/>
          </a:xfrm>
          <a:prstGeom prst="rect">
            <a:avLst/>
          </a:prstGeom>
        </p:spPr>
      </p:pic>
    </p:spTree>
    <p:extLst>
      <p:ext uri="{BB962C8B-B14F-4D97-AF65-F5344CB8AC3E}">
        <p14:creationId xmlns:p14="http://schemas.microsoft.com/office/powerpoint/2010/main" val="2923310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6870" y="1159566"/>
            <a:ext cx="8095130" cy="738664"/>
          </a:xfrm>
          <a:prstGeom prst="rect">
            <a:avLst/>
          </a:prstGeom>
          <a:noFill/>
        </p:spPr>
        <p:txBody>
          <a:bodyPr wrap="square" rtlCol="0">
            <a:spAutoFit/>
          </a:bodyPr>
          <a:lstStyle/>
          <a:p>
            <a:r>
              <a:rPr lang="en-IN" altLang="en-US" sz="2400" b="1" dirty="0">
                <a:solidFill>
                  <a:srgbClr val="FF0000"/>
                </a:solidFill>
                <a:highlight>
                  <a:srgbClr val="C0C0C0"/>
                </a:highlight>
                <a:latin typeface="Times New Roman" pitchFamily="18" charset="0"/>
                <a:cs typeface="Times New Roman" pitchFamily="18" charset="0"/>
              </a:rPr>
              <a:t>MODEL IMPLEMENTATION AND INTEGRATION:</a:t>
            </a:r>
          </a:p>
          <a:p>
            <a:endParaRPr lang="en-US" dirty="0"/>
          </a:p>
        </p:txBody>
      </p:sp>
      <p:pic>
        <p:nvPicPr>
          <p:cNvPr id="4" name="Picture 3">
            <a:extLst>
              <a:ext uri="{FF2B5EF4-FFF2-40B4-BE49-F238E27FC236}">
                <a16:creationId xmlns:a16="http://schemas.microsoft.com/office/drawing/2014/main" id="{1B9E6C74-CD1E-DFF3-B880-030B1CE925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624" y="1801906"/>
            <a:ext cx="11277599" cy="468854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905DA4-06EC-36EB-B16C-102D90F215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87532"/>
            <a:ext cx="12192000" cy="5003550"/>
          </a:xfrm>
          <a:prstGeom prst="rect">
            <a:avLst/>
          </a:prstGeom>
        </p:spPr>
      </p:pic>
      <p:sp>
        <p:nvSpPr>
          <p:cNvPr id="4" name="TextBox 3">
            <a:extLst>
              <a:ext uri="{FF2B5EF4-FFF2-40B4-BE49-F238E27FC236}">
                <a16:creationId xmlns:a16="http://schemas.microsoft.com/office/drawing/2014/main" id="{8D58BB41-7331-9131-CAEB-AF35ACCC20D9}"/>
              </a:ext>
            </a:extLst>
          </p:cNvPr>
          <p:cNvSpPr txBox="1"/>
          <p:nvPr/>
        </p:nvSpPr>
        <p:spPr>
          <a:xfrm>
            <a:off x="0" y="1543051"/>
            <a:ext cx="8095130" cy="738664"/>
          </a:xfrm>
          <a:prstGeom prst="rect">
            <a:avLst/>
          </a:prstGeom>
          <a:noFill/>
        </p:spPr>
        <p:txBody>
          <a:bodyPr wrap="square" rtlCol="0">
            <a:spAutoFit/>
          </a:bodyPr>
          <a:lstStyle/>
          <a:p>
            <a:r>
              <a:rPr lang="en-IN" altLang="en-US" sz="2400" b="1" dirty="0">
                <a:solidFill>
                  <a:srgbClr val="FF0000"/>
                </a:solidFill>
                <a:highlight>
                  <a:srgbClr val="C0C0C0"/>
                </a:highlight>
                <a:latin typeface="Times New Roman" pitchFamily="18" charset="0"/>
                <a:cs typeface="Times New Roman" pitchFamily="18" charset="0"/>
              </a:rPr>
              <a:t>OBJECT DETECTION:</a:t>
            </a:r>
          </a:p>
          <a:p>
            <a:endParaRPr lang="en-US" dirty="0"/>
          </a:p>
        </p:txBody>
      </p:sp>
      <p:sp>
        <p:nvSpPr>
          <p:cNvPr id="2" name="TextBox 1">
            <a:extLst>
              <a:ext uri="{FF2B5EF4-FFF2-40B4-BE49-F238E27FC236}">
                <a16:creationId xmlns:a16="http://schemas.microsoft.com/office/drawing/2014/main" id="{BCAA3FD1-4D90-5934-5E8F-172625441A0B}"/>
              </a:ext>
            </a:extLst>
          </p:cNvPr>
          <p:cNvSpPr txBox="1"/>
          <p:nvPr/>
        </p:nvSpPr>
        <p:spPr>
          <a:xfrm>
            <a:off x="0" y="1083520"/>
            <a:ext cx="8095130" cy="738664"/>
          </a:xfrm>
          <a:prstGeom prst="rect">
            <a:avLst/>
          </a:prstGeom>
          <a:noFill/>
        </p:spPr>
        <p:txBody>
          <a:bodyPr wrap="square" rtlCol="0">
            <a:spAutoFit/>
          </a:bodyPr>
          <a:lstStyle/>
          <a:p>
            <a:r>
              <a:rPr lang="en-IN" altLang="en-US" sz="2400" b="1" dirty="0">
                <a:solidFill>
                  <a:srgbClr val="FF0000"/>
                </a:solidFill>
                <a:highlight>
                  <a:srgbClr val="C0C0C0"/>
                </a:highlight>
                <a:latin typeface="Times New Roman" pitchFamily="18" charset="0"/>
                <a:cs typeface="Times New Roman" pitchFamily="18" charset="0"/>
              </a:rPr>
              <a:t>MODEL DEPLOYMENT:</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158" y="1588709"/>
            <a:ext cx="8454887" cy="461665"/>
          </a:xfrm>
          <a:prstGeom prst="rect">
            <a:avLst/>
          </a:prstGeom>
          <a:noFill/>
        </p:spPr>
        <p:txBody>
          <a:bodyPr wrap="square" rtlCol="0">
            <a:spAutoFit/>
          </a:bodyPr>
          <a:lstStyle/>
          <a:p>
            <a:r>
              <a:rPr lang="en-US" sz="2400" b="1" dirty="0">
                <a:solidFill>
                  <a:srgbClr val="FF0000"/>
                </a:solidFill>
                <a:highlight>
                  <a:srgbClr val="C0C0C0"/>
                </a:highlight>
                <a:latin typeface="Times New Roman" pitchFamily="18" charset="0"/>
                <a:cs typeface="Times New Roman" pitchFamily="18" charset="0"/>
              </a:rPr>
              <a:t>GUI SCREEN:</a:t>
            </a:r>
          </a:p>
        </p:txBody>
      </p:sp>
      <p:pic>
        <p:nvPicPr>
          <p:cNvPr id="4" name="Picture 3">
            <a:extLst>
              <a:ext uri="{FF2B5EF4-FFF2-40B4-BE49-F238E27FC236}">
                <a16:creationId xmlns:a16="http://schemas.microsoft.com/office/drawing/2014/main" id="{4B48E736-00D7-6C99-1B3D-FAD267229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50374"/>
            <a:ext cx="12192000" cy="4807626"/>
          </a:xfrm>
          <a:prstGeom prst="rect">
            <a:avLst/>
          </a:prstGeom>
        </p:spPr>
      </p:pic>
      <p:sp>
        <p:nvSpPr>
          <p:cNvPr id="3" name="TextBox 2">
            <a:extLst>
              <a:ext uri="{FF2B5EF4-FFF2-40B4-BE49-F238E27FC236}">
                <a16:creationId xmlns:a16="http://schemas.microsoft.com/office/drawing/2014/main" id="{02E08234-2AEC-A37A-3172-70A6E9B65AB8}"/>
              </a:ext>
            </a:extLst>
          </p:cNvPr>
          <p:cNvSpPr txBox="1"/>
          <p:nvPr/>
        </p:nvSpPr>
        <p:spPr>
          <a:xfrm>
            <a:off x="-518394" y="1127044"/>
            <a:ext cx="8454887" cy="461665"/>
          </a:xfrm>
          <a:prstGeom prst="rect">
            <a:avLst/>
          </a:prstGeom>
          <a:noFill/>
        </p:spPr>
        <p:txBody>
          <a:bodyPr wrap="square" rtlCol="0">
            <a:spAutoFit/>
          </a:bodyPr>
          <a:lstStyle/>
          <a:p>
            <a:pPr lvl="1"/>
            <a:r>
              <a:rPr lang="en-US" sz="2400" b="1" dirty="0">
                <a:solidFill>
                  <a:srgbClr val="FF0000"/>
                </a:solidFill>
                <a:highlight>
                  <a:srgbClr val="C0C0C0"/>
                </a:highlight>
                <a:latin typeface="Times New Roman" panose="02020603050405020304" pitchFamily="18" charset="0"/>
                <a:cs typeface="Times New Roman" panose="02020603050405020304" pitchFamily="18" charset="0"/>
              </a:rPr>
              <a:t>Web GUI’s Development &amp; Integration: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8B9845-2429-685D-8A91-8144F3C77A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87805"/>
            <a:ext cx="12192000" cy="533988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7200" y="1143000"/>
            <a:ext cx="8229600" cy="28971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0070C0"/>
                </a:solidFill>
                <a:latin typeface="Bookman Old Style" panose="02050604050505020204" pitchFamily="18" charset="0"/>
              </a:rPr>
              <a:t>CONTENTS</a:t>
            </a:r>
          </a:p>
        </p:txBody>
      </p:sp>
      <p:sp>
        <p:nvSpPr>
          <p:cNvPr id="5" name="Content Placeholder 2"/>
          <p:cNvSpPr txBox="1"/>
          <p:nvPr/>
        </p:nvSpPr>
        <p:spPr>
          <a:xfrm>
            <a:off x="423081" y="1432719"/>
            <a:ext cx="10081846" cy="5264643"/>
          </a:xfrm>
          <a:prstGeom prst="rect">
            <a:avLst/>
          </a:prstGeom>
        </p:spPr>
        <p:txBody>
          <a:bodyPr>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4400" dirty="0"/>
              <a:t> INTRODUCTION:</a:t>
            </a:r>
            <a:endParaRPr lang="en-IN" sz="4400" dirty="0"/>
          </a:p>
          <a:p>
            <a:pPr lvl="1"/>
            <a:r>
              <a:rPr lang="en-US" sz="4400" dirty="0"/>
              <a:t>Project Identification / Problem Definition</a:t>
            </a:r>
            <a:endParaRPr lang="en-IN" sz="4400" dirty="0"/>
          </a:p>
          <a:p>
            <a:pPr lvl="1"/>
            <a:r>
              <a:rPr lang="en-US" sz="4400" dirty="0"/>
              <a:t>Objective of project</a:t>
            </a:r>
            <a:endParaRPr lang="en-IN" sz="4400" dirty="0"/>
          </a:p>
          <a:p>
            <a:pPr lvl="1"/>
            <a:r>
              <a:rPr lang="en-US" sz="4400" dirty="0"/>
              <a:t>Scope of the project</a:t>
            </a:r>
            <a:endParaRPr lang="en-IN" sz="4400" dirty="0"/>
          </a:p>
          <a:p>
            <a:pPr lvl="0"/>
            <a:r>
              <a:rPr lang="en-US" sz="4400" dirty="0"/>
              <a:t>ANALYSIS:</a:t>
            </a:r>
            <a:endParaRPr lang="en-IN" sz="4400" dirty="0"/>
          </a:p>
          <a:p>
            <a:pPr lvl="1"/>
            <a:r>
              <a:rPr lang="en-US" sz="4400" dirty="0"/>
              <a:t>Project Planning and Research</a:t>
            </a:r>
            <a:endParaRPr lang="en-IN" sz="4400" dirty="0"/>
          </a:p>
          <a:p>
            <a:pPr lvl="1"/>
            <a:r>
              <a:rPr lang="en-US" sz="4400" dirty="0"/>
              <a:t>Software requirement specification</a:t>
            </a:r>
            <a:endParaRPr lang="en-IN" sz="4400" dirty="0"/>
          </a:p>
          <a:p>
            <a:pPr lvl="1"/>
            <a:r>
              <a:rPr lang="en-US" sz="4400" dirty="0"/>
              <a:t>Software requirement</a:t>
            </a:r>
            <a:endParaRPr lang="en-IN" sz="4400" dirty="0"/>
          </a:p>
          <a:p>
            <a:pPr lvl="1"/>
            <a:r>
              <a:rPr lang="en-US" sz="4400" dirty="0"/>
              <a:t>Hardware requirement</a:t>
            </a:r>
            <a:endParaRPr lang="en-IN" sz="4400" dirty="0"/>
          </a:p>
          <a:p>
            <a:pPr lvl="1"/>
            <a:r>
              <a:rPr lang="en-US" sz="4400" dirty="0"/>
              <a:t>Model Selection and Architecture    </a:t>
            </a:r>
            <a:endParaRPr lang="en-IN" sz="4400" dirty="0"/>
          </a:p>
          <a:p>
            <a:pPr lvl="0"/>
            <a:r>
              <a:rPr lang="en-US" sz="4400" dirty="0"/>
              <a:t>DESIGN:</a:t>
            </a:r>
            <a:endParaRPr lang="en-IN" sz="4400" dirty="0"/>
          </a:p>
          <a:p>
            <a:pPr lvl="1"/>
            <a:r>
              <a:rPr lang="en-US" sz="4400" dirty="0"/>
              <a:t>Introduction</a:t>
            </a:r>
            <a:endParaRPr lang="en-IN" sz="4400" dirty="0"/>
          </a:p>
          <a:p>
            <a:pPr lvl="1"/>
            <a:r>
              <a:rPr lang="en-US" sz="4400" dirty="0"/>
              <a:t>DFD/ER/UML diagram(any other project diagram)</a:t>
            </a:r>
            <a:endParaRPr lang="en-IN" sz="4400" dirty="0"/>
          </a:p>
          <a:p>
            <a:pPr lvl="1"/>
            <a:r>
              <a:rPr lang="en-US" sz="4400" dirty="0"/>
              <a:t>Data Set Descriptions</a:t>
            </a:r>
            <a:endParaRPr lang="en-IN" sz="4400" dirty="0"/>
          </a:p>
          <a:p>
            <a:pPr lvl="1"/>
            <a:r>
              <a:rPr lang="en-US" sz="4400" dirty="0"/>
              <a:t>Data Preprocessing Techniques</a:t>
            </a:r>
            <a:endParaRPr lang="en-IN" sz="4400" dirty="0"/>
          </a:p>
          <a:p>
            <a:pPr lvl="1"/>
            <a:r>
              <a:rPr lang="en-US" sz="4400" dirty="0"/>
              <a:t>Methods &amp; Algorithms </a:t>
            </a:r>
            <a:endParaRPr lang="en-IN" sz="4400" dirty="0"/>
          </a:p>
          <a:p>
            <a:pPr lvl="0"/>
            <a:r>
              <a:rPr lang="en-US" sz="4400" dirty="0"/>
              <a:t>DEPLOYMENT AND RESULTS:</a:t>
            </a:r>
            <a:endParaRPr lang="en-IN" sz="4400" dirty="0"/>
          </a:p>
          <a:p>
            <a:pPr lvl="1"/>
            <a:r>
              <a:rPr lang="en-US" sz="4400" dirty="0"/>
              <a:t>Introduction</a:t>
            </a:r>
            <a:endParaRPr lang="en-IN" sz="4400" dirty="0"/>
          </a:p>
          <a:p>
            <a:pPr lvl="1"/>
            <a:r>
              <a:rPr lang="en-US" sz="4400" dirty="0"/>
              <a:t>Source Code</a:t>
            </a:r>
            <a:endParaRPr lang="en-IN" sz="4400" dirty="0"/>
          </a:p>
          <a:p>
            <a:pPr lvl="1"/>
            <a:r>
              <a:rPr lang="en-US" sz="4400" dirty="0"/>
              <a:t>Model Implementation and Training </a:t>
            </a:r>
            <a:endParaRPr lang="en-IN" sz="4400" dirty="0"/>
          </a:p>
          <a:p>
            <a:pPr lvl="1"/>
            <a:r>
              <a:rPr lang="en-US" sz="4400" dirty="0"/>
              <a:t>Model Evaluation Metrics </a:t>
            </a:r>
            <a:endParaRPr lang="en-IN" sz="4400" dirty="0"/>
          </a:p>
          <a:p>
            <a:pPr lvl="1"/>
            <a:r>
              <a:rPr lang="en-US" sz="4400" dirty="0"/>
              <a:t>Model Deployment </a:t>
            </a:r>
          </a:p>
          <a:p>
            <a:pPr lvl="1"/>
            <a:r>
              <a:rPr lang="en-US" sz="4400" dirty="0"/>
              <a:t>Web GUI’s Development &amp; Integration </a:t>
            </a:r>
            <a:endParaRPr lang="en-IN" sz="4400" dirty="0"/>
          </a:p>
          <a:p>
            <a:pPr lvl="1"/>
            <a:r>
              <a:rPr lang="en-US" sz="4400" dirty="0"/>
              <a:t>Results : Testing , Validation &amp; Final Results</a:t>
            </a:r>
            <a:endParaRPr lang="en-IN" sz="4400" dirty="0"/>
          </a:p>
          <a:p>
            <a:pPr>
              <a:lnSpc>
                <a:spcPct val="120000"/>
              </a:lnSpc>
            </a:pPr>
            <a:r>
              <a:rPr lang="en-US" sz="4400" dirty="0"/>
              <a:t>CONCLUSION:</a:t>
            </a:r>
          </a:p>
          <a:p>
            <a:pPr lvl="1"/>
            <a:r>
              <a:rPr lang="en-US" sz="4400" dirty="0"/>
              <a:t>Project Conclusion</a:t>
            </a:r>
            <a:endParaRPr lang="en-IN" sz="4400" dirty="0"/>
          </a:p>
          <a:p>
            <a:pPr lvl="1"/>
            <a:r>
              <a:rPr lang="en-US" sz="4400" dirty="0"/>
              <a:t>Future Scope</a:t>
            </a:r>
            <a:endParaRPr lang="en-IN" sz="4400" dirty="0"/>
          </a:p>
          <a:p>
            <a:pPr>
              <a:lnSpc>
                <a:spcPct val="120000"/>
              </a:lnSpc>
            </a:pPr>
            <a:endParaRPr lang="en-IN" sz="4400" dirty="0"/>
          </a:p>
          <a:p>
            <a:pPr marL="0" indent="0">
              <a:lnSpc>
                <a:spcPct val="120000"/>
              </a:lnSpc>
              <a:buNone/>
            </a:pPr>
            <a:r>
              <a:rPr lang="en-US" sz="4400" dirty="0"/>
              <a:t>       </a:t>
            </a:r>
            <a:endParaRPr lang="en-IN" sz="2000" dirty="0"/>
          </a:p>
          <a:p>
            <a:pPr marL="0" indent="0">
              <a:buNone/>
            </a:pPr>
            <a:endParaRPr lang="en-IN" altLang="en-US" dirty="0">
              <a:solidFill>
                <a:schemeClr val="tx2"/>
              </a:solidFill>
              <a:latin typeface="Bookman Old Style" panose="02050604050505020204" pitchFamily="18" charset="0"/>
            </a:endParaRPr>
          </a:p>
          <a:p>
            <a:endParaRPr lang="en-IN" alt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70FEDE-30C4-2FF5-1B0A-BF9D3790CA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12192000" cy="5208562"/>
          </a:xfrm>
          <a:prstGeom prst="rect">
            <a:avLst/>
          </a:prstGeom>
        </p:spPr>
      </p:pic>
    </p:spTree>
    <p:extLst>
      <p:ext uri="{BB962C8B-B14F-4D97-AF65-F5344CB8AC3E}">
        <p14:creationId xmlns:p14="http://schemas.microsoft.com/office/powerpoint/2010/main" val="3388668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A7523-D5D0-CA1B-9424-88293A2938AC}"/>
              </a:ext>
            </a:extLst>
          </p:cNvPr>
          <p:cNvSpPr>
            <a:spLocks noGrp="1"/>
          </p:cNvSpPr>
          <p:nvPr>
            <p:ph type="title"/>
          </p:nvPr>
        </p:nvSpPr>
        <p:spPr>
          <a:xfrm>
            <a:off x="76200" y="911972"/>
            <a:ext cx="10515600" cy="1325563"/>
          </a:xfrm>
        </p:spPr>
        <p:txBody>
          <a:bodyPr/>
          <a:lstStyle/>
          <a:p>
            <a:r>
              <a:rPr lang="en-US" sz="3200" b="1" dirty="0">
                <a:solidFill>
                  <a:srgbClr val="FF0000"/>
                </a:solidFill>
                <a:highlight>
                  <a:srgbClr val="C0C0C0"/>
                </a:highlight>
                <a:latin typeface="Times New Roman" panose="02020603050405020304" pitchFamily="18" charset="0"/>
                <a:cs typeface="Times New Roman" panose="02020603050405020304" pitchFamily="18" charset="0"/>
              </a:rPr>
              <a:t>Project conclusion:</a:t>
            </a:r>
            <a:br>
              <a:rPr lang="en-IN" sz="4400" dirty="0"/>
            </a:br>
            <a:endParaRPr lang="en-IN" dirty="0"/>
          </a:p>
        </p:txBody>
      </p:sp>
      <p:sp>
        <p:nvSpPr>
          <p:cNvPr id="3" name="Content Placeholder 2">
            <a:extLst>
              <a:ext uri="{FF2B5EF4-FFF2-40B4-BE49-F238E27FC236}">
                <a16:creationId xmlns:a16="http://schemas.microsoft.com/office/drawing/2014/main" id="{1BB381E7-9B8C-8145-C191-7C665401AA2E}"/>
              </a:ext>
            </a:extLst>
          </p:cNvPr>
          <p:cNvSpPr>
            <a:spLocks noGrp="1"/>
          </p:cNvSpPr>
          <p:nvPr>
            <p:ph idx="1"/>
          </p:nvPr>
        </p:nvSpPr>
        <p:spPr>
          <a:xfrm>
            <a:off x="76200" y="1691154"/>
            <a:ext cx="10515600" cy="4351338"/>
          </a:xfrm>
        </p:spPr>
        <p:txBody>
          <a:bodyPr>
            <a:normAutofit fontScale="70000" lnSpcReduction="20000"/>
          </a:bodyPr>
          <a:lstStyle/>
          <a:p>
            <a:pPr marL="0" indent="0" algn="just">
              <a:buNone/>
            </a:pPr>
            <a:r>
              <a:rPr lang="en-US" dirty="0">
                <a:latin typeface="Times New Roman" panose="02020603050405020304" pitchFamily="18" charset="0"/>
                <a:cs typeface="Times New Roman" panose="02020603050405020304" pitchFamily="18" charset="0"/>
              </a:rPr>
              <a:t>In conclusion, our Parking Space Detection project represents a significant step forward in optimizing urban mobility and enhancing the parking experience for drivers everywhere. Through the integration of advanced sensor technologies, real-time data processing, and user-friendly interfaces, we have successfully developed a solution that addresses the perennial challenges of parking space scarcity and </a:t>
            </a:r>
            <a:r>
              <a:rPr lang="en-US" dirty="0" err="1">
                <a:latin typeface="Times New Roman" panose="02020603050405020304" pitchFamily="18" charset="0"/>
                <a:cs typeface="Times New Roman" panose="02020603050405020304" pitchFamily="18" charset="0"/>
              </a:rPr>
              <a:t>inefficiency.Throughout</a:t>
            </a:r>
            <a:r>
              <a:rPr lang="en-US" dirty="0">
                <a:latin typeface="Times New Roman" panose="02020603050405020304" pitchFamily="18" charset="0"/>
                <a:cs typeface="Times New Roman" panose="02020603050405020304" pitchFamily="18" charset="0"/>
              </a:rPr>
              <a:t> the development process, we have achieved several key milestones. We've implemented robust algorithms capable of accurately detecting and categorizing parking spaces in various environments, from busy city streets to multi-level parking structures. Our system's ability to provide real-time updates ensures that drivers always have access to the most up-to-date information about available parking spots, reducing frustration and </a:t>
            </a:r>
            <a:r>
              <a:rPr lang="en-US" dirty="0" err="1">
                <a:latin typeface="Times New Roman" panose="02020603050405020304" pitchFamily="18" charset="0"/>
                <a:cs typeface="Times New Roman" panose="02020603050405020304" pitchFamily="18" charset="0"/>
              </a:rPr>
              <a:t>congestion.Moreover</a:t>
            </a:r>
            <a:r>
              <a:rPr lang="en-US" dirty="0">
                <a:latin typeface="Times New Roman" panose="02020603050405020304" pitchFamily="18" charset="0"/>
                <a:cs typeface="Times New Roman" panose="02020603050405020304" pitchFamily="18" charset="0"/>
              </a:rPr>
              <a:t>, our project goes beyond mere detection by offering additional features such as reservation capabilities and seamless navigation to reserved spaces. By empowering users to plan their parking in advance and navigate directly to their designated spots, we're streamlining the entire parking process and making it more convenient than ever </a:t>
            </a:r>
            <a:r>
              <a:rPr lang="en-US" dirty="0" err="1">
                <a:latin typeface="Times New Roman" panose="02020603050405020304" pitchFamily="18" charset="0"/>
                <a:cs typeface="Times New Roman" panose="02020603050405020304" pitchFamily="18" charset="0"/>
              </a:rPr>
              <a:t>before.Looking</a:t>
            </a:r>
            <a:r>
              <a:rPr lang="en-US" dirty="0">
                <a:latin typeface="Times New Roman" panose="02020603050405020304" pitchFamily="18" charset="0"/>
                <a:cs typeface="Times New Roman" panose="02020603050405020304" pitchFamily="18" charset="0"/>
              </a:rPr>
              <a:t> ahead, we envision further enhancements and potential expansions for our Parking Space Detection project. This may include integration with smart city infrastructure for enhanced connectivity and scalability, as well as the incorporation of machine learning techniques to continuously improve accuracy and </a:t>
            </a:r>
            <a:r>
              <a:rPr lang="en-US" dirty="0" err="1">
                <a:latin typeface="Times New Roman" panose="02020603050405020304" pitchFamily="18" charset="0"/>
                <a:cs typeface="Times New Roman" panose="02020603050405020304" pitchFamily="18" charset="0"/>
              </a:rPr>
              <a:t>efficiency.In</a:t>
            </a:r>
            <a:r>
              <a:rPr lang="en-US" dirty="0">
                <a:latin typeface="Times New Roman" panose="02020603050405020304" pitchFamily="18" charset="0"/>
                <a:cs typeface="Times New Roman" panose="02020603050405020304" pitchFamily="18" charset="0"/>
              </a:rPr>
              <a:t> summary, our Parking Space Detection project has not only demonstrated the feasibility of leveraging technology to alleviate parking challenges but has also laid the groundwork for a future where finding a parking spot is no longer a source of frustration but rather a seamless and stress-free experience.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8905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7D82B-2F54-854D-A799-0AC39D367FE7}"/>
              </a:ext>
            </a:extLst>
          </p:cNvPr>
          <p:cNvSpPr>
            <a:spLocks noGrp="1"/>
          </p:cNvSpPr>
          <p:nvPr>
            <p:ph type="title"/>
          </p:nvPr>
        </p:nvSpPr>
        <p:spPr>
          <a:xfrm>
            <a:off x="0" y="681037"/>
            <a:ext cx="10515600" cy="1325563"/>
          </a:xfrm>
        </p:spPr>
        <p:txBody>
          <a:bodyPr>
            <a:normAutofit/>
          </a:bodyPr>
          <a:lstStyle/>
          <a:p>
            <a:r>
              <a:rPr lang="en-US" sz="3200" b="1" dirty="0">
                <a:solidFill>
                  <a:srgbClr val="FF0000"/>
                </a:solidFill>
                <a:highlight>
                  <a:srgbClr val="C0C0C0"/>
                </a:highlight>
                <a:latin typeface="Times New Roman" panose="02020603050405020304" pitchFamily="18" charset="0"/>
                <a:cs typeface="Times New Roman" panose="02020603050405020304" pitchFamily="18" charset="0"/>
              </a:rPr>
              <a:t>FUTURE SCOPE:</a:t>
            </a:r>
            <a:endParaRPr lang="en-IN" sz="3200" b="1" dirty="0">
              <a:solidFill>
                <a:srgbClr val="FF0000"/>
              </a:solidFill>
              <a:highlight>
                <a:srgbClr val="C0C0C0"/>
              </a:highligh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53A27B-AB11-DF98-C546-246A36784F66}"/>
              </a:ext>
            </a:extLst>
          </p:cNvPr>
          <p:cNvSpPr>
            <a:spLocks noGrp="1"/>
          </p:cNvSpPr>
          <p:nvPr>
            <p:ph idx="1"/>
          </p:nvPr>
        </p:nvSpPr>
        <p:spPr>
          <a:xfrm>
            <a:off x="85165" y="1700119"/>
            <a:ext cx="10515600" cy="4351338"/>
          </a:xfrm>
        </p:spPr>
        <p:txBody>
          <a:bodyPr>
            <a:normAutofit fontScale="85000" lnSpcReduction="20000"/>
          </a:bodyPr>
          <a:lstStyle/>
          <a:p>
            <a:pPr marL="0" indent="0" algn="just">
              <a:buNone/>
            </a:pPr>
            <a:r>
              <a:rPr lang="en-US" dirty="0">
                <a:latin typeface="Times New Roman" panose="02020603050405020304" pitchFamily="18" charset="0"/>
                <a:cs typeface="Times New Roman" panose="02020603050405020304" pitchFamily="18" charset="0"/>
              </a:rPr>
              <a:t>The future of parking space detection is poised for transformative advancements across various fronts. From predictive analytics powered by machine learning algorithms to dynamic pricing models based on real-time demand, the evolution promises to revolutionize how we navigate urban parking landscapes. Integrating with smart city initiatives, parking space detection will become a pivotal component in optimizing traffic flow and reducing congestion. Augmented reality integration offers exciting prospects, providing users with enhanced visual cues for navigating to available spaces with precision. Moreover, the expansion of IoT sensors and connectivity will enable real-time monitoring of parking spots, while multi-modal integration will offer comprehensive mobility solutions. Environmental sustainability will also take center stage, with parking applications encouraging eco-friendly transportation choices and promoting accessibility features for individuals with disabilities. Robust security and privacy measures will ensure the protection of user data, while continuous enhancements in user experience will foster long-term engagement and satisfaction. Together, these advancements will redefine urban mobility, making parking a seamless, efficient, and sustainable experience for all.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7920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17059" y="1524000"/>
            <a:ext cx="7723289" cy="4708981"/>
          </a:xfrm>
          <a:prstGeom prst="rect">
            <a:avLst/>
          </a:prstGeom>
          <a:noFill/>
        </p:spPr>
        <p:txBody>
          <a:bodyPr wrap="square" rtlCol="0">
            <a:spAutoFit/>
          </a:bodyPr>
          <a:lstStyle/>
          <a:p>
            <a:r>
              <a:rPr lang="en-US" sz="15000" b="1" dirty="0">
                <a:solidFill>
                  <a:srgbClr val="7030A0"/>
                </a:solidFill>
                <a:latin typeface="Times New Roman" pitchFamily="18" charset="0"/>
                <a:cs typeface="Times New Roman" pitchFamily="18" charset="0"/>
              </a:rPr>
              <a:t>THANKYOU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6EA9B-331B-40F6-9350-7FDEB4B59257}"/>
              </a:ext>
            </a:extLst>
          </p:cNvPr>
          <p:cNvSpPr>
            <a:spLocks noGrp="1"/>
          </p:cNvSpPr>
          <p:nvPr>
            <p:ph type="title"/>
          </p:nvPr>
        </p:nvSpPr>
        <p:spPr>
          <a:xfrm>
            <a:off x="407894" y="1120588"/>
            <a:ext cx="10515600" cy="596994"/>
          </a:xfrm>
        </p:spPr>
        <p:txBody>
          <a:bodyPr>
            <a:normAutofit/>
          </a:bodyPr>
          <a:lstStyle/>
          <a:p>
            <a:r>
              <a:rPr lang="en-US" sz="3200" b="1" dirty="0">
                <a:solidFill>
                  <a:srgbClr val="FF0000"/>
                </a:solidFill>
                <a:highlight>
                  <a:srgbClr val="C0C0C0"/>
                </a:highlight>
                <a:latin typeface="Times New Roman" panose="02020603050405020304" pitchFamily="18" charset="0"/>
                <a:cs typeface="Times New Roman" panose="02020603050405020304" pitchFamily="18" charset="0"/>
              </a:rPr>
              <a:t>INTRODUCTION:</a:t>
            </a:r>
            <a:endParaRPr lang="en-IN" sz="3200" b="1" dirty="0">
              <a:solidFill>
                <a:srgbClr val="FF0000"/>
              </a:solidFill>
              <a:highlight>
                <a:srgbClr val="C0C0C0"/>
              </a:highligh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8AED80-B38D-17CD-5777-7D71ACA360CC}"/>
              </a:ext>
            </a:extLst>
          </p:cNvPr>
          <p:cNvSpPr>
            <a:spLocks noGrp="1"/>
          </p:cNvSpPr>
          <p:nvPr>
            <p:ph idx="1"/>
          </p:nvPr>
        </p:nvSpPr>
        <p:spPr>
          <a:xfrm>
            <a:off x="407894" y="1789766"/>
            <a:ext cx="10515600" cy="4351338"/>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Welcome to our cutting-edge Parking Space Detection Application – the ultimate solution for hassle-free parking! In a world where finding a parking spot can often feel like searching for a needle in a haystack, our innovative technology comes to the rescue. With our application, drivers can bid farewell to circling endlessly in search of a vacant space and instead enjoy a seamless parking </a:t>
            </a:r>
            <a:r>
              <a:rPr lang="en-US" sz="2200" dirty="0" err="1">
                <a:latin typeface="Times New Roman" panose="02020603050405020304" pitchFamily="18" charset="0"/>
                <a:cs typeface="Times New Roman" panose="02020603050405020304" pitchFamily="18" charset="0"/>
              </a:rPr>
              <a:t>experience.Gone</a:t>
            </a:r>
            <a:r>
              <a:rPr lang="en-US" sz="2200" dirty="0">
                <a:latin typeface="Times New Roman" panose="02020603050405020304" pitchFamily="18" charset="0"/>
                <a:cs typeface="Times New Roman" panose="02020603050405020304" pitchFamily="18" charset="0"/>
              </a:rPr>
              <a:t> are the days of frustration and wasted time. Our application harnesses the power of advanced sensors and artificial intelligence to accurately detect available parking spaces in real-time. Whether you're navigating a bustling city center or a crowded parking garage, our solution provides you with the information you need to locate the nearest open spot </a:t>
            </a:r>
            <a:r>
              <a:rPr lang="en-US" sz="2200" dirty="0" err="1">
                <a:latin typeface="Times New Roman" panose="02020603050405020304" pitchFamily="18" charset="0"/>
                <a:cs typeface="Times New Roman" panose="02020603050405020304" pitchFamily="18" charset="0"/>
              </a:rPr>
              <a:t>efficiently.But</a:t>
            </a:r>
            <a:r>
              <a:rPr lang="en-US" sz="2200" dirty="0">
                <a:latin typeface="Times New Roman" panose="02020603050405020304" pitchFamily="18" charset="0"/>
                <a:cs typeface="Times New Roman" panose="02020603050405020304" pitchFamily="18" charset="0"/>
              </a:rPr>
              <a:t> our application offers much more than just space detection. With user-friendly interfaces and intuitive features, it simplifies the entire parking process. From reserving spots in advance to navigating to your designated space with ease, our application streamlines every aspect of </a:t>
            </a:r>
            <a:r>
              <a:rPr lang="en-US" sz="2200" dirty="0" err="1">
                <a:latin typeface="Times New Roman" panose="02020603050405020304" pitchFamily="18" charset="0"/>
                <a:cs typeface="Times New Roman" panose="02020603050405020304" pitchFamily="18" charset="0"/>
              </a:rPr>
              <a:t>parking.Join</a:t>
            </a:r>
            <a:r>
              <a:rPr lang="en-US" sz="2200" dirty="0">
                <a:latin typeface="Times New Roman" panose="02020603050405020304" pitchFamily="18" charset="0"/>
                <a:cs typeface="Times New Roman" panose="02020603050405020304" pitchFamily="18" charset="0"/>
              </a:rPr>
              <a:t> us as we revolutionize the way you park. Say goodbye to stress and hello to convenience with our Parking Space Detection Application.</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1C10E-B4CD-5D25-AEC3-919D5E3511B6}"/>
              </a:ext>
            </a:extLst>
          </p:cNvPr>
          <p:cNvSpPr>
            <a:spLocks noGrp="1"/>
          </p:cNvSpPr>
          <p:nvPr>
            <p:ph type="title"/>
          </p:nvPr>
        </p:nvSpPr>
        <p:spPr>
          <a:xfrm>
            <a:off x="0" y="643031"/>
            <a:ext cx="10515600" cy="1325563"/>
          </a:xfrm>
        </p:spPr>
        <p:txBody>
          <a:bodyPr>
            <a:normAutofit/>
          </a:bodyPr>
          <a:lstStyle/>
          <a:p>
            <a:r>
              <a:rPr lang="en-US" sz="2000" b="1" dirty="0">
                <a:solidFill>
                  <a:srgbClr val="00B0F0"/>
                </a:solidFill>
                <a:highlight>
                  <a:srgbClr val="000000"/>
                </a:highlight>
              </a:rPr>
              <a:t>PROJECT IDENTIFICATION:</a:t>
            </a:r>
            <a:endParaRPr lang="en-IN" sz="2000" b="1" dirty="0">
              <a:solidFill>
                <a:srgbClr val="00B0F0"/>
              </a:solidFill>
              <a:highlight>
                <a:srgbClr val="000000"/>
              </a:highlight>
            </a:endParaRPr>
          </a:p>
        </p:txBody>
      </p:sp>
      <p:sp>
        <p:nvSpPr>
          <p:cNvPr id="4" name="TextBox 3">
            <a:extLst>
              <a:ext uri="{FF2B5EF4-FFF2-40B4-BE49-F238E27FC236}">
                <a16:creationId xmlns:a16="http://schemas.microsoft.com/office/drawing/2014/main" id="{EE8B05F4-1D89-BE22-4525-3EC6A30D4249}"/>
              </a:ext>
            </a:extLst>
          </p:cNvPr>
          <p:cNvSpPr txBox="1"/>
          <p:nvPr/>
        </p:nvSpPr>
        <p:spPr>
          <a:xfrm>
            <a:off x="-26894" y="1396231"/>
            <a:ext cx="12066494" cy="1754326"/>
          </a:xfrm>
          <a:prstGeom prst="rect">
            <a:avLst/>
          </a:prstGeom>
          <a:noFill/>
        </p:spPr>
        <p:txBody>
          <a:bodyPr wrap="square">
            <a:spAutoFit/>
          </a:bodyPr>
          <a:lstStyle/>
          <a:p>
            <a:r>
              <a:rPr lang="en-IN" dirty="0"/>
              <a:t>Project Identification The Automated Parking Space Detection System is a comprehensive initiative designed to alleviate the common urban challenge of finding available parking spaces. This project leverages advanced image processing and machine learning techniques to detect and report real-time parking space availability. By integrating cameras and sensors to monitor parking areas, the system aims to provide accurate and up-to-date information to users via a mobile app or web interface. This project promises to enhance the overall parking experience, reduce traffic congestion, and improve the utilization of parking resources.</a:t>
            </a:r>
          </a:p>
        </p:txBody>
      </p:sp>
      <p:sp>
        <p:nvSpPr>
          <p:cNvPr id="5" name="Title 1">
            <a:extLst>
              <a:ext uri="{FF2B5EF4-FFF2-40B4-BE49-F238E27FC236}">
                <a16:creationId xmlns:a16="http://schemas.microsoft.com/office/drawing/2014/main" id="{2A89D0B3-332E-2E90-22D5-DC2631A437E9}"/>
              </a:ext>
            </a:extLst>
          </p:cNvPr>
          <p:cNvSpPr txBox="1">
            <a:spLocks/>
          </p:cNvSpPr>
          <p:nvPr/>
        </p:nvSpPr>
        <p:spPr>
          <a:xfrm>
            <a:off x="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00B0F0"/>
                </a:solidFill>
                <a:highlight>
                  <a:srgbClr val="000000"/>
                </a:highlight>
              </a:rPr>
              <a:t>OBJECTIVE OF PROJECT:</a:t>
            </a:r>
            <a:endParaRPr lang="en-IN" sz="2000" b="1" dirty="0">
              <a:solidFill>
                <a:srgbClr val="00B0F0"/>
              </a:solidFill>
              <a:highlight>
                <a:srgbClr val="000000"/>
              </a:highlight>
            </a:endParaRPr>
          </a:p>
        </p:txBody>
      </p:sp>
      <p:sp>
        <p:nvSpPr>
          <p:cNvPr id="7" name="TextBox 6">
            <a:extLst>
              <a:ext uri="{FF2B5EF4-FFF2-40B4-BE49-F238E27FC236}">
                <a16:creationId xmlns:a16="http://schemas.microsoft.com/office/drawing/2014/main" id="{98F25EE7-A27B-CA78-516F-83A58687E403}"/>
              </a:ext>
            </a:extLst>
          </p:cNvPr>
          <p:cNvSpPr txBox="1"/>
          <p:nvPr/>
        </p:nvSpPr>
        <p:spPr>
          <a:xfrm>
            <a:off x="0" y="3707444"/>
            <a:ext cx="12192000" cy="2031325"/>
          </a:xfrm>
          <a:prstGeom prst="rect">
            <a:avLst/>
          </a:prstGeom>
          <a:noFill/>
        </p:spPr>
        <p:txBody>
          <a:bodyPr wrap="square">
            <a:spAutoFit/>
          </a:bodyPr>
          <a:lstStyle/>
          <a:p>
            <a:r>
              <a:rPr lang="en-IN" dirty="0"/>
              <a:t>The primary objectives of the Automated Parking Space Detection System are multifaceted. Firstly, it aims to significantly reduce the time drivers spend searching for parking by offering real-time information on available spaces, thereby enhancing efficiency. Secondly, it seeks to minimize traffic congestion in and around parking areas by providing clear guidance on available parking, which in turn reduces unnecessary driving. Thirdly, the project is focused on user convenience, ensuring that the system is reliable and easy to use. Additionally, it aims to optimize the utilization of parking spaces, ensuring maximum occupancy and minimizing wastage of space. Finally, the project intends to collect and </a:t>
            </a:r>
            <a:r>
              <a:rPr lang="en-IN" dirty="0" err="1"/>
              <a:t>analyze</a:t>
            </a:r>
            <a:r>
              <a:rPr lang="en-IN" dirty="0"/>
              <a:t> parking data to inform future urban planning and improve parking management strategies.</a:t>
            </a:r>
          </a:p>
        </p:txBody>
      </p:sp>
    </p:spTree>
    <p:extLst>
      <p:ext uri="{BB962C8B-B14F-4D97-AF65-F5344CB8AC3E}">
        <p14:creationId xmlns:p14="http://schemas.microsoft.com/office/powerpoint/2010/main" val="3420503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BD8C2A9-FD62-A5CB-9512-D72F0A91C1E9}"/>
              </a:ext>
            </a:extLst>
          </p:cNvPr>
          <p:cNvSpPr txBox="1">
            <a:spLocks/>
          </p:cNvSpPr>
          <p:nvPr/>
        </p:nvSpPr>
        <p:spPr>
          <a:xfrm>
            <a:off x="0" y="72371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00B0F0"/>
                </a:solidFill>
                <a:highlight>
                  <a:srgbClr val="000000"/>
                </a:highlight>
              </a:rPr>
              <a:t>SCOPE OF THE PROJECT:</a:t>
            </a:r>
            <a:endParaRPr lang="en-IN" sz="2000" b="1" dirty="0">
              <a:solidFill>
                <a:srgbClr val="00B0F0"/>
              </a:solidFill>
              <a:highlight>
                <a:srgbClr val="000000"/>
              </a:highlight>
            </a:endParaRPr>
          </a:p>
        </p:txBody>
      </p:sp>
      <p:sp>
        <p:nvSpPr>
          <p:cNvPr id="5" name="TextBox 4">
            <a:extLst>
              <a:ext uri="{FF2B5EF4-FFF2-40B4-BE49-F238E27FC236}">
                <a16:creationId xmlns:a16="http://schemas.microsoft.com/office/drawing/2014/main" id="{C031CE99-BEC1-A9B1-4D0B-CB55BE7CEB06}"/>
              </a:ext>
            </a:extLst>
          </p:cNvPr>
          <p:cNvSpPr txBox="1"/>
          <p:nvPr/>
        </p:nvSpPr>
        <p:spPr>
          <a:xfrm>
            <a:off x="0" y="1559475"/>
            <a:ext cx="12192000" cy="3416320"/>
          </a:xfrm>
          <a:prstGeom prst="rect">
            <a:avLst/>
          </a:prstGeom>
          <a:noFill/>
        </p:spPr>
        <p:txBody>
          <a:bodyPr wrap="square">
            <a:spAutoFit/>
          </a:bodyPr>
          <a:lstStyle/>
          <a:p>
            <a:r>
              <a:rPr lang="en-IN" dirty="0"/>
              <a:t>The scope of this project is extensive, encompassing several critical components. Initially, the project will involve the installation of high-resolution cameras and various sensors to monitor parking spaces. The development of robust image processing software and machine learning models will be crucial for accurately detecting and </a:t>
            </a:r>
            <a:r>
              <a:rPr lang="en-IN" dirty="0" err="1"/>
              <a:t>analyzing</a:t>
            </a:r>
            <a:r>
              <a:rPr lang="en-IN" dirty="0"/>
              <a:t> parking space occupancy. A key aspect of the project is the creation of a user-friendly mobile app and web interface, enabling users to check real-time parking availability. The project will start with a pilot implementation in a specific parking lot or garage and, based on the success of this phase, will expand to larger areas, including multiple parking facilities across a city or region.</a:t>
            </a:r>
            <a:r>
              <a:rPr lang="en-US" dirty="0"/>
              <a:t> Key features of the system will include real-time detection of parking space occupancy, user notifications about available spots, optional parking reservation capabilities, and navigation assistance to guide drivers to the nearest available parking space. Data management will involve secure storage and sophisticated analytics to understand usage patterns and improve parking strategies. Integration with existing infrastructure and third-party services, such as navigation systems and city-wide traffic management, will be crucial for seamless operation. Additionally, ensuring data security and user privacy will be a top priority, with robust measures in place to protect sensitive information.</a:t>
            </a:r>
            <a:endParaRPr lang="en-IN" dirty="0"/>
          </a:p>
        </p:txBody>
      </p:sp>
    </p:spTree>
    <p:extLst>
      <p:ext uri="{BB962C8B-B14F-4D97-AF65-F5344CB8AC3E}">
        <p14:creationId xmlns:p14="http://schemas.microsoft.com/office/powerpoint/2010/main" val="835655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F6E83-BAF8-CF21-8B98-4858DB9D6578}"/>
              </a:ext>
            </a:extLst>
          </p:cNvPr>
          <p:cNvSpPr txBox="1">
            <a:spLocks/>
          </p:cNvSpPr>
          <p:nvPr/>
        </p:nvSpPr>
        <p:spPr>
          <a:xfrm>
            <a:off x="407894" y="1120588"/>
            <a:ext cx="10515600" cy="59699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FF0000"/>
                </a:solidFill>
                <a:highlight>
                  <a:srgbClr val="C0C0C0"/>
                </a:highlight>
                <a:latin typeface="Times New Roman" panose="02020603050405020304" pitchFamily="18" charset="0"/>
                <a:cs typeface="Times New Roman" panose="02020603050405020304" pitchFamily="18" charset="0"/>
              </a:rPr>
              <a:t>ANALYSIS:</a:t>
            </a:r>
            <a:endParaRPr lang="en-IN" sz="3200" b="1" dirty="0">
              <a:solidFill>
                <a:srgbClr val="FF0000"/>
              </a:solidFill>
              <a:highlight>
                <a:srgbClr val="C0C0C0"/>
              </a:highlight>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3F7407D1-D14B-EB4A-E2B3-CCAA4ADF1C34}"/>
              </a:ext>
            </a:extLst>
          </p:cNvPr>
          <p:cNvSpPr txBox="1">
            <a:spLocks/>
          </p:cNvSpPr>
          <p:nvPr/>
        </p:nvSpPr>
        <p:spPr>
          <a:xfrm>
            <a:off x="67235" y="11205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00B0F0"/>
                </a:solidFill>
                <a:highlight>
                  <a:srgbClr val="000000"/>
                </a:highlight>
              </a:rPr>
              <a:t>PROJECT PLANNING :</a:t>
            </a:r>
            <a:endParaRPr lang="en-IN" sz="2000" b="1" dirty="0">
              <a:solidFill>
                <a:srgbClr val="00B0F0"/>
              </a:solidFill>
              <a:highlight>
                <a:srgbClr val="000000"/>
              </a:highlight>
            </a:endParaRPr>
          </a:p>
        </p:txBody>
      </p:sp>
      <p:sp>
        <p:nvSpPr>
          <p:cNvPr id="7" name="TextBox 6">
            <a:extLst>
              <a:ext uri="{FF2B5EF4-FFF2-40B4-BE49-F238E27FC236}">
                <a16:creationId xmlns:a16="http://schemas.microsoft.com/office/drawing/2014/main" id="{4401820A-E6A0-7A4A-DA6F-326BD304C00D}"/>
              </a:ext>
            </a:extLst>
          </p:cNvPr>
          <p:cNvSpPr txBox="1"/>
          <p:nvPr/>
        </p:nvSpPr>
        <p:spPr>
          <a:xfrm>
            <a:off x="67235" y="1917704"/>
            <a:ext cx="12057530" cy="1200329"/>
          </a:xfrm>
          <a:prstGeom prst="rect">
            <a:avLst/>
          </a:prstGeom>
          <a:noFill/>
        </p:spPr>
        <p:txBody>
          <a:bodyPr wrap="square">
            <a:spAutoFit/>
          </a:bodyPr>
          <a:lstStyle/>
          <a:p>
            <a:r>
              <a:rPr lang="en-IN" b="1" dirty="0"/>
              <a:t>1.1. Define Objectives and Scope:</a:t>
            </a:r>
          </a:p>
          <a:p>
            <a:r>
              <a:rPr lang="en-IN" dirty="0"/>
              <a:t>-Objective: Develop an application that can detect and display available parking spaces in real-time.</a:t>
            </a:r>
          </a:p>
          <a:p>
            <a:r>
              <a:rPr lang="en-IN" dirty="0"/>
              <a:t>-Scope: Define the specific features and functionalities, such </a:t>
            </a:r>
            <a:r>
              <a:rPr lang="en-IN" dirty="0" err="1"/>
              <a:t>as:Real-time</a:t>
            </a:r>
            <a:r>
              <a:rPr lang="en-IN" dirty="0"/>
              <a:t> parking space </a:t>
            </a:r>
            <a:r>
              <a:rPr lang="en-IN" dirty="0" err="1"/>
              <a:t>detection,User</a:t>
            </a:r>
            <a:r>
              <a:rPr lang="en-IN" dirty="0"/>
              <a:t>-friendly interface Integration with navigation </a:t>
            </a:r>
            <a:r>
              <a:rPr lang="en-IN" dirty="0" err="1"/>
              <a:t>systems,Alerts</a:t>
            </a:r>
            <a:r>
              <a:rPr lang="en-IN" dirty="0"/>
              <a:t> and </a:t>
            </a:r>
            <a:r>
              <a:rPr lang="en-IN" dirty="0" err="1"/>
              <a:t>notifications,Data</a:t>
            </a:r>
            <a:r>
              <a:rPr lang="en-IN" dirty="0"/>
              <a:t> analytics and reporting</a:t>
            </a:r>
          </a:p>
        </p:txBody>
      </p:sp>
      <p:sp>
        <p:nvSpPr>
          <p:cNvPr id="9" name="TextBox 8">
            <a:extLst>
              <a:ext uri="{FF2B5EF4-FFF2-40B4-BE49-F238E27FC236}">
                <a16:creationId xmlns:a16="http://schemas.microsoft.com/office/drawing/2014/main" id="{E70FE863-3CEA-8C7A-FA2D-27880FB0E310}"/>
              </a:ext>
            </a:extLst>
          </p:cNvPr>
          <p:cNvSpPr txBox="1"/>
          <p:nvPr/>
        </p:nvSpPr>
        <p:spPr>
          <a:xfrm>
            <a:off x="67235" y="3093637"/>
            <a:ext cx="6096000" cy="1477328"/>
          </a:xfrm>
          <a:prstGeom prst="rect">
            <a:avLst/>
          </a:prstGeom>
          <a:noFill/>
        </p:spPr>
        <p:txBody>
          <a:bodyPr wrap="square">
            <a:spAutoFit/>
          </a:bodyPr>
          <a:lstStyle/>
          <a:p>
            <a:r>
              <a:rPr lang="en-IN" b="1" dirty="0"/>
              <a:t>1.2. Identify Stakeholders:</a:t>
            </a:r>
          </a:p>
          <a:p>
            <a:r>
              <a:rPr lang="en-IN" dirty="0"/>
              <a:t>-End-users (drivers)</a:t>
            </a:r>
          </a:p>
          <a:p>
            <a:r>
              <a:rPr lang="en-IN" dirty="0"/>
              <a:t>-Parking lot owners/managers</a:t>
            </a:r>
          </a:p>
          <a:p>
            <a:r>
              <a:rPr lang="en-IN" dirty="0"/>
              <a:t>-Municipal authorities</a:t>
            </a:r>
          </a:p>
          <a:p>
            <a:r>
              <a:rPr lang="en-IN" dirty="0"/>
              <a:t>- Development team</a:t>
            </a:r>
          </a:p>
        </p:txBody>
      </p:sp>
      <p:sp>
        <p:nvSpPr>
          <p:cNvPr id="11" name="TextBox 10">
            <a:extLst>
              <a:ext uri="{FF2B5EF4-FFF2-40B4-BE49-F238E27FC236}">
                <a16:creationId xmlns:a16="http://schemas.microsoft.com/office/drawing/2014/main" id="{7AF05FDC-858E-7D1A-0083-61DD2462FBAF}"/>
              </a:ext>
            </a:extLst>
          </p:cNvPr>
          <p:cNvSpPr txBox="1"/>
          <p:nvPr/>
        </p:nvSpPr>
        <p:spPr>
          <a:xfrm>
            <a:off x="67235" y="4570965"/>
            <a:ext cx="6096000" cy="1477328"/>
          </a:xfrm>
          <a:prstGeom prst="rect">
            <a:avLst/>
          </a:prstGeom>
          <a:noFill/>
        </p:spPr>
        <p:txBody>
          <a:bodyPr wrap="square">
            <a:spAutoFit/>
          </a:bodyPr>
          <a:lstStyle/>
          <a:p>
            <a:r>
              <a:rPr lang="en-IN" b="1" dirty="0"/>
              <a:t>1.3. Requirements Gathering:</a:t>
            </a:r>
          </a:p>
          <a:p>
            <a:r>
              <a:rPr lang="en-IN" dirty="0"/>
              <a:t>-Real-time detection and display of available spaces</a:t>
            </a:r>
          </a:p>
          <a:p>
            <a:r>
              <a:rPr lang="en-IN" dirty="0"/>
              <a:t>-User registration and login</a:t>
            </a:r>
          </a:p>
          <a:p>
            <a:r>
              <a:rPr lang="en-IN" dirty="0"/>
              <a:t>-GPS and map integration</a:t>
            </a:r>
          </a:p>
          <a:p>
            <a:r>
              <a:rPr lang="en-IN" dirty="0"/>
              <a:t>-Payment processing (if applicable)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BBF59D1-965D-80A5-2913-362BD098C2B0}"/>
              </a:ext>
            </a:extLst>
          </p:cNvPr>
          <p:cNvSpPr txBox="1">
            <a:spLocks/>
          </p:cNvSpPr>
          <p:nvPr/>
        </p:nvSpPr>
        <p:spPr>
          <a:xfrm>
            <a:off x="76200" y="64545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00B0F0"/>
                </a:solidFill>
                <a:highlight>
                  <a:srgbClr val="000000"/>
                </a:highlight>
              </a:rPr>
              <a:t>RESEARCH:</a:t>
            </a:r>
            <a:endParaRPr lang="en-IN" sz="2000" b="1" dirty="0">
              <a:solidFill>
                <a:srgbClr val="00B0F0"/>
              </a:solidFill>
              <a:highlight>
                <a:srgbClr val="000000"/>
              </a:highlight>
            </a:endParaRPr>
          </a:p>
        </p:txBody>
      </p:sp>
      <p:sp>
        <p:nvSpPr>
          <p:cNvPr id="6" name="TextBox 5">
            <a:extLst>
              <a:ext uri="{FF2B5EF4-FFF2-40B4-BE49-F238E27FC236}">
                <a16:creationId xmlns:a16="http://schemas.microsoft.com/office/drawing/2014/main" id="{447E806A-54D5-1715-EFCB-E124B593FE66}"/>
              </a:ext>
            </a:extLst>
          </p:cNvPr>
          <p:cNvSpPr txBox="1"/>
          <p:nvPr/>
        </p:nvSpPr>
        <p:spPr>
          <a:xfrm>
            <a:off x="76200" y="1439813"/>
            <a:ext cx="12115800" cy="5078313"/>
          </a:xfrm>
          <a:prstGeom prst="rect">
            <a:avLst/>
          </a:prstGeom>
          <a:noFill/>
        </p:spPr>
        <p:txBody>
          <a:bodyPr wrap="square">
            <a:spAutoFit/>
          </a:bodyPr>
          <a:lstStyle/>
          <a:p>
            <a:r>
              <a:rPr lang="en-IN" b="1" dirty="0"/>
              <a:t>2.1. Market Research</a:t>
            </a:r>
          </a:p>
          <a:p>
            <a:r>
              <a:rPr lang="en-IN" dirty="0"/>
              <a:t>-</a:t>
            </a:r>
            <a:r>
              <a:rPr lang="en-IN" dirty="0" err="1"/>
              <a:t>Analyze</a:t>
            </a:r>
            <a:r>
              <a:rPr lang="en-IN" dirty="0"/>
              <a:t> existing parking space detection apps (e.g., </a:t>
            </a:r>
            <a:r>
              <a:rPr lang="en-IN" dirty="0" err="1"/>
              <a:t>Parkopedia</a:t>
            </a:r>
            <a:r>
              <a:rPr lang="en-IN" dirty="0"/>
              <a:t>, </a:t>
            </a:r>
            <a:r>
              <a:rPr lang="en-IN" dirty="0" err="1"/>
              <a:t>SpotHero</a:t>
            </a:r>
            <a:r>
              <a:rPr lang="en-IN" dirty="0"/>
              <a:t>, </a:t>
            </a:r>
            <a:r>
              <a:rPr lang="en-IN" dirty="0" err="1"/>
              <a:t>ParkMe</a:t>
            </a:r>
            <a:r>
              <a:rPr lang="en-IN" dirty="0"/>
              <a:t>)</a:t>
            </a:r>
          </a:p>
          <a:p>
            <a:r>
              <a:rPr lang="en-IN" dirty="0"/>
              <a:t>-Identify strengths and weaknesses of competitors- Understand market demand and target audience</a:t>
            </a:r>
          </a:p>
          <a:p>
            <a:r>
              <a:rPr lang="en-IN" b="1" dirty="0"/>
              <a:t>2.2. Technology Research</a:t>
            </a:r>
          </a:p>
          <a:p>
            <a:r>
              <a:rPr lang="en-IN" dirty="0"/>
              <a:t>Hardware: </a:t>
            </a:r>
          </a:p>
          <a:p>
            <a:r>
              <a:rPr lang="en-IN" dirty="0"/>
              <a:t>-Sensors (e.g., ultrasonic, infrared, cameras)  </a:t>
            </a:r>
          </a:p>
          <a:p>
            <a:r>
              <a:rPr lang="en-IN" dirty="0"/>
              <a:t>-IoT devices</a:t>
            </a:r>
          </a:p>
          <a:p>
            <a:r>
              <a:rPr lang="en-IN" dirty="0"/>
              <a:t>Software:  </a:t>
            </a:r>
          </a:p>
          <a:p>
            <a:r>
              <a:rPr lang="en-IN" dirty="0"/>
              <a:t>-Machine learning algorithms for image processing and detection</a:t>
            </a:r>
          </a:p>
          <a:p>
            <a:r>
              <a:rPr lang="en-IN" dirty="0"/>
              <a:t>-Cloud services for data storage and processing</a:t>
            </a:r>
          </a:p>
          <a:p>
            <a:r>
              <a:rPr lang="en-IN" dirty="0"/>
              <a:t>-APIs for map and GPS integration</a:t>
            </a:r>
          </a:p>
          <a:p>
            <a:r>
              <a:rPr lang="en-IN" b="1" dirty="0"/>
              <a:t>2.3. Feasibility Study</a:t>
            </a:r>
          </a:p>
          <a:p>
            <a:r>
              <a:rPr lang="en-IN" dirty="0"/>
              <a:t>-Technical feasibility: Assess if the required technology and skills are available</a:t>
            </a:r>
          </a:p>
          <a:p>
            <a:r>
              <a:rPr lang="en-IN" dirty="0"/>
              <a:t>-Operational feasibility: Determine if the app can be integrated into existing systems</a:t>
            </a:r>
          </a:p>
          <a:p>
            <a:r>
              <a:rPr lang="en-IN" dirty="0"/>
              <a:t>-Economic feasibility: Evaluate if the project is financially viable</a:t>
            </a:r>
          </a:p>
          <a:p>
            <a:r>
              <a:rPr lang="en-IN" b="1" dirty="0"/>
              <a:t>2.4. Legal and Regulatory Research</a:t>
            </a:r>
          </a:p>
          <a:p>
            <a:r>
              <a:rPr lang="en-IN" dirty="0"/>
              <a:t>-Understand privacy laws regarding data collection and storage</a:t>
            </a:r>
          </a:p>
          <a:p>
            <a:r>
              <a:rPr lang="en-IN" dirty="0"/>
              <a:t>-Check for local regulations on parking management systems</a:t>
            </a:r>
          </a:p>
        </p:txBody>
      </p:sp>
    </p:spTree>
    <p:extLst>
      <p:ext uri="{BB962C8B-B14F-4D97-AF65-F5344CB8AC3E}">
        <p14:creationId xmlns:p14="http://schemas.microsoft.com/office/powerpoint/2010/main" val="1734883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B9E9D0-C256-4510-9C9F-89E8F9329707}"/>
              </a:ext>
            </a:extLst>
          </p:cNvPr>
          <p:cNvSpPr>
            <a:spLocks noGrp="1"/>
          </p:cNvSpPr>
          <p:nvPr>
            <p:ph idx="1"/>
          </p:nvPr>
        </p:nvSpPr>
        <p:spPr>
          <a:xfrm>
            <a:off x="112057" y="1576061"/>
            <a:ext cx="11389659" cy="5416410"/>
          </a:xfrm>
        </p:spPr>
        <p:txBody>
          <a:bodyPr/>
          <a:lstStyle/>
          <a:p>
            <a:r>
              <a:rPr lang="en-IN" sz="1800" dirty="0"/>
              <a:t>FRONT END : HTML, JavaScript, CSS</a:t>
            </a:r>
          </a:p>
          <a:p>
            <a:r>
              <a:rPr lang="en-IN" sz="1800" dirty="0"/>
              <a:t>BACK END : </a:t>
            </a:r>
            <a:r>
              <a:rPr lang="en-IN" sz="1800" dirty="0" err="1"/>
              <a:t>NodeJs</a:t>
            </a:r>
            <a:r>
              <a:rPr lang="en-IN" sz="1800" dirty="0"/>
              <a:t>, </a:t>
            </a:r>
            <a:r>
              <a:rPr lang="en-IN" sz="1800" dirty="0" err="1"/>
              <a:t>ExpressJs</a:t>
            </a:r>
            <a:r>
              <a:rPr lang="en-IN" sz="1800" dirty="0"/>
              <a:t> , MongoDB , Json Data.</a:t>
            </a:r>
          </a:p>
          <a:p>
            <a:r>
              <a:rPr lang="en-IN" sz="1800" dirty="0"/>
              <a:t> OPERATING SYSTEM : WINDOWS 10 </a:t>
            </a:r>
          </a:p>
          <a:p>
            <a:r>
              <a:rPr lang="en-IN" sz="1800" dirty="0"/>
              <a:t> IDE : ANACONDA or VS code</a:t>
            </a:r>
          </a:p>
          <a:p>
            <a:pPr marL="0" indent="0">
              <a:buNone/>
            </a:pPr>
            <a:endParaRPr lang="en-IN" sz="2000" dirty="0"/>
          </a:p>
          <a:p>
            <a:r>
              <a:rPr lang="en-US" sz="1800" dirty="0"/>
              <a:t>PROCESSOR : Intel CORE </a:t>
            </a:r>
          </a:p>
          <a:p>
            <a:r>
              <a:rPr lang="en-US" sz="1800" dirty="0"/>
              <a:t> RAM : 8GB  </a:t>
            </a:r>
          </a:p>
          <a:p>
            <a:r>
              <a:rPr lang="en-US" sz="1800" dirty="0"/>
              <a:t> HARD DISK : 500 GB</a:t>
            </a:r>
            <a:endParaRPr lang="en-IN" sz="1800" dirty="0"/>
          </a:p>
        </p:txBody>
      </p:sp>
      <p:sp>
        <p:nvSpPr>
          <p:cNvPr id="2" name="Title 1">
            <a:extLst>
              <a:ext uri="{FF2B5EF4-FFF2-40B4-BE49-F238E27FC236}">
                <a16:creationId xmlns:a16="http://schemas.microsoft.com/office/drawing/2014/main" id="{4FFF9924-45E9-12AE-3924-3B6171501CE7}"/>
              </a:ext>
            </a:extLst>
          </p:cNvPr>
          <p:cNvSpPr txBox="1">
            <a:spLocks/>
          </p:cNvSpPr>
          <p:nvPr/>
        </p:nvSpPr>
        <p:spPr>
          <a:xfrm>
            <a:off x="112057" y="61468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00B0F0"/>
                </a:solidFill>
                <a:highlight>
                  <a:srgbClr val="000000"/>
                </a:highlight>
              </a:rPr>
              <a:t>SOFTWARE REQUIREMENT:</a:t>
            </a:r>
            <a:endParaRPr lang="en-IN" sz="2000" b="1" dirty="0">
              <a:solidFill>
                <a:srgbClr val="00B0F0"/>
              </a:solidFill>
              <a:highlight>
                <a:srgbClr val="000000"/>
              </a:highlight>
            </a:endParaRPr>
          </a:p>
        </p:txBody>
      </p:sp>
      <p:sp>
        <p:nvSpPr>
          <p:cNvPr id="4" name="Title 1">
            <a:extLst>
              <a:ext uri="{FF2B5EF4-FFF2-40B4-BE49-F238E27FC236}">
                <a16:creationId xmlns:a16="http://schemas.microsoft.com/office/drawing/2014/main" id="{AFFB5AF9-D249-FB8C-BD91-BA22EF450D22}"/>
              </a:ext>
            </a:extLst>
          </p:cNvPr>
          <p:cNvSpPr txBox="1">
            <a:spLocks/>
          </p:cNvSpPr>
          <p:nvPr/>
        </p:nvSpPr>
        <p:spPr>
          <a:xfrm>
            <a:off x="112057" y="26048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00B0F0"/>
                </a:solidFill>
                <a:highlight>
                  <a:srgbClr val="000000"/>
                </a:highlight>
              </a:rPr>
              <a:t>HARDWARE REQUIREMENT:</a:t>
            </a:r>
            <a:endParaRPr lang="en-IN" sz="2000" b="1" dirty="0">
              <a:solidFill>
                <a:srgbClr val="00B0F0"/>
              </a:solidFill>
              <a:highlight>
                <a:srgbClr val="000000"/>
              </a:highlight>
            </a:endParaRPr>
          </a:p>
        </p:txBody>
      </p:sp>
    </p:spTree>
    <p:extLst>
      <p:ext uri="{BB962C8B-B14F-4D97-AF65-F5344CB8AC3E}">
        <p14:creationId xmlns:p14="http://schemas.microsoft.com/office/powerpoint/2010/main" val="1207633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931754" y="2523984"/>
            <a:ext cx="4165324" cy="4334016"/>
          </a:xfrm>
          <a:prstGeom prst="rect">
            <a:avLst/>
          </a:prstGeom>
          <a:noFill/>
          <a:ln w="9525">
            <a:noFill/>
            <a:miter lim="800000"/>
            <a:headEnd/>
            <a:tailEnd/>
          </a:ln>
          <a:effectLst/>
        </p:spPr>
      </p:pic>
      <p:pic>
        <p:nvPicPr>
          <p:cNvPr id="2" name="Picture 2" descr="Smart Cities | Free Full-Text | Camera-Based Smart Parking System Using  Perspective Transformation">
            <a:extLst>
              <a:ext uri="{FF2B5EF4-FFF2-40B4-BE49-F238E27FC236}">
                <a16:creationId xmlns:a16="http://schemas.microsoft.com/office/drawing/2014/main" id="{3FA5F95C-105D-610B-9671-A4B36E6347B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225" y="1685364"/>
            <a:ext cx="11891963" cy="517263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59325D24-C9CA-205B-223E-DA6C61013328}"/>
              </a:ext>
            </a:extLst>
          </p:cNvPr>
          <p:cNvSpPr txBox="1">
            <a:spLocks/>
          </p:cNvSpPr>
          <p:nvPr/>
        </p:nvSpPr>
        <p:spPr>
          <a:xfrm>
            <a:off x="149225" y="67744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00B0F0"/>
                </a:solidFill>
                <a:highlight>
                  <a:srgbClr val="000000"/>
                </a:highlight>
              </a:rPr>
              <a:t>ARCHITECTURE:</a:t>
            </a:r>
            <a:endParaRPr lang="en-IN" sz="2000" b="1" dirty="0">
              <a:solidFill>
                <a:srgbClr val="00B0F0"/>
              </a:solidFill>
              <a:highlight>
                <a:srgbClr val="000000"/>
              </a:highlight>
            </a:endParaRPr>
          </a:p>
        </p:txBody>
      </p:sp>
    </p:spTree>
    <p:extLst>
      <p:ext uri="{BB962C8B-B14F-4D97-AF65-F5344CB8AC3E}">
        <p14:creationId xmlns:p14="http://schemas.microsoft.com/office/powerpoint/2010/main" val="2380248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782</TotalTime>
  <Words>1662</Words>
  <Application>Microsoft Office PowerPoint</Application>
  <PresentationFormat>Widescreen</PresentationFormat>
  <Paragraphs>125</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Bookman Old Style</vt:lpstr>
      <vt:lpstr>Calibri</vt:lpstr>
      <vt:lpstr>Calibri Light</vt:lpstr>
      <vt:lpstr>Times New Roman</vt:lpstr>
      <vt:lpstr>Office Theme</vt:lpstr>
      <vt:lpstr>PowerPoint Presentation</vt:lpstr>
      <vt:lpstr>PowerPoint Presentation</vt:lpstr>
      <vt:lpstr>INTRODUCTION:</vt:lpstr>
      <vt:lpstr>PROJECT IDENTIFICATION:</vt:lpstr>
      <vt:lpstr>PowerPoint Presentation</vt:lpstr>
      <vt:lpstr>PowerPoint Presentation</vt:lpstr>
      <vt:lpstr>PowerPoint Presentation</vt:lpstr>
      <vt:lpstr>PowerPoint Presentation</vt:lpstr>
      <vt:lpstr>PowerPoint Presentation</vt:lpstr>
      <vt:lpstr>DESIGN:DATA FLOW DIAGRAM</vt:lpstr>
      <vt:lpstr>DEPLOYMENT AND RESULTS:SOURCE CODE</vt:lpstr>
      <vt:lpstr>CONTACT US PAGE CODE:</vt:lpstr>
      <vt:lpstr>LOGIN PAGE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conclusion: </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Omkar Jagan</dc:creator>
  <cp:lastModifiedBy>ashrith vavillapally</cp:lastModifiedBy>
  <cp:revision>40</cp:revision>
  <dcterms:created xsi:type="dcterms:W3CDTF">2023-03-16T15:58:00Z</dcterms:created>
  <dcterms:modified xsi:type="dcterms:W3CDTF">2024-06-19T14:46:33Z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9943EE0BB0574A3CB446BCEBADAA39C7_13</vt:lpwstr>
  </property>
  <property fmtid="{D5CDD505-2E9C-101B-9397-08002B2CF9AE}" pid="3" name="KSOProductBuildVer">
    <vt:lpwstr>1033-12.2.0.16909</vt:lpwstr>
  </property>
</Properties>
</file>