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5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9" d="100"/>
          <a:sy n="89" d="100"/>
        </p:scale>
        <p:origin x="-403" y="2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ED0494B-8753-4321-B670-812EC2C574D0}"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081E22-A816-4D57-AF8F-C5CAD907EDD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ED0494B-8753-4321-B670-812EC2C574D0}"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081E22-A816-4D57-AF8F-C5CAD907EDD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ED0494B-8753-4321-B670-812EC2C574D0}"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081E22-A816-4D57-AF8F-C5CAD907EDD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ED0494B-8753-4321-B670-812EC2C574D0}"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081E22-A816-4D57-AF8F-C5CAD907EDD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D0494B-8753-4321-B670-812EC2C574D0}"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081E22-A816-4D57-AF8F-C5CAD907EDD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ED0494B-8753-4321-B670-812EC2C574D0}"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081E22-A816-4D57-AF8F-C5CAD907EDD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ED0494B-8753-4321-B670-812EC2C574D0}" type="datetimeFigureOut">
              <a:rPr lang="en-IN" smtClean="0"/>
              <a:t>10-02-2023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081E22-A816-4D57-AF8F-C5CAD907EDD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ED0494B-8753-4321-B670-812EC2C574D0}" type="datetimeFigureOut">
              <a:rPr lang="en-IN" smtClean="0"/>
              <a:t>10-02-2023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081E22-A816-4D57-AF8F-C5CAD907EDD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D0494B-8753-4321-B670-812EC2C574D0}" type="datetimeFigureOut">
              <a:rPr lang="en-IN" smtClean="0"/>
              <a:t>10-02-2023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081E22-A816-4D57-AF8F-C5CAD907EDD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D0494B-8753-4321-B670-812EC2C574D0}"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081E22-A816-4D57-AF8F-C5CAD907EDD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D0494B-8753-4321-B670-812EC2C574D0}"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081E22-A816-4D57-AF8F-C5CAD907EDD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D0494B-8753-4321-B670-812EC2C574D0}" type="datetimeFigureOut">
              <a:rPr lang="en-IN" smtClean="0"/>
              <a:t>10-02-2023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081E22-A816-4D57-AF8F-C5CAD907EDD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951" y="277816"/>
            <a:ext cx="12192000" cy="1290320"/>
          </a:xfrm>
        </p:spPr>
        <p:txBody>
          <a:bodyPr>
            <a:noAutofit/>
          </a:bodyPr>
          <a:lstStyle/>
          <a:p>
            <a:r>
              <a:rPr lang="en-US" sz="4800" dirty="0">
                <a:latin typeface="+mn-lt"/>
              </a:rPr>
              <a:t>Credit Card Fraud Detection Using Machine Learning</a:t>
            </a:r>
            <a:endParaRPr lang="en-IN" sz="4800" dirty="0">
              <a:latin typeface="+mn-lt"/>
            </a:endParaRPr>
          </a:p>
        </p:txBody>
      </p:sp>
      <p:sp>
        <p:nvSpPr>
          <p:cNvPr id="4" name="Subtitle 2"/>
          <p:cNvSpPr txBox="1"/>
          <p:nvPr/>
        </p:nvSpPr>
        <p:spPr>
          <a:xfrm>
            <a:off x="-1" y="5443672"/>
            <a:ext cx="12191997" cy="13233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IN" sz="3600" dirty="0"/>
              <a:t>Department of Computer Science and </a:t>
            </a:r>
            <a:r>
              <a:rPr lang="en-IN" sz="3600" dirty="0" smtClean="0"/>
              <a:t>Engineering (AI &amp; ML)</a:t>
            </a:r>
            <a:endParaRPr lang="en-IN" sz="3600" dirty="0"/>
          </a:p>
          <a:p>
            <a:pPr>
              <a:lnSpc>
                <a:spcPct val="100000"/>
              </a:lnSpc>
              <a:spcBef>
                <a:spcPts val="0"/>
              </a:spcBef>
            </a:pPr>
            <a:r>
              <a:rPr lang="en-IN" sz="3600" dirty="0"/>
              <a:t>CMR Engineering College, Hyderabad</a:t>
            </a:r>
          </a:p>
        </p:txBody>
      </p:sp>
      <p:sp>
        <p:nvSpPr>
          <p:cNvPr id="6" name="Subtitle 2"/>
          <p:cNvSpPr txBox="1"/>
          <p:nvPr/>
        </p:nvSpPr>
        <p:spPr>
          <a:xfrm>
            <a:off x="0" y="3747541"/>
            <a:ext cx="12191999" cy="1355670"/>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nSpc>
                <a:spcPct val="100000"/>
              </a:lnSpc>
              <a:spcBef>
                <a:spcPts val="0"/>
              </a:spcBef>
            </a:pPr>
            <a:r>
              <a:rPr lang="en-US" sz="2400" b="1" dirty="0" smtClean="0"/>
              <a:t>C Ashrith Reddy           208R1A66D1</a:t>
            </a:r>
          </a:p>
          <a:p>
            <a:pPr lvl="1">
              <a:lnSpc>
                <a:spcPct val="100000"/>
              </a:lnSpc>
              <a:spcBef>
                <a:spcPts val="0"/>
              </a:spcBef>
            </a:pPr>
            <a:r>
              <a:rPr lang="en-US" sz="2400" b="1" dirty="0" smtClean="0"/>
              <a:t>B Sai Jayanth                208R1A66C7</a:t>
            </a:r>
          </a:p>
          <a:p>
            <a:pPr lvl="1">
              <a:lnSpc>
                <a:spcPct val="100000"/>
              </a:lnSpc>
              <a:spcBef>
                <a:spcPts val="0"/>
              </a:spcBef>
            </a:pPr>
            <a:r>
              <a:rPr lang="en-US" sz="2400" b="1" dirty="0" smtClean="0"/>
              <a:t>B Avinash                       208R1A66D0</a:t>
            </a:r>
          </a:p>
          <a:p>
            <a:pPr lvl="1">
              <a:lnSpc>
                <a:spcPct val="100000"/>
              </a:lnSpc>
              <a:spcBef>
                <a:spcPts val="0"/>
              </a:spcBef>
            </a:pPr>
            <a:r>
              <a:rPr lang="en-US" sz="2400" b="1" dirty="0" smtClean="0"/>
              <a:t>Bellamkonda  Rithvik    208R1A66C9 </a:t>
            </a:r>
            <a:endParaRPr lang="en-US" sz="2400" b="1" dirty="0" smtClean="0"/>
          </a:p>
        </p:txBody>
      </p:sp>
      <p:pic>
        <p:nvPicPr>
          <p:cNvPr id="17413" name="Picture 5"/>
          <p:cNvPicPr>
            <a:picLocks noChangeAspect="1" noChangeArrowheads="1"/>
          </p:cNvPicPr>
          <p:nvPr/>
        </p:nvPicPr>
        <p:blipFill>
          <a:blip r:embed="rId2"/>
          <a:srcRect/>
          <a:stretch>
            <a:fillRect/>
          </a:stretch>
        </p:blipFill>
        <p:spPr bwMode="auto">
          <a:xfrm>
            <a:off x="5099389" y="1856984"/>
            <a:ext cx="2143125" cy="1704975"/>
          </a:xfrm>
          <a:prstGeom prst="rect">
            <a:avLst/>
          </a:prstGeom>
          <a:noFill/>
          <a:ln w="9525">
            <a:noFill/>
            <a:miter lim="800000"/>
            <a:headEnd/>
            <a:tailEnd/>
          </a:ln>
          <a:effectLst/>
        </p:spPr>
      </p:pic>
      <p:sp>
        <p:nvSpPr>
          <p:cNvPr id="3" name="TextBox 2"/>
          <p:cNvSpPr txBox="1"/>
          <p:nvPr/>
        </p:nvSpPr>
        <p:spPr>
          <a:xfrm>
            <a:off x="410196" y="3117386"/>
            <a:ext cx="3546505" cy="461665"/>
          </a:xfrm>
          <a:prstGeom prst="rect">
            <a:avLst/>
          </a:prstGeom>
          <a:noFill/>
        </p:spPr>
        <p:txBody>
          <a:bodyPr wrap="square" rtlCol="0">
            <a:spAutoFit/>
          </a:bodyPr>
          <a:lstStyle/>
          <a:p>
            <a:r>
              <a:rPr lang="en-IN" sz="2400" b="1" dirty="0"/>
              <a:t>Team </a:t>
            </a:r>
            <a:r>
              <a:rPr lang="en-IN" sz="2400" b="1" dirty="0" smtClean="0"/>
              <a:t>ID </a:t>
            </a:r>
            <a:r>
              <a:rPr lang="en-IN" sz="2400" b="1" dirty="0"/>
              <a:t>: 662024-MI035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2748" y="546930"/>
            <a:ext cx="10955708" cy="5170646"/>
          </a:xfrm>
          <a:prstGeom prst="rect">
            <a:avLst/>
          </a:prstGeom>
          <a:noFill/>
        </p:spPr>
        <p:txBody>
          <a:bodyPr wrap="square" rtlCol="0">
            <a:spAutoFit/>
          </a:bodyPr>
          <a:lstStyle/>
          <a:p>
            <a:pPr marL="285750" indent="-285750">
              <a:buFont typeface="Arial" pitchFamily="34" charset="0"/>
              <a:buChar char="•"/>
            </a:pPr>
            <a:r>
              <a:rPr lang="en-US" sz="2000" b="1" dirty="0"/>
              <a:t>Technical Requirements:</a:t>
            </a:r>
          </a:p>
          <a:p>
            <a:pPr marL="285750" indent="-285750">
              <a:buFont typeface="Arial" pitchFamily="34" charset="0"/>
              <a:buChar char="•"/>
            </a:pPr>
            <a:r>
              <a:rPr lang="en-US" dirty="0">
                <a:latin typeface="+mj-lt"/>
              </a:rPr>
              <a:t>The software should be developed in Python programming language.</a:t>
            </a:r>
          </a:p>
          <a:p>
            <a:pPr marL="285750" indent="-285750">
              <a:buFont typeface="Arial" pitchFamily="34" charset="0"/>
              <a:buChar char="•"/>
            </a:pPr>
            <a:r>
              <a:rPr lang="en-US" dirty="0">
                <a:latin typeface="+mj-lt"/>
              </a:rPr>
              <a:t>The software should use machine learning algorithms such as Random Forest, Decision Trees or Neural Networks.</a:t>
            </a:r>
          </a:p>
          <a:p>
            <a:pPr marL="285750" indent="-285750">
              <a:buFont typeface="Arial" pitchFamily="34" charset="0"/>
              <a:buChar char="•"/>
            </a:pPr>
            <a:r>
              <a:rPr lang="en-US" dirty="0">
                <a:latin typeface="+mj-lt"/>
              </a:rPr>
              <a:t>The software should be able to handle large amounts of data.</a:t>
            </a:r>
          </a:p>
          <a:p>
            <a:pPr marL="285750" indent="-285750">
              <a:buFont typeface="Arial" pitchFamily="34" charset="0"/>
              <a:buChar char="•"/>
            </a:pPr>
            <a:r>
              <a:rPr lang="en-US" dirty="0">
                <a:latin typeface="+mj-lt"/>
              </a:rPr>
              <a:t>The software should be compatible with Windows and Linux operating systems</a:t>
            </a:r>
            <a:r>
              <a:rPr lang="en-US" dirty="0" smtClean="0">
                <a:latin typeface="+mj-lt"/>
              </a:rPr>
              <a:t>.</a:t>
            </a:r>
          </a:p>
          <a:p>
            <a:endParaRPr lang="en-US" dirty="0" smtClean="0">
              <a:latin typeface="+mj-lt"/>
            </a:endParaRPr>
          </a:p>
          <a:p>
            <a:endParaRPr lang="en-US" dirty="0">
              <a:latin typeface="+mj-lt"/>
            </a:endParaRPr>
          </a:p>
          <a:p>
            <a:pPr marL="285750" indent="-285750">
              <a:buFont typeface="Arial" pitchFamily="34" charset="0"/>
              <a:buChar char="•"/>
            </a:pPr>
            <a:r>
              <a:rPr lang="en-US" sz="2000" b="1" dirty="0"/>
              <a:t>Security Requirements:</a:t>
            </a:r>
          </a:p>
          <a:p>
            <a:pPr marL="285750" indent="-285750">
              <a:buFont typeface="Arial" pitchFamily="34" charset="0"/>
              <a:buChar char="•"/>
            </a:pPr>
            <a:r>
              <a:rPr lang="en-US" dirty="0">
                <a:latin typeface="+mj-lt"/>
              </a:rPr>
              <a:t>The software should be able to encrypt the transactions data to ensure the confidentiality of the user's information.</a:t>
            </a:r>
          </a:p>
          <a:p>
            <a:pPr marL="285750" indent="-285750">
              <a:buFont typeface="Arial" pitchFamily="34" charset="0"/>
              <a:buChar char="•"/>
            </a:pPr>
            <a:r>
              <a:rPr lang="en-US" dirty="0">
                <a:latin typeface="+mj-lt"/>
              </a:rPr>
              <a:t>The software should have a secure login system to restrict access to authorized users only</a:t>
            </a:r>
            <a:r>
              <a:rPr lang="en-US" dirty="0" smtClean="0">
                <a:latin typeface="+mj-lt"/>
              </a:rPr>
              <a:t>.</a:t>
            </a:r>
          </a:p>
          <a:p>
            <a:pPr marL="285750" indent="-285750">
              <a:buFont typeface="Arial" pitchFamily="34" charset="0"/>
              <a:buChar char="•"/>
            </a:pPr>
            <a:endParaRPr lang="en-US" dirty="0">
              <a:latin typeface="+mj-lt"/>
            </a:endParaRPr>
          </a:p>
          <a:p>
            <a:endParaRPr lang="en-US" dirty="0">
              <a:latin typeface="+mj-lt"/>
            </a:endParaRPr>
          </a:p>
          <a:p>
            <a:pPr marL="285750" indent="-285750">
              <a:buFont typeface="Arial" pitchFamily="34" charset="0"/>
              <a:buChar char="•"/>
            </a:pPr>
            <a:r>
              <a:rPr lang="en-US" sz="2000" b="1" dirty="0"/>
              <a:t>User Interface Requirements:</a:t>
            </a:r>
          </a:p>
          <a:p>
            <a:pPr marL="285750" indent="-285750">
              <a:buFont typeface="Arial" pitchFamily="34" charset="0"/>
              <a:buChar char="•"/>
            </a:pPr>
            <a:r>
              <a:rPr lang="en-US" dirty="0">
                <a:latin typeface="+mj-lt"/>
              </a:rPr>
              <a:t>The software should have a user-friendly </a:t>
            </a:r>
            <a:r>
              <a:rPr lang="en-US" dirty="0" smtClean="0">
                <a:latin typeface="+mj-lt"/>
              </a:rPr>
              <a:t>interface</a:t>
            </a:r>
            <a:r>
              <a:rPr lang="en-US" dirty="0">
                <a:latin typeface="+mj-lt"/>
              </a:rPr>
              <a:t>.</a:t>
            </a:r>
          </a:p>
          <a:p>
            <a:pPr marL="285750" indent="-285750">
              <a:buFont typeface="Arial" pitchFamily="34" charset="0"/>
              <a:buChar char="•"/>
            </a:pPr>
            <a:r>
              <a:rPr lang="en-US" dirty="0">
                <a:latin typeface="+mj-lt"/>
              </a:rPr>
              <a:t>The software should provide visualizations of the fraud detection analysis results.</a:t>
            </a:r>
          </a:p>
          <a:p>
            <a:pPr marL="285750" indent="-285750">
              <a:buFont typeface="Arial" pitchFamily="34" charset="0"/>
              <a:buChar char="•"/>
            </a:pPr>
            <a:r>
              <a:rPr lang="en-US" dirty="0">
                <a:latin typeface="+mj-lt"/>
              </a:rPr>
              <a:t>The software should allow the user to easily configure the sensitivity of the fraud detection algorithm.</a:t>
            </a:r>
          </a:p>
          <a:p>
            <a:endParaRPr lang="en-IN" dirty="0"/>
          </a:p>
        </p:txBody>
      </p:sp>
    </p:spTree>
    <p:extLst>
      <p:ext uri="{BB962C8B-B14F-4D97-AF65-F5344CB8AC3E}">
        <p14:creationId xmlns:p14="http://schemas.microsoft.com/office/powerpoint/2010/main" val="2249224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8206" y="863125"/>
            <a:ext cx="10776246" cy="2585323"/>
          </a:xfrm>
          <a:prstGeom prst="rect">
            <a:avLst/>
          </a:prstGeom>
          <a:noFill/>
        </p:spPr>
        <p:txBody>
          <a:bodyPr wrap="square" rtlCol="0">
            <a:spAutoFit/>
          </a:bodyPr>
          <a:lstStyle/>
          <a:p>
            <a:pPr marL="285750" indent="-285750">
              <a:buFont typeface="Arial" pitchFamily="34" charset="0"/>
              <a:buChar char="•"/>
            </a:pPr>
            <a:r>
              <a:rPr lang="en-US" b="1" dirty="0"/>
              <a:t>Performance Requirements:</a:t>
            </a:r>
          </a:p>
          <a:p>
            <a:pPr marL="285750" indent="-285750">
              <a:buFont typeface="Arial" pitchFamily="34" charset="0"/>
              <a:buChar char="•"/>
            </a:pPr>
            <a:r>
              <a:rPr lang="en-US" dirty="0">
                <a:latin typeface="+mj-lt"/>
              </a:rPr>
              <a:t>The software should have a processing time of less than 5 seconds for a dataset of 10,000 transactions.</a:t>
            </a:r>
          </a:p>
          <a:p>
            <a:pPr marL="285750" indent="-285750">
              <a:buFont typeface="Arial" pitchFamily="34" charset="0"/>
              <a:buChar char="•"/>
            </a:pPr>
            <a:r>
              <a:rPr lang="en-US" dirty="0">
                <a:latin typeface="+mj-lt"/>
              </a:rPr>
              <a:t>The software should have a detection accuracy of at least 95</a:t>
            </a:r>
            <a:r>
              <a:rPr lang="en-US" dirty="0" smtClean="0">
                <a:latin typeface="+mj-lt"/>
              </a:rPr>
              <a:t>%.</a:t>
            </a:r>
          </a:p>
          <a:p>
            <a:endParaRPr lang="en-US" dirty="0">
              <a:latin typeface="+mj-lt"/>
            </a:endParaRPr>
          </a:p>
          <a:p>
            <a:endParaRPr lang="en-US" dirty="0"/>
          </a:p>
          <a:p>
            <a:pPr marL="285750" indent="-285750">
              <a:buFont typeface="Arial" pitchFamily="34" charset="0"/>
              <a:buChar char="•"/>
            </a:pPr>
            <a:r>
              <a:rPr lang="en-US" b="1" dirty="0"/>
              <a:t>Maintenance Requirements:</a:t>
            </a:r>
          </a:p>
          <a:p>
            <a:pPr marL="285750" indent="-285750">
              <a:buFont typeface="Arial" pitchFamily="34" charset="0"/>
              <a:buChar char="•"/>
            </a:pPr>
            <a:r>
              <a:rPr lang="en-US" dirty="0">
                <a:latin typeface="+mj-lt"/>
              </a:rPr>
              <a:t>The software should be updated regularly to ensure it is up to date with the latest fraud detection techniques.</a:t>
            </a:r>
          </a:p>
          <a:p>
            <a:pPr marL="285750" indent="-285750">
              <a:buFont typeface="Arial" pitchFamily="34" charset="0"/>
              <a:buChar char="•"/>
            </a:pPr>
            <a:r>
              <a:rPr lang="en-US" dirty="0">
                <a:latin typeface="+mj-lt"/>
              </a:rPr>
              <a:t>The software should have the capability to receive software updates remotely.</a:t>
            </a:r>
          </a:p>
          <a:p>
            <a:endParaRPr lang="en-IN" dirty="0"/>
          </a:p>
        </p:txBody>
      </p:sp>
    </p:spTree>
    <p:extLst>
      <p:ext uri="{BB962C8B-B14F-4D97-AF65-F5344CB8AC3E}">
        <p14:creationId xmlns:p14="http://schemas.microsoft.com/office/powerpoint/2010/main" val="283263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IN" dirty="0">
                <a:latin typeface="+mn-lt"/>
              </a:rPr>
              <a:t>Existing System</a:t>
            </a:r>
            <a:r>
              <a:rPr lang="en-US" altLang="en-IN" dirty="0"/>
              <a:t/>
            </a:r>
            <a:br>
              <a:rPr lang="en-US" altLang="en-IN" dirty="0"/>
            </a:br>
            <a:endParaRPr lang="en-IN" dirty="0"/>
          </a:p>
        </p:txBody>
      </p:sp>
      <p:sp>
        <p:nvSpPr>
          <p:cNvPr id="3" name="Content Placeholder 2"/>
          <p:cNvSpPr>
            <a:spLocks noGrp="1"/>
          </p:cNvSpPr>
          <p:nvPr>
            <p:ph idx="1"/>
          </p:nvPr>
        </p:nvSpPr>
        <p:spPr/>
        <p:txBody>
          <a:bodyPr>
            <a:normAutofit lnSpcReduction="10000"/>
          </a:bodyPr>
          <a:lstStyle/>
          <a:p>
            <a:r>
              <a:rPr lang="en-US" sz="1900" dirty="0">
                <a:latin typeface="+mj-lt"/>
              </a:rPr>
              <a:t>The existing systems for credit card fraud detection using machine learning typically use traditional statistical methods and rule-based systems to identify fraudulent transactions. These systems use various parameters such as the amount of the transaction, the location of the transaction, and the type of goods or services purchased to determine if a transaction is fraudulent. The limitations of these systems include a high rate of false alarms, a high rate of missed fraud, and an inability to adapt to changes in the behavior of fraudsters.</a:t>
            </a:r>
          </a:p>
          <a:p>
            <a:r>
              <a:rPr lang="en-US" sz="1900" dirty="0">
                <a:latin typeface="+mj-lt"/>
              </a:rPr>
              <a:t>With the advancement of technology and the increasing availability of large datasets, machine learning has become a popular tool for credit card fraud detection. Machine learning algorithms can analyze vast amounts of data and identify patterns and relationships that may not be obvious to the human eye. This allows the system to adapt to changes in the behavior of fraudsters and to make more accurate predictions</a:t>
            </a:r>
            <a:r>
              <a:rPr lang="en-US" sz="1900" dirty="0" smtClean="0">
                <a:latin typeface="+mj-lt"/>
              </a:rPr>
              <a:t>.</a:t>
            </a:r>
          </a:p>
          <a:p>
            <a:endParaRPr lang="en-US" sz="1900" dirty="0">
              <a:latin typeface="+mj-lt"/>
            </a:endParaRPr>
          </a:p>
          <a:p>
            <a:pPr marL="0" indent="0">
              <a:buNone/>
            </a:pPr>
            <a:r>
              <a:rPr lang="en-US" sz="2000" dirty="0">
                <a:latin typeface="+mj-lt"/>
              </a:rPr>
              <a:t>Overall, the use of machine learning in credit card fraud detection has proven to be a more effective approach than traditional methods and has the potential to significantly reduce the number of false alarms and missed fraud.</a:t>
            </a:r>
            <a:endParaRPr lang="en-US" sz="1900" dirty="0">
              <a:latin typeface="+mj-lt"/>
            </a:endParaRPr>
          </a:p>
          <a:p>
            <a:endParaRPr lang="en-IN" dirty="0"/>
          </a:p>
        </p:txBody>
      </p:sp>
    </p:spTree>
    <p:extLst>
      <p:ext uri="{BB962C8B-B14F-4D97-AF65-F5344CB8AC3E}">
        <p14:creationId xmlns:p14="http://schemas.microsoft.com/office/powerpoint/2010/main" val="4259131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ltLang="en-IN" dirty="0">
                <a:latin typeface="+mn-lt"/>
              </a:rPr>
              <a:t>Findings of Project(techniques and algorithms)</a:t>
            </a:r>
            <a:br>
              <a:rPr lang="en-US" altLang="en-IN" dirty="0">
                <a:latin typeface="+mn-lt"/>
              </a:rPr>
            </a:br>
            <a:endParaRPr lang="en-IN" dirty="0">
              <a:latin typeface="+mn-lt"/>
            </a:endParaRPr>
          </a:p>
        </p:txBody>
      </p:sp>
      <p:sp>
        <p:nvSpPr>
          <p:cNvPr id="3" name="Content Placeholder 2"/>
          <p:cNvSpPr>
            <a:spLocks noGrp="1"/>
          </p:cNvSpPr>
          <p:nvPr>
            <p:ph idx="1"/>
          </p:nvPr>
        </p:nvSpPr>
        <p:spPr/>
        <p:txBody>
          <a:bodyPr>
            <a:normAutofit/>
          </a:bodyPr>
          <a:lstStyle/>
          <a:p>
            <a:r>
              <a:rPr lang="en-US" sz="2000" dirty="0" smtClean="0"/>
              <a:t>Some of the common machine learning algorithms and techniques used in credit card fraud detection include:</a:t>
            </a:r>
          </a:p>
          <a:p>
            <a:pPr marL="0" indent="0">
              <a:buNone/>
            </a:pPr>
            <a:endParaRPr lang="en-US" sz="2000" dirty="0" smtClean="0"/>
          </a:p>
          <a:p>
            <a:r>
              <a:rPr lang="en-US" sz="2000" b="1" dirty="0">
                <a:latin typeface="+mj-lt"/>
              </a:rPr>
              <a:t>Anomaly Detection: </a:t>
            </a:r>
            <a:r>
              <a:rPr lang="en-US" sz="2000" dirty="0">
                <a:latin typeface="+mj-lt"/>
              </a:rPr>
              <a:t>This is a type of unsupervised learning algorithm that identifies instances in a dataset that do not conform to normal behavior. Anomaly detection algorithms can be used to identify unusual patterns in credit card transactions, which can indicate fraudulent activities</a:t>
            </a:r>
            <a:r>
              <a:rPr lang="en-US" sz="2000" dirty="0" smtClean="0">
                <a:latin typeface="+mj-lt"/>
              </a:rPr>
              <a:t>.</a:t>
            </a:r>
          </a:p>
          <a:p>
            <a:pPr marL="0" indent="0">
              <a:buNone/>
            </a:pPr>
            <a:endParaRPr lang="en-US" sz="2000" dirty="0">
              <a:latin typeface="+mj-lt"/>
            </a:endParaRPr>
          </a:p>
          <a:p>
            <a:r>
              <a:rPr lang="en-US" sz="2000" b="1" dirty="0">
                <a:latin typeface="+mj-lt"/>
              </a:rPr>
              <a:t>Logistic Regression: </a:t>
            </a:r>
            <a:r>
              <a:rPr lang="en-US" sz="2000" dirty="0">
                <a:latin typeface="+mj-lt"/>
              </a:rPr>
              <a:t>This is a type of supervised learning algorithm that is used to predict the probability of an event occurring based on historical data. Logistic regression can be used to predict the likelihood of a credit card transaction being fraudulent, based on features such as transaction amount, location, and time of day.</a:t>
            </a:r>
          </a:p>
          <a:p>
            <a:endParaRPr lang="en-IN" sz="2000" dirty="0"/>
          </a:p>
        </p:txBody>
      </p:sp>
    </p:spTree>
    <p:extLst>
      <p:ext uri="{BB962C8B-B14F-4D97-AF65-F5344CB8AC3E}">
        <p14:creationId xmlns:p14="http://schemas.microsoft.com/office/powerpoint/2010/main" val="3081586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920" y="786213"/>
            <a:ext cx="11340269" cy="3754874"/>
          </a:xfrm>
          <a:prstGeom prst="rect">
            <a:avLst/>
          </a:prstGeom>
          <a:noFill/>
        </p:spPr>
        <p:txBody>
          <a:bodyPr wrap="square" rtlCol="0">
            <a:spAutoFit/>
          </a:bodyPr>
          <a:lstStyle/>
          <a:p>
            <a:r>
              <a:rPr lang="en-US" sz="2000" b="1" dirty="0">
                <a:latin typeface="+mj-lt"/>
              </a:rPr>
              <a:t>Decision Trees: </a:t>
            </a:r>
            <a:r>
              <a:rPr lang="en-US" sz="2000" dirty="0">
                <a:latin typeface="+mj-lt"/>
              </a:rPr>
              <a:t>Decision trees are tree-based algorithms that can be used to model complex relationships between features in a dataset. They can be used to identify the most important factors that contribute to fraud, and to make predictions about the likelihood of fraud for new transactions</a:t>
            </a:r>
            <a:r>
              <a:rPr lang="en-US" sz="2000" dirty="0" smtClean="0">
                <a:latin typeface="+mj-lt"/>
              </a:rPr>
              <a:t>.</a:t>
            </a:r>
          </a:p>
          <a:p>
            <a:endParaRPr lang="en-US" sz="2000" dirty="0">
              <a:latin typeface="+mj-lt"/>
            </a:endParaRPr>
          </a:p>
          <a:p>
            <a:r>
              <a:rPr lang="en-US" sz="2000" b="1" dirty="0">
                <a:latin typeface="+mj-lt"/>
              </a:rPr>
              <a:t>Random Forest: </a:t>
            </a:r>
            <a:r>
              <a:rPr lang="en-US" sz="2000" dirty="0">
                <a:latin typeface="+mj-lt"/>
              </a:rPr>
              <a:t>This is an extension of decision trees that builds multiple decision trees and combines their predictions to make a final prediction. Random forests can be used to improve the accuracy of fraud detection, especially in cases where the data is highly imbalanced</a:t>
            </a:r>
            <a:r>
              <a:rPr lang="en-US" sz="2000" dirty="0" smtClean="0">
                <a:latin typeface="+mj-lt"/>
              </a:rPr>
              <a:t>.</a:t>
            </a:r>
          </a:p>
          <a:p>
            <a:endParaRPr lang="en-US" sz="2000" dirty="0">
              <a:latin typeface="+mj-lt"/>
            </a:endParaRPr>
          </a:p>
          <a:p>
            <a:r>
              <a:rPr lang="en-US" sz="2000" b="1" dirty="0">
                <a:latin typeface="+mj-lt"/>
              </a:rPr>
              <a:t>Neural Networks: </a:t>
            </a:r>
            <a:r>
              <a:rPr lang="en-US" sz="2000" dirty="0">
                <a:latin typeface="+mj-lt"/>
              </a:rPr>
              <a:t>Neural networks are artificial intelligence algorithms that can be used to identify complex relationships between input and output variables. They can be used to detect fraud by learning to recognize patterns in historical data that are indicative of fraudulent activities.</a:t>
            </a:r>
          </a:p>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8535" y="4352894"/>
            <a:ext cx="3656176" cy="2437451"/>
          </a:xfrm>
          <a:prstGeom prst="rect">
            <a:avLst/>
          </a:prstGeom>
        </p:spPr>
      </p:pic>
    </p:spTree>
    <p:extLst>
      <p:ext uri="{BB962C8B-B14F-4D97-AF65-F5344CB8AC3E}">
        <p14:creationId xmlns:p14="http://schemas.microsoft.com/office/powerpoint/2010/main" val="941093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IN" sz="4000" dirty="0">
                <a:latin typeface="+mn-lt"/>
              </a:rPr>
              <a:t>Conclusion and Future Work</a:t>
            </a:r>
            <a:br>
              <a:rPr lang="en-US" altLang="en-IN" sz="4000" dirty="0">
                <a:latin typeface="+mn-lt"/>
              </a:rPr>
            </a:br>
            <a:endParaRPr lang="en-IN" sz="4000" dirty="0">
              <a:latin typeface="+mn-lt"/>
            </a:endParaRPr>
          </a:p>
        </p:txBody>
      </p:sp>
      <p:sp>
        <p:nvSpPr>
          <p:cNvPr id="3" name="Content Placeholder 2"/>
          <p:cNvSpPr>
            <a:spLocks noGrp="1"/>
          </p:cNvSpPr>
          <p:nvPr>
            <p:ph idx="1"/>
          </p:nvPr>
        </p:nvSpPr>
        <p:spPr/>
        <p:txBody>
          <a:bodyPr>
            <a:normAutofit/>
          </a:bodyPr>
          <a:lstStyle/>
          <a:p>
            <a:r>
              <a:rPr lang="en-US" sz="2000" dirty="0">
                <a:latin typeface="+mj-lt"/>
              </a:rPr>
              <a:t>Credit card fraud is a major concern for both financial institutions and consumers. The increasing use of digital transactions and the rise of sophisticated fraud techniques have made it increasingly important to develop effective methods for detecting and preventing credit card </a:t>
            </a:r>
            <a:r>
              <a:rPr lang="en-US" sz="2000" dirty="0" smtClean="0">
                <a:latin typeface="+mj-lt"/>
              </a:rPr>
              <a:t>fraud.</a:t>
            </a:r>
          </a:p>
          <a:p>
            <a:r>
              <a:rPr lang="en-US" sz="2000" dirty="0" smtClean="0">
                <a:latin typeface="+mj-lt"/>
              </a:rPr>
              <a:t>Machine </a:t>
            </a:r>
            <a:r>
              <a:rPr lang="en-US" sz="2000" dirty="0">
                <a:latin typeface="+mj-lt"/>
              </a:rPr>
              <a:t>learning and artificial intelligence have proven to be valuable tools in the fight against credit card fraud. These technologies can analyze large amounts of data in real-time and identify patterns and anomalies that may indicate fraudulent activity. Additionally, advanced fraud detection systems can integrate multiple data sources, including transaction data, cardholder behavior, and demographic information, to build a more complete picture of potential </a:t>
            </a:r>
            <a:r>
              <a:rPr lang="en-US" sz="2000" dirty="0" smtClean="0">
                <a:latin typeface="+mj-lt"/>
              </a:rPr>
              <a:t>fraud.</a:t>
            </a:r>
          </a:p>
          <a:p>
            <a:r>
              <a:rPr lang="en-US" sz="2000" dirty="0" smtClean="0">
                <a:latin typeface="+mj-lt"/>
              </a:rPr>
              <a:t>Future </a:t>
            </a:r>
            <a:r>
              <a:rPr lang="en-US" sz="2000" dirty="0">
                <a:latin typeface="+mj-lt"/>
              </a:rPr>
              <a:t>work will also include implementing the system by using neural networks to train the system for increasing efficiency. Having a data set with non-</a:t>
            </a:r>
            <a:r>
              <a:rPr lang="en-US" sz="2000" dirty="0" err="1">
                <a:latin typeface="+mj-lt"/>
              </a:rPr>
              <a:t>anonymized</a:t>
            </a:r>
            <a:r>
              <a:rPr lang="en-US" sz="2000" dirty="0">
                <a:latin typeface="+mj-lt"/>
              </a:rPr>
              <a:t> features would make this particularly interesting as outputting the feature importance would enable one to see what specific factors are most important for detecting fraudulent</a:t>
            </a:r>
            <a:endParaRPr lang="en-IN" sz="2000" dirty="0">
              <a:latin typeface="+mj-lt"/>
            </a:endParaRPr>
          </a:p>
          <a:p>
            <a:endParaRPr lang="en-US" sz="2100" dirty="0"/>
          </a:p>
          <a:p>
            <a:pPr marL="0" indent="0">
              <a:buNone/>
            </a:pPr>
            <a:endParaRPr lang="en-US" dirty="0" smtClean="0"/>
          </a:p>
        </p:txBody>
      </p:sp>
    </p:spTree>
    <p:extLst>
      <p:ext uri="{BB962C8B-B14F-4D97-AF65-F5344CB8AC3E}">
        <p14:creationId xmlns:p14="http://schemas.microsoft.com/office/powerpoint/2010/main" val="990427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795" y="2766060"/>
            <a:ext cx="10515600" cy="1325563"/>
          </a:xfrm>
        </p:spPr>
        <p:txBody>
          <a:bodyPr>
            <a:normAutofit fontScale="90000"/>
          </a:bodyPr>
          <a:lstStyle/>
          <a:p>
            <a:pPr algn="ctr"/>
            <a:r>
              <a:rPr lang="en-US" dirty="0" smtClean="0"/>
              <a:t>Thanks</a:t>
            </a:r>
            <a:br>
              <a:rPr lang="en-US" dirty="0" smtClean="0"/>
            </a:br>
            <a:r>
              <a:rPr lang="en-US" dirty="0" smtClean="0"/>
              <a:t/>
            </a:r>
            <a:br>
              <a:rPr lang="en-US" dirty="0" smtClean="0"/>
            </a:br>
            <a:r>
              <a:rPr lang="en-US" dirty="0" smtClean="0"/>
              <a:t> </a:t>
            </a:r>
            <a:r>
              <a:rPr lang="en-US" sz="2800" dirty="0" smtClean="0"/>
              <a:t>Questions</a:t>
            </a:r>
            <a:endParaRPr lang="en-IN" dirty="0"/>
          </a:p>
        </p:txBody>
      </p:sp>
      <p:pic>
        <p:nvPicPr>
          <p:cNvPr id="17413" name="Picture 5"/>
          <p:cNvPicPr>
            <a:picLocks noGrp="1" noChangeAspect="1" noChangeArrowheads="1"/>
          </p:cNvPicPr>
          <p:nvPr>
            <p:ph idx="1"/>
          </p:nvPr>
        </p:nvPicPr>
        <p:blipFill>
          <a:blip r:embed="rId2"/>
          <a:srcRect/>
          <a:stretch>
            <a:fillRect/>
          </a:stretch>
        </p:blipFill>
        <p:spPr bwMode="auto">
          <a:xfrm>
            <a:off x="10168890" y="365125"/>
            <a:ext cx="1666240" cy="13258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Agenda</a:t>
            </a:r>
          </a:p>
        </p:txBody>
      </p:sp>
      <p:sp>
        <p:nvSpPr>
          <p:cNvPr id="3" name="Content Placeholder 2"/>
          <p:cNvSpPr>
            <a:spLocks noGrp="1"/>
          </p:cNvSpPr>
          <p:nvPr>
            <p:ph sz="half" idx="1"/>
          </p:nvPr>
        </p:nvSpPr>
        <p:spPr>
          <a:xfrm>
            <a:off x="913765" y="1539875"/>
            <a:ext cx="6436360" cy="4351655"/>
          </a:xfrm>
        </p:spPr>
        <p:txBody>
          <a:bodyPr>
            <a:normAutofit fontScale="97500"/>
          </a:bodyPr>
          <a:lstStyle/>
          <a:p>
            <a:r>
              <a:rPr lang="en-IN" dirty="0"/>
              <a:t>Introduction</a:t>
            </a:r>
          </a:p>
          <a:p>
            <a:r>
              <a:rPr lang="en-IN" dirty="0" smtClean="0"/>
              <a:t>Abstract</a:t>
            </a:r>
          </a:p>
          <a:p>
            <a:r>
              <a:rPr lang="en-US" altLang="en-IN" dirty="0" smtClean="0"/>
              <a:t>Literature </a:t>
            </a:r>
            <a:r>
              <a:rPr lang="en-US" altLang="en-IN" dirty="0" smtClean="0"/>
              <a:t>Survey</a:t>
            </a:r>
          </a:p>
          <a:p>
            <a:r>
              <a:rPr lang="en-US" altLang="en-IN" dirty="0" smtClean="0"/>
              <a:t>System Design</a:t>
            </a:r>
            <a:endParaRPr lang="en-US" altLang="en-IN" dirty="0" smtClean="0"/>
          </a:p>
          <a:p>
            <a:r>
              <a:rPr lang="en-US" altLang="en-IN" dirty="0" smtClean="0"/>
              <a:t>Software Requirement </a:t>
            </a:r>
            <a:r>
              <a:rPr lang="en-US" altLang="en-IN" dirty="0" smtClean="0"/>
              <a:t>Specification</a:t>
            </a:r>
            <a:endParaRPr lang="en-US" altLang="en-IN" dirty="0" smtClean="0"/>
          </a:p>
          <a:p>
            <a:r>
              <a:rPr lang="en-US" altLang="en-IN" dirty="0" smtClean="0"/>
              <a:t>Existing System</a:t>
            </a:r>
          </a:p>
          <a:p>
            <a:r>
              <a:rPr lang="en-US" altLang="en-IN" dirty="0" smtClean="0"/>
              <a:t>Findings of Project(techniques and algorithms)</a:t>
            </a:r>
          </a:p>
          <a:p>
            <a:r>
              <a:rPr lang="en-US" altLang="en-IN" dirty="0" smtClean="0"/>
              <a:t>Conclusion </a:t>
            </a:r>
            <a:r>
              <a:rPr lang="en-US" altLang="en-IN" dirty="0" smtClean="0"/>
              <a:t>and Future Work</a:t>
            </a:r>
            <a:endParaRPr lang="en-US" altLang="en-IN" dirty="0" smtClean="0"/>
          </a:p>
          <a:p>
            <a:pPr marL="0" indent="0">
              <a:buNone/>
            </a:pPr>
            <a:endParaRPr lang="en-US" altLang="en-IN" dirty="0" smtClean="0"/>
          </a:p>
          <a:p>
            <a:endParaRPr lang="en-IN" dirty="0"/>
          </a:p>
          <a:p>
            <a:endParaRPr lang="en-IN" dirty="0"/>
          </a:p>
        </p:txBody>
      </p:sp>
      <p:pic>
        <p:nvPicPr>
          <p:cNvPr id="17413" name="Picture 5"/>
          <p:cNvPicPr>
            <a:picLocks noGrp="1" noChangeAspect="1" noChangeArrowheads="1"/>
          </p:cNvPicPr>
          <p:nvPr>
            <p:ph sz="half" idx="2"/>
          </p:nvPr>
        </p:nvPicPr>
        <p:blipFill>
          <a:blip r:embed="rId2"/>
          <a:srcRect/>
          <a:stretch>
            <a:fillRect/>
          </a:stretch>
        </p:blipFill>
        <p:spPr bwMode="auto">
          <a:xfrm>
            <a:off x="9916795" y="120650"/>
            <a:ext cx="2143125" cy="1704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92822" y="598206"/>
            <a:ext cx="6260483" cy="869534"/>
          </a:xfrm>
        </p:spPr>
        <p:txBody>
          <a:bodyPr>
            <a:normAutofit/>
          </a:bodyPr>
          <a:lstStyle/>
          <a:p>
            <a:pPr algn="ctr"/>
            <a:r>
              <a:rPr lang="en-IN" sz="4000" dirty="0">
                <a:latin typeface="+mn-lt"/>
              </a:rPr>
              <a:t>Introduction</a:t>
            </a:r>
            <a:endParaRPr lang="en-US" sz="4000" dirty="0">
              <a:latin typeface="+mn-lt"/>
            </a:endParaRPr>
          </a:p>
        </p:txBody>
      </p:sp>
      <p:sp>
        <p:nvSpPr>
          <p:cNvPr id="6" name="Text Placeholder 5"/>
          <p:cNvSpPr>
            <a:spLocks noGrp="1"/>
          </p:cNvSpPr>
          <p:nvPr>
            <p:ph type="body" sz="half" idx="2"/>
          </p:nvPr>
        </p:nvSpPr>
        <p:spPr>
          <a:xfrm>
            <a:off x="840105" y="2057400"/>
            <a:ext cx="7864475" cy="3811905"/>
          </a:xfrm>
        </p:spPr>
        <p:txBody>
          <a:bodyPr>
            <a:normAutofit/>
          </a:bodyPr>
          <a:lstStyle/>
          <a:p>
            <a:r>
              <a:rPr lang="en-US" sz="1800" dirty="0">
                <a:latin typeface="+mj-lt"/>
              </a:rPr>
              <a:t>Credit card fraud detection is an important problem that financial institutions aim to solve using machine learning. Fraudulent use of credit cards can result in significant financial losses for both cardholders and card issuers. Machine learning algorithms can be used to detect fraudulent credit card transactions by learning patterns in historical transaction data and using this information to identify transactions that are likely to be fraudulent.</a:t>
            </a:r>
          </a:p>
          <a:p>
            <a:r>
              <a:rPr lang="en-US" sz="1800" dirty="0">
                <a:latin typeface="+mj-lt"/>
              </a:rPr>
              <a:t>The main challenge in using machine learning for credit card fraud detection is the imbalance in the data. Fraudulent transactions are usually very rare in comparison to legitimate transactions, so it is important to use algorithms that can effectively handle imbalanced data. Some of the commonly used machine learning algorithms for credit card fraud detection include decision trees, random forests, neural networks, and support vector machines.</a:t>
            </a:r>
          </a:p>
          <a:p>
            <a:endParaRPr lang="en-US" sz="1800" dirty="0">
              <a:latin typeface="+mj-lt"/>
            </a:endParaRPr>
          </a:p>
        </p:txBody>
      </p:sp>
      <p:pic>
        <p:nvPicPr>
          <p:cNvPr id="17413" name="Picture 5"/>
          <p:cNvPicPr>
            <a:picLocks noGrp="1" noChangeAspect="1" noChangeArrowheads="1"/>
          </p:cNvPicPr>
          <p:nvPr>
            <p:ph idx="1"/>
          </p:nvPr>
        </p:nvPicPr>
        <p:blipFill>
          <a:blip r:embed="rId2"/>
          <a:srcRect/>
          <a:stretch>
            <a:fillRect/>
          </a:stretch>
        </p:blipFill>
        <p:spPr bwMode="auto">
          <a:xfrm>
            <a:off x="10361930" y="188595"/>
            <a:ext cx="1659255" cy="13201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latin typeface="+mn-lt"/>
              </a:rPr>
              <a:t>Abstract</a:t>
            </a:r>
            <a:br>
              <a:rPr lang="en-IN" sz="4000" dirty="0">
                <a:latin typeface="+mn-lt"/>
              </a:rPr>
            </a:br>
            <a:endParaRPr lang="en-IN" sz="4000" dirty="0">
              <a:latin typeface="+mn-lt"/>
            </a:endParaRPr>
          </a:p>
        </p:txBody>
      </p:sp>
      <p:sp>
        <p:nvSpPr>
          <p:cNvPr id="3" name="Content Placeholder 2"/>
          <p:cNvSpPr>
            <a:spLocks noGrp="1"/>
          </p:cNvSpPr>
          <p:nvPr>
            <p:ph idx="1"/>
          </p:nvPr>
        </p:nvSpPr>
        <p:spPr/>
        <p:txBody>
          <a:bodyPr>
            <a:normAutofit/>
          </a:bodyPr>
          <a:lstStyle/>
          <a:p>
            <a:r>
              <a:rPr lang="en-US" sz="1800" dirty="0">
                <a:latin typeface="+mj-lt"/>
              </a:rPr>
              <a:t>In todays world, the most easiest mode of payment is credit card for both online and offline. It helps in providing cashless shopping across the globe. Fraud event occurs only during online payment as credit card number is sufficient to make transaction which will be on the credit card to make online payment but for offline payment password will be asked so during offline transaction frauds cannot occur. In the existing system of detecting fraud transaction, the fraud is detected after the transaction is done. Companies have a detailed analysis of transactional </a:t>
            </a:r>
            <a:r>
              <a:rPr lang="en-US" sz="1800" dirty="0" smtClean="0">
                <a:latin typeface="+mj-lt"/>
              </a:rPr>
              <a:t>and </a:t>
            </a:r>
            <a:r>
              <a:rPr lang="en-US" sz="1800" dirty="0">
                <a:latin typeface="+mj-lt"/>
              </a:rPr>
              <a:t>fraud data. Frauds tends to appear in patterns</a:t>
            </a:r>
            <a:r>
              <a:rPr lang="en-US" sz="1800" dirty="0" smtClean="0"/>
              <a:t>.</a:t>
            </a:r>
          </a:p>
          <a:p>
            <a:r>
              <a:rPr lang="en-US" sz="1800" dirty="0">
                <a:latin typeface="+mj-lt"/>
              </a:rPr>
              <a:t>Having predictive algorithms can help to detect fraudulent transactions. this is how data mining comes into play. Data consists of combination of continuous data and nominal data. We can use variety statistical tests to prevent fraud events. Detecting credit card fraud is still not a perfect science. While fraud is still a major financial issue to banks, the distribution of fraud to non-fraudulent transactions is severely skewed towards non-fraudulent transactions. Out of an estimated 12 billion transaction made annually 10 million are fraudulent (this shows every transaction in 1200 is fraudulent transaction).To </a:t>
            </a:r>
            <a:r>
              <a:rPr lang="en-US" sz="1800" dirty="0" smtClean="0">
                <a:latin typeface="+mj-lt"/>
              </a:rPr>
              <a:t>analyze </a:t>
            </a:r>
            <a:r>
              <a:rPr lang="en-US" sz="1800" dirty="0">
                <a:latin typeface="+mj-lt"/>
              </a:rPr>
              <a:t>and predict fraud events we have used local outlier factor and isolation forest algorithms and thus calculated number of fraud transactions. We have calculated the accuracy and number of errors of both the algorithms. </a:t>
            </a:r>
            <a:endParaRPr lang="en-IN" sz="1800" dirty="0">
              <a:latin typeface="+mj-lt"/>
            </a:endParaRPr>
          </a:p>
        </p:txBody>
      </p:sp>
    </p:spTree>
    <p:extLst>
      <p:ext uri="{BB962C8B-B14F-4D97-AF65-F5344CB8AC3E}">
        <p14:creationId xmlns:p14="http://schemas.microsoft.com/office/powerpoint/2010/main" val="10654502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1859"/>
            <a:ext cx="10515600" cy="797102"/>
          </a:xfrm>
        </p:spPr>
        <p:txBody>
          <a:bodyPr>
            <a:normAutofit fontScale="90000"/>
          </a:bodyPr>
          <a:lstStyle/>
          <a:p>
            <a:pPr algn="ctr"/>
            <a:r>
              <a:rPr lang="en-US" altLang="en-IN" sz="4000" dirty="0">
                <a:latin typeface="+mn-lt"/>
              </a:rPr>
              <a:t>Literature Survey</a:t>
            </a:r>
            <a:br>
              <a:rPr lang="en-US" altLang="en-IN" sz="4000" dirty="0">
                <a:latin typeface="+mn-lt"/>
              </a:rPr>
            </a:br>
            <a:endParaRPr lang="en-IN" sz="4000" dirty="0">
              <a:latin typeface="+mn-lt"/>
            </a:endParaRPr>
          </a:p>
        </p:txBody>
      </p:sp>
      <p:sp>
        <p:nvSpPr>
          <p:cNvPr id="3" name="Content Placeholder 2"/>
          <p:cNvSpPr>
            <a:spLocks noGrp="1"/>
          </p:cNvSpPr>
          <p:nvPr>
            <p:ph idx="1"/>
          </p:nvPr>
        </p:nvSpPr>
        <p:spPr/>
        <p:txBody>
          <a:bodyPr>
            <a:normAutofit fontScale="85000" lnSpcReduction="20000"/>
          </a:bodyPr>
          <a:lstStyle/>
          <a:p>
            <a:r>
              <a:rPr lang="en-US" sz="2600" dirty="0">
                <a:latin typeface="+mj-lt"/>
              </a:rPr>
              <a:t>The use of machine learning algorithms for credit card fraud detection has been an active area of research for several decades. In the literature, numerous machine learning algorithms have been proposed and evaluated for their ability to detect fraudulent credit card transactions. Here, I'll provide a brief overview of some of the key findings from the literature survey in credit card fraud detection using machine learning.</a:t>
            </a:r>
          </a:p>
          <a:p>
            <a:r>
              <a:rPr lang="en-US" sz="2600" b="1" dirty="0">
                <a:latin typeface="+mj-lt"/>
              </a:rPr>
              <a:t>Algorithms: </a:t>
            </a:r>
            <a:r>
              <a:rPr lang="en-US" sz="2600" dirty="0">
                <a:latin typeface="+mj-lt"/>
              </a:rPr>
              <a:t>A variety of machine learning algorithms have been used for credit card fraud detection, including decision trees, random forests, neural networks, support vector machines, and deep learning algorithms. Among these, the most widely used algorithms are decision trees and neural networks. Deep learning algorithms, such as convolutional neural networks (CNNs) and recurrent neural networks (RNNs), have also shown promising results in recent years.</a:t>
            </a:r>
          </a:p>
          <a:p>
            <a:r>
              <a:rPr lang="en-US" sz="2600" b="1" dirty="0">
                <a:latin typeface="+mj-lt"/>
              </a:rPr>
              <a:t>Data: </a:t>
            </a:r>
            <a:r>
              <a:rPr lang="en-US" sz="2600" dirty="0">
                <a:latin typeface="+mj-lt"/>
              </a:rPr>
              <a:t>The type of data used for training and testing the machine learning algorithms is a critical factor for credit card fraud detection. Typically, historical transaction data is used, which includes information about the transactions, such as the amount, time, and location. Synthetic data generation methods have also been proposed to address the issue of class imbalance in the data.</a:t>
            </a:r>
          </a:p>
          <a:p>
            <a:endParaRPr lang="en-IN" dirty="0"/>
          </a:p>
        </p:txBody>
      </p:sp>
    </p:spTree>
    <p:extLst>
      <p:ext uri="{BB962C8B-B14F-4D97-AF65-F5344CB8AC3E}">
        <p14:creationId xmlns:p14="http://schemas.microsoft.com/office/powerpoint/2010/main" val="3259028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1832" y="692209"/>
            <a:ext cx="11434273" cy="5078313"/>
          </a:xfrm>
          <a:prstGeom prst="rect">
            <a:avLst/>
          </a:prstGeom>
          <a:noFill/>
        </p:spPr>
        <p:txBody>
          <a:bodyPr wrap="square" rtlCol="0">
            <a:spAutoFit/>
          </a:bodyPr>
          <a:lstStyle/>
          <a:p>
            <a:r>
              <a:rPr lang="en-US" b="1" dirty="0">
                <a:latin typeface="+mj-lt"/>
              </a:rPr>
              <a:t>Evaluation metrics</a:t>
            </a:r>
            <a:r>
              <a:rPr lang="en-US" dirty="0">
                <a:latin typeface="+mj-lt"/>
              </a:rPr>
              <a:t>: The performance of the machine learning algorithms is typically evaluated using metrics such as accuracy, precision, recall, F1-score, and area under the receiver operating characteristic curve (AUC-ROC). The choice of evaluation metrics depends on the nature of the problem and the desired outcome</a:t>
            </a:r>
            <a:r>
              <a:rPr lang="en-US" dirty="0" smtClean="0">
                <a:latin typeface="+mj-lt"/>
              </a:rPr>
              <a:t>.</a:t>
            </a:r>
          </a:p>
          <a:p>
            <a:endParaRPr lang="en-US" dirty="0">
              <a:latin typeface="+mj-lt"/>
            </a:endParaRPr>
          </a:p>
          <a:p>
            <a:r>
              <a:rPr lang="en-US" b="1" dirty="0">
                <a:latin typeface="+mj-lt"/>
              </a:rPr>
              <a:t>Performance</a:t>
            </a:r>
            <a:r>
              <a:rPr lang="en-US" dirty="0">
                <a:latin typeface="+mj-lt"/>
              </a:rPr>
              <a:t>: The results of the literature survey indicate that machine learning algorithms can achieve high accuracy in detecting fraudulent credit card transactions. However, the performance of the algorithms can vary depending on the type of algorithm used, the data used for training and testing, and the evaluation metrics used</a:t>
            </a:r>
            <a:r>
              <a:rPr lang="en-US" dirty="0" smtClean="0">
                <a:latin typeface="+mj-lt"/>
              </a:rPr>
              <a:t>.</a:t>
            </a:r>
          </a:p>
          <a:p>
            <a:endParaRPr lang="en-US" dirty="0">
              <a:latin typeface="+mj-lt"/>
            </a:endParaRPr>
          </a:p>
          <a:p>
            <a:r>
              <a:rPr lang="en-US" b="1" dirty="0">
                <a:latin typeface="+mj-lt"/>
              </a:rPr>
              <a:t>Limitations and future directions</a:t>
            </a:r>
            <a:r>
              <a:rPr lang="en-US" dirty="0">
                <a:latin typeface="+mj-lt"/>
              </a:rPr>
              <a:t>: Despite their successes, machine learning algorithms for credit card fraud detection face several limitations, including the need for large amounts of data, the difficulty of handling class imbalance, and the potential for </a:t>
            </a:r>
            <a:r>
              <a:rPr lang="en-US" dirty="0" smtClean="0">
                <a:latin typeface="+mj-lt"/>
              </a:rPr>
              <a:t>over fitting. </a:t>
            </a:r>
            <a:r>
              <a:rPr lang="en-US" dirty="0">
                <a:latin typeface="+mj-lt"/>
              </a:rPr>
              <a:t>To overcome these limitations, future research should focus on developing algorithms that are more robust to class imbalance and </a:t>
            </a:r>
            <a:r>
              <a:rPr lang="en-US" dirty="0" smtClean="0">
                <a:latin typeface="+mj-lt"/>
              </a:rPr>
              <a:t>over fitting, </a:t>
            </a:r>
            <a:r>
              <a:rPr lang="en-US" dirty="0">
                <a:latin typeface="+mj-lt"/>
              </a:rPr>
              <a:t>and that can effectively handle the high-dimensional data typically used in credit card fraud detection</a:t>
            </a:r>
            <a:r>
              <a:rPr lang="en-US" dirty="0" smtClean="0">
                <a:latin typeface="+mj-lt"/>
              </a:rPr>
              <a:t>.</a:t>
            </a:r>
          </a:p>
          <a:p>
            <a:endParaRPr lang="en-US" dirty="0">
              <a:latin typeface="+mj-lt"/>
            </a:endParaRPr>
          </a:p>
          <a:p>
            <a:r>
              <a:rPr lang="en-US" dirty="0">
                <a:latin typeface="+mj-lt"/>
              </a:rPr>
              <a:t>In conclusion, the literature survey in credit card fraud detection using machine learning indicates that machine learning algorithms have the potential to achieve high accuracy in detecting fraudulent credit card transactions. However, there are still several challenges to be addressed and opportunities for future research to advance the field.</a:t>
            </a:r>
          </a:p>
          <a:p>
            <a:endParaRPr lang="en-IN" dirty="0"/>
          </a:p>
        </p:txBody>
      </p:sp>
    </p:spTree>
    <p:extLst>
      <p:ext uri="{BB962C8B-B14F-4D97-AF65-F5344CB8AC3E}">
        <p14:creationId xmlns:p14="http://schemas.microsoft.com/office/powerpoint/2010/main" val="2442725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IN" sz="4000" dirty="0" smtClean="0">
                <a:latin typeface="+mn-lt"/>
              </a:rPr>
              <a:t>System Design </a:t>
            </a:r>
            <a:endParaRPr lang="en-IN" dirty="0"/>
          </a:p>
        </p:txBody>
      </p:sp>
      <p:sp>
        <p:nvSpPr>
          <p:cNvPr id="3" name="Content Placeholder 2"/>
          <p:cNvSpPr>
            <a:spLocks noGrp="1"/>
          </p:cNvSpPr>
          <p:nvPr>
            <p:ph idx="1"/>
          </p:nvPr>
        </p:nvSpPr>
        <p:spPr/>
        <p:txBody>
          <a:bodyPr>
            <a:normAutofit/>
          </a:bodyPr>
          <a:lstStyle/>
          <a:p>
            <a:r>
              <a:rPr lang="en-US" sz="1800" dirty="0">
                <a:latin typeface="+mj-lt"/>
              </a:rPr>
              <a:t>The fraud detection module will work in the following steps: </a:t>
            </a:r>
            <a:endParaRPr lang="en-US" sz="1800" dirty="0" smtClean="0">
              <a:latin typeface="+mj-lt"/>
            </a:endParaRPr>
          </a:p>
          <a:p>
            <a:r>
              <a:rPr lang="en-US" sz="1800" dirty="0" smtClean="0">
                <a:latin typeface="+mj-lt"/>
              </a:rPr>
              <a:t>1)The </a:t>
            </a:r>
            <a:r>
              <a:rPr lang="en-US" sz="1800" dirty="0">
                <a:latin typeface="+mj-lt"/>
              </a:rPr>
              <a:t>Incoming set of transactions and amount are treated as credit card transactions</a:t>
            </a:r>
            <a:r>
              <a:rPr lang="en-US" sz="1800" dirty="0" smtClean="0">
                <a:latin typeface="+mj-lt"/>
              </a:rPr>
              <a:t>.</a:t>
            </a:r>
          </a:p>
          <a:p>
            <a:r>
              <a:rPr lang="en-US" sz="1800" dirty="0" smtClean="0">
                <a:latin typeface="+mj-lt"/>
              </a:rPr>
              <a:t> </a:t>
            </a:r>
            <a:r>
              <a:rPr lang="en-US" sz="1800" dirty="0">
                <a:latin typeface="+mj-lt"/>
              </a:rPr>
              <a:t>2)The credit card transactions are given to machine learning algorithms as an input. </a:t>
            </a:r>
            <a:endParaRPr lang="en-US" sz="1800" dirty="0" smtClean="0">
              <a:latin typeface="+mj-lt"/>
            </a:endParaRPr>
          </a:p>
          <a:p>
            <a:r>
              <a:rPr lang="en-US" sz="1800" dirty="0" smtClean="0">
                <a:latin typeface="+mj-lt"/>
              </a:rPr>
              <a:t>3)The </a:t>
            </a:r>
            <a:r>
              <a:rPr lang="en-US" sz="1800" dirty="0">
                <a:latin typeface="+mj-lt"/>
              </a:rPr>
              <a:t>output will result in either fraud or valid transaction by analyzing the data and observing a pattern and using machine learning algorithms such as local outlier factor and </a:t>
            </a:r>
            <a:r>
              <a:rPr lang="en-US" sz="1800" dirty="0" smtClean="0">
                <a:latin typeface="+mj-lt"/>
              </a:rPr>
              <a:t>isolation </a:t>
            </a:r>
            <a:r>
              <a:rPr lang="en-US" sz="1800" dirty="0">
                <a:latin typeface="+mj-lt"/>
              </a:rPr>
              <a:t>forest to do anomaly detection</a:t>
            </a:r>
            <a:r>
              <a:rPr lang="en-US" sz="1800" dirty="0" smtClean="0">
                <a:latin typeface="+mj-lt"/>
              </a:rPr>
              <a:t>.</a:t>
            </a:r>
          </a:p>
          <a:p>
            <a:r>
              <a:rPr lang="en-US" sz="1800" dirty="0">
                <a:latin typeface="+mj-lt"/>
              </a:rPr>
              <a:t>4)The fraud transactions are given to alarm which alerts the user that fraud transaction has occurred and the user can block the card to prevent further financial loss to him as well as the credit card company. </a:t>
            </a:r>
            <a:endParaRPr lang="en-US" sz="1800" dirty="0" smtClean="0">
              <a:latin typeface="+mj-lt"/>
            </a:endParaRPr>
          </a:p>
          <a:p>
            <a:r>
              <a:rPr lang="en-US" sz="1800" dirty="0" smtClean="0">
                <a:latin typeface="+mj-lt"/>
              </a:rPr>
              <a:t>5)The </a:t>
            </a:r>
            <a:r>
              <a:rPr lang="en-US" sz="1800" dirty="0">
                <a:latin typeface="+mj-lt"/>
              </a:rPr>
              <a:t>valid transactions are treated as genuine transactions.</a:t>
            </a:r>
            <a:endParaRPr lang="en-IN" sz="1800" dirty="0">
              <a:latin typeface="+mj-lt"/>
            </a:endParaRPr>
          </a:p>
        </p:txBody>
      </p:sp>
    </p:spTree>
    <p:extLst>
      <p:ext uri="{BB962C8B-B14F-4D97-AF65-F5344CB8AC3E}">
        <p14:creationId xmlns:p14="http://schemas.microsoft.com/office/powerpoint/2010/main" val="3461554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248" y="1392965"/>
            <a:ext cx="9499442" cy="2897024"/>
          </a:xfrm>
          <a:prstGeom prst="rect">
            <a:avLst/>
          </a:prstGeom>
        </p:spPr>
      </p:pic>
      <p:sp>
        <p:nvSpPr>
          <p:cNvPr id="4" name="TextBox 3"/>
          <p:cNvSpPr txBox="1"/>
          <p:nvPr/>
        </p:nvSpPr>
        <p:spPr>
          <a:xfrm>
            <a:off x="1119499" y="4691641"/>
            <a:ext cx="9366191" cy="584775"/>
          </a:xfrm>
          <a:prstGeom prst="rect">
            <a:avLst/>
          </a:prstGeom>
          <a:noFill/>
        </p:spPr>
        <p:txBody>
          <a:bodyPr wrap="square" rtlCol="0">
            <a:spAutoFit/>
          </a:bodyPr>
          <a:lstStyle/>
          <a:p>
            <a:pPr algn="ctr"/>
            <a:r>
              <a:rPr lang="en-US" sz="3200" dirty="0"/>
              <a:t>System block diagram of credit card fraud detection</a:t>
            </a:r>
            <a:endParaRPr lang="en-IN" sz="3200" dirty="0"/>
          </a:p>
        </p:txBody>
      </p:sp>
    </p:spTree>
    <p:extLst>
      <p:ext uri="{BB962C8B-B14F-4D97-AF65-F5344CB8AC3E}">
        <p14:creationId xmlns:p14="http://schemas.microsoft.com/office/powerpoint/2010/main" val="2851365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IN" sz="4000" dirty="0"/>
              <a:t>Software Requirement Specification</a:t>
            </a:r>
            <a:br>
              <a:rPr lang="en-US" altLang="en-IN" sz="4000" dirty="0"/>
            </a:br>
            <a:endParaRPr lang="en-IN" sz="4000" dirty="0"/>
          </a:p>
        </p:txBody>
      </p:sp>
      <p:sp>
        <p:nvSpPr>
          <p:cNvPr id="3" name="Content Placeholder 2"/>
          <p:cNvSpPr>
            <a:spLocks noGrp="1"/>
          </p:cNvSpPr>
          <p:nvPr>
            <p:ph idx="1"/>
          </p:nvPr>
        </p:nvSpPr>
        <p:spPr/>
        <p:txBody>
          <a:bodyPr>
            <a:normAutofit fontScale="77500" lnSpcReduction="20000"/>
          </a:bodyPr>
          <a:lstStyle/>
          <a:p>
            <a:r>
              <a:rPr lang="en-US" b="1" dirty="0"/>
              <a:t>User Requirements:</a:t>
            </a:r>
          </a:p>
          <a:p>
            <a:r>
              <a:rPr lang="en-US" sz="2300" dirty="0">
                <a:latin typeface="+mj-lt"/>
              </a:rPr>
              <a:t>The user should be able to input the transactions data into the system.</a:t>
            </a:r>
          </a:p>
          <a:p>
            <a:r>
              <a:rPr lang="en-US" sz="2300" dirty="0">
                <a:latin typeface="+mj-lt"/>
              </a:rPr>
              <a:t>The user should be able to view the results of the fraud detection analysis.</a:t>
            </a:r>
          </a:p>
          <a:p>
            <a:r>
              <a:rPr lang="en-US" sz="2300" dirty="0">
                <a:latin typeface="+mj-lt"/>
              </a:rPr>
              <a:t>The user should be able to configure the sensitivity of the fraud detection algorithm</a:t>
            </a:r>
            <a:r>
              <a:rPr lang="en-US" dirty="0" smtClean="0">
                <a:latin typeface="+mj-lt"/>
              </a:rPr>
              <a:t>.</a:t>
            </a:r>
          </a:p>
          <a:p>
            <a:endParaRPr lang="en-US" dirty="0">
              <a:latin typeface="+mj-lt"/>
            </a:endParaRPr>
          </a:p>
          <a:p>
            <a:r>
              <a:rPr lang="en-US" b="1" dirty="0"/>
              <a:t>Functional Requirements:</a:t>
            </a:r>
          </a:p>
          <a:p>
            <a:r>
              <a:rPr lang="en-US" sz="2600" dirty="0">
                <a:latin typeface="+mj-lt"/>
              </a:rPr>
              <a:t>The software should be able to import transactions data from a CSV file.</a:t>
            </a:r>
          </a:p>
          <a:p>
            <a:r>
              <a:rPr lang="en-US" sz="2600" dirty="0">
                <a:latin typeface="+mj-lt"/>
              </a:rPr>
              <a:t>The software should be able to analyze the transactions data and identify any suspicious behavior.</a:t>
            </a:r>
          </a:p>
          <a:p>
            <a:r>
              <a:rPr lang="en-US" sz="2600" dirty="0">
                <a:latin typeface="+mj-lt"/>
              </a:rPr>
              <a:t>The software should be able to categorize the transactions into "fraud" and "not fraud".</a:t>
            </a:r>
          </a:p>
          <a:p>
            <a:r>
              <a:rPr lang="en-US" sz="2600" dirty="0">
                <a:latin typeface="+mj-lt"/>
              </a:rPr>
              <a:t>The software should be able to generate reports of the fraud detection analysis.</a:t>
            </a:r>
          </a:p>
          <a:p>
            <a:r>
              <a:rPr lang="en-US" sz="2600" dirty="0">
                <a:latin typeface="+mj-lt"/>
              </a:rPr>
              <a:t>The software should be able to update the fraud detection model as new data becomes available</a:t>
            </a:r>
            <a:r>
              <a:rPr lang="en-US" dirty="0"/>
              <a:t>.</a:t>
            </a:r>
          </a:p>
          <a:p>
            <a:endParaRPr lang="en-IN" dirty="0"/>
          </a:p>
        </p:txBody>
      </p:sp>
    </p:spTree>
    <p:extLst>
      <p:ext uri="{BB962C8B-B14F-4D97-AF65-F5344CB8AC3E}">
        <p14:creationId xmlns:p14="http://schemas.microsoft.com/office/powerpoint/2010/main" val="3251110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2035</Words>
  <Application>Microsoft Office PowerPoint</Application>
  <PresentationFormat>Custom</PresentationFormat>
  <Paragraphs>100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Credit Card Fraud Detection Using Machine Learning</vt:lpstr>
      <vt:lpstr>Agenda</vt:lpstr>
      <vt:lpstr>Introduction</vt:lpstr>
      <vt:lpstr>Abstract </vt:lpstr>
      <vt:lpstr>Literature Survey </vt:lpstr>
      <vt:lpstr>PowerPoint Presentation</vt:lpstr>
      <vt:lpstr>System Design </vt:lpstr>
      <vt:lpstr>PowerPoint Presentation</vt:lpstr>
      <vt:lpstr>Software Requirement Specification </vt:lpstr>
      <vt:lpstr>PowerPoint Presentation</vt:lpstr>
      <vt:lpstr>PowerPoint Presentation</vt:lpstr>
      <vt:lpstr>Existing System </vt:lpstr>
      <vt:lpstr>Findings of Project(techniques and algorithms) </vt:lpstr>
      <vt:lpstr>PowerPoint Presentation</vt:lpstr>
      <vt:lpstr>Conclusion and Future Work </vt:lpstr>
      <vt:lpstr>Thanks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Fuel Delivery System</dc:title>
  <dc:creator>Kumara Swamy Mittapally</dc:creator>
  <cp:lastModifiedBy>User</cp:lastModifiedBy>
  <cp:revision>91</cp:revision>
  <dcterms:created xsi:type="dcterms:W3CDTF">2018-10-08T09:31:00Z</dcterms:created>
  <dcterms:modified xsi:type="dcterms:W3CDTF">2023-02-10T14:48:32Z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20C58CCE27AC4FB3832B0BF580BCA738</vt:lpwstr>
  </property>
  <property fmtid="{D5CDD505-2E9C-101B-9397-08002B2CF9AE}" pid="3" name="KSOProductBuildVer">
    <vt:lpwstr>1033-11.2.0.11440</vt:lpwstr>
  </property>
</Properties>
</file>