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7"/>
  </p:notesMasterIdLst>
  <p:sldIdLst>
    <p:sldId id="256" r:id="rId2"/>
    <p:sldId id="257" r:id="rId3"/>
    <p:sldId id="323" r:id="rId4"/>
    <p:sldId id="317" r:id="rId5"/>
    <p:sldId id="320" r:id="rId6"/>
    <p:sldId id="321" r:id="rId7"/>
    <p:sldId id="315" r:id="rId8"/>
    <p:sldId id="318" r:id="rId9"/>
    <p:sldId id="269" r:id="rId10"/>
    <p:sldId id="279" r:id="rId11"/>
    <p:sldId id="260" r:id="rId12"/>
    <p:sldId id="296" r:id="rId13"/>
    <p:sldId id="262" r:id="rId14"/>
    <p:sldId id="330" r:id="rId15"/>
    <p:sldId id="32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47D8630B-9922-4E34-A326-00C2D482EA3A}">
          <p14:sldIdLst>
            <p14:sldId id="256"/>
            <p14:sldId id="317"/>
            <p14:sldId id="257"/>
            <p14:sldId id="315"/>
            <p14:sldId id="318"/>
            <p14:sldId id="269"/>
            <p14:sldId id="279"/>
            <p14:sldId id="260"/>
            <p14:sldId id="295"/>
            <p14:sldId id="319"/>
            <p14:sldId id="296"/>
            <p14:sldId id="297"/>
            <p14:sldId id="310"/>
            <p14:sldId id="301"/>
            <p14:sldId id="307"/>
            <p14:sldId id="308"/>
            <p14:sldId id="316"/>
            <p14:sldId id="262"/>
            <p14:sldId id="263"/>
            <p14:sldId id="265"/>
            <p14:sldId id="266"/>
            <p14:sldId id="264"/>
          </p14:sldIdLst>
        </p14:section>
      </p14:sectionLst>
    </p:ext>
    <p:ext uri="{EFAFB233-063F-42B5-8137-9DF3F51BA10A}">
      <p15:sldGuideLst xmlns="" xmlns:p15="http://schemas.microsoft.com/office/powerpoint/2012/main">
        <p15:guide id="1" orient="horz" pos="2159">
          <p15:clr>
            <a:srgbClr val="A4A3A4"/>
          </p15:clr>
        </p15:guide>
        <p15:guide id="2" orient="horz" pos="2259">
          <p15:clr>
            <a:srgbClr val="A4A3A4"/>
          </p15:clr>
        </p15:guide>
        <p15:guide id="3" pos="3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5F7378-A25B-4752-AB13-723391264AC2}" v="833" dt="2021-11-10T18:34:06.68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8" autoAdjust="0"/>
    <p:restoredTop sz="94660"/>
  </p:normalViewPr>
  <p:slideViewPr>
    <p:cSldViewPr snapToGrid="0" snapToObjects="1">
      <p:cViewPr varScale="1">
        <p:scale>
          <a:sx n="68" d="100"/>
          <a:sy n="68" d="100"/>
        </p:scale>
        <p:origin x="-732" y="-96"/>
      </p:cViewPr>
      <p:guideLst>
        <p:guide orient="horz" pos="2159"/>
        <p:guide orient="horz" pos="2259"/>
        <p:guide pos="385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92A7B-2C62-44E6-9DED-53A91A685354}" type="datetimeFigureOut">
              <a:rPr lang="en-IN" smtClean="0"/>
              <a:pPr/>
              <a:t>27-02-2022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BDD1F-1890-4215-9A63-9A6B6D8A11EA}" type="slidenum">
              <a:rPr lang="en-IN" smtClean="0"/>
              <a:pPr/>
              <a:t>‹#›</a:t>
            </a:fld>
            <a:endParaRPr lang="en-IN"/>
          </a:p>
        </p:txBody>
      </p:sp>
    </p:spTree>
    <p:extLst>
      <p:ext uri="{BB962C8B-B14F-4D97-AF65-F5344CB8AC3E}">
        <p14:creationId xmlns="" xmlns:p14="http://schemas.microsoft.com/office/powerpoint/2010/main" val="119973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B28FB-751E-4E48-92C0-C23C4296852D}"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7B28FB-751E-4E48-92C0-C23C4296852D}"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4F9E4B-8DEA-441D-BC42-063355AAC302}" type="datetimeFigureOut">
              <a:rPr lang="en-IN" smtClean="0"/>
              <a:pPr/>
              <a:t>27-02-2022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7B28FB-751E-4E48-92C0-C23C4296852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4F9E4B-8DEA-441D-BC42-063355AAC302}" type="datetimeFigureOut">
              <a:rPr lang="en-IN" smtClean="0"/>
              <a:pPr/>
              <a:t>27-02-2022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7B28FB-751E-4E48-92C0-C23C4296852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4F9E4B-8DEA-441D-BC42-063355AAC302}" type="datetimeFigureOut">
              <a:rPr lang="en-IN" smtClean="0"/>
              <a:pPr/>
              <a:t>27-02-2022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7B28FB-751E-4E48-92C0-C23C4296852D}"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2996" y="2278966"/>
            <a:ext cx="8879704" cy="1607620"/>
          </a:xfrm>
          <a:prstGeom prst="rect">
            <a:avLst/>
          </a:prstGeom>
        </p:spPr>
        <p:txBody>
          <a:bodyPr vert="horz" wrap="square" lIns="0" tIns="0" rIns="0" bIns="0" rtlCol="0">
            <a:spAutoFit/>
          </a:bodyPr>
          <a:lstStyle/>
          <a:p>
            <a:pPr marL="12700" marR="5080" algn="ctr">
              <a:lnSpc>
                <a:spcPct val="145000"/>
              </a:lnSpc>
            </a:pPr>
            <a:r>
              <a:rPr sz="2400" b="1" dirty="0">
                <a:latin typeface="Times New Roman" panose="02020603050405020304"/>
                <a:cs typeface="Times New Roman" panose="02020603050405020304"/>
              </a:rPr>
              <a:t>Departme</a:t>
            </a:r>
            <a:r>
              <a:rPr sz="2400" b="1" spc="-15"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t of</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Infor</a:t>
            </a:r>
            <a:r>
              <a:rPr sz="2400" b="1" spc="-15" dirty="0">
                <a:latin typeface="Times New Roman" panose="02020603050405020304"/>
                <a:cs typeface="Times New Roman" panose="02020603050405020304"/>
              </a:rPr>
              <a:t>m</a:t>
            </a:r>
            <a:r>
              <a:rPr sz="2400" b="1" dirty="0">
                <a:latin typeface="Times New Roman" panose="02020603050405020304"/>
                <a:cs typeface="Times New Roman" panose="02020603050405020304"/>
              </a:rPr>
              <a:t>at</a:t>
            </a:r>
            <a:r>
              <a:rPr sz="2400" b="1" spc="5" dirty="0">
                <a:latin typeface="Times New Roman" panose="02020603050405020304"/>
                <a:cs typeface="Times New Roman" panose="02020603050405020304"/>
              </a:rPr>
              <a:t>i</a:t>
            </a:r>
            <a:r>
              <a:rPr sz="2400" b="1" dirty="0">
                <a:latin typeface="Times New Roman" panose="02020603050405020304"/>
                <a:cs typeface="Times New Roman" panose="02020603050405020304"/>
              </a:rPr>
              <a:t>on </a:t>
            </a:r>
            <a:r>
              <a:rPr sz="2400" b="1" spc="-10" dirty="0" smtClean="0">
                <a:latin typeface="Times New Roman" panose="02020603050405020304"/>
                <a:cs typeface="Times New Roman" panose="02020603050405020304"/>
              </a:rPr>
              <a:t>T</a:t>
            </a:r>
            <a:r>
              <a:rPr sz="2400" b="1" dirty="0" smtClean="0">
                <a:latin typeface="Times New Roman" panose="02020603050405020304"/>
                <a:cs typeface="Times New Roman" panose="02020603050405020304"/>
              </a:rPr>
              <a:t>echnology</a:t>
            </a:r>
            <a:r>
              <a:rPr lang="en-IN" sz="2400" b="1" dirty="0" smtClean="0">
                <a:latin typeface="Times New Roman" panose="02020603050405020304"/>
                <a:cs typeface="Times New Roman" panose="02020603050405020304"/>
              </a:rPr>
              <a:t> </a:t>
            </a:r>
            <a:r>
              <a:rPr sz="2400" b="1" spc="-10" dirty="0" err="1" smtClean="0">
                <a:latin typeface="Times New Roman" panose="02020603050405020304"/>
                <a:cs typeface="Times New Roman" panose="02020603050405020304"/>
              </a:rPr>
              <a:t>B</a:t>
            </a:r>
            <a:r>
              <a:rPr sz="2400" b="1" dirty="0" err="1" smtClean="0">
                <a:latin typeface="Times New Roman" panose="02020603050405020304"/>
                <a:cs typeface="Times New Roman" panose="02020603050405020304"/>
              </a:rPr>
              <a:t>.Tech</a:t>
            </a:r>
            <a:r>
              <a:rPr lang="en-IN" sz="2400" b="1" dirty="0" smtClean="0">
                <a:latin typeface="Times New Roman" panose="02020603050405020304"/>
                <a:cs typeface="Times New Roman" panose="02020603050405020304"/>
              </a:rPr>
              <a:t> IV year</a:t>
            </a:r>
            <a:r>
              <a:rPr sz="2400" b="1" dirty="0" smtClean="0">
                <a:latin typeface="Times New Roman" panose="02020603050405020304"/>
                <a:cs typeface="Times New Roman" panose="02020603050405020304"/>
              </a:rPr>
              <a:t> </a:t>
            </a:r>
            <a:r>
              <a:rPr sz="2400" b="1" dirty="0">
                <a:latin typeface="Times New Roman" panose="02020603050405020304"/>
                <a:cs typeface="Times New Roman" panose="02020603050405020304"/>
              </a:rPr>
              <a:t>I</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Sem</a:t>
            </a:r>
            <a:endParaRPr sz="2400" dirty="0">
              <a:latin typeface="Times New Roman" panose="02020603050405020304"/>
              <a:cs typeface="Times New Roman" panose="02020603050405020304"/>
            </a:endParaRPr>
          </a:p>
          <a:p>
            <a:pPr marL="1270" algn="ctr">
              <a:lnSpc>
                <a:spcPct val="100000"/>
              </a:lnSpc>
              <a:spcBef>
                <a:spcPts val="1295"/>
              </a:spcBef>
            </a:pPr>
            <a:r>
              <a:rPr sz="2400" b="1" dirty="0">
                <a:latin typeface="Times New Roman" panose="02020603050405020304"/>
                <a:cs typeface="Times New Roman" panose="02020603050405020304"/>
              </a:rPr>
              <a:t>IT</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a:t>
            </a:r>
            <a:r>
              <a:rPr lang="en-IN" sz="2400" b="1" dirty="0" smtClean="0">
                <a:latin typeface="Times New Roman" panose="02020603050405020304"/>
                <a:cs typeface="Times New Roman" panose="02020603050405020304"/>
              </a:rPr>
              <a:t>C</a:t>
            </a:r>
            <a:endParaRPr sz="2400" dirty="0">
              <a:latin typeface="Times New Roman" panose="02020603050405020304"/>
              <a:cs typeface="Times New Roman" panose="02020603050405020304"/>
            </a:endParaRPr>
          </a:p>
          <a:p>
            <a:pPr marL="635" algn="ctr">
              <a:lnSpc>
                <a:spcPct val="100000"/>
              </a:lnSpc>
              <a:spcBef>
                <a:spcPts val="1295"/>
              </a:spcBef>
              <a:tabLst>
                <a:tab pos="915035" algn="l"/>
              </a:tabLst>
            </a:pPr>
            <a:r>
              <a:rPr sz="2400" b="1" dirty="0">
                <a:latin typeface="Times New Roman" panose="02020603050405020304"/>
                <a:cs typeface="Times New Roman" panose="02020603050405020304"/>
              </a:rPr>
              <a:t>Batch	: 2018</a:t>
            </a:r>
            <a:r>
              <a:rPr sz="2400" b="1" spc="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- 2022</a:t>
            </a:r>
            <a:endParaRPr sz="2400" dirty="0">
              <a:latin typeface="Times New Roman" panose="02020603050405020304"/>
              <a:cs typeface="Times New Roman" panose="02020603050405020304"/>
            </a:endParaRPr>
          </a:p>
        </p:txBody>
      </p:sp>
      <p:sp>
        <p:nvSpPr>
          <p:cNvPr id="12" name="object 9"/>
          <p:cNvSpPr txBox="1"/>
          <p:nvPr/>
        </p:nvSpPr>
        <p:spPr>
          <a:xfrm>
            <a:off x="1582996" y="4455620"/>
            <a:ext cx="4032781" cy="807913"/>
          </a:xfrm>
          <a:prstGeom prst="rect">
            <a:avLst/>
          </a:prstGeom>
        </p:spPr>
        <p:txBody>
          <a:bodyPr vert="horz" wrap="square" lIns="0" tIns="0" rIns="0" bIns="0" rtlCol="0" anchor="t">
            <a:spAutoFit/>
          </a:bodyPr>
          <a:lstStyle/>
          <a:p>
            <a:pPr marL="12700">
              <a:lnSpc>
                <a:spcPts val="2135"/>
              </a:lnSpc>
            </a:pPr>
            <a:r>
              <a:rPr lang="en-US" sz="2000" spc="-20" dirty="0" err="1" smtClean="0">
                <a:latin typeface="Cambria" panose="02040503050406030204"/>
                <a:ea typeface="Cambria"/>
                <a:cs typeface="Cambria" panose="02040503050406030204"/>
              </a:rPr>
              <a:t>Ashrith</a:t>
            </a:r>
            <a:r>
              <a:rPr lang="en-US" sz="2000" spc="-20" dirty="0" smtClean="0">
                <a:latin typeface="Cambria" panose="02040503050406030204"/>
                <a:ea typeface="Cambria"/>
                <a:cs typeface="Cambria" panose="02040503050406030204"/>
              </a:rPr>
              <a:t> BR</a:t>
            </a:r>
            <a:endParaRPr lang="en-US" sz="2000" spc="-20" dirty="0" smtClean="0">
              <a:latin typeface="Cambria" panose="02040503050406030204"/>
              <a:ea typeface="Cambria"/>
              <a:cs typeface="Cambria" panose="02040503050406030204"/>
            </a:endParaRPr>
          </a:p>
          <a:p>
            <a:pPr marL="12700">
              <a:lnSpc>
                <a:spcPts val="2135"/>
              </a:lnSpc>
            </a:pPr>
            <a:r>
              <a:rPr lang="en-US" sz="2000" spc="-20" dirty="0" err="1" smtClean="0">
                <a:latin typeface="Cambria" panose="02040503050406030204"/>
                <a:ea typeface="Cambria"/>
                <a:cs typeface="Cambria" panose="02040503050406030204"/>
              </a:rPr>
              <a:t>Aakanksha</a:t>
            </a:r>
            <a:r>
              <a:rPr lang="en-US" sz="2000" spc="-20" dirty="0" smtClean="0">
                <a:latin typeface="Cambria" panose="02040503050406030204"/>
                <a:ea typeface="Cambria"/>
                <a:cs typeface="Cambria" panose="02040503050406030204"/>
              </a:rPr>
              <a:t> Reddy</a:t>
            </a:r>
          </a:p>
          <a:p>
            <a:pPr marL="12700">
              <a:lnSpc>
                <a:spcPts val="2135"/>
              </a:lnSpc>
            </a:pPr>
            <a:r>
              <a:rPr lang="en-US" sz="2000" spc="-20" dirty="0" err="1" smtClean="0">
                <a:latin typeface="Cambria" panose="02040503050406030204"/>
                <a:ea typeface="Cambria"/>
                <a:cs typeface="Cambria" panose="02040503050406030204"/>
              </a:rPr>
              <a:t>Satwik</a:t>
            </a:r>
            <a:r>
              <a:rPr lang="en-US" sz="2000" spc="-20" dirty="0" smtClean="0">
                <a:latin typeface="Cambria" panose="02040503050406030204"/>
                <a:ea typeface="Cambria"/>
                <a:cs typeface="Cambria" panose="02040503050406030204"/>
              </a:rPr>
              <a:t> P</a:t>
            </a:r>
            <a:endParaRPr lang="en-US" sz="2000" spc="-20" dirty="0">
              <a:latin typeface="Cambria" panose="02040503050406030204"/>
              <a:ea typeface="Cambria"/>
              <a:cs typeface="Cambria" panose="02040503050406030204"/>
            </a:endParaRPr>
          </a:p>
        </p:txBody>
      </p:sp>
      <p:sp>
        <p:nvSpPr>
          <p:cNvPr id="13" name="object 10"/>
          <p:cNvSpPr txBox="1"/>
          <p:nvPr/>
        </p:nvSpPr>
        <p:spPr>
          <a:xfrm>
            <a:off x="8473441" y="4455620"/>
            <a:ext cx="2062412" cy="1077218"/>
          </a:xfrm>
          <a:prstGeom prst="rect">
            <a:avLst/>
          </a:prstGeom>
        </p:spPr>
        <p:txBody>
          <a:bodyPr vert="horz" wrap="square" lIns="0" tIns="0" rIns="0" bIns="0" rtlCol="0" anchor="t">
            <a:spAutoFit/>
          </a:bodyPr>
          <a:lstStyle/>
          <a:p>
            <a:pPr marL="12700">
              <a:lnSpc>
                <a:spcPts val="2135"/>
              </a:lnSpc>
            </a:pPr>
            <a:r>
              <a:rPr lang="en-US" sz="2000" spc="-15" dirty="0" smtClean="0">
                <a:latin typeface="Cambria" panose="02040503050406030204"/>
                <a:cs typeface="Cambria" panose="02040503050406030204"/>
              </a:rPr>
              <a:t>18311A12C7</a:t>
            </a:r>
          </a:p>
          <a:p>
            <a:pPr marL="12700">
              <a:lnSpc>
                <a:spcPts val="2135"/>
              </a:lnSpc>
            </a:pPr>
            <a:r>
              <a:rPr lang="en-US" sz="2000" spc="-15" dirty="0" smtClean="0">
                <a:latin typeface="Cambria" panose="02040503050406030204"/>
                <a:ea typeface="Cambria"/>
                <a:cs typeface="Cambria" panose="02040503050406030204"/>
              </a:rPr>
              <a:t>18311A12F2</a:t>
            </a:r>
          </a:p>
          <a:p>
            <a:pPr marL="12700">
              <a:lnSpc>
                <a:spcPts val="2135"/>
              </a:lnSpc>
            </a:pPr>
            <a:r>
              <a:rPr lang="en-US" sz="2000" spc="-15" dirty="0" smtClean="0">
                <a:latin typeface="Cambria" panose="02040503050406030204"/>
                <a:ea typeface="Cambria"/>
                <a:cs typeface="Cambria" panose="02040503050406030204"/>
              </a:rPr>
              <a:t>18311A12F3</a:t>
            </a:r>
            <a:endParaRPr lang="en-US" sz="2000" spc="-10" dirty="0">
              <a:latin typeface="Cambria" panose="02040503050406030204"/>
              <a:ea typeface="Cambria"/>
              <a:cs typeface="Cambria" panose="02040503050406030204"/>
            </a:endParaRPr>
          </a:p>
          <a:p>
            <a:pPr marL="27940">
              <a:lnSpc>
                <a:spcPts val="2140"/>
              </a:lnSpc>
            </a:pPr>
            <a:endParaRPr lang="en-US" sz="2000" spc="-15" dirty="0">
              <a:latin typeface="Cambria" panose="02040503050406030204"/>
              <a:ea typeface="Cambria"/>
              <a:cs typeface="Cambria" panose="02040503050406030204"/>
            </a:endParaRPr>
          </a:p>
        </p:txBody>
      </p:sp>
      <p:sp>
        <p:nvSpPr>
          <p:cNvPr id="2" name="TextBox 1">
            <a:extLst>
              <a:ext uri="{FF2B5EF4-FFF2-40B4-BE49-F238E27FC236}">
                <a16:creationId xmlns="" xmlns:a16="http://schemas.microsoft.com/office/drawing/2014/main" id="{8B2B7F5D-615E-49D9-A48A-86D8D3E8B2EF}"/>
              </a:ext>
            </a:extLst>
          </p:cNvPr>
          <p:cNvSpPr txBox="1"/>
          <p:nvPr/>
        </p:nvSpPr>
        <p:spPr>
          <a:xfrm>
            <a:off x="8331200" y="5263533"/>
            <a:ext cx="3225800" cy="1323439"/>
          </a:xfrm>
          <a:prstGeom prst="rect">
            <a:avLst/>
          </a:prstGeom>
          <a:noFill/>
        </p:spPr>
        <p:txBody>
          <a:bodyPr wrap="square" lIns="91440" tIns="45720" rIns="91440" bIns="45720" rtlCol="0" anchor="t">
            <a:spAutoFit/>
          </a:bodyPr>
          <a:lstStyle/>
          <a:p>
            <a:pPr algn="ctr"/>
            <a:r>
              <a:rPr lang="en-IN" sz="2000" b="1" dirty="0">
                <a:latin typeface="Times New Roman" panose="02020603050405020304"/>
                <a:cs typeface="Times New Roman" panose="02020603050405020304"/>
              </a:rPr>
              <a:t>Under</a:t>
            </a:r>
            <a:r>
              <a:rPr lang="en-IN" sz="2000" b="1" spc="-15" dirty="0">
                <a:latin typeface="Times New Roman" panose="02020603050405020304"/>
                <a:cs typeface="Times New Roman" panose="02020603050405020304"/>
              </a:rPr>
              <a:t> </a:t>
            </a:r>
            <a:r>
              <a:rPr lang="en-IN" sz="2000" b="1" spc="5" dirty="0">
                <a:latin typeface="Times New Roman" panose="02020603050405020304"/>
                <a:cs typeface="Times New Roman" panose="02020603050405020304"/>
              </a:rPr>
              <a:t>t</a:t>
            </a:r>
            <a:r>
              <a:rPr lang="en-IN" sz="2000" b="1" dirty="0">
                <a:latin typeface="Times New Roman" panose="02020603050405020304"/>
                <a:cs typeface="Times New Roman" panose="02020603050405020304"/>
              </a:rPr>
              <a:t>he</a:t>
            </a:r>
            <a:r>
              <a:rPr lang="en-IN" sz="2000" b="1" spc="-15" dirty="0">
                <a:latin typeface="Times New Roman" panose="02020603050405020304"/>
                <a:cs typeface="Times New Roman" panose="02020603050405020304"/>
              </a:rPr>
              <a:t> </a:t>
            </a:r>
            <a:r>
              <a:rPr lang="en-IN" sz="2000" b="1" dirty="0">
                <a:latin typeface="Times New Roman" panose="02020603050405020304"/>
                <a:cs typeface="Times New Roman" panose="02020603050405020304"/>
              </a:rPr>
              <a:t>G</a:t>
            </a:r>
            <a:r>
              <a:rPr lang="en-IN" sz="2000" b="1" spc="-10" dirty="0">
                <a:latin typeface="Times New Roman" panose="02020603050405020304"/>
                <a:cs typeface="Times New Roman" panose="02020603050405020304"/>
              </a:rPr>
              <a:t>u</a:t>
            </a:r>
            <a:r>
              <a:rPr lang="en-IN" sz="2000" b="1" dirty="0">
                <a:latin typeface="Times New Roman" panose="02020603050405020304"/>
                <a:cs typeface="Times New Roman" panose="02020603050405020304"/>
              </a:rPr>
              <a:t>idance</a:t>
            </a:r>
            <a:r>
              <a:rPr lang="en-IN" sz="2000" b="1" spc="-10" dirty="0">
                <a:latin typeface="Times New Roman" panose="02020603050405020304"/>
                <a:cs typeface="Times New Roman" panose="02020603050405020304"/>
              </a:rPr>
              <a:t> </a:t>
            </a:r>
            <a:r>
              <a:rPr lang="en-IN" sz="2000" b="1" dirty="0">
                <a:latin typeface="Times New Roman" panose="02020603050405020304"/>
                <a:cs typeface="Times New Roman" panose="02020603050405020304"/>
              </a:rPr>
              <a:t>of</a:t>
            </a:r>
          </a:p>
          <a:p>
            <a:pPr algn="ctr"/>
            <a:r>
              <a:rPr lang="en-IN" sz="2000" b="1" dirty="0">
                <a:latin typeface="Times New Roman" panose="02020603050405020304"/>
                <a:cs typeface="Times New Roman" panose="02020603050405020304"/>
              </a:rPr>
              <a:t>     </a:t>
            </a:r>
            <a:r>
              <a:rPr lang="en-IN" sz="2000" b="1" dirty="0" err="1" smtClean="0">
                <a:latin typeface="Times New Roman" panose="02020603050405020304"/>
                <a:cs typeface="Times New Roman" panose="02020603050405020304"/>
              </a:rPr>
              <a:t>Dr.N.Divya</a:t>
            </a:r>
            <a:endParaRPr lang="en-IN" sz="2000" b="1" dirty="0" smtClean="0">
              <a:latin typeface="Times New Roman" panose="02020603050405020304"/>
              <a:cs typeface="Times New Roman" panose="02020603050405020304"/>
            </a:endParaRPr>
          </a:p>
          <a:p>
            <a:pPr algn="ctr"/>
            <a:r>
              <a:rPr lang="en-IN" sz="2000" b="1" dirty="0" smtClean="0">
                <a:latin typeface="Times New Roman" panose="02020603050405020304"/>
                <a:cs typeface="Times New Roman" panose="02020603050405020304"/>
              </a:rPr>
              <a:t>Assistant Professor Department of IT.</a:t>
            </a:r>
            <a:endParaRPr lang="en-IN" sz="2000" b="1" dirty="0">
              <a:latin typeface="Times New Roman" panose="02020603050405020304"/>
              <a:cs typeface="Times New Roman" panose="02020603050405020304"/>
            </a:endParaRPr>
          </a:p>
        </p:txBody>
      </p:sp>
      <p:sp>
        <p:nvSpPr>
          <p:cNvPr id="3" name="TextBox 2">
            <a:extLst>
              <a:ext uri="{FF2B5EF4-FFF2-40B4-BE49-F238E27FC236}">
                <a16:creationId xmlns="" xmlns:a16="http://schemas.microsoft.com/office/drawing/2014/main" id="{5D7752A3-00D3-4F34-ACA8-BF8AD925E3DA}"/>
              </a:ext>
            </a:extLst>
          </p:cNvPr>
          <p:cNvSpPr txBox="1"/>
          <p:nvPr/>
        </p:nvSpPr>
        <p:spPr>
          <a:xfrm>
            <a:off x="1511876" y="5457592"/>
            <a:ext cx="2592764" cy="461665"/>
          </a:xfrm>
          <a:prstGeom prst="rect">
            <a:avLst/>
          </a:prstGeom>
          <a:noFill/>
        </p:spPr>
        <p:txBody>
          <a:bodyPr wrap="square" lIns="91440" tIns="45720" rIns="91440" bIns="45720" rtlCol="0" anchor="t">
            <a:spAutoFit/>
          </a:bodyPr>
          <a:lstStyle/>
          <a:p>
            <a:r>
              <a:rPr lang="en-US" sz="2400" dirty="0"/>
              <a:t>Team Number - </a:t>
            </a:r>
            <a:r>
              <a:rPr lang="en-US" sz="2400" dirty="0" smtClean="0"/>
              <a:t>17</a:t>
            </a:r>
            <a:endParaRPr lang="en-IN" sz="2400" dirty="0"/>
          </a:p>
        </p:txBody>
      </p:sp>
      <p:pic>
        <p:nvPicPr>
          <p:cNvPr id="9" name="Picture 8" descr="download.png"/>
          <p:cNvPicPr>
            <a:picLocks noChangeAspect="1"/>
          </p:cNvPicPr>
          <p:nvPr/>
        </p:nvPicPr>
        <p:blipFill>
          <a:blip r:embed="rId2" cstate="print"/>
          <a:stretch>
            <a:fillRect/>
          </a:stretch>
        </p:blipFill>
        <p:spPr>
          <a:xfrm>
            <a:off x="2025748" y="57105"/>
            <a:ext cx="7934179" cy="1631017"/>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297" y="-320414"/>
            <a:ext cx="10058400" cy="1450757"/>
          </a:xfrm>
        </p:spPr>
        <p:txBody>
          <a:bodyPr/>
          <a:lstStyle/>
          <a:p>
            <a:r>
              <a:rPr lang="en-US" b="1" dirty="0">
                <a:latin typeface="Times New Roman" panose="02020603050405020304" charset="0"/>
                <a:cs typeface="Times New Roman" panose="02020603050405020304" charset="0"/>
              </a:rPr>
              <a:t>Non-Functional System Requirements</a:t>
            </a:r>
          </a:p>
        </p:txBody>
      </p:sp>
      <p:sp>
        <p:nvSpPr>
          <p:cNvPr id="3" name="Content Placeholder 2"/>
          <p:cNvSpPr>
            <a:spLocks noGrp="1"/>
          </p:cNvSpPr>
          <p:nvPr>
            <p:ph idx="1"/>
          </p:nvPr>
        </p:nvSpPr>
        <p:spPr>
          <a:xfrm>
            <a:off x="228600" y="1880853"/>
            <a:ext cx="11601450" cy="3762919"/>
          </a:xfrm>
        </p:spPr>
        <p:txBody>
          <a:bodyPr vert="horz" lIns="0" tIns="45720" rIns="0" bIns="45720" rtlCol="0" anchor="t">
            <a:noAutofit/>
          </a:bodyPr>
          <a:lstStyle/>
          <a:p>
            <a:pPr>
              <a:buNone/>
            </a:pPr>
            <a:r>
              <a:rPr lang="en-US" dirty="0" smtClean="0">
                <a:ea typeface="+mn-lt"/>
                <a:cs typeface="+mn-lt"/>
              </a:rPr>
              <a:t>Extensibility</a:t>
            </a:r>
            <a:r>
              <a:rPr lang="en-US" dirty="0">
                <a:ea typeface="+mn-lt"/>
                <a:cs typeface="+mn-lt"/>
              </a:rPr>
              <a:t>: The software shall be extensible to support future developments and add-ons to the HGR software. The gesture control module  of HGR shall be at least 50% extensible to allow new gesture recognition features to be added to the system.</a:t>
            </a:r>
            <a:endParaRPr lang="en-US" dirty="0">
              <a:cs typeface="Calibri"/>
            </a:endParaRPr>
          </a:p>
          <a:p>
            <a:pPr>
              <a:buNone/>
            </a:pPr>
            <a:r>
              <a:rPr lang="en-US" dirty="0"/>
              <a:t>Performance: </a:t>
            </a:r>
            <a:r>
              <a:rPr lang="en-US" dirty="0">
                <a:ea typeface="+mn-lt"/>
                <a:cs typeface="+mn-lt"/>
              </a:rPr>
              <a:t>This software shall minimize the number of calculations needed to perform image processing and hand gesture detection. Each captured video frame shall be processed  within 350 milliseconds to achieve 3 frames per second performance.</a:t>
            </a:r>
            <a:endParaRPr lang="en-US" dirty="0">
              <a:cs typeface="Calibri"/>
            </a:endParaRPr>
          </a:p>
          <a:p>
            <a:pPr>
              <a:buNone/>
            </a:pPr>
            <a:r>
              <a:rPr lang="en-US" dirty="0"/>
              <a:t>Usability: </a:t>
            </a:r>
            <a:r>
              <a:rPr lang="en-US" dirty="0">
                <a:ea typeface="+mn-lt"/>
                <a:cs typeface="+mn-lt"/>
              </a:rPr>
              <a:t>This software shall be easy to use for all users with minimal instructions. 100% of the languages on the graphical user interface (GUI) shall be intuitive and understandable by non-technical users.</a:t>
            </a:r>
            <a:endParaRPr lang="en-US" dirty="0">
              <a:cs typeface="Calibri"/>
            </a:endParaRPr>
          </a:p>
          <a:p>
            <a:pPr>
              <a:lnSpc>
                <a:spcPct val="100000"/>
              </a:lnSpc>
              <a:buNone/>
            </a:pPr>
            <a:r>
              <a:rPr lang="en-US" dirty="0"/>
              <a:t>Portability: </a:t>
            </a:r>
            <a:r>
              <a:rPr lang="en-US" dirty="0">
                <a:ea typeface="+mn-lt"/>
                <a:cs typeface="+mn-lt"/>
              </a:rPr>
              <a:t>The HGR software shall be 100% portable to all operating platforms that support Java Runtime Environment (JRE). Therefore, this software should not depend on the different operating systems.</a:t>
            </a:r>
            <a:endParaRPr lang="en-US" dirty="0"/>
          </a:p>
          <a:p>
            <a:pPr>
              <a:lnSpc>
                <a:spcPct val="100000"/>
              </a:lnSpc>
              <a:buNone/>
            </a:pPr>
            <a:r>
              <a:rPr lang="en-US" dirty="0" err="1"/>
              <a:t>Reliability:</a:t>
            </a:r>
            <a:r>
              <a:rPr lang="en-US" dirty="0" err="1">
                <a:ea typeface="+mn-lt"/>
                <a:cs typeface="+mn-lt"/>
              </a:rPr>
              <a:t>The</a:t>
            </a:r>
            <a:r>
              <a:rPr lang="en-US" dirty="0">
                <a:ea typeface="+mn-lt"/>
                <a:cs typeface="+mn-lt"/>
              </a:rPr>
              <a:t> HGR software shall be operable in all lighting conditions. Regardless of the brightness level in user’s operating environment, the program shall always detect user’s hands.</a:t>
            </a:r>
            <a:endParaRPr lang="en-US" dirty="0">
              <a:cs typeface="Calibri"/>
            </a:endParaRPr>
          </a:p>
          <a:p>
            <a:pPr>
              <a:lnSpc>
                <a:spcPct val="100000"/>
              </a:lnSpc>
            </a:pPr>
            <a:endParaRPr lang="en-US" sz="2200" dirty="0">
              <a:cs typeface="Calibri"/>
            </a:endParaRPr>
          </a:p>
          <a:p>
            <a:pPr>
              <a:lnSpc>
                <a:spcPct val="100000"/>
              </a:lnSpc>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142" y="-438295"/>
            <a:ext cx="10058400" cy="1450757"/>
          </a:xfrm>
        </p:spPr>
        <p:txBody>
          <a:bodyPr>
            <a:normAutofit/>
          </a:bodyPr>
          <a:lstStyle/>
          <a:p>
            <a:r>
              <a:rPr lang="en-IN" b="1" dirty="0">
                <a:solidFill>
                  <a:schemeClr val="tx1"/>
                </a:solidFill>
                <a:latin typeface="Times New Roman" panose="02020603050405020304"/>
                <a:cs typeface="Times New Roman" panose="02020603050405020304"/>
              </a:rPr>
              <a:t>System Architecture</a:t>
            </a:r>
            <a:endParaRPr lang="en-IN" b="1" dirty="0">
              <a:solidFill>
                <a:schemeClr val="tx1"/>
              </a:solidFill>
            </a:endParaRPr>
          </a:p>
        </p:txBody>
      </p:sp>
      <p:pic>
        <p:nvPicPr>
          <p:cNvPr id="5" name="Content Placeholder 4"/>
          <p:cNvPicPr>
            <a:picLocks noGrp="1" noChangeAspect="1" noChangeArrowheads="1"/>
          </p:cNvPicPr>
          <p:nvPr>
            <p:ph idx="1"/>
          </p:nvPr>
        </p:nvPicPr>
        <p:blipFill>
          <a:blip r:embed="rId2" cstate="print"/>
          <a:srcRect/>
          <a:stretch>
            <a:fillRect/>
          </a:stretch>
        </p:blipFill>
        <p:spPr>
          <a:xfrm>
            <a:off x="3143251" y="1860612"/>
            <a:ext cx="5000624" cy="436202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0F65A8-0A39-4D6C-ABCA-24B9E4257787}"/>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lnSpc>
                <a:spcPct val="90000"/>
              </a:lnSpc>
            </a:pPr>
            <a:r>
              <a:rPr lang="en-US" sz="3000" b="1" dirty="0">
                <a:solidFill>
                  <a:schemeClr val="bg1"/>
                </a:solidFill>
              </a:rPr>
              <a:t>1)</a:t>
            </a:r>
            <a:r>
              <a:rPr lang="en-US" sz="3000" b="1" kern="1200" dirty="0">
                <a:solidFill>
                  <a:schemeClr val="bg1"/>
                </a:solidFill>
                <a:latin typeface="+mj-lt"/>
                <a:ea typeface="+mj-ea"/>
                <a:cs typeface="+mj-cs"/>
              </a:rPr>
              <a:t> Data Flow Diagram </a:t>
            </a:r>
          </a:p>
        </p:txBody>
      </p:sp>
      <p:pic>
        <p:nvPicPr>
          <p:cNvPr id="5" name="Content Placeholder 4" descr="D:\VOIDMAIN_PROJECTS\Voidmain_Documentss\Voidmain_Documents\Volume Controll Using Hand Gesture\dataflow1.JPG"/>
          <p:cNvPicPr>
            <a:picLocks noGrp="1" noChangeAspect="1" noChangeArrowheads="1"/>
          </p:cNvPicPr>
          <p:nvPr>
            <p:ph idx="1"/>
          </p:nvPr>
        </p:nvPicPr>
        <p:blipFill>
          <a:blip r:embed="rId2" cstate="print"/>
          <a:srcRect/>
          <a:stretch>
            <a:fillRect/>
          </a:stretch>
        </p:blipFill>
        <p:spPr>
          <a:xfrm>
            <a:off x="1724025" y="2333625"/>
            <a:ext cx="8915400" cy="2886075"/>
          </a:xfrm>
          <a:prstGeom prst="rect">
            <a:avLst/>
          </a:prstGeom>
          <a:noFill/>
          <a:ln w="9525">
            <a:noFill/>
            <a:miter lim="800000"/>
            <a:headEnd/>
            <a:tailEnd/>
          </a:ln>
        </p:spPr>
      </p:pic>
    </p:spTree>
    <p:extLst>
      <p:ext uri="{BB962C8B-B14F-4D97-AF65-F5344CB8AC3E}">
        <p14:creationId xmlns="" xmlns:p14="http://schemas.microsoft.com/office/powerpoint/2010/main" val="233077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lang="en-IN" b="1" spc="-15" dirty="0">
                <a:latin typeface="Times New Roman" panose="02020603050405020304"/>
                <a:cs typeface="Times New Roman" panose="02020603050405020304"/>
              </a:rPr>
              <a:t>Use</a:t>
            </a:r>
            <a:r>
              <a:rPr lang="en-IN" spc="-15" dirty="0">
                <a:latin typeface="Times New Roman" panose="02020603050405020304"/>
                <a:cs typeface="Times New Roman" panose="02020603050405020304"/>
              </a:rPr>
              <a:t> </a:t>
            </a:r>
            <a:r>
              <a:rPr lang="en-IN" b="1" spc="-15" dirty="0">
                <a:latin typeface="Times New Roman" panose="02020603050405020304"/>
                <a:cs typeface="Times New Roman" panose="02020603050405020304"/>
              </a:rPr>
              <a:t>Case Diagram</a:t>
            </a:r>
            <a:endParaRPr lang="en-IN" b="1" dirty="0"/>
          </a:p>
        </p:txBody>
      </p:sp>
      <p:sp>
        <p:nvSpPr>
          <p:cNvPr id="3" name="Content Placeholder 2"/>
          <p:cNvSpPr>
            <a:spLocks noGrp="1"/>
          </p:cNvSpPr>
          <p:nvPr>
            <p:ph idx="1"/>
          </p:nvPr>
        </p:nvSpPr>
        <p:spPr>
          <a:xfrm>
            <a:off x="6411684" y="2198914"/>
            <a:ext cx="5127172" cy="3670180"/>
          </a:xfrm>
        </p:spPr>
        <p:txBody>
          <a:bodyPr vert="horz" lIns="0" tIns="45720" rIns="0" bIns="45720" rtlCol="0" anchor="t">
            <a:normAutofit/>
          </a:bodyPr>
          <a:lstStyle/>
          <a:p>
            <a:r>
              <a:rPr lang="en-US" dirty="0" smtClean="0"/>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sz="1700" dirty="0"/>
          </a:p>
        </p:txBody>
      </p:sp>
      <p:cxnSp>
        <p:nvCxnSpPr>
          <p:cNvPr id="12" name="Straight Connector 11"/>
          <p:cNvCxnSpPr>
            <a:cxnSpLocks noGrp="1" noRot="1" noChangeAspect="1" noMove="1" noResize="1" noEditPoints="1" noAdjustHandles="1" noChangeArrowheads="1" noChangeShapeType="1"/>
          </p:cNvCxnSpPr>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C:\Users\SL\Downloads\usecase.JPG"/>
          <p:cNvPicPr>
            <a:picLocks noChangeAspect="1" noChangeArrowheads="1"/>
          </p:cNvPicPr>
          <p:nvPr/>
        </p:nvPicPr>
        <p:blipFill>
          <a:blip r:embed="rId2" cstate="print"/>
          <a:srcRect/>
          <a:stretch>
            <a:fillRect/>
          </a:stretch>
        </p:blipFill>
        <p:spPr>
          <a:xfrm>
            <a:off x="628649" y="466725"/>
            <a:ext cx="5114925" cy="540236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a:bodyPr>
          <a:lstStyle/>
          <a:p>
            <a:r>
              <a:rPr lang="en-US" sz="4800" b="1" dirty="0" smtClean="0"/>
              <a:t>Code Execution</a:t>
            </a:r>
            <a:endParaRPr lang="en-US"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276856"/>
            <a:ext cx="6806376" cy="1862048"/>
          </a:xfrm>
          <a:prstGeom prst="rect">
            <a:avLst/>
          </a:prstGeom>
          <a:noFill/>
        </p:spPr>
        <p:txBody>
          <a:bodyPr wrap="square" rtlCol="0">
            <a:spAutoFit/>
          </a:bodyPr>
          <a:lstStyle/>
          <a:p>
            <a:r>
              <a:rPr lang="en-US" sz="11500" dirty="0" smtClean="0"/>
              <a:t>  </a:t>
            </a:r>
            <a:r>
              <a:rPr lang="en-US" sz="11500" dirty="0" err="1" smtClean="0"/>
              <a:t>Thankyou</a:t>
            </a:r>
            <a:endParaRPr lang="en-US"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
          <p:cNvSpPr/>
          <p:nvPr/>
        </p:nvSpPr>
        <p:spPr>
          <a:xfrm>
            <a:off x="1012928" y="1127506"/>
            <a:ext cx="288035" cy="458724"/>
          </a:xfrm>
          <a:prstGeom prst="rect">
            <a:avLst/>
          </a:prstGeom>
          <a:blipFill>
            <a:blip r:embed="rId2" cstate="print"/>
            <a:stretch>
              <a:fillRect/>
            </a:stretch>
          </a:blipFill>
        </p:spPr>
        <p:txBody>
          <a:bodyPr wrap="square" lIns="0" tIns="0" rIns="0" bIns="0" rtlCol="0"/>
          <a:lstStyle/>
          <a:p>
            <a:endParaRPr/>
          </a:p>
        </p:txBody>
      </p:sp>
      <p:graphicFrame>
        <p:nvGraphicFramePr>
          <p:cNvPr id="13" name="Table 13"/>
          <p:cNvGraphicFramePr>
            <a:graphicFrameLocks noGrp="1"/>
          </p:cNvGraphicFramePr>
          <p:nvPr>
            <p:extLst>
              <p:ext uri="{D42A27DB-BD31-4B8C-83A1-F6EECF244321}">
                <p14:modId xmlns="" xmlns:p14="http://schemas.microsoft.com/office/powerpoint/2010/main" val="2608199719"/>
              </p:ext>
            </p:extLst>
          </p:nvPr>
        </p:nvGraphicFramePr>
        <p:xfrm>
          <a:off x="811505" y="876433"/>
          <a:ext cx="9683038" cy="960870"/>
        </p:xfrm>
        <a:graphic>
          <a:graphicData uri="http://schemas.openxmlformats.org/drawingml/2006/table">
            <a:tbl>
              <a:tblPr firstRow="1" bandRow="1">
                <a:tableStyleId>{5C22544A-7EE6-4342-B048-85BDC9FD1C3A}</a:tableStyleId>
              </a:tblPr>
              <a:tblGrid>
                <a:gridCol w="9683038">
                  <a:extLst>
                    <a:ext uri="{9D8B030D-6E8A-4147-A177-3AD203B41FA5}">
                      <a16:colId xmlns="" xmlns:a16="http://schemas.microsoft.com/office/drawing/2014/main" val="20000"/>
                    </a:ext>
                  </a:extLst>
                </a:gridCol>
              </a:tblGrid>
              <a:tr h="960870">
                <a:tc>
                  <a:txBody>
                    <a:bodyPr/>
                    <a:lstStyle/>
                    <a:p>
                      <a:r>
                        <a:rPr lang="en-IN" sz="4800" dirty="0">
                          <a:solidFill>
                            <a:schemeClr val="bg2">
                              <a:lumMod val="50000"/>
                            </a:schemeClr>
                          </a:solidFill>
                        </a:rPr>
                        <a:t>HAND GESTURE RECOGNITION</a:t>
                      </a:r>
                    </a:p>
                  </a:txBody>
                  <a:tcPr>
                    <a:solidFill>
                      <a:schemeClr val="bg1"/>
                    </a:solidFill>
                  </a:tcPr>
                </a:tc>
                <a:extLst>
                  <a:ext uri="{0D108BD9-81ED-4DB2-BD59-A6C34878D82A}">
                    <a16:rowId xmlns="" xmlns:a16="http://schemas.microsoft.com/office/drawing/2014/main" val="10000"/>
                  </a:ext>
                </a:extLst>
              </a:tr>
            </a:tbl>
          </a:graphicData>
        </a:graphic>
      </p:graphicFrame>
      <p:sp>
        <p:nvSpPr>
          <p:cNvPr id="17" name="TextBox 16"/>
          <p:cNvSpPr txBox="1"/>
          <p:nvPr/>
        </p:nvSpPr>
        <p:spPr>
          <a:xfrm>
            <a:off x="1012928" y="1902182"/>
            <a:ext cx="6240017" cy="6740307"/>
          </a:xfrm>
          <a:prstGeom prst="rect">
            <a:avLst/>
          </a:prstGeom>
          <a:noFill/>
        </p:spPr>
        <p:txBody>
          <a:bodyPr wrap="square">
            <a:spAutoFit/>
          </a:bodyPr>
          <a:lstStyle/>
          <a:p>
            <a:pPr marL="12700" algn="just">
              <a:lnSpc>
                <a:spcPct val="100000"/>
              </a:lnSpc>
            </a:pPr>
            <a:r>
              <a:rPr lang="en-IN" sz="3200" b="1" spc="-15" dirty="0">
                <a:latin typeface="Times New Roman" panose="02020603050405020304"/>
                <a:cs typeface="Times New Roman" panose="02020603050405020304"/>
              </a:rPr>
              <a:t>TABLE OF CONTENTS </a:t>
            </a:r>
            <a:endParaRPr lang="en-IN" sz="3200" b="1" spc="-15" dirty="0" smtClean="0">
              <a:latin typeface="Times New Roman" panose="02020603050405020304"/>
              <a:cs typeface="Times New Roman" panose="02020603050405020304"/>
            </a:endParaRPr>
          </a:p>
          <a:p>
            <a:pPr marL="12700" algn="just">
              <a:lnSpc>
                <a:spcPct val="100000"/>
              </a:lnSpc>
              <a:buFont typeface="Arial" pitchFamily="34" charset="0"/>
              <a:buChar char="•"/>
            </a:pPr>
            <a:r>
              <a:rPr lang="en-IN" sz="2800" b="1" spc="-15" dirty="0" smtClean="0">
                <a:latin typeface="Times New Roman" panose="02020603050405020304"/>
                <a:cs typeface="Times New Roman" panose="02020603050405020304"/>
              </a:rPr>
              <a:t>    </a:t>
            </a:r>
            <a:r>
              <a:rPr lang="en-IN" sz="2800" spc="-15" dirty="0" smtClean="0">
                <a:latin typeface="Times New Roman" panose="02020603050405020304"/>
                <a:cs typeface="Times New Roman" panose="02020603050405020304"/>
              </a:rPr>
              <a:t>Abstract</a:t>
            </a:r>
          </a:p>
          <a:p>
            <a:pPr marL="12700" algn="just">
              <a:lnSpc>
                <a:spcPct val="100000"/>
              </a:lnSpc>
              <a:buFont typeface="Arial" pitchFamily="34" charset="0"/>
              <a:buChar char="•"/>
            </a:pPr>
            <a:r>
              <a:rPr lang="en-IN" sz="2800" b="1" spc="-15" dirty="0" smtClean="0">
                <a:latin typeface="Times New Roman" panose="02020603050405020304"/>
                <a:cs typeface="Times New Roman" panose="02020603050405020304"/>
              </a:rPr>
              <a:t>    </a:t>
            </a:r>
            <a:r>
              <a:rPr lang="en-IN" sz="2800" spc="-15" dirty="0" smtClean="0">
                <a:latin typeface="Times New Roman" panose="02020603050405020304"/>
                <a:cs typeface="Times New Roman" panose="02020603050405020304"/>
              </a:rPr>
              <a:t>Existing System</a:t>
            </a:r>
          </a:p>
          <a:p>
            <a:pPr marL="12700" algn="just">
              <a:lnSpc>
                <a:spcPct val="100000"/>
              </a:lnSpc>
              <a:buFont typeface="Arial" pitchFamily="34" charset="0"/>
              <a:buChar char="•"/>
            </a:pPr>
            <a:r>
              <a:rPr lang="en-IN" sz="2800" b="1" spc="-15" dirty="0" smtClean="0">
                <a:latin typeface="Times New Roman" panose="02020603050405020304"/>
                <a:cs typeface="Times New Roman" panose="02020603050405020304"/>
              </a:rPr>
              <a:t>    </a:t>
            </a:r>
            <a:r>
              <a:rPr lang="en-IN" sz="2800" spc="-15" dirty="0" err="1" smtClean="0">
                <a:latin typeface="Times New Roman" panose="02020603050405020304"/>
                <a:cs typeface="Times New Roman" panose="02020603050405020304"/>
              </a:rPr>
              <a:t>Prosposed</a:t>
            </a:r>
            <a:r>
              <a:rPr lang="en-IN" sz="2800" spc="-15" dirty="0" smtClean="0">
                <a:latin typeface="Times New Roman" panose="02020603050405020304"/>
                <a:cs typeface="Times New Roman" panose="02020603050405020304"/>
              </a:rPr>
              <a:t> System</a:t>
            </a:r>
            <a:endParaRPr lang="en-IN" sz="2800" spc="-15" dirty="0">
              <a:latin typeface="Times New Roman" panose="02020603050405020304"/>
              <a:cs typeface="Times New Roman" panose="02020603050405020304"/>
            </a:endParaRPr>
          </a:p>
          <a:p>
            <a:pPr marL="469900" indent="-457200" algn="just">
              <a:lnSpc>
                <a:spcPct val="100000"/>
              </a:lnSpc>
              <a:buFont typeface="Arial" panose="020B0604020202020204" pitchFamily="34" charset="0"/>
              <a:buChar char="•"/>
            </a:pPr>
            <a:r>
              <a:rPr lang="en-US" altLang="en-IN" sz="2800" spc="-15" dirty="0">
                <a:latin typeface="Times New Roman" panose="02020603050405020304"/>
                <a:cs typeface="Times New Roman" panose="02020603050405020304"/>
              </a:rPr>
              <a:t>Software </a:t>
            </a:r>
            <a:r>
              <a:rPr lang="en-US" altLang="en-IN" sz="2800" spc="-15" dirty="0" err="1" smtClean="0">
                <a:latin typeface="Times New Roman" panose="02020603050405020304"/>
                <a:cs typeface="Times New Roman" panose="02020603050405020304"/>
              </a:rPr>
              <a:t>Requirments</a:t>
            </a:r>
            <a:endParaRPr lang="en-US" altLang="en-IN" sz="2800" spc="-15" dirty="0" smtClean="0">
              <a:latin typeface="Times New Roman" panose="02020603050405020304"/>
              <a:cs typeface="Times New Roman" panose="02020603050405020304"/>
            </a:endParaRPr>
          </a:p>
          <a:p>
            <a:pPr marL="469900" indent="-457200" algn="just">
              <a:lnSpc>
                <a:spcPct val="100000"/>
              </a:lnSpc>
              <a:buFont typeface="Arial" panose="020B0604020202020204" pitchFamily="34" charset="0"/>
              <a:buChar char="•"/>
            </a:pPr>
            <a:r>
              <a:rPr lang="en-US" sz="2800" spc="-15" dirty="0" smtClean="0">
                <a:latin typeface="Times New Roman" panose="02020603050405020304"/>
                <a:cs typeface="Times New Roman" panose="02020603050405020304"/>
              </a:rPr>
              <a:t>Hardware </a:t>
            </a:r>
            <a:r>
              <a:rPr lang="en-US" sz="2800" spc="-15" dirty="0" err="1" smtClean="0">
                <a:latin typeface="Times New Roman" panose="02020603050405020304"/>
                <a:cs typeface="Times New Roman" panose="02020603050405020304"/>
              </a:rPr>
              <a:t>Requirments</a:t>
            </a:r>
            <a:endParaRPr lang="en-US" sz="2800" spc="-15" dirty="0" smtClean="0">
              <a:latin typeface="Times New Roman" panose="02020603050405020304"/>
              <a:cs typeface="Times New Roman" panose="02020603050405020304"/>
            </a:endParaRPr>
          </a:p>
          <a:p>
            <a:pPr marL="469900" indent="-457200" algn="just">
              <a:buFont typeface="Arial" panose="020B0604020202020204" pitchFamily="34" charset="0"/>
              <a:buChar char="•"/>
            </a:pPr>
            <a:r>
              <a:rPr lang="en-US" altLang="en-IN" sz="2800" spc="-15" dirty="0" smtClean="0">
                <a:latin typeface="Times New Roman" panose="02020603050405020304"/>
                <a:cs typeface="Times New Roman" panose="02020603050405020304"/>
              </a:rPr>
              <a:t>Software </a:t>
            </a:r>
            <a:r>
              <a:rPr lang="en-US" altLang="en-IN" sz="2800" spc="-15" dirty="0" err="1" smtClean="0">
                <a:latin typeface="Times New Roman" panose="02020603050405020304"/>
                <a:cs typeface="Times New Roman" panose="02020603050405020304"/>
              </a:rPr>
              <a:t>Requirment</a:t>
            </a:r>
            <a:r>
              <a:rPr lang="en-US" altLang="en-IN" sz="2800" spc="-15" dirty="0" smtClean="0">
                <a:latin typeface="Times New Roman" panose="02020603050405020304"/>
                <a:cs typeface="Times New Roman" panose="02020603050405020304"/>
              </a:rPr>
              <a:t> Specifications</a:t>
            </a:r>
            <a:endParaRPr lang="en-IN" sz="2800" spc="-15" dirty="0">
              <a:latin typeface="Times New Roman" panose="02020603050405020304"/>
              <a:cs typeface="Times New Roman" panose="02020603050405020304"/>
            </a:endParaRPr>
          </a:p>
          <a:p>
            <a:pPr marL="469900" indent="-457200" algn="just">
              <a:lnSpc>
                <a:spcPct val="100000"/>
              </a:lnSpc>
              <a:buFont typeface="Arial" panose="020B0604020202020204" pitchFamily="34" charset="0"/>
              <a:buChar char="•"/>
            </a:pPr>
            <a:r>
              <a:rPr lang="en-IN" sz="2800" spc="-15" dirty="0">
                <a:latin typeface="Times New Roman" panose="02020603050405020304"/>
                <a:cs typeface="Times New Roman" panose="02020603050405020304"/>
              </a:rPr>
              <a:t>A</a:t>
            </a:r>
            <a:r>
              <a:rPr lang="en-IN" sz="2800" spc="-20" dirty="0">
                <a:latin typeface="Times New Roman" panose="02020603050405020304"/>
                <a:cs typeface="Times New Roman" panose="02020603050405020304"/>
              </a:rPr>
              <a:t>rchitecture</a:t>
            </a:r>
          </a:p>
          <a:p>
            <a:pPr marL="469900" indent="-457200" algn="just">
              <a:lnSpc>
                <a:spcPct val="100000"/>
              </a:lnSpc>
              <a:buFont typeface="Arial" panose="020B0604020202020204" pitchFamily="34" charset="0"/>
              <a:buChar char="•"/>
            </a:pPr>
            <a:r>
              <a:rPr lang="en-IN" sz="2800" spc="-20" dirty="0">
                <a:latin typeface="Times New Roman" panose="02020603050405020304"/>
                <a:cs typeface="Times New Roman" panose="02020603050405020304"/>
              </a:rPr>
              <a:t>Analysis Model</a:t>
            </a:r>
          </a:p>
          <a:p>
            <a:pPr marL="12700" algn="just"/>
            <a:endParaRPr lang="en-IN" sz="3200" dirty="0">
              <a:latin typeface="Times New Roman" panose="02020603050405020304"/>
              <a:cs typeface="Times New Roman" panose="02020603050405020304"/>
            </a:endParaRPr>
          </a:p>
          <a:p>
            <a:pPr marL="12700" algn="just">
              <a:lnSpc>
                <a:spcPct val="100000"/>
              </a:lnSpc>
            </a:pPr>
            <a:endParaRPr lang="en-IN" sz="1800" spc="-20" dirty="0">
              <a:latin typeface="Times New Roman" panose="02020603050405020304"/>
              <a:cs typeface="Times New Roman" panose="02020603050405020304"/>
            </a:endParaRPr>
          </a:p>
          <a:p>
            <a:pPr marL="12700" algn="just">
              <a:lnSpc>
                <a:spcPct val="100000"/>
              </a:lnSpc>
            </a:pPr>
            <a:endParaRPr lang="en-IN" spc="-20" dirty="0">
              <a:latin typeface="Times New Roman" panose="02020603050405020304"/>
              <a:cs typeface="Times New Roman" panose="02020603050405020304"/>
            </a:endParaRPr>
          </a:p>
          <a:p>
            <a:pPr marL="12700" algn="just">
              <a:lnSpc>
                <a:spcPct val="100000"/>
              </a:lnSpc>
            </a:pPr>
            <a:endParaRPr lang="en-IN" sz="1800" spc="-20" dirty="0">
              <a:latin typeface="Times New Roman" panose="02020603050405020304"/>
              <a:cs typeface="Times New Roman" panose="02020603050405020304"/>
            </a:endParaRPr>
          </a:p>
          <a:p>
            <a:pPr marL="12700" algn="just">
              <a:lnSpc>
                <a:spcPct val="100000"/>
              </a:lnSpc>
            </a:pPr>
            <a:endParaRPr lang="en-IN" spc="-20" dirty="0">
              <a:latin typeface="Times New Roman" panose="02020603050405020304"/>
              <a:cs typeface="Times New Roman" panose="02020603050405020304"/>
            </a:endParaRPr>
          </a:p>
          <a:p>
            <a:pPr marL="12700" algn="just">
              <a:lnSpc>
                <a:spcPct val="100000"/>
              </a:lnSpc>
            </a:pPr>
            <a:endParaRPr lang="en-IN" sz="1800" spc="-20" dirty="0">
              <a:latin typeface="Times New Roman" panose="02020603050405020304"/>
              <a:cs typeface="Times New Roman" panose="02020603050405020304"/>
            </a:endParaRPr>
          </a:p>
          <a:p>
            <a:pPr marL="12700" algn="just">
              <a:lnSpc>
                <a:spcPct val="100000"/>
              </a:lnSpc>
            </a:pPr>
            <a:endParaRPr lang="en-IN" spc="-20" dirty="0">
              <a:latin typeface="Times New Roman" panose="02020603050405020304"/>
              <a:cs typeface="Times New Roman" panose="02020603050405020304"/>
            </a:endParaRPr>
          </a:p>
          <a:p>
            <a:pPr marL="12700" algn="just">
              <a:lnSpc>
                <a:spcPct val="100000"/>
              </a:lnSpc>
            </a:pPr>
            <a:endParaRPr lang="en-IN" sz="1800" spc="-20" dirty="0">
              <a:latin typeface="Times New Roman" panose="02020603050405020304"/>
              <a:cs typeface="Times New Roman" panose="02020603050405020304"/>
            </a:endParaRPr>
          </a:p>
          <a:p>
            <a:pPr marL="12700" algn="just">
              <a:lnSpc>
                <a:spcPct val="100000"/>
              </a:lnSpc>
            </a:pPr>
            <a:endParaRPr lang="en-IN" sz="1800" dirty="0">
              <a:latin typeface="Times New Roman" panose="02020603050405020304"/>
              <a:cs typeface="Times New Roman" panose="02020603050405020304"/>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spc="-15" dirty="0" smtClean="0">
                <a:latin typeface="Times New Roman" panose="02020603050405020304"/>
                <a:cs typeface="Times New Roman" panose="02020603050405020304"/>
              </a:rPr>
              <a:t>TABLE OF CONTENTS </a:t>
            </a:r>
            <a:endParaRPr lang="en-US" dirty="0"/>
          </a:p>
        </p:txBody>
      </p:sp>
      <p:sp>
        <p:nvSpPr>
          <p:cNvPr id="3" name="TextBox 2"/>
          <p:cNvSpPr txBox="1"/>
          <p:nvPr/>
        </p:nvSpPr>
        <p:spPr>
          <a:xfrm>
            <a:off x="1990725" y="2038351"/>
            <a:ext cx="6391275" cy="1815882"/>
          </a:xfrm>
          <a:prstGeom prst="rect">
            <a:avLst/>
          </a:prstGeom>
          <a:noFill/>
        </p:spPr>
        <p:txBody>
          <a:bodyPr wrap="square" rtlCol="0">
            <a:spAutoFit/>
          </a:bodyPr>
          <a:lstStyle/>
          <a:p>
            <a:pPr marL="469900" indent="-457200" algn="just">
              <a:lnSpc>
                <a:spcPct val="100000"/>
              </a:lnSpc>
              <a:buFont typeface="Arial" panose="020B0604020202020204" pitchFamily="34" charset="0"/>
              <a:buChar char="•"/>
            </a:pPr>
            <a:r>
              <a:rPr lang="en-IN" sz="2800" spc="-20" dirty="0" smtClean="0">
                <a:latin typeface="Times New Roman" panose="02020603050405020304"/>
                <a:cs typeface="Times New Roman" panose="02020603050405020304"/>
              </a:rPr>
              <a:t>Structure design</a:t>
            </a:r>
          </a:p>
          <a:p>
            <a:pPr marL="469900" indent="-457200" algn="just">
              <a:lnSpc>
                <a:spcPct val="100000"/>
              </a:lnSpc>
              <a:buFont typeface="Arial" panose="020B0604020202020204" pitchFamily="34" charset="0"/>
              <a:buChar char="•"/>
            </a:pPr>
            <a:r>
              <a:rPr lang="en-IN" sz="2800" spc="-20" dirty="0" smtClean="0">
                <a:latin typeface="Times New Roman" panose="02020603050405020304"/>
                <a:cs typeface="Times New Roman" panose="02020603050405020304"/>
              </a:rPr>
              <a:t>Module Function</a:t>
            </a:r>
          </a:p>
          <a:p>
            <a:pPr marL="469900" indent="-457200" algn="just">
              <a:lnSpc>
                <a:spcPct val="100000"/>
              </a:lnSpc>
              <a:buFont typeface="Arial" panose="020B0604020202020204" pitchFamily="34" charset="0"/>
              <a:buChar char="•"/>
            </a:pPr>
            <a:r>
              <a:rPr lang="en-IN" sz="2800" spc="-20" dirty="0" smtClean="0">
                <a:latin typeface="Times New Roman" panose="02020603050405020304"/>
                <a:cs typeface="Times New Roman" panose="02020603050405020304"/>
              </a:rPr>
              <a:t>Technical Representation</a:t>
            </a:r>
          </a:p>
          <a:p>
            <a:pPr marL="469900" indent="-457200" algn="just">
              <a:buFont typeface="Arial" panose="020B0604020202020204" pitchFamily="34" charset="0"/>
              <a:buChar char="•"/>
            </a:pPr>
            <a:r>
              <a:rPr lang="en-IN" sz="2800" spc="-10" dirty="0" smtClean="0">
                <a:solidFill>
                  <a:srgbClr val="323232"/>
                </a:solidFill>
                <a:latin typeface="Times New Roman" panose="02020603050405020304"/>
                <a:cs typeface="Times New Roman" panose="02020603050405020304"/>
              </a:rPr>
              <a:t>UML  Diagrams</a:t>
            </a:r>
            <a:endParaRPr lang="en-IN" sz="28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68DA8-86EF-46E4-9793-5AFDF579DF94}"/>
              </a:ext>
            </a:extLst>
          </p:cNvPr>
          <p:cNvSpPr>
            <a:spLocks noGrp="1"/>
          </p:cNvSpPr>
          <p:nvPr>
            <p:ph type="title"/>
          </p:nvPr>
        </p:nvSpPr>
        <p:spPr>
          <a:xfrm>
            <a:off x="779780" y="-2"/>
            <a:ext cx="10058400" cy="1638301"/>
          </a:xfrm>
        </p:spPr>
        <p:txBody>
          <a:bodyPr/>
          <a:lstStyle/>
          <a:p>
            <a:pPr algn="ctr"/>
            <a:r>
              <a:rPr lang="en-US" b="1" dirty="0"/>
              <a:t>ABSTRACT</a:t>
            </a:r>
            <a:endParaRPr lang="en-IN" b="1" dirty="0"/>
          </a:p>
        </p:txBody>
      </p:sp>
      <p:sp>
        <p:nvSpPr>
          <p:cNvPr id="3" name="Content Placeholder 2">
            <a:extLst>
              <a:ext uri="{FF2B5EF4-FFF2-40B4-BE49-F238E27FC236}">
                <a16:creationId xmlns="" xmlns:a16="http://schemas.microsoft.com/office/drawing/2014/main" id="{86887FAE-2D0F-4EB3-9A12-72350E9F5E79}"/>
              </a:ext>
            </a:extLst>
          </p:cNvPr>
          <p:cNvSpPr>
            <a:spLocks noGrp="1"/>
          </p:cNvSpPr>
          <p:nvPr>
            <p:ph idx="1"/>
          </p:nvPr>
        </p:nvSpPr>
        <p:spPr>
          <a:xfrm>
            <a:off x="906780" y="1905001"/>
            <a:ext cx="9256395" cy="2937510"/>
          </a:xfrm>
        </p:spPr>
        <p:txBody>
          <a:bodyPr vert="horz" lIns="0" tIns="45720" rIns="0" bIns="45720" rtlCol="0" anchor="t">
            <a:noAutofit/>
          </a:bodyPr>
          <a:lstStyle/>
          <a:p>
            <a:r>
              <a:rPr lang="en-US" dirty="0" smtClean="0"/>
              <a:t> </a:t>
            </a:r>
            <a:r>
              <a:rPr lang="en-US" sz="2800" dirty="0" smtClean="0"/>
              <a:t>In this we have discussed a low cost system which uses dynamic hand gesture recognition technique to control the VLC media player. This application contains a central computation module which segments the foreground part of the frame using skin detection and approximate median technique. This hand gesture recognition technique introduces a new, natural way to interact with computers.</a:t>
            </a:r>
          </a:p>
          <a:p>
            <a:endParaRPr lang="en-IN" dirty="0">
              <a:cs typeface="Calibri"/>
            </a:endParaRPr>
          </a:p>
        </p:txBody>
      </p:sp>
    </p:spTree>
    <p:extLst>
      <p:ext uri="{BB962C8B-B14F-4D97-AF65-F5344CB8AC3E}">
        <p14:creationId xmlns="" xmlns:p14="http://schemas.microsoft.com/office/powerpoint/2010/main" val="11697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 </a:t>
            </a:r>
            <a:endParaRPr lang="en-US" b="1" dirty="0"/>
          </a:p>
        </p:txBody>
      </p:sp>
      <p:sp>
        <p:nvSpPr>
          <p:cNvPr id="3" name="Content Placeholder 2"/>
          <p:cNvSpPr>
            <a:spLocks noGrp="1"/>
          </p:cNvSpPr>
          <p:nvPr>
            <p:ph idx="1"/>
          </p:nvPr>
        </p:nvSpPr>
        <p:spPr>
          <a:xfrm>
            <a:off x="1097280" y="2047874"/>
            <a:ext cx="10058400" cy="3821219"/>
          </a:xfrm>
        </p:spPr>
        <p:txBody>
          <a:bodyPr>
            <a:normAutofit/>
          </a:bodyPr>
          <a:lstStyle/>
          <a:p>
            <a:r>
              <a:rPr lang="en-US" sz="2400" dirty="0" smtClean="0"/>
              <a:t>In Recent </a:t>
            </a:r>
            <a:r>
              <a:rPr lang="en-US" sz="2400" dirty="0" err="1" smtClean="0"/>
              <a:t>Years,They</a:t>
            </a:r>
            <a:r>
              <a:rPr lang="en-US" sz="2400" dirty="0" smtClean="0"/>
              <a:t> increasingly influence many aspects of our lives; for example, the way we communicate, the way we perform our actions, and the way we interact with our environment. Thus a new concept of interaction emerged, Human Computer Interaction (HCI). Although computers have made tremendous advancements, the common HCI still relies on input devices such as keyboard, mouse, and joysticks. By the underlying prototype, users express their significance to the computer, a user using their hands to perform button clicks, positioning the mouse and key presses. This is rather an unnaturally restrictive way of interacting with end user systems.</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p:txBody>
          <a:bodyPr>
            <a:normAutofit/>
          </a:bodyPr>
          <a:lstStyle/>
          <a:p>
            <a:r>
              <a:rPr lang="en-US" sz="2800" dirty="0" smtClean="0"/>
              <a:t>In this we are going to present an application which uses dynamic hand gestures as input to control the VLC media player. We have considered single handed gestures and their directional motion defines a gesture for the application. In this application image acquisition is done using a Webcam. Some functions in VLC media players are used more frequently and thus applying controls VLC media player for those functions using predefined gestures.</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2CE10-8574-4A07-B112-499CF1DE6EB1}"/>
              </a:ext>
            </a:extLst>
          </p:cNvPr>
          <p:cNvSpPr>
            <a:spLocks noGrp="1"/>
          </p:cNvSpPr>
          <p:nvPr>
            <p:ph type="title"/>
          </p:nvPr>
        </p:nvSpPr>
        <p:spPr/>
        <p:txBody>
          <a:bodyPr/>
          <a:lstStyle/>
          <a:p>
            <a:r>
              <a:rPr lang="en-US" b="1" dirty="0"/>
              <a:t>PURPOSE</a:t>
            </a:r>
            <a:endParaRPr lang="en-IN" b="1" dirty="0"/>
          </a:p>
        </p:txBody>
      </p:sp>
      <p:sp>
        <p:nvSpPr>
          <p:cNvPr id="3" name="TextBox 2">
            <a:extLst>
              <a:ext uri="{FF2B5EF4-FFF2-40B4-BE49-F238E27FC236}">
                <a16:creationId xmlns="" xmlns:a16="http://schemas.microsoft.com/office/drawing/2014/main" id="{9DCAFCC1-1F0B-4175-9AB9-28615F6EC38A}"/>
              </a:ext>
            </a:extLst>
          </p:cNvPr>
          <p:cNvSpPr txBox="1"/>
          <p:nvPr/>
        </p:nvSpPr>
        <p:spPr>
          <a:xfrm>
            <a:off x="1219200" y="2113280"/>
            <a:ext cx="8382000" cy="2677656"/>
          </a:xfrm>
          <a:prstGeom prst="rect">
            <a:avLst/>
          </a:prstGeom>
          <a:noFill/>
        </p:spPr>
        <p:txBody>
          <a:bodyPr wrap="square" lIns="91440" tIns="45720" rIns="91440" bIns="45720" rtlCol="0" anchor="t">
            <a:spAutoFit/>
          </a:bodyPr>
          <a:lstStyle/>
          <a:p>
            <a:r>
              <a:rPr lang="en-US" sz="2400" dirty="0" smtClean="0"/>
              <a:t> This document is the only one that describes the requirements of the system. It is meant for the use by the developers, and will also by the basis for validating the final deliver system. Any changes made to the requirements in the future will have to go through a formal change approval process. The developer is responsible for asking for clarifications, where necessary, and will not make any alternations without the permission of the client.</a:t>
            </a:r>
            <a:endParaRPr lang="en-US" sz="2400" dirty="0"/>
          </a:p>
        </p:txBody>
      </p:sp>
    </p:spTree>
    <p:extLst>
      <p:ext uri="{BB962C8B-B14F-4D97-AF65-F5344CB8AC3E}">
        <p14:creationId xmlns="" xmlns:p14="http://schemas.microsoft.com/office/powerpoint/2010/main" val="392813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EB794-DCFC-4B3E-8DF0-2D0394F9DFAB}"/>
              </a:ext>
            </a:extLst>
          </p:cNvPr>
          <p:cNvSpPr>
            <a:spLocks noGrp="1"/>
          </p:cNvSpPr>
          <p:nvPr>
            <p:ph type="title"/>
          </p:nvPr>
        </p:nvSpPr>
        <p:spPr/>
        <p:txBody>
          <a:bodyPr/>
          <a:lstStyle/>
          <a:p>
            <a:r>
              <a:rPr lang="en-US" b="1" dirty="0">
                <a:cs typeface="Calibri Light"/>
              </a:rPr>
              <a:t>SCOPE</a:t>
            </a:r>
          </a:p>
        </p:txBody>
      </p:sp>
      <p:sp>
        <p:nvSpPr>
          <p:cNvPr id="3" name="TextBox 2">
            <a:extLst>
              <a:ext uri="{FF2B5EF4-FFF2-40B4-BE49-F238E27FC236}">
                <a16:creationId xmlns="" xmlns:a16="http://schemas.microsoft.com/office/drawing/2014/main" id="{176DCAB8-0041-4048-AAD1-56C3436FF1F8}"/>
              </a:ext>
            </a:extLst>
          </p:cNvPr>
          <p:cNvSpPr txBox="1"/>
          <p:nvPr/>
        </p:nvSpPr>
        <p:spPr>
          <a:xfrm>
            <a:off x="1221317" y="1739901"/>
            <a:ext cx="99716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smtClean="0">
                <a:cs typeface="Calibri"/>
              </a:rPr>
              <a:t>The purpose of this document is to describe all external requirements for the E-learning System. It also describes the interfaces for the system.</a:t>
            </a:r>
            <a:endParaRPr lang="en-US" sz="3200" dirty="0">
              <a:cs typeface="Calibri"/>
            </a:endParaRPr>
          </a:p>
        </p:txBody>
      </p:sp>
    </p:spTree>
    <p:extLst>
      <p:ext uri="{BB962C8B-B14F-4D97-AF65-F5344CB8AC3E}">
        <p14:creationId xmlns="" xmlns:p14="http://schemas.microsoft.com/office/powerpoint/2010/main" val="342096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53984"/>
            <a:ext cx="10058400" cy="965266"/>
          </a:xfrm>
        </p:spPr>
        <p:txBody>
          <a:bodyPr/>
          <a:lstStyle/>
          <a:p>
            <a:r>
              <a:rPr lang="en-US" b="1" dirty="0">
                <a:latin typeface="Times New Roman" panose="02020603050405020304" charset="0"/>
                <a:cs typeface="Times New Roman" panose="02020603050405020304" charset="0"/>
              </a:rPr>
              <a:t>Functional System Requirements</a:t>
            </a:r>
          </a:p>
        </p:txBody>
      </p:sp>
      <p:sp>
        <p:nvSpPr>
          <p:cNvPr id="3" name="Content Placeholder 2"/>
          <p:cNvSpPr>
            <a:spLocks noGrp="1"/>
          </p:cNvSpPr>
          <p:nvPr>
            <p:ph idx="1"/>
          </p:nvPr>
        </p:nvSpPr>
        <p:spPr>
          <a:xfrm>
            <a:off x="39346" y="1790699"/>
            <a:ext cx="12118257" cy="3591561"/>
          </a:xfrm>
        </p:spPr>
        <p:txBody>
          <a:bodyPr vert="horz" lIns="0" tIns="45720" rIns="0" bIns="45720" rtlCol="0" anchor="t">
            <a:normAutofit/>
          </a:bodyPr>
          <a:lstStyle/>
          <a:p>
            <a:pPr marL="0" indent="0">
              <a:buNone/>
            </a:pPr>
            <a:r>
              <a:rPr lang="en-US" sz="2400" dirty="0" smtClean="0">
                <a:solidFill>
                  <a:srgbClr val="404040"/>
                </a:solidFill>
                <a:cs typeface="Calibri"/>
              </a:rPr>
              <a:t>      </a:t>
            </a:r>
          </a:p>
          <a:p>
            <a:pPr marL="0" indent="0">
              <a:buNone/>
            </a:pPr>
            <a:r>
              <a:rPr lang="en-US" sz="2400" dirty="0" smtClean="0">
                <a:solidFill>
                  <a:srgbClr val="404040"/>
                </a:solidFill>
                <a:cs typeface="Calibri"/>
              </a:rPr>
              <a:t>      1) </a:t>
            </a:r>
            <a:r>
              <a:rPr lang="en-US" sz="2400" dirty="0" smtClean="0">
                <a:ea typeface="+mn-lt"/>
                <a:cs typeface="+mn-lt"/>
              </a:rPr>
              <a:t>There should not be any object between the camera and hand of the user in order for </a:t>
            </a:r>
            <a:endParaRPr lang="en-US" sz="2400" dirty="0" smtClean="0">
              <a:solidFill>
                <a:srgbClr val="404040"/>
              </a:solidFill>
              <a:cs typeface="Calibri"/>
            </a:endParaRPr>
          </a:p>
          <a:p>
            <a:pPr>
              <a:buNone/>
            </a:pPr>
            <a:r>
              <a:rPr lang="en-US" sz="2400" dirty="0" smtClean="0">
                <a:ea typeface="+mn-lt"/>
                <a:cs typeface="+mn-lt"/>
              </a:rPr>
              <a:t>              a successful tracking.</a:t>
            </a:r>
            <a:endParaRPr lang="en-US" dirty="0" smtClean="0"/>
          </a:p>
          <a:p>
            <a:pPr>
              <a:buNone/>
            </a:pPr>
            <a:r>
              <a:rPr lang="en-US" sz="2400" dirty="0" smtClean="0">
                <a:ea typeface="+mn-lt"/>
                <a:cs typeface="+mn-lt"/>
              </a:rPr>
              <a:t>      2)The software should take the input from the user. </a:t>
            </a:r>
          </a:p>
          <a:p>
            <a:pPr>
              <a:buNone/>
            </a:pPr>
            <a:r>
              <a:rPr lang="en-US" sz="2400" dirty="0" smtClean="0">
                <a:solidFill>
                  <a:srgbClr val="404040"/>
                </a:solidFill>
                <a:cs typeface="Calibri"/>
              </a:rPr>
              <a:t>      3) The system should detect the gesture present in the image.</a:t>
            </a:r>
            <a:endParaRPr lang="en-US" sz="2400" b="0" i="0" dirty="0" smtClean="0">
              <a:solidFill>
                <a:srgbClr val="404040"/>
              </a:solidFill>
              <a:effectLst/>
              <a:cs typeface="Calibri"/>
            </a:endParaRPr>
          </a:p>
          <a:p>
            <a:pPr>
              <a:buNone/>
            </a:pPr>
            <a:r>
              <a:rPr lang="en-US" sz="2400" dirty="0" smtClean="0">
                <a:solidFill>
                  <a:srgbClr val="404040"/>
                </a:solidFill>
                <a:cs typeface="Calibri"/>
              </a:rPr>
              <a:t>     4)The software should be able to pre-process the gesture.</a:t>
            </a:r>
          </a:p>
          <a:p>
            <a:pPr>
              <a:buNone/>
            </a:pPr>
            <a:r>
              <a:rPr lang="en-US" sz="2400" dirty="0" smtClean="0">
                <a:solidFill>
                  <a:srgbClr val="404040"/>
                </a:solidFill>
                <a:cs typeface="Calibri"/>
              </a:rPr>
              <a:t>     5)The software must be able to display the output.</a:t>
            </a:r>
          </a:p>
          <a:p>
            <a:pPr>
              <a:buNone/>
            </a:pPr>
            <a:endParaRPr lang="en-US" sz="2400" dirty="0" smtClean="0">
              <a:solidFill>
                <a:srgbClr val="404040"/>
              </a:solidFill>
              <a:cs typeface="Calibri"/>
            </a:endParaRPr>
          </a:p>
          <a:p>
            <a:pPr>
              <a:buNone/>
            </a:pPr>
            <a:endParaRPr lang="en-US" sz="2400" dirty="0" smtClean="0">
              <a:solidFill>
                <a:srgbClr val="404040"/>
              </a:solidFill>
              <a:cs typeface="Calibri"/>
            </a:endParaRPr>
          </a:p>
          <a:p>
            <a:pPr>
              <a:buNone/>
            </a:pPr>
            <a:endParaRPr lang="en-US" sz="2400" dirty="0" smtClean="0">
              <a:solidFill>
                <a:srgbClr val="404040"/>
              </a:solidFill>
              <a:cs typeface="Calibri"/>
            </a:endParaRPr>
          </a:p>
          <a:p>
            <a:pPr>
              <a:buNone/>
            </a:pPr>
            <a:endParaRPr lang="en-US" sz="2400" dirty="0">
              <a:solidFill>
                <a:srgbClr val="404040"/>
              </a:solidFill>
              <a:cs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1523</TotalTime>
  <Pages>19</Pages>
  <Words>570</Words>
  <Characters>0</Characters>
  <Application>Microsoft Office PowerPoint</Application>
  <DocSecurity>0</DocSecurity>
  <PresentationFormat>Custom</PresentationFormat>
  <Lines>0</Lines>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Slide 1</vt:lpstr>
      <vt:lpstr>Slide 2</vt:lpstr>
      <vt:lpstr>TABLE OF CONTENTS </vt:lpstr>
      <vt:lpstr>ABSTRACT</vt:lpstr>
      <vt:lpstr>EXISTING SYSTEM </vt:lpstr>
      <vt:lpstr>PROPOSED SYSTEM</vt:lpstr>
      <vt:lpstr>PURPOSE</vt:lpstr>
      <vt:lpstr>SCOPE</vt:lpstr>
      <vt:lpstr>Functional System Requirements</vt:lpstr>
      <vt:lpstr>Non-Functional System Requirements</vt:lpstr>
      <vt:lpstr>System Architecture</vt:lpstr>
      <vt:lpstr>1) Data Flow Diagram </vt:lpstr>
      <vt:lpstr>Use Case Diagram</vt:lpstr>
      <vt:lpstr>Implementation</vt:lpstr>
      <vt:lpstr>Slide 15</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peraiah sastri</dc:creator>
  <cp:lastModifiedBy>Satwik Pandapragada</cp:lastModifiedBy>
  <cp:revision>301</cp:revision>
  <dcterms:modified xsi:type="dcterms:W3CDTF">2022-02-27T09:03:58Z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