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1" r:id="rId3"/>
    <p:sldId id="257" r:id="rId4"/>
    <p:sldId id="258" r:id="rId5"/>
    <p:sldId id="259" r:id="rId6"/>
    <p:sldId id="260" r:id="rId7"/>
    <p:sldId id="261" r:id="rId8"/>
    <p:sldId id="263" r:id="rId9"/>
    <p:sldId id="290" r:id="rId10"/>
    <p:sldId id="262" r:id="rId11"/>
    <p:sldId id="292" r:id="rId12"/>
    <p:sldId id="270" r:id="rId13"/>
    <p:sldId id="271" r:id="rId14"/>
    <p:sldId id="272" r:id="rId15"/>
    <p:sldId id="274" r:id="rId16"/>
    <p:sldId id="275" r:id="rId17"/>
    <p:sldId id="276" r:id="rId18"/>
    <p:sldId id="280" r:id="rId19"/>
    <p:sldId id="281" r:id="rId20"/>
    <p:sldId id="282" r:id="rId21"/>
    <p:sldId id="277" r:id="rId22"/>
    <p:sldId id="278" r:id="rId23"/>
    <p:sldId id="279" r:id="rId24"/>
    <p:sldId id="283" r:id="rId25"/>
    <p:sldId id="284" r:id="rId26"/>
    <p:sldId id="285" r:id="rId27"/>
    <p:sldId id="286" r:id="rId28"/>
    <p:sldId id="287" r:id="rId29"/>
    <p:sldId id="288" r:id="rId30"/>
    <p:sldId id="289" r:id="rId31"/>
    <p:sldId id="266" r:id="rId32"/>
    <p:sldId id="267" r:id="rId33"/>
    <p:sldId id="265" r:id="rId34"/>
    <p:sldId id="268"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6F0E4C-E7F1-448F-BCB9-7E4847DADAFB}"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192806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6F0E4C-E7F1-448F-BCB9-7E4847DADAFB}"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317787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6F0E4C-E7F1-448F-BCB9-7E4847DADAFB}"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67593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6F0E4C-E7F1-448F-BCB9-7E4847DADAFB}"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292546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6F0E4C-E7F1-448F-BCB9-7E4847DADAFB}"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345795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6F0E4C-E7F1-448F-BCB9-7E4847DADAFB}"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26697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6F0E4C-E7F1-448F-BCB9-7E4847DADAFB}" type="datetimeFigureOut">
              <a:rPr lang="en-IN" smtClean="0"/>
              <a:t>23-06-2022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85083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6F0E4C-E7F1-448F-BCB9-7E4847DADAFB}" type="datetimeFigureOut">
              <a:rPr lang="en-IN" smtClean="0"/>
              <a:t>23-06-2022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257740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F0E4C-E7F1-448F-BCB9-7E4847DADAFB}" type="datetimeFigureOut">
              <a:rPr lang="en-IN" smtClean="0"/>
              <a:t>23-06-2022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156916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6F0E4C-E7F1-448F-BCB9-7E4847DADAFB}"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528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6F0E4C-E7F1-448F-BCB9-7E4847DADAFB}"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77F5CF-1770-42CD-BD2D-EDCC27C5AE59}" type="slidenum">
              <a:rPr lang="en-IN" smtClean="0"/>
              <a:t>‹#›</a:t>
            </a:fld>
            <a:endParaRPr lang="en-IN"/>
          </a:p>
        </p:txBody>
      </p:sp>
    </p:spTree>
    <p:extLst>
      <p:ext uri="{BB962C8B-B14F-4D97-AF65-F5344CB8AC3E}">
        <p14:creationId xmlns:p14="http://schemas.microsoft.com/office/powerpoint/2010/main" val="244767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F0E4C-E7F1-448F-BCB9-7E4847DADAFB}" type="datetimeFigureOut">
              <a:rPr lang="en-IN" smtClean="0"/>
              <a:t>23-06-2022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7F5CF-1770-42CD-BD2D-EDCC27C5AE59}" type="slidenum">
              <a:rPr lang="en-IN" smtClean="0"/>
              <a:t>‹#›</a:t>
            </a:fld>
            <a:endParaRPr lang="en-IN"/>
          </a:p>
        </p:txBody>
      </p:sp>
    </p:spTree>
    <p:extLst>
      <p:ext uri="{BB962C8B-B14F-4D97-AF65-F5344CB8AC3E}">
        <p14:creationId xmlns:p14="http://schemas.microsoft.com/office/powerpoint/2010/main" val="2365545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29.xml.rels><?xml version="1.0" encoding="UTF-8" standalone="yes"?>
<Relationships xmlns="http://schemas.openxmlformats.org/package/2006/relationships"><Relationship Id="rId3" Type="http://schemas.openxmlformats.org/officeDocument/2006/relationships/image" Target="../media/image48.jpeg"/><Relationship Id="rId7" Type="http://schemas.openxmlformats.org/officeDocument/2006/relationships/image" Target="../media/image52.jpeg"/><Relationship Id="rId2" Type="http://schemas.openxmlformats.org/officeDocument/2006/relationships/image" Target="../media/image47.jpeg"/><Relationship Id="rId1" Type="http://schemas.openxmlformats.org/officeDocument/2006/relationships/slideLayout" Target="../slideLayouts/slideLayout2.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jpeg"/><Relationship Id="rId7" Type="http://schemas.openxmlformats.org/officeDocument/2006/relationships/image" Target="../media/image58.jpeg"/><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5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kaggle.com/valentynsichkar/traffic-signs-classification-with-cnn" TargetMode="External"/><Relationship Id="rId2" Type="http://schemas.openxmlformats.org/officeDocument/2006/relationships/hyperlink" Target="https://www.researchgate.net/publication/352393724_Traffic_Sign_Classification_and_Detection_of_Indian_Traffic_Signs_using_Deep_Learning/link/60c825fc299bf108abd967f4/download" TargetMode="External"/><Relationship Id="rId1" Type="http://schemas.openxmlformats.org/officeDocument/2006/relationships/slideLayout" Target="../slideLayouts/slideLayout2.xml"/><Relationship Id="rId4" Type="http://schemas.openxmlformats.org/officeDocument/2006/relationships/hyperlink" Target="https://ieeexplore.ieee.org/document/947817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2808898"/>
          </a:xfrm>
        </p:spPr>
        <p:txBody>
          <a:bodyPr>
            <a:noAutofit/>
          </a:bodyPr>
          <a:lstStyle/>
          <a:p>
            <a:pPr algn="ctr"/>
            <a:r>
              <a:rPr lang="en-IN" sz="2000" dirty="0" smtClean="0">
                <a:latin typeface="Times New Roman" panose="02020603050405020304" pitchFamily="18" charset="0"/>
                <a:cs typeface="Times New Roman" panose="02020603050405020304" pitchFamily="18" charset="0"/>
              </a:rPr>
              <a:t>     </a:t>
            </a:r>
            <a:r>
              <a:rPr lang="en-IN" sz="2400" b="1" u="sng" dirty="0" smtClean="0">
                <a:latin typeface="Times New Roman" panose="02020603050405020304" pitchFamily="18" charset="0"/>
                <a:cs typeface="Times New Roman" panose="02020603050405020304" pitchFamily="18" charset="0"/>
              </a:rPr>
              <a:t>Presentation </a:t>
            </a:r>
            <a:r>
              <a:rPr lang="en-IN" sz="2400" b="1" u="sng" dirty="0">
                <a:latin typeface="Times New Roman" panose="02020603050405020304" pitchFamily="18" charset="0"/>
                <a:cs typeface="Times New Roman" panose="02020603050405020304" pitchFamily="18" charset="0"/>
              </a:rPr>
              <a:t>on</a:t>
            </a:r>
            <a:r>
              <a:rPr lang="en-IN" sz="2400" b="1" u="sng" dirty="0" smtClean="0">
                <a:latin typeface="Times New Roman" panose="02020603050405020304" pitchFamily="18" charset="0"/>
                <a:cs typeface="Times New Roman" panose="02020603050405020304" pitchFamily="18" charset="0"/>
              </a:rPr>
              <a:t/>
            </a:r>
            <a:br>
              <a:rPr lang="en-IN" sz="2400" b="1" u="sng" dirty="0" smtClean="0">
                <a:latin typeface="Times New Roman" panose="02020603050405020304" pitchFamily="18" charset="0"/>
                <a:cs typeface="Times New Roman" panose="02020603050405020304" pitchFamily="18" charset="0"/>
              </a:rPr>
            </a:br>
            <a:r>
              <a:rPr lang="en-US" sz="3600" b="1" i="0" u="sng" dirty="0" smtClean="0">
                <a:effectLst/>
                <a:latin typeface="Times New Roman" panose="02020603050405020304" pitchFamily="18" charset="0"/>
                <a:cs typeface="Times New Roman" panose="02020603050405020304" pitchFamily="18" charset="0"/>
              </a:rPr>
              <a:t>Traffic Signs Classification Using CNN</a:t>
            </a:r>
            <a:br>
              <a:rPr lang="en-US" sz="3600" b="1" i="0" u="sng" dirty="0" smtClean="0">
                <a:effectLst/>
                <a:latin typeface="Times New Roman" panose="02020603050405020304" pitchFamily="18" charset="0"/>
                <a:cs typeface="Times New Roman" panose="02020603050405020304" pitchFamily="18" charset="0"/>
              </a:rPr>
            </a:br>
            <a:r>
              <a:rPr lang="en-IN" sz="2400" b="1" u="sng" dirty="0" smtClean="0">
                <a:latin typeface="Times New Roman" panose="02020603050405020304" pitchFamily="18" charset="0"/>
                <a:cs typeface="Times New Roman" panose="02020603050405020304" pitchFamily="18" charset="0"/>
              </a:rPr>
              <a:t>carried </a:t>
            </a:r>
            <a:r>
              <a:rPr lang="en-IN" sz="2400" b="1" u="sng" dirty="0">
                <a:latin typeface="Times New Roman" panose="02020603050405020304" pitchFamily="18" charset="0"/>
                <a:cs typeface="Times New Roman" panose="02020603050405020304" pitchFamily="18" charset="0"/>
              </a:rPr>
              <a:t>out as part of group project </a:t>
            </a:r>
          </a:p>
        </p:txBody>
      </p:sp>
      <p:sp>
        <p:nvSpPr>
          <p:cNvPr id="5" name="Content Placeholder 4"/>
          <p:cNvSpPr>
            <a:spLocks noGrp="1"/>
          </p:cNvSpPr>
          <p:nvPr>
            <p:ph idx="1"/>
          </p:nvPr>
        </p:nvSpPr>
        <p:spPr>
          <a:xfrm>
            <a:off x="838200" y="3640015"/>
            <a:ext cx="10515600" cy="2554532"/>
          </a:xfrm>
        </p:spPr>
        <p:txBody>
          <a:bodyPr>
            <a:normAutofit/>
          </a:bodyPr>
          <a:lstStyle/>
          <a:p>
            <a:r>
              <a:rPr lang="en-IN" sz="2000" b="1" dirty="0" err="1" smtClean="0">
                <a:latin typeface="Times New Roman" panose="02020603050405020304" pitchFamily="18" charset="0"/>
                <a:cs typeface="Times New Roman" panose="02020603050405020304" pitchFamily="18" charset="0"/>
              </a:rPr>
              <a:t>B.R.Ashrith</a:t>
            </a:r>
            <a:r>
              <a:rPr lang="en-IN" sz="2000" b="1" dirty="0" smtClean="0">
                <a:latin typeface="Times New Roman" panose="02020603050405020304" pitchFamily="18" charset="0"/>
                <a:cs typeface="Times New Roman" panose="02020603050405020304" pitchFamily="18" charset="0"/>
              </a:rPr>
              <a:t>                                                                                            Under the guidance of                                           </a:t>
            </a: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RollNo:18311A12C7                                                                                        </a:t>
            </a:r>
            <a:r>
              <a:rPr lang="en-IN" sz="1800" dirty="0" err="1" smtClean="0">
                <a:latin typeface="Times New Roman" panose="02020603050405020304" pitchFamily="18" charset="0"/>
                <a:cs typeface="Times New Roman" panose="02020603050405020304" pitchFamily="18" charset="0"/>
              </a:rPr>
              <a:t>Ms.K.Srilaxmi</a:t>
            </a:r>
            <a:r>
              <a:rPr lang="en-IN" sz="18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b="1" dirty="0" err="1" smtClean="0">
                <a:latin typeface="Times New Roman" panose="02020603050405020304" pitchFamily="18" charset="0"/>
                <a:cs typeface="Times New Roman" panose="02020603050405020304" pitchFamily="18" charset="0"/>
              </a:rPr>
              <a:t>Moveena</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Niteshini</a:t>
            </a: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RollNo:18311A12D0</a:t>
            </a:r>
            <a:endParaRPr lang="en-IN" sz="2000" dirty="0">
              <a:latin typeface="Times New Roman" panose="02020603050405020304" pitchFamily="18" charset="0"/>
              <a:cs typeface="Times New Roman" panose="02020603050405020304" pitchFamily="18" charset="0"/>
            </a:endParaRPr>
          </a:p>
          <a:p>
            <a:r>
              <a:rPr lang="en-IN" sz="2000" b="1" dirty="0" err="1" smtClean="0">
                <a:latin typeface="Times New Roman" panose="02020603050405020304" pitchFamily="18" charset="0"/>
                <a:cs typeface="Times New Roman" panose="02020603050405020304" pitchFamily="18" charset="0"/>
              </a:rPr>
              <a:t>Rohith</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Dabla</a:t>
            </a: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RollNo:18311A12G3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54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Convolutional Neural Network Structure</a:t>
            </a:r>
            <a:endParaRPr lang="en-IN" b="1" u="sng"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D6EC185-AA38-4DE6-8B11-B16B86077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562" y="2365131"/>
            <a:ext cx="9125492" cy="3131826"/>
          </a:xfrm>
        </p:spPr>
      </p:pic>
    </p:spTree>
    <p:extLst>
      <p:ext uri="{BB962C8B-B14F-4D97-AF65-F5344CB8AC3E}">
        <p14:creationId xmlns:p14="http://schemas.microsoft.com/office/powerpoint/2010/main" val="69822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Convolutional Neural Network</a:t>
            </a:r>
            <a:endParaRPr lang="en-IN"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4934" b="4151"/>
          <a:stretch/>
        </p:blipFill>
        <p:spPr>
          <a:xfrm>
            <a:off x="1077882" y="2637692"/>
            <a:ext cx="9049665" cy="2303585"/>
          </a:xfrm>
        </p:spPr>
      </p:pic>
    </p:spTree>
    <p:extLst>
      <p:ext uri="{BB962C8B-B14F-4D97-AF65-F5344CB8AC3E}">
        <p14:creationId xmlns:p14="http://schemas.microsoft.com/office/powerpoint/2010/main" val="33966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yimagesearch.com/wp-content/uploads/2019/11/traffic_sign_classification_phas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0977" y="1099038"/>
            <a:ext cx="6805246" cy="507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2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2852"/>
          </a:xfrm>
        </p:spPr>
        <p:txBody>
          <a:bodyPr/>
          <a:lstStyle/>
          <a:p>
            <a:pPr algn="ctr"/>
            <a:r>
              <a:rPr lang="en-IN" b="1" u="sng" dirty="0" smtClean="0">
                <a:latin typeface="Times New Roman" panose="02020603050405020304" pitchFamily="18" charset="0"/>
                <a:cs typeface="Times New Roman" panose="02020603050405020304" pitchFamily="18" charset="0"/>
              </a:rPr>
              <a:t>System Implementation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32085"/>
            <a:ext cx="10515600" cy="4444878"/>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Data </a:t>
            </a:r>
            <a:r>
              <a:rPr lang="en-IN" sz="2400" b="1" dirty="0">
                <a:latin typeface="Times New Roman" panose="02020603050405020304" pitchFamily="18" charset="0"/>
                <a:cs typeface="Times New Roman" panose="02020603050405020304" pitchFamily="18" charset="0"/>
              </a:rPr>
              <a:t>cleaning and </a:t>
            </a:r>
            <a:r>
              <a:rPr lang="en-IN" sz="2400" b="1" dirty="0" err="1">
                <a:latin typeface="Times New Roman" panose="02020603050405020304" pitchFamily="18" charset="0"/>
                <a:cs typeface="Times New Roman" panose="02020603050405020304" pitchFamily="18" charset="0"/>
              </a:rPr>
              <a:t>preprocessing</a:t>
            </a:r>
            <a:r>
              <a:rPr lang="en-IN" sz="2400" b="1" dirty="0">
                <a:latin typeface="Times New Roman" panose="02020603050405020304" pitchFamily="18" charset="0"/>
                <a:cs typeface="Times New Roman" panose="02020603050405020304" pitchFamily="18" charset="0"/>
              </a:rPr>
              <a:t>: </a:t>
            </a:r>
          </a:p>
          <a:p>
            <a:endParaRPr lang="en-IN" sz="14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Reading </a:t>
            </a:r>
            <a:r>
              <a:rPr lang="en-IN" sz="1800" dirty="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labels:</a:t>
            </a:r>
          </a:p>
          <a:p>
            <a:pPr marL="0" indent="0">
              <a:buNone/>
            </a:pP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631223" y="2976880"/>
            <a:ext cx="4714899" cy="3037058"/>
          </a:xfrm>
          <a:prstGeom prst="rect">
            <a:avLst/>
          </a:prstGeom>
        </p:spPr>
      </p:pic>
    </p:spTree>
    <p:extLst>
      <p:ext uri="{BB962C8B-B14F-4D97-AF65-F5344CB8AC3E}">
        <p14:creationId xmlns:p14="http://schemas.microsoft.com/office/powerpoint/2010/main" val="283326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System Implementation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r>
              <a:rPr lang="en-IN" sz="2400" b="1" dirty="0"/>
              <a:t>Reading and </a:t>
            </a:r>
            <a:r>
              <a:rPr lang="en-IN" sz="2400" b="1" dirty="0" err="1"/>
              <a:t>preprocessing</a:t>
            </a:r>
            <a:r>
              <a:rPr lang="en-IN" sz="2400" b="1" dirty="0"/>
              <a:t> the </a:t>
            </a:r>
            <a:r>
              <a:rPr lang="en-IN" sz="2400" b="1" dirty="0" smtClean="0"/>
              <a:t>images:</a:t>
            </a:r>
            <a:endParaRPr lang="en-IN" sz="2400" dirty="0"/>
          </a:p>
          <a:p>
            <a:endParaRPr lang="en-IN" sz="1800" dirty="0"/>
          </a:p>
        </p:txBody>
      </p:sp>
      <p:pic>
        <p:nvPicPr>
          <p:cNvPr id="4" name="Picture 3"/>
          <p:cNvPicPr/>
          <p:nvPr/>
        </p:nvPicPr>
        <p:blipFill>
          <a:blip r:embed="rId2"/>
          <a:stretch>
            <a:fillRect/>
          </a:stretch>
        </p:blipFill>
        <p:spPr>
          <a:xfrm>
            <a:off x="2690446" y="2586476"/>
            <a:ext cx="6782875" cy="3031808"/>
          </a:xfrm>
          <a:prstGeom prst="rect">
            <a:avLst/>
          </a:prstGeom>
        </p:spPr>
      </p:pic>
    </p:spTree>
    <p:extLst>
      <p:ext uri="{BB962C8B-B14F-4D97-AF65-F5344CB8AC3E}">
        <p14:creationId xmlns:p14="http://schemas.microsoft.com/office/powerpoint/2010/main" val="192008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System Implementation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r>
              <a:rPr lang="en-IN" sz="2400" b="1" dirty="0"/>
              <a:t>Building model </a:t>
            </a:r>
            <a:r>
              <a:rPr lang="en-IN" sz="2400" b="1" dirty="0" smtClean="0"/>
              <a:t>architecture:</a:t>
            </a:r>
            <a:endParaRPr lang="en-IN" sz="2400" dirty="0"/>
          </a:p>
          <a:p>
            <a:endParaRPr lang="en-IN" sz="1800" dirty="0"/>
          </a:p>
        </p:txBody>
      </p:sp>
      <p:pic>
        <p:nvPicPr>
          <p:cNvPr id="5" name="Picture 4"/>
          <p:cNvPicPr/>
          <p:nvPr/>
        </p:nvPicPr>
        <p:blipFill>
          <a:blip r:embed="rId2"/>
          <a:stretch>
            <a:fillRect/>
          </a:stretch>
        </p:blipFill>
        <p:spPr>
          <a:xfrm>
            <a:off x="2857500" y="2657890"/>
            <a:ext cx="6471871" cy="3426387"/>
          </a:xfrm>
          <a:prstGeom prst="rect">
            <a:avLst/>
          </a:prstGeom>
        </p:spPr>
      </p:pic>
    </p:spTree>
    <p:extLst>
      <p:ext uri="{BB962C8B-B14F-4D97-AF65-F5344CB8AC3E}">
        <p14:creationId xmlns:p14="http://schemas.microsoft.com/office/powerpoint/2010/main" val="38965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System Implementation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r>
              <a:rPr lang="en-IN" b="1" dirty="0"/>
              <a:t> </a:t>
            </a:r>
            <a:r>
              <a:rPr lang="en-IN" sz="2400" b="1" dirty="0"/>
              <a:t>Parameters obtained: </a:t>
            </a:r>
            <a:endParaRPr lang="en-IN" sz="2400" dirty="0"/>
          </a:p>
          <a:p>
            <a:endParaRPr lang="en-IN" sz="1800" dirty="0"/>
          </a:p>
        </p:txBody>
      </p:sp>
      <p:pic>
        <p:nvPicPr>
          <p:cNvPr id="6" name="Picture 5"/>
          <p:cNvPicPr/>
          <p:nvPr/>
        </p:nvPicPr>
        <p:blipFill>
          <a:blip r:embed="rId2"/>
          <a:stretch>
            <a:fillRect/>
          </a:stretch>
        </p:blipFill>
        <p:spPr>
          <a:xfrm>
            <a:off x="3208655" y="2397883"/>
            <a:ext cx="5774690" cy="4104395"/>
          </a:xfrm>
          <a:prstGeom prst="rect">
            <a:avLst/>
          </a:prstGeom>
        </p:spPr>
      </p:pic>
    </p:spTree>
    <p:extLst>
      <p:ext uri="{BB962C8B-B14F-4D97-AF65-F5344CB8AC3E}">
        <p14:creationId xmlns:p14="http://schemas.microsoft.com/office/powerpoint/2010/main" val="89540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Source Code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29861"/>
            <a:ext cx="10058400" cy="4510454"/>
          </a:xfrm>
          <a:prstGeom prst="rect">
            <a:avLst/>
          </a:prstGeom>
        </p:spPr>
      </p:pic>
    </p:spTree>
    <p:extLst>
      <p:ext uri="{BB962C8B-B14F-4D97-AF65-F5344CB8AC3E}">
        <p14:creationId xmlns:p14="http://schemas.microsoft.com/office/powerpoint/2010/main" val="182906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Source Code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17040"/>
            <a:ext cx="10058400" cy="4659923"/>
          </a:xfrm>
          <a:prstGeom prst="rect">
            <a:avLst/>
          </a:prstGeom>
        </p:spPr>
      </p:pic>
    </p:spTree>
    <p:extLst>
      <p:ext uri="{BB962C8B-B14F-4D97-AF65-F5344CB8AC3E}">
        <p14:creationId xmlns:p14="http://schemas.microsoft.com/office/powerpoint/2010/main" val="216207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Source Code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85890"/>
            <a:ext cx="10058400" cy="2821879"/>
          </a:xfrm>
          <a:prstGeom prst="rect">
            <a:avLst/>
          </a:prstGeom>
        </p:spPr>
      </p:pic>
    </p:spTree>
    <p:extLst>
      <p:ext uri="{BB962C8B-B14F-4D97-AF65-F5344CB8AC3E}">
        <p14:creationId xmlns:p14="http://schemas.microsoft.com/office/powerpoint/2010/main" val="402139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3721"/>
          </a:xfrm>
        </p:spPr>
        <p:txBody>
          <a:bodyPr/>
          <a:lstStyle/>
          <a:p>
            <a:pPr algn="ctr"/>
            <a:r>
              <a:rPr lang="en-IN" b="1" u="sng" dirty="0" smtClean="0">
                <a:latin typeface="Times New Roman" panose="02020603050405020304" pitchFamily="18" charset="0"/>
                <a:cs typeface="Times New Roman" panose="02020603050405020304" pitchFamily="18" charset="0"/>
              </a:rPr>
              <a:t>Contents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4692"/>
            <a:ext cx="10515600" cy="4682271"/>
          </a:xfrm>
        </p:spPr>
        <p:txBody>
          <a:bodyPr>
            <a:normAutofit lnSpcReduction="10000"/>
          </a:bodyPr>
          <a:lstStyle/>
          <a:p>
            <a:r>
              <a:rPr lang="en-IN" sz="2000" dirty="0" smtClean="0">
                <a:latin typeface="Times New Roman" panose="02020603050405020304" pitchFamily="18" charset="0"/>
                <a:cs typeface="Times New Roman" panose="02020603050405020304" pitchFamily="18" charset="0"/>
              </a:rPr>
              <a:t>Abstract</a:t>
            </a:r>
          </a:p>
          <a:p>
            <a:r>
              <a:rPr lang="en-IN" sz="2000" dirty="0" smtClean="0">
                <a:latin typeface="Times New Roman" panose="02020603050405020304" pitchFamily="18" charset="0"/>
                <a:cs typeface="Times New Roman" panose="02020603050405020304" pitchFamily="18" charset="0"/>
              </a:rPr>
              <a:t>Introduction</a:t>
            </a:r>
          </a:p>
          <a:p>
            <a:r>
              <a:rPr lang="en-IN" sz="2000" dirty="0" smtClean="0">
                <a:latin typeface="Times New Roman" panose="02020603050405020304" pitchFamily="18" charset="0"/>
                <a:cs typeface="Times New Roman" panose="02020603050405020304" pitchFamily="18" charset="0"/>
              </a:rPr>
              <a:t>Software and Hardware Requirements</a:t>
            </a:r>
          </a:p>
          <a:p>
            <a:r>
              <a:rPr lang="en-IN" sz="2000" dirty="0" smtClean="0">
                <a:latin typeface="Times New Roman" panose="02020603050405020304" pitchFamily="18" charset="0"/>
                <a:cs typeface="Times New Roman" panose="02020603050405020304" pitchFamily="18" charset="0"/>
              </a:rPr>
              <a:t>Existing System</a:t>
            </a:r>
          </a:p>
          <a:p>
            <a:r>
              <a:rPr lang="en-IN" sz="2000" dirty="0" smtClean="0">
                <a:latin typeface="Times New Roman" panose="02020603050405020304" pitchFamily="18" charset="0"/>
                <a:cs typeface="Times New Roman" panose="02020603050405020304" pitchFamily="18" charset="0"/>
              </a:rPr>
              <a:t>Proposed System</a:t>
            </a:r>
          </a:p>
          <a:p>
            <a:r>
              <a:rPr lang="en-IN" sz="2000" dirty="0" smtClean="0">
                <a:latin typeface="Times New Roman" panose="02020603050405020304" pitchFamily="18" charset="0"/>
                <a:cs typeface="Times New Roman" panose="02020603050405020304" pitchFamily="18" charset="0"/>
              </a:rPr>
              <a:t>System Design</a:t>
            </a:r>
          </a:p>
          <a:p>
            <a:r>
              <a:rPr lang="en-IN" sz="2000" dirty="0" smtClean="0">
                <a:latin typeface="Times New Roman" panose="02020603050405020304" pitchFamily="18" charset="0"/>
                <a:cs typeface="Times New Roman" panose="02020603050405020304" pitchFamily="18" charset="0"/>
              </a:rPr>
              <a:t>System Implementation</a:t>
            </a:r>
          </a:p>
          <a:p>
            <a:r>
              <a:rPr lang="en-IN" sz="2000" dirty="0" smtClean="0">
                <a:latin typeface="Times New Roman" panose="02020603050405020304" pitchFamily="18" charset="0"/>
                <a:cs typeface="Times New Roman" panose="02020603050405020304" pitchFamily="18" charset="0"/>
              </a:rPr>
              <a:t>Source code</a:t>
            </a:r>
          </a:p>
          <a:p>
            <a:r>
              <a:rPr lang="en-IN" sz="2000" dirty="0" smtClean="0">
                <a:latin typeface="Times New Roman" panose="02020603050405020304" pitchFamily="18" charset="0"/>
                <a:cs typeface="Times New Roman" panose="02020603050405020304" pitchFamily="18" charset="0"/>
              </a:rPr>
              <a:t>Output screens</a:t>
            </a:r>
          </a:p>
          <a:p>
            <a:r>
              <a:rPr lang="en-IN" sz="2000" dirty="0" smtClean="0">
                <a:latin typeface="Times New Roman" panose="02020603050405020304" pitchFamily="18" charset="0"/>
                <a:cs typeface="Times New Roman" panose="02020603050405020304" pitchFamily="18" charset="0"/>
              </a:rPr>
              <a:t>Future Enhancement</a:t>
            </a:r>
          </a:p>
          <a:p>
            <a:r>
              <a:rPr lang="en-IN" sz="2000" dirty="0" smtClean="0">
                <a:latin typeface="Times New Roman" panose="02020603050405020304" pitchFamily="18" charset="0"/>
                <a:cs typeface="Times New Roman" panose="02020603050405020304" pitchFamily="18" charset="0"/>
              </a:rPr>
              <a:t>Conclusion</a:t>
            </a:r>
          </a:p>
          <a:p>
            <a:r>
              <a:rPr lang="en-IN" sz="2000" dirty="0" smtClean="0">
                <a:latin typeface="Times New Roman" panose="02020603050405020304" pitchFamily="18" charset="0"/>
                <a:cs typeface="Times New Roman" panose="02020603050405020304" pitchFamily="18" charset="0"/>
              </a:rPr>
              <a:t>References</a:t>
            </a:r>
          </a:p>
          <a:p>
            <a:pPr marL="0" indent="0">
              <a:buNone/>
            </a:pP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241394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Source Code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42757"/>
            <a:ext cx="10058400" cy="4481608"/>
          </a:xfrm>
          <a:prstGeom prst="rect">
            <a:avLst/>
          </a:prstGeom>
        </p:spPr>
      </p:pic>
    </p:spTree>
    <p:extLst>
      <p:ext uri="{BB962C8B-B14F-4D97-AF65-F5344CB8AC3E}">
        <p14:creationId xmlns:p14="http://schemas.microsoft.com/office/powerpoint/2010/main" val="123384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endParaRPr lang="en-IN" sz="2400" dirty="0"/>
          </a:p>
          <a:p>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62" y="2186502"/>
            <a:ext cx="10058400" cy="3527250"/>
          </a:xfrm>
          <a:prstGeom prst="rect">
            <a:avLst/>
          </a:prstGeom>
        </p:spPr>
      </p:pic>
    </p:spTree>
    <p:extLst>
      <p:ext uri="{BB962C8B-B14F-4D97-AF65-F5344CB8AC3E}">
        <p14:creationId xmlns:p14="http://schemas.microsoft.com/office/powerpoint/2010/main" val="246311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23292"/>
            <a:ext cx="10058400" cy="4114800"/>
          </a:xfrm>
          <a:prstGeom prst="rect">
            <a:avLst/>
          </a:prstGeom>
        </p:spPr>
      </p:pic>
    </p:spTree>
    <p:extLst>
      <p:ext uri="{BB962C8B-B14F-4D97-AF65-F5344CB8AC3E}">
        <p14:creationId xmlns:p14="http://schemas.microsoft.com/office/powerpoint/2010/main" val="3850706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23292"/>
            <a:ext cx="10058400" cy="4153468"/>
          </a:xfrm>
          <a:prstGeom prst="rect">
            <a:avLst/>
          </a:prstGeom>
        </p:spPr>
      </p:pic>
    </p:spTree>
    <p:extLst>
      <p:ext uri="{BB962C8B-B14F-4D97-AF65-F5344CB8AC3E}">
        <p14:creationId xmlns:p14="http://schemas.microsoft.com/office/powerpoint/2010/main" val="80072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879" y="1397977"/>
            <a:ext cx="3166239" cy="228285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397977"/>
            <a:ext cx="2958318" cy="228285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9762" y="1397977"/>
            <a:ext cx="3004038" cy="228285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4045097"/>
            <a:ext cx="2977810" cy="2350429"/>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2879" y="4045096"/>
            <a:ext cx="3166239" cy="235043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49762" y="4045094"/>
            <a:ext cx="3004035" cy="2350431"/>
          </a:xfrm>
          <a:prstGeom prst="rect">
            <a:avLst/>
          </a:prstGeom>
        </p:spPr>
      </p:pic>
    </p:spTree>
    <p:extLst>
      <p:ext uri="{BB962C8B-B14F-4D97-AF65-F5344CB8AC3E}">
        <p14:creationId xmlns:p14="http://schemas.microsoft.com/office/powerpoint/2010/main" val="336728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97976"/>
            <a:ext cx="2784321" cy="21892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682" y="1397976"/>
            <a:ext cx="2843478" cy="21892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3023" y="1397975"/>
            <a:ext cx="2920777" cy="218928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3842172"/>
            <a:ext cx="2784321" cy="224093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14079" y="3807533"/>
            <a:ext cx="2874082" cy="231021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33023" y="3842172"/>
            <a:ext cx="2920777" cy="2275571"/>
          </a:xfrm>
          <a:prstGeom prst="rect">
            <a:avLst/>
          </a:prstGeom>
        </p:spPr>
      </p:pic>
    </p:spTree>
    <p:extLst>
      <p:ext uri="{BB962C8B-B14F-4D97-AF65-F5344CB8AC3E}">
        <p14:creationId xmlns:p14="http://schemas.microsoft.com/office/powerpoint/2010/main" val="3229248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1397977"/>
            <a:ext cx="2757854" cy="21702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771" y="1397977"/>
            <a:ext cx="2770454" cy="217023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2244" y="1397977"/>
            <a:ext cx="2791556" cy="217023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1" y="4231787"/>
            <a:ext cx="2786798" cy="215470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7771" y="4234375"/>
            <a:ext cx="2770454" cy="2152113"/>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62244" y="4231788"/>
            <a:ext cx="2791556" cy="2154700"/>
          </a:xfrm>
          <a:prstGeom prst="rect">
            <a:avLst/>
          </a:prstGeom>
        </p:spPr>
      </p:pic>
    </p:spTree>
    <p:extLst>
      <p:ext uri="{BB962C8B-B14F-4D97-AF65-F5344CB8AC3E}">
        <p14:creationId xmlns:p14="http://schemas.microsoft.com/office/powerpoint/2010/main" val="19792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1014"/>
          <a:stretch/>
        </p:blipFill>
        <p:spPr>
          <a:xfrm>
            <a:off x="838200" y="1397977"/>
            <a:ext cx="2876051" cy="224057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0903" y="1397977"/>
            <a:ext cx="3010193" cy="22405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8028" y="1397976"/>
            <a:ext cx="3095772" cy="224057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3963865"/>
            <a:ext cx="2876051" cy="2213097"/>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435"/>
          <a:stretch/>
        </p:blipFill>
        <p:spPr>
          <a:xfrm>
            <a:off x="4590903" y="3963864"/>
            <a:ext cx="3010193" cy="221309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58029" y="3963864"/>
            <a:ext cx="3095770" cy="2213097"/>
          </a:xfrm>
          <a:prstGeom prst="rect">
            <a:avLst/>
          </a:prstGeom>
        </p:spPr>
      </p:pic>
    </p:spTree>
    <p:extLst>
      <p:ext uri="{BB962C8B-B14F-4D97-AF65-F5344CB8AC3E}">
        <p14:creationId xmlns:p14="http://schemas.microsoft.com/office/powerpoint/2010/main" val="3349068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499" y="1397977"/>
            <a:ext cx="3000594" cy="23956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683" y="1397977"/>
            <a:ext cx="3144633" cy="239561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4628" y="1397977"/>
            <a:ext cx="3049172" cy="240724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499" y="4118903"/>
            <a:ext cx="3000594" cy="2319997"/>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3683" y="4118903"/>
            <a:ext cx="3144633" cy="231999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04628" y="4130533"/>
            <a:ext cx="3049172" cy="2308367"/>
          </a:xfrm>
          <a:prstGeom prst="rect">
            <a:avLst/>
          </a:prstGeom>
        </p:spPr>
      </p:pic>
    </p:spTree>
    <p:extLst>
      <p:ext uri="{BB962C8B-B14F-4D97-AF65-F5344CB8AC3E}">
        <p14:creationId xmlns:p14="http://schemas.microsoft.com/office/powerpoint/2010/main" val="201663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97977"/>
            <a:ext cx="2862189" cy="225628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3435" y="1397977"/>
            <a:ext cx="2945130" cy="225628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7958" y="1397977"/>
            <a:ext cx="3075842" cy="22562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3979574"/>
            <a:ext cx="2863520" cy="226296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3435" y="3979574"/>
            <a:ext cx="2945130" cy="226296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77958" y="3979574"/>
            <a:ext cx="3075842" cy="2197389"/>
          </a:xfrm>
          <a:prstGeom prst="rect">
            <a:avLst/>
          </a:prstGeom>
        </p:spPr>
      </p:pic>
    </p:spTree>
    <p:extLst>
      <p:ext uri="{BB962C8B-B14F-4D97-AF65-F5344CB8AC3E}">
        <p14:creationId xmlns:p14="http://schemas.microsoft.com/office/powerpoint/2010/main" val="385610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Abstract</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This project presents an effective solution to detecting traffic signs on road by first classifying the traffic sign images using Convolutional Neural Network (CNN) on the German Traffic Sign Recognition Benchmark (GTSRB)and then detecting the images of Indian Traffic Signs using the Indian Dataset which will be used as testing dataset while building classification model. Therefore this system helps electric cars or self driving cars to recognize the traffic signs efficiently and correctly. The system involves two parts, detection of traffic signs from the environment and classification based on CNN thereby recognizing the traffic sign. The classification involves building a CNN model of different filters of dimensions 3 × 3, 5 × 5, 9 × 9, 13 × 13, 15 × 15,19 × 19, 23 × 23, 25 × 25 and 31 ×31 from which the most efficient filter is chosen for further classifying the image detected.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501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334"/>
            <a:ext cx="10515600" cy="1041643"/>
          </a:xfrm>
        </p:spPr>
        <p:txBody>
          <a:bodyPr/>
          <a:lstStyle/>
          <a:p>
            <a:pPr algn="ctr"/>
            <a:r>
              <a:rPr lang="en-IN" b="1" u="sng" dirty="0" smtClean="0">
                <a:latin typeface="Times New Roman" panose="02020603050405020304" pitchFamily="18" charset="0"/>
                <a:cs typeface="Times New Roman" panose="02020603050405020304" pitchFamily="18" charset="0"/>
              </a:rPr>
              <a:t>Output Screens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3292"/>
            <a:ext cx="10515600" cy="4453671"/>
          </a:xfrm>
        </p:spPr>
        <p:txBody>
          <a:bodyPr>
            <a:normAutofit/>
          </a:bodyPr>
          <a:lstStyle/>
          <a:p>
            <a:pPr marL="0" indent="0">
              <a:buNone/>
            </a:pPr>
            <a:r>
              <a:rPr lang="en-IN" sz="2400" b="1" dirty="0" smtClean="0"/>
              <a:t> </a:t>
            </a:r>
            <a:endParaRPr lang="en-IN" sz="2400" dirty="0"/>
          </a:p>
          <a:p>
            <a:endParaRPr lang="en-IN"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97977"/>
            <a:ext cx="3055620" cy="24210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359" y="1397977"/>
            <a:ext cx="2985282" cy="242108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4218" y="1397978"/>
            <a:ext cx="3099582" cy="242108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4224" y="4144377"/>
            <a:ext cx="3029596" cy="235780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03359" y="4215369"/>
            <a:ext cx="2985282" cy="228681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8180" y="4144377"/>
            <a:ext cx="3055620" cy="2357804"/>
          </a:xfrm>
          <a:prstGeom prst="rect">
            <a:avLst/>
          </a:prstGeom>
        </p:spPr>
      </p:pic>
    </p:spTree>
    <p:extLst>
      <p:ext uri="{BB962C8B-B14F-4D97-AF65-F5344CB8AC3E}">
        <p14:creationId xmlns:p14="http://schemas.microsoft.com/office/powerpoint/2010/main" val="1315557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Future Enhancement</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Another direction for further research is to develop a </a:t>
            </a:r>
            <a:r>
              <a:rPr lang="en-US" dirty="0" smtClean="0">
                <a:latin typeface="Times New Roman" panose="02020603050405020304" pitchFamily="18" charset="0"/>
                <a:cs typeface="Times New Roman" panose="02020603050405020304" pitchFamily="18" charset="0"/>
              </a:rPr>
              <a:t>real </a:t>
            </a:r>
            <a:r>
              <a:rPr lang="en-US" dirty="0">
                <a:latin typeface="Times New Roman" panose="02020603050405020304" pitchFamily="18" charset="0"/>
                <a:cs typeface="Times New Roman" panose="02020603050405020304" pitchFamily="18" charset="0"/>
              </a:rPr>
              <a:t>time traffic </a:t>
            </a:r>
            <a:r>
              <a:rPr lang="en-US" dirty="0" smtClean="0">
                <a:latin typeface="Times New Roman" panose="02020603050405020304" pitchFamily="18" charset="0"/>
                <a:cs typeface="Times New Roman" panose="02020603050405020304" pitchFamily="18" charset="0"/>
              </a:rPr>
              <a:t>sign recognition </a:t>
            </a:r>
            <a:r>
              <a:rPr lang="en-US" dirty="0">
                <a:latin typeface="Times New Roman" panose="02020603050405020304" pitchFamily="18" charset="0"/>
                <a:cs typeface="Times New Roman" panose="02020603050405020304" pitchFamily="18" charset="0"/>
              </a:rPr>
              <a:t>system which </a:t>
            </a:r>
            <a:r>
              <a:rPr lang="en-US" dirty="0" smtClean="0">
                <a:latin typeface="Times New Roman" panose="02020603050405020304" pitchFamily="18" charset="0"/>
                <a:cs typeface="Times New Roman" panose="02020603050405020304" pitchFamily="18" charset="0"/>
              </a:rPr>
              <a:t> captures </a:t>
            </a:r>
            <a:r>
              <a:rPr lang="en-US" dirty="0">
                <a:latin typeface="Times New Roman" panose="02020603050405020304" pitchFamily="18" charset="0"/>
                <a:cs typeface="Times New Roman" panose="02020603050405020304" pitchFamily="18" charset="0"/>
              </a:rPr>
              <a:t>a video by a camera mounted on the vehicle, </a:t>
            </a:r>
            <a:r>
              <a:rPr lang="en-US" dirty="0" smtClean="0">
                <a:latin typeface="Times New Roman" panose="02020603050405020304" pitchFamily="18" charset="0"/>
                <a:cs typeface="Times New Roman" panose="02020603050405020304" pitchFamily="18" charset="0"/>
              </a:rPr>
              <a:t> detects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recognises</a:t>
            </a:r>
            <a:r>
              <a:rPr lang="en-US" dirty="0">
                <a:latin typeface="Times New Roman" panose="02020603050405020304" pitchFamily="18" charset="0"/>
                <a:cs typeface="Times New Roman" panose="02020603050405020304" pitchFamily="18" charset="0"/>
              </a:rPr>
              <a:t> the traffic signs in real </a:t>
            </a:r>
            <a:r>
              <a:rPr lang="en-US" dirty="0" smtClean="0">
                <a:latin typeface="Times New Roman" panose="02020603050405020304" pitchFamily="18" charset="0"/>
                <a:cs typeface="Times New Roman" panose="02020603050405020304" pitchFamily="18" charset="0"/>
              </a:rPr>
              <a:t>time and </a:t>
            </a:r>
            <a:r>
              <a:rPr lang="en-US" dirty="0">
                <a:latin typeface="Times New Roman" panose="02020603050405020304" pitchFamily="18" charset="0"/>
                <a:cs typeface="Times New Roman" panose="02020603050405020304" pitchFamily="18" charset="0"/>
              </a:rPr>
              <a:t>gives the result to the driver within a sufficient </a:t>
            </a:r>
            <a:r>
              <a:rPr lang="en-US" dirty="0" smtClean="0">
                <a:latin typeface="Times New Roman" panose="02020603050405020304" pitchFamily="18" charset="0"/>
                <a:cs typeface="Times New Roman" panose="02020603050405020304" pitchFamily="18" charset="0"/>
              </a:rPr>
              <a:t> time </a:t>
            </a:r>
            <a:r>
              <a:rPr lang="en-US" dirty="0">
                <a:latin typeface="Times New Roman" panose="02020603050405020304" pitchFamily="18" charset="0"/>
                <a:cs typeface="Times New Roman" panose="02020603050405020304" pitchFamily="18" charset="0"/>
              </a:rPr>
              <a:t>frame </a:t>
            </a:r>
            <a:r>
              <a:rPr lang="en-US" dirty="0" smtClean="0">
                <a:latin typeface="Times New Roman" panose="02020603050405020304" pitchFamily="18" charset="0"/>
                <a:cs typeface="Times New Roman" panose="02020603050405020304" pitchFamily="18" charset="0"/>
              </a:rPr>
              <a:t>in order </a:t>
            </a:r>
            <a:r>
              <a:rPr lang="en-US" dirty="0">
                <a:latin typeface="Times New Roman" panose="02020603050405020304" pitchFamily="18" charset="0"/>
                <a:cs typeface="Times New Roman" panose="02020603050405020304" pitchFamily="18" charset="0"/>
              </a:rPr>
              <a:t>to take the right </a:t>
            </a:r>
            <a:r>
              <a:rPr lang="en-US" dirty="0" smtClean="0">
                <a:latin typeface="Times New Roman" panose="02020603050405020304" pitchFamily="18" charset="0"/>
                <a:cs typeface="Times New Roman" panose="02020603050405020304" pitchFamily="18" charset="0"/>
              </a:rPr>
              <a:t>action. More research </a:t>
            </a:r>
            <a:r>
              <a:rPr lang="en-US" dirty="0">
                <a:latin typeface="Times New Roman" panose="02020603050405020304" pitchFamily="18" charset="0"/>
                <a:cs typeface="Times New Roman" panose="02020603050405020304" pitchFamily="18" charset="0"/>
              </a:rPr>
              <a:t>can be done to make an AI that can verify </a:t>
            </a:r>
            <a:r>
              <a:rPr lang="en-US" dirty="0" smtClean="0">
                <a:latin typeface="Times New Roman" panose="02020603050405020304" pitchFamily="18" charset="0"/>
                <a:cs typeface="Times New Roman" panose="02020603050405020304" pitchFamily="18" charset="0"/>
              </a:rPr>
              <a:t>reports </a:t>
            </a:r>
            <a:r>
              <a:rPr lang="en-US" dirty="0">
                <a:latin typeface="Times New Roman" panose="02020603050405020304" pitchFamily="18" charset="0"/>
                <a:cs typeface="Times New Roman" panose="02020603050405020304" pitchFamily="18" charset="0"/>
              </a:rPr>
              <a:t>,images and videos automatically </a:t>
            </a:r>
            <a:r>
              <a:rPr lang="en-US" dirty="0" smtClean="0">
                <a:latin typeface="Times New Roman" panose="02020603050405020304" pitchFamily="18" charset="0"/>
                <a:cs typeface="Times New Roman" panose="02020603050405020304" pitchFamily="18" charset="0"/>
              </a:rPr>
              <a:t>without human </a:t>
            </a:r>
            <a:r>
              <a:rPr lang="en-US" dirty="0">
                <a:latin typeface="Times New Roman" panose="02020603050405020304" pitchFamily="18" charset="0"/>
                <a:cs typeface="Times New Roman" panose="02020603050405020304" pitchFamily="18" charset="0"/>
              </a:rPr>
              <a:t>intervention and make the entire </a:t>
            </a:r>
            <a:r>
              <a:rPr lang="en-US" dirty="0" smtClean="0">
                <a:latin typeface="Times New Roman" panose="02020603050405020304" pitchFamily="18" charset="0"/>
                <a:cs typeface="Times New Roman" panose="02020603050405020304" pitchFamily="18" charset="0"/>
              </a:rPr>
              <a:t>process smooth </a:t>
            </a:r>
            <a:r>
              <a:rPr lang="en-US" dirty="0">
                <a:latin typeface="Times New Roman" panose="02020603050405020304" pitchFamily="18" charset="0"/>
                <a:cs typeface="Times New Roman" panose="02020603050405020304" pitchFamily="18" charset="0"/>
              </a:rPr>
              <a:t>and fast. </a:t>
            </a:r>
          </a:p>
          <a:p>
            <a:endParaRPr lang="en-IN" dirty="0"/>
          </a:p>
        </p:txBody>
      </p:sp>
    </p:spTree>
    <p:extLst>
      <p:ext uri="{BB962C8B-B14F-4D97-AF65-F5344CB8AC3E}">
        <p14:creationId xmlns:p14="http://schemas.microsoft.com/office/powerpoint/2010/main" val="5811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Future Enhancement</a:t>
            </a:r>
            <a:endParaRPr lang="en-IN"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76E52C-AC7A-4106-B09D-7B50E93434E3}"/>
              </a:ext>
            </a:extLst>
          </p:cNvPr>
          <p:cNvPicPr>
            <a:picLocks noGrp="1" noChangeAspect="1"/>
          </p:cNvPicPr>
          <p:nvPr>
            <p:ph idx="1"/>
          </p:nvPr>
        </p:nvPicPr>
        <p:blipFill>
          <a:blip r:embed="rId2"/>
          <a:stretch>
            <a:fillRect/>
          </a:stretch>
        </p:blipFill>
        <p:spPr>
          <a:xfrm>
            <a:off x="1328811" y="1755287"/>
            <a:ext cx="4434839" cy="4351338"/>
          </a:xfrm>
          <a:prstGeom prst="rect">
            <a:avLst/>
          </a:prstGeom>
        </p:spPr>
      </p:pic>
      <p:pic>
        <p:nvPicPr>
          <p:cNvPr id="5" name="Picture 2" descr="Constructing the Brain of a Self-Driving Car - GIGABYTE Global">
            <a:extLst>
              <a:ext uri="{FF2B5EF4-FFF2-40B4-BE49-F238E27FC236}">
                <a16:creationId xmlns:a16="http://schemas.microsoft.com/office/drawing/2014/main" id="{6D2172BE-AB38-4884-AD7F-BF04F4D48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869" y="1755287"/>
            <a:ext cx="4352193" cy="435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760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IN" sz="2600" dirty="0">
                <a:latin typeface="Times New Roman" panose="02020603050405020304" pitchFamily="18" charset="0"/>
                <a:cs typeface="Times New Roman" panose="02020603050405020304" pitchFamily="18" charset="0"/>
              </a:rPr>
              <a:t>An approach based on the combination of </a:t>
            </a:r>
            <a:r>
              <a:rPr lang="en-IN" sz="2600" dirty="0" err="1">
                <a:latin typeface="Times New Roman" panose="02020603050405020304" pitchFamily="18" charset="0"/>
                <a:cs typeface="Times New Roman" panose="02020603050405020304" pitchFamily="18" charset="0"/>
              </a:rPr>
              <a:t>color</a:t>
            </a:r>
            <a:r>
              <a:rPr lang="en-IN" sz="2600" dirty="0">
                <a:latin typeface="Times New Roman" panose="02020603050405020304" pitchFamily="18" charset="0"/>
                <a:cs typeface="Times New Roman" panose="02020603050405020304" pitchFamily="18" charset="0"/>
              </a:rPr>
              <a:t> transformation and Convolutional Neural Networks (CNN) is proposed. Working on the image </a:t>
            </a:r>
            <a:r>
              <a:rPr lang="en-IN" sz="2600" dirty="0" err="1">
                <a:latin typeface="Times New Roman" panose="02020603050405020304" pitchFamily="18" charset="0"/>
                <a:cs typeface="Times New Roman" panose="02020603050405020304" pitchFamily="18" charset="0"/>
              </a:rPr>
              <a:t>preprocessed</a:t>
            </a:r>
            <a:r>
              <a:rPr lang="en-IN" sz="2600" dirty="0">
                <a:latin typeface="Times New Roman" panose="02020603050405020304" pitchFamily="18" charset="0"/>
                <a:cs typeface="Times New Roman" panose="02020603050405020304" pitchFamily="18" charset="0"/>
              </a:rPr>
              <a:t> by </a:t>
            </a:r>
            <a:r>
              <a:rPr lang="en-IN" sz="2600" dirty="0" err="1">
                <a:latin typeface="Times New Roman" panose="02020603050405020304" pitchFamily="18" charset="0"/>
                <a:cs typeface="Times New Roman" panose="02020603050405020304" pitchFamily="18" charset="0"/>
              </a:rPr>
              <a:t>color</a:t>
            </a:r>
            <a:r>
              <a:rPr lang="en-IN" sz="2600" dirty="0">
                <a:latin typeface="Times New Roman" panose="02020603050405020304" pitchFamily="18" charset="0"/>
                <a:cs typeface="Times New Roman" panose="02020603050405020304" pitchFamily="18" charset="0"/>
              </a:rPr>
              <a:t> transformation, the CNN with fixed and learnable layers has achieved good results. The merits of the CNN we used are as follows: First, fixed layer can reduce the number of areas the classifier need to deal with, which could speed up the detection significantly. Second, the ROIs generated by fixed filter are very close to the borders of traffic signs, therefore the problem of alignment is avoided, otherwise performance of supervised convolution network would degrade. Third, CNN with appropriate architecture learned in the supervised way has been proved to be suitable to extract features for traffic sign classification. Our experiment results strongly supported our conclusion. Accuracy of 97.43% were the best results obtained for training the dataset with the modified CNN 8-layers model. </a:t>
            </a:r>
          </a:p>
          <a:p>
            <a:pPr marL="0" indent="0">
              <a:buNone/>
            </a:pPr>
            <a:endParaRPr lang="en-IN" dirty="0"/>
          </a:p>
        </p:txBody>
      </p:sp>
    </p:spTree>
    <p:extLst>
      <p:ext uri="{BB962C8B-B14F-4D97-AF65-F5344CB8AC3E}">
        <p14:creationId xmlns:p14="http://schemas.microsoft.com/office/powerpoint/2010/main" val="2076832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References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400" dirty="0" smtClean="0">
                <a:latin typeface="Times New Roman" panose="02020603050405020304" pitchFamily="18" charset="0"/>
                <a:cs typeface="Times New Roman" panose="02020603050405020304" pitchFamily="18" charset="0"/>
                <a:hlinkClick r:id="rId2"/>
              </a:rPr>
              <a:t>https://www.researchgate.net/publication/352393724_Traffic_Sign_Classification_and_Detection_of_Indian_Traffic_Signs_using_Deep_Learning/link/60c825fc299bf108abd967f4/download</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hlinkClick r:id="rId3"/>
              </a:rPr>
              <a:t>https://www.kaggle.com/valentynsichkar/traffic-signs-classification-with-cnn</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hlinkClick r:id="rId4"/>
              </a:rPr>
              <a:t>https://ieeexplore.ieee.org/document/9478172</a:t>
            </a:r>
            <a:endParaRPr lang="en-IN" sz="24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101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238" y="2607163"/>
            <a:ext cx="10515600" cy="1325563"/>
          </a:xfrm>
        </p:spPr>
        <p:txBody>
          <a:bodyPr>
            <a:normAutofit/>
          </a:bodyPr>
          <a:lstStyle/>
          <a:p>
            <a:pPr algn="ctr"/>
            <a:r>
              <a:rPr lang="en-IN" sz="8000" b="1" u="sng" dirty="0" smtClean="0">
                <a:latin typeface="Times New Roman" panose="02020603050405020304" pitchFamily="18" charset="0"/>
                <a:cs typeface="Times New Roman" panose="02020603050405020304" pitchFamily="18" charset="0"/>
              </a:rPr>
              <a:t>Thank You</a:t>
            </a:r>
            <a:endParaRPr lang="en-IN" sz="8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05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Developing an automated driver guidance system is very important in the context of Indian road conditions. Be it a human driver driving a car or a self driving car, following traffic signs on Indian roads is necessary. A lot of traffic sign violations are seen and heard of ,mainly the reasons for which are over speeding, broken traffic signs, distorted signs, night time conditions, etc.</a:t>
            </a:r>
          </a:p>
          <a:p>
            <a:r>
              <a:rPr lang="en-US" dirty="0" smtClean="0">
                <a:latin typeface="Times New Roman" panose="02020603050405020304" pitchFamily="18" charset="0"/>
                <a:cs typeface="Times New Roman" panose="02020603050405020304" pitchFamily="18" charset="0"/>
              </a:rPr>
              <a:t>In case of self driving cars, if such conditions prevail it will hardly be able to recognize the traffic sign and may cause serious problems for all vehicles surrounding it. Road safety is always a problem everywhere, especially in developed countries like the US, India etc. Thus it is necessary to develop a system which will help recognize traffic signs without being affected by these anomalies. Ultimate aim of such Intelligent Transport Systems is to realize fully autonomous vehicles. To identify road boundaries and barriers, well as recognize road signs, computer vision-based methods with high resolution can be used. </a:t>
            </a:r>
          </a:p>
          <a:p>
            <a:r>
              <a:rPr lang="en-US" dirty="0" smtClean="0">
                <a:latin typeface="Times New Roman" panose="02020603050405020304" pitchFamily="18" charset="0"/>
                <a:cs typeface="Times New Roman" panose="02020603050405020304" pitchFamily="18" charset="0"/>
              </a:rPr>
              <a:t>The manual control of road signs becomes more difficult as vehicle speeds increase. As a result, a vision-based road sign detection and recognition device is desirable for catching a driver’s attention and avoiding traffic hazards. For autonomous driving or driver assistance systems, automatic identification of traffic signals is important. There are some advantages to the issue of traffic sign identification. For starters, traffic sign designs are unique, so object variations are minimal. Further-more, sign </a:t>
            </a:r>
            <a:r>
              <a:rPr lang="en-US" dirty="0" err="1" smtClean="0">
                <a:latin typeface="Times New Roman" panose="02020603050405020304" pitchFamily="18" charset="0"/>
                <a:cs typeface="Times New Roman" panose="02020603050405020304" pitchFamily="18" charset="0"/>
              </a:rPr>
              <a:t>colours</a:t>
            </a:r>
            <a:r>
              <a:rPr lang="en-US" dirty="0" smtClean="0">
                <a:latin typeface="Times New Roman" panose="02020603050405020304" pitchFamily="18" charset="0"/>
                <a:cs typeface="Times New Roman" panose="02020603050405020304" pitchFamily="18" charset="0"/>
              </a:rPr>
              <a:t> often contrast well with the surrounding area. Furthermore, signs are rigidly arranged in relation to the environment, and are often placed in plain sight of the driver. The form and </a:t>
            </a:r>
            <a:r>
              <a:rPr lang="en-US" dirty="0" err="1" smtClean="0">
                <a:latin typeface="Times New Roman" panose="02020603050405020304" pitchFamily="18" charset="0"/>
                <a:cs typeface="Times New Roman" panose="02020603050405020304" pitchFamily="18" charset="0"/>
              </a:rPr>
              <a:t>colour</a:t>
            </a:r>
            <a:r>
              <a:rPr lang="en-US" dirty="0" smtClean="0">
                <a:latin typeface="Times New Roman" panose="02020603050405020304" pitchFamily="18" charset="0"/>
                <a:cs typeface="Times New Roman" panose="02020603050405020304" pitchFamily="18" charset="0"/>
              </a:rPr>
              <a:t> of traffic signs are often used in traffic sign detection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47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Traffic Signs</a:t>
            </a:r>
            <a:endParaRPr lang="en-IN"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CD5C625-DDFB-4A28-9806-EE6FBCE5CDFE}"/>
              </a:ext>
            </a:extLst>
          </p:cNvPr>
          <p:cNvPicPr>
            <a:picLocks noGrp="1" noChangeAspect="1"/>
          </p:cNvPicPr>
          <p:nvPr>
            <p:ph idx="1"/>
          </p:nvPr>
        </p:nvPicPr>
        <p:blipFill>
          <a:blip r:embed="rId2"/>
          <a:stretch>
            <a:fillRect/>
          </a:stretch>
        </p:blipFill>
        <p:spPr>
          <a:xfrm>
            <a:off x="3622942" y="2164633"/>
            <a:ext cx="4946116" cy="3840513"/>
          </a:xfrm>
          <a:prstGeom prst="rect">
            <a:avLst/>
          </a:prstGeom>
        </p:spPr>
      </p:pic>
    </p:spTree>
    <p:extLst>
      <p:ext uri="{BB962C8B-B14F-4D97-AF65-F5344CB8AC3E}">
        <p14:creationId xmlns:p14="http://schemas.microsoft.com/office/powerpoint/2010/main" val="362619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457200"/>
            <a:ext cx="5157787" cy="844062"/>
          </a:xfrm>
        </p:spPr>
        <p:txBody>
          <a:bodyPr>
            <a:normAutofit/>
          </a:bodyPr>
          <a:lstStyle/>
          <a:p>
            <a:r>
              <a:rPr lang="en-IN" sz="3200" u="sng" dirty="0" smtClean="0">
                <a:latin typeface="Times New Roman" panose="02020603050405020304" pitchFamily="18" charset="0"/>
                <a:cs typeface="Times New Roman" panose="02020603050405020304" pitchFamily="18" charset="0"/>
              </a:rPr>
              <a:t>Software Requirements</a:t>
            </a:r>
            <a:endParaRPr lang="en-IN" sz="3200" u="sng"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839788" y="1740877"/>
            <a:ext cx="5157787" cy="4448786"/>
          </a:xfrm>
        </p:spPr>
        <p:txBody>
          <a:bodyPr/>
          <a:lstStyle/>
          <a:p>
            <a:r>
              <a:rPr lang="en-IN" sz="2400" b="1" u="sng" dirty="0" smtClean="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Windows 10</a:t>
            </a:r>
          </a:p>
          <a:p>
            <a:r>
              <a:rPr lang="en-IN" sz="2400" b="1" u="sng" dirty="0" smtClean="0">
                <a:latin typeface="Times New Roman" panose="02020603050405020304" pitchFamily="18" charset="0"/>
                <a:cs typeface="Times New Roman" panose="02020603050405020304" pitchFamily="18" charset="0"/>
              </a:rPr>
              <a:t>Technology:</a:t>
            </a:r>
            <a:r>
              <a:rPr lang="en-IN" sz="2400" dirty="0">
                <a:latin typeface="Times New Roman" panose="02020603050405020304" pitchFamily="18" charset="0"/>
                <a:cs typeface="Times New Roman" panose="02020603050405020304" pitchFamily="18" charset="0"/>
              </a:rPr>
              <a:t> Deep Learning, Image Processing, Machine </a:t>
            </a:r>
            <a:r>
              <a:rPr lang="en-IN" sz="2400" dirty="0" smtClean="0">
                <a:latin typeface="Times New Roman" panose="02020603050405020304" pitchFamily="18" charset="0"/>
                <a:cs typeface="Times New Roman" panose="02020603050405020304" pitchFamily="18" charset="0"/>
              </a:rPr>
              <a:t>Learning</a:t>
            </a:r>
            <a:r>
              <a:rPr lang="en-IN" sz="2000" dirty="0" smtClean="0">
                <a:latin typeface="Times New Roman" panose="02020603050405020304" pitchFamily="18" charset="0"/>
                <a:cs typeface="Times New Roman" panose="02020603050405020304" pitchFamily="18" charset="0"/>
              </a:rPr>
              <a:t>.</a:t>
            </a:r>
          </a:p>
          <a:p>
            <a:pPr lvl="0"/>
            <a:r>
              <a:rPr lang="en-IN" sz="2400" b="1" dirty="0">
                <a:latin typeface="Times New Roman" panose="02020603050405020304" pitchFamily="18" charset="0"/>
                <a:cs typeface="Times New Roman" panose="02020603050405020304" pitchFamily="18" charset="0"/>
              </a:rPr>
              <a:t>Programming Language</a:t>
            </a:r>
            <a:r>
              <a:rPr lang="en-IN" sz="2400" dirty="0">
                <a:latin typeface="Times New Roman" panose="02020603050405020304" pitchFamily="18" charset="0"/>
                <a:cs typeface="Times New Roman" panose="02020603050405020304" pitchFamily="18" charset="0"/>
              </a:rPr>
              <a:t>: Python </a:t>
            </a:r>
          </a:p>
          <a:p>
            <a:pPr lvl="0"/>
            <a:r>
              <a:rPr lang="en-IN" sz="2400" b="1" dirty="0">
                <a:latin typeface="Times New Roman" panose="02020603050405020304" pitchFamily="18" charset="0"/>
                <a:cs typeface="Times New Roman" panose="02020603050405020304" pitchFamily="18" charset="0"/>
              </a:rPr>
              <a:t>IDE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 </a:t>
            </a:r>
            <a:r>
              <a:rPr lang="en-IN" sz="2400" dirty="0" err="1">
                <a:latin typeface="Times New Roman" panose="02020603050405020304" pitchFamily="18" charset="0"/>
                <a:cs typeface="Times New Roman" panose="02020603050405020304" pitchFamily="18" charset="0"/>
              </a:rPr>
              <a:t>PyCharm</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b="1" u="sng" dirty="0" err="1" smtClean="0">
                <a:latin typeface="Times New Roman" panose="02020603050405020304" pitchFamily="18" charset="0"/>
                <a:cs typeface="Times New Roman" panose="02020603050405020304" pitchFamily="18" charset="0"/>
              </a:rPr>
              <a:t>Softwarelibraries:</a:t>
            </a:r>
            <a:r>
              <a:rPr lang="en-IN" sz="2400" dirty="0" err="1" smtClean="0">
                <a:latin typeface="Times New Roman" panose="02020603050405020304" pitchFamily="18" charset="0"/>
                <a:cs typeface="Times New Roman" panose="02020603050405020304" pitchFamily="18" charset="0"/>
              </a:rPr>
              <a:t>Numpy,mathplotlib,scikitlearn</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keras</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Tensorflow</a:t>
            </a:r>
            <a:r>
              <a:rPr lang="en-IN" sz="2400" dirty="0" smtClean="0">
                <a:latin typeface="Times New Roman" panose="02020603050405020304" pitchFamily="18" charset="0"/>
                <a:cs typeface="Times New Roman" panose="02020603050405020304" pitchFamily="18" charset="0"/>
              </a:rPr>
              <a:t>, and </a:t>
            </a:r>
            <a:r>
              <a:rPr lang="en-IN" sz="2400" dirty="0" err="1" smtClean="0">
                <a:latin typeface="Times New Roman" panose="02020603050405020304" pitchFamily="18" charset="0"/>
                <a:cs typeface="Times New Roman" panose="02020603050405020304" pitchFamily="18" charset="0"/>
              </a:rPr>
              <a:t>OpenCV</a:t>
            </a:r>
            <a:r>
              <a:rPr lang="en-IN" sz="2400" dirty="0" smtClean="0">
                <a:latin typeface="Times New Roman" panose="02020603050405020304" pitchFamily="18" charset="0"/>
                <a:cs typeface="Times New Roman" panose="02020603050405020304" pitchFamily="18" charset="0"/>
              </a:rPr>
              <a:t>.</a:t>
            </a:r>
          </a:p>
          <a:p>
            <a:endParaRPr lang="en-IN" dirty="0"/>
          </a:p>
        </p:txBody>
      </p:sp>
      <p:sp>
        <p:nvSpPr>
          <p:cNvPr id="7" name="Text Placeholder 6"/>
          <p:cNvSpPr>
            <a:spLocks noGrp="1"/>
          </p:cNvSpPr>
          <p:nvPr>
            <p:ph type="body" sz="quarter" idx="3"/>
          </p:nvPr>
        </p:nvSpPr>
        <p:spPr>
          <a:xfrm>
            <a:off x="6172200" y="457200"/>
            <a:ext cx="5183188" cy="844061"/>
          </a:xfrm>
        </p:spPr>
        <p:txBody>
          <a:bodyPr>
            <a:normAutofit/>
          </a:bodyPr>
          <a:lstStyle/>
          <a:p>
            <a:r>
              <a:rPr lang="en-IN" sz="3200" u="sng" dirty="0" smtClean="0">
                <a:latin typeface="Times New Roman" panose="02020603050405020304" pitchFamily="18" charset="0"/>
                <a:cs typeface="Times New Roman" panose="02020603050405020304" pitchFamily="18" charset="0"/>
              </a:rPr>
              <a:t>Hardware Requirements</a:t>
            </a:r>
            <a:endParaRPr lang="en-IN" sz="3200" u="sng"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4"/>
          </p:nvPr>
        </p:nvSpPr>
        <p:spPr>
          <a:xfrm>
            <a:off x="6172200" y="1740877"/>
            <a:ext cx="5183188" cy="4448786"/>
          </a:xfrm>
        </p:spPr>
        <p:txBody>
          <a:bodyPr>
            <a:normAutofit/>
          </a:bodyPr>
          <a:lstStyle/>
          <a:p>
            <a:r>
              <a:rPr lang="en-IN" sz="2400" b="1" u="sng" dirty="0" smtClean="0">
                <a:latin typeface="Times New Roman" panose="02020603050405020304" pitchFamily="18" charset="0"/>
                <a:cs typeface="Times New Roman" panose="02020603050405020304" pitchFamily="18" charset="0"/>
              </a:rPr>
              <a:t>Hardware</a:t>
            </a:r>
            <a:r>
              <a:rPr lang="en-IN" sz="2400" dirty="0" smtClean="0">
                <a:latin typeface="Times New Roman" panose="02020603050405020304" pitchFamily="18" charset="0"/>
                <a:cs typeface="Times New Roman" panose="02020603050405020304" pitchFamily="18" charset="0"/>
              </a:rPr>
              <a:t>: Intel i5 processor 8</a:t>
            </a:r>
            <a:r>
              <a:rPr lang="en-IN" sz="2400" baseline="30000" dirty="0" smtClean="0">
                <a:latin typeface="Times New Roman" panose="02020603050405020304" pitchFamily="18" charset="0"/>
                <a:cs typeface="Times New Roman" panose="02020603050405020304" pitchFamily="18" charset="0"/>
              </a:rPr>
              <a:t>th</a:t>
            </a:r>
            <a:r>
              <a:rPr lang="en-IN" sz="2400" dirty="0" smtClean="0">
                <a:latin typeface="Times New Roman" panose="02020603050405020304" pitchFamily="18" charset="0"/>
                <a:cs typeface="Times New Roman" panose="02020603050405020304" pitchFamily="18" charset="0"/>
              </a:rPr>
              <a:t> gen</a:t>
            </a:r>
          </a:p>
          <a:p>
            <a:r>
              <a:rPr lang="en-IN" sz="2400" b="1" u="sng" dirty="0" smtClean="0">
                <a:latin typeface="Times New Roman" panose="02020603050405020304" pitchFamily="18" charset="0"/>
                <a:cs typeface="Times New Roman" panose="02020603050405020304" pitchFamily="18" charset="0"/>
              </a:rPr>
              <a:t>Speed:</a:t>
            </a:r>
            <a:r>
              <a:rPr lang="en-IN" sz="2400" dirty="0" smtClean="0">
                <a:latin typeface="Times New Roman" panose="02020603050405020304" pitchFamily="18" charset="0"/>
                <a:cs typeface="Times New Roman" panose="02020603050405020304" pitchFamily="18" charset="0"/>
              </a:rPr>
              <a:t>1.2Ghz</a:t>
            </a:r>
          </a:p>
          <a:p>
            <a:r>
              <a:rPr lang="en-IN" sz="2400" b="1" u="sng" dirty="0" smtClean="0">
                <a:latin typeface="Times New Roman" panose="02020603050405020304" pitchFamily="18" charset="0"/>
                <a:cs typeface="Times New Roman" panose="02020603050405020304" pitchFamily="18" charset="0"/>
              </a:rPr>
              <a:t>RAM:</a:t>
            </a:r>
            <a:r>
              <a:rPr lang="en-IN" sz="2400" dirty="0" smtClean="0">
                <a:latin typeface="Times New Roman" panose="02020603050405020304" pitchFamily="18" charset="0"/>
                <a:cs typeface="Times New Roman" panose="02020603050405020304" pitchFamily="18" charset="0"/>
              </a:rPr>
              <a:t> 8GB</a:t>
            </a:r>
          </a:p>
          <a:p>
            <a:r>
              <a:rPr lang="en-IN" sz="2400" b="1" u="sng" dirty="0" smtClean="0">
                <a:latin typeface="Times New Roman" panose="02020603050405020304" pitchFamily="18" charset="0"/>
                <a:cs typeface="Times New Roman" panose="02020603050405020304" pitchFamily="18" charset="0"/>
              </a:rPr>
              <a:t>Storage:</a:t>
            </a:r>
            <a:r>
              <a:rPr lang="en-IN" sz="2400" dirty="0" smtClean="0">
                <a:latin typeface="Times New Roman" panose="02020603050405020304" pitchFamily="18" charset="0"/>
                <a:cs typeface="Times New Roman" panose="02020603050405020304" pitchFamily="18" charset="0"/>
              </a:rPr>
              <a:t> SSD </a:t>
            </a:r>
            <a:r>
              <a:rPr lang="en-IN" sz="2400" dirty="0" err="1" smtClean="0">
                <a:latin typeface="Times New Roman" panose="02020603050405020304" pitchFamily="18" charset="0"/>
                <a:cs typeface="Times New Roman" panose="02020603050405020304" pitchFamily="18" charset="0"/>
              </a:rPr>
              <a:t>Hardrive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99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Existing System</a:t>
            </a:r>
            <a:endParaRPr lang="en-IN" b="1" u="sng"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solve the target recognition problem, most of the previous works use hand-crafted feature extracting methods </a:t>
            </a:r>
            <a:r>
              <a:rPr lang="en-US" sz="2400" dirty="0" smtClean="0">
                <a:latin typeface="Times New Roman" panose="02020603050405020304" pitchFamily="18" charset="0"/>
                <a:cs typeface="Times New Roman" panose="02020603050405020304" pitchFamily="18" charset="0"/>
              </a:rPr>
              <a:t>like </a:t>
            </a:r>
            <a:r>
              <a:rPr lang="en-IN" sz="2400" dirty="0">
                <a:latin typeface="Times New Roman" panose="02020603050405020304" pitchFamily="18" charset="0"/>
                <a:cs typeface="Times New Roman" panose="02020603050405020304" pitchFamily="18" charset="0"/>
              </a:rPr>
              <a:t>Scale-Invariant Feature Transform (SIFT)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Histogram of Oriented Gradient (HOG</a:t>
            </a:r>
            <a:r>
              <a:rPr lang="en-I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Those conventional feature extraction methods, over-reliant on the designer’s experience, meet some restriction in feature expression. On the contrary, the deep network model based on CNN is more powerful in feature expression. CNN method, which possessing the characteristics of rotation, translation and scaling invariance, is able to realize weight sharing through local receptive fields. It’s widely used in the sub-area of target </a:t>
            </a:r>
            <a:r>
              <a:rPr lang="en-US" sz="2400" dirty="0" smtClean="0">
                <a:latin typeface="Times New Roman" panose="02020603050405020304" pitchFamily="18" charset="0"/>
                <a:cs typeface="Times New Roman" panose="02020603050405020304" pitchFamily="18" charset="0"/>
              </a:rPr>
              <a:t>recognition </a:t>
            </a:r>
            <a:r>
              <a:rPr lang="en-IN" sz="2400" dirty="0">
                <a:latin typeface="Times New Roman" panose="02020603050405020304" pitchFamily="18" charset="0"/>
                <a:cs typeface="Times New Roman" panose="02020603050405020304" pitchFamily="18" charset="0"/>
              </a:rPr>
              <a:t>e.g., image </a:t>
            </a:r>
            <a:r>
              <a:rPr lang="en-IN" sz="2400" dirty="0" smtClean="0">
                <a:latin typeface="Times New Roman" panose="02020603050405020304" pitchFamily="18" charset="0"/>
                <a:cs typeface="Times New Roman" panose="02020603050405020304" pitchFamily="18" charset="0"/>
              </a:rPr>
              <a:t>classification, face </a:t>
            </a:r>
            <a:r>
              <a:rPr lang="en-IN" sz="2400" dirty="0">
                <a:latin typeface="Times New Roman" panose="02020603050405020304" pitchFamily="18" charset="0"/>
                <a:cs typeface="Times New Roman" panose="02020603050405020304" pitchFamily="18" charset="0"/>
              </a:rPr>
              <a:t>recognition </a:t>
            </a:r>
            <a:r>
              <a:rPr lang="en-IN" sz="2400" dirty="0" smtClean="0">
                <a:latin typeface="Times New Roman" panose="02020603050405020304" pitchFamily="18" charset="0"/>
                <a:cs typeface="Times New Roman" panose="02020603050405020304" pitchFamily="18" charset="0"/>
              </a:rPr>
              <a:t>and </a:t>
            </a:r>
            <a:r>
              <a:rPr lang="en-IN" sz="2400" dirty="0">
                <a:latin typeface="Times New Roman" panose="02020603050405020304" pitchFamily="18" charset="0"/>
                <a:cs typeface="Times New Roman" panose="02020603050405020304" pitchFamily="18" charset="0"/>
              </a:rPr>
              <a:t>pedestrian </a:t>
            </a:r>
            <a:r>
              <a:rPr lang="en-IN" sz="2400" dirty="0" smtClean="0">
                <a:latin typeface="Times New Roman" panose="02020603050405020304" pitchFamily="18" charset="0"/>
                <a:cs typeface="Times New Roman" panose="02020603050405020304" pitchFamily="18" charset="0"/>
              </a:rPr>
              <a:t>detection.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43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Proposed System</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In this project we will make two contributions; </a:t>
            </a:r>
            <a:r>
              <a:rPr lang="en-IN" sz="2400" dirty="0">
                <a:latin typeface="Times New Roman" panose="02020603050405020304" pitchFamily="18" charset="0"/>
                <a:cs typeface="Times New Roman" panose="02020603050405020304" pitchFamily="18" charset="0"/>
              </a:rPr>
              <a:t>one is to develop a new </a:t>
            </a:r>
            <a:r>
              <a:rPr lang="en-IN" sz="2400" dirty="0" smtClean="0">
                <a:latin typeface="Times New Roman" panose="02020603050405020304" pitchFamily="18" charset="0"/>
                <a:cs typeface="Times New Roman" panose="02020603050405020304" pitchFamily="18" charset="0"/>
              </a:rPr>
              <a:t>dataset </a:t>
            </a:r>
            <a:r>
              <a:rPr lang="en-IN" sz="2400" dirty="0">
                <a:latin typeface="Times New Roman" panose="02020603050405020304" pitchFamily="18" charset="0"/>
                <a:cs typeface="Times New Roman" panose="02020603050405020304" pitchFamily="18" charset="0"/>
              </a:rPr>
              <a:t>for Traffic </a:t>
            </a:r>
            <a:r>
              <a:rPr lang="en-IN" sz="2400" dirty="0" smtClean="0">
                <a:latin typeface="Times New Roman" panose="02020603050405020304" pitchFamily="18" charset="0"/>
                <a:cs typeface="Times New Roman" panose="02020603050405020304" pitchFamily="18" charset="0"/>
              </a:rPr>
              <a:t>and </a:t>
            </a:r>
            <a:r>
              <a:rPr lang="en-IN" sz="2400" dirty="0">
                <a:latin typeface="Times New Roman" panose="02020603050405020304" pitchFamily="18" charset="0"/>
                <a:cs typeface="Times New Roman" panose="02020603050405020304" pitchFamily="18" charset="0"/>
              </a:rPr>
              <a:t>Road Signs and the other is develop and design a deep CNN architecture for Traffic sign recognition. The collected data set is given as an input to the proposed CNN architecture for training, validation and testing. The detailed explanation of the CNN architecture is provided in the next </a:t>
            </a:r>
            <a:r>
              <a:rPr lang="en-IN" sz="2400" dirty="0" smtClean="0">
                <a:latin typeface="Times New Roman" panose="02020603050405020304" pitchFamily="18" charset="0"/>
                <a:cs typeface="Times New Roman" panose="02020603050405020304" pitchFamily="18" charset="0"/>
              </a:rPr>
              <a:t>slide. </a:t>
            </a:r>
            <a:r>
              <a:rPr lang="en-IN" sz="2400" dirty="0">
                <a:latin typeface="Times New Roman" panose="02020603050405020304" pitchFamily="18" charset="0"/>
                <a:cs typeface="Times New Roman" panose="02020603050405020304" pitchFamily="18" charset="0"/>
              </a:rPr>
              <a:t>Once the CNN is trained, it is ready to be used for classifying new images which were not part of the collected dataset. A Deep CNN architecture is also proposed for traffic sign recognition Generally, CNNs consist of multiple hidden layers between the input and output layers. The design of the proposed CNN is implemented using Python.</a:t>
            </a:r>
            <a:r>
              <a:rPr lang="en-IN" sz="24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99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3190"/>
          </a:xfrm>
        </p:spPr>
        <p:txBody>
          <a:bodyPr/>
          <a:lstStyle/>
          <a:p>
            <a:pPr algn="ctr"/>
            <a:r>
              <a:rPr lang="en-IN" b="1" u="sng" dirty="0" smtClean="0">
                <a:latin typeface="Times New Roman" panose="02020603050405020304" pitchFamily="18" charset="0"/>
                <a:cs typeface="Times New Roman" panose="02020603050405020304" pitchFamily="18" charset="0"/>
              </a:rPr>
              <a:t>System Design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8992"/>
            <a:ext cx="10515600" cy="4567971"/>
          </a:xfrm>
        </p:spPr>
        <p:txBody>
          <a:bodyPr/>
          <a:lstStyle/>
          <a:p>
            <a:r>
              <a:rPr lang="en-IN" b="1" dirty="0" smtClean="0">
                <a:latin typeface="Times New Roman" panose="02020603050405020304" pitchFamily="18" charset="0"/>
                <a:cs typeface="Times New Roman" panose="02020603050405020304" pitchFamily="18" charset="0"/>
              </a:rPr>
              <a:t>Architectural design</a:t>
            </a:r>
            <a:endParaRPr lang="en-IN"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180492" y="2629144"/>
            <a:ext cx="7842738" cy="2980348"/>
          </a:xfrm>
          <a:prstGeom prst="rect">
            <a:avLst/>
          </a:prstGeom>
        </p:spPr>
      </p:pic>
    </p:spTree>
    <p:extLst>
      <p:ext uri="{BB962C8B-B14F-4D97-AF65-F5344CB8AC3E}">
        <p14:creationId xmlns:p14="http://schemas.microsoft.com/office/powerpoint/2010/main" val="2995766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TotalTime>
  <Words>1182</Words>
  <Application>Microsoft Office PowerPoint</Application>
  <PresentationFormat>Widescreen</PresentationFormat>
  <Paragraphs>99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     Presentation on Traffic Signs Classification Using CNN carried out as part of group project </vt:lpstr>
      <vt:lpstr>Contents</vt:lpstr>
      <vt:lpstr>Abstract</vt:lpstr>
      <vt:lpstr>Introduction</vt:lpstr>
      <vt:lpstr>Traffic Signs</vt:lpstr>
      <vt:lpstr>PowerPoint Presentation</vt:lpstr>
      <vt:lpstr>Existing System</vt:lpstr>
      <vt:lpstr>Proposed System</vt:lpstr>
      <vt:lpstr>System Design</vt:lpstr>
      <vt:lpstr>Convolutional Neural Network Structure</vt:lpstr>
      <vt:lpstr>Convolutional Neural Network</vt:lpstr>
      <vt:lpstr>PowerPoint Presentation</vt:lpstr>
      <vt:lpstr>System Implementation</vt:lpstr>
      <vt:lpstr>System Implementation</vt:lpstr>
      <vt:lpstr>System Implementation</vt:lpstr>
      <vt:lpstr>System Implementation</vt:lpstr>
      <vt:lpstr>Source Code</vt:lpstr>
      <vt:lpstr>Source Code</vt:lpstr>
      <vt:lpstr>Source Code</vt:lpstr>
      <vt:lpstr>Source Code</vt:lpstr>
      <vt:lpstr>Output Screens</vt:lpstr>
      <vt:lpstr>Output Screens</vt:lpstr>
      <vt:lpstr>Output Screens</vt:lpstr>
      <vt:lpstr>Output Screens</vt:lpstr>
      <vt:lpstr>Output Screens</vt:lpstr>
      <vt:lpstr>Output Screens</vt:lpstr>
      <vt:lpstr>Output Screens</vt:lpstr>
      <vt:lpstr>Output Screens</vt:lpstr>
      <vt:lpstr>Output Screens</vt:lpstr>
      <vt:lpstr>Output Screens</vt:lpstr>
      <vt:lpstr>Future Enhancement</vt:lpstr>
      <vt:lpstr>Future Enhancement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Traffic Signs Classification Using CNN                              carried out as part of group project</dc:title>
  <dc:creator>Ashrith B R</dc:creator>
  <cp:lastModifiedBy>Ashrith B R</cp:lastModifiedBy>
  <cp:revision>33</cp:revision>
  <dcterms:created xsi:type="dcterms:W3CDTF">2022-04-27T09:48:55Z</dcterms:created>
  <dcterms:modified xsi:type="dcterms:W3CDTF">2022-06-23T05:58:33Z</dcterms:modified>
</cp:coreProperties>
</file>