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2"/>
  </p:sldMasterIdLst>
  <p:notesMasterIdLst>
    <p:notesMasterId r:id="rId16"/>
  </p:notesMasterIdLst>
  <p:sldIdLst>
    <p:sldId id="256" r:id="rId3"/>
    <p:sldId id="257" r:id="rId4"/>
    <p:sldId id="259" r:id="rId5"/>
    <p:sldId id="298" r:id="rId6"/>
    <p:sldId id="299" r:id="rId7"/>
    <p:sldId id="270" r:id="rId8"/>
    <p:sldId id="287" r:id="rId9"/>
    <p:sldId id="289" r:id="rId10"/>
    <p:sldId id="294" r:id="rId11"/>
    <p:sldId id="284" r:id="rId12"/>
    <p:sldId id="264" r:id="rId13"/>
    <p:sldId id="300" r:id="rId14"/>
    <p:sldId id="293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Style>
        <a:tcBdr/>
        <a:fill>
          <a:solidFill>
            <a:srgbClr val="F3F9F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 autoAdjust="0"/>
    <p:restoredTop sz="94660"/>
  </p:normalViewPr>
  <p:slideViewPr>
    <p:cSldViewPr snapToGrid="0">
      <p:cViewPr>
        <p:scale>
          <a:sx n="75" d="100"/>
          <a:sy n="75" d="100"/>
        </p:scale>
        <p:origin x="1386" y="-234"/>
      </p:cViewPr>
      <p:guideLst>
        <p:guide orient="horz" pos="2197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F2611-4B58-ED43-AC9F-B952F610F406}" type="doc">
      <dgm:prSet loTypeId="urn:microsoft.com/office/officeart/2005/8/layout/StepDownProcess#1" loCatId="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6B4761A-8722-154A-9A4E-6B2E8309550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Abstract Submission</a:t>
          </a:r>
        </a:p>
      </dgm:t>
    </dgm:pt>
    <dgm:pt modelId="{19278814-36C8-0643-9FFA-66C8A44E8EEC}" type="parTrans" cxnId="{BF2C98C8-0D32-4AC8-84C2-494C6310C8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DCC36A-7A1A-4C4F-90DA-FAE4C97E6C7D}" type="sibTrans" cxnId="{BF2C98C8-0D32-4AC8-84C2-494C6310C8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6CE777-E645-594F-9F72-31FA5091547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dirty="0"/>
            <a:t>21-04-2023</a:t>
          </a:r>
        </a:p>
      </dgm:t>
    </dgm:pt>
    <dgm:pt modelId="{A3FA10DA-B8BC-6B42-A66B-27F9CED77F23}" type="parTrans" cxnId="{E8E80EBE-9B57-4883-8400-5318A996C7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4EEB12-0851-6B4F-BF84-33083DA26F4B}" type="sibTrans" cxnId="{E8E80EBE-9B57-4883-8400-5318A996C7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F9E631-8BA3-154F-A6E6-07CA57FBC2D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Literature Survey</a:t>
          </a:r>
        </a:p>
      </dgm:t>
    </dgm:pt>
    <dgm:pt modelId="{4BAA8D80-E90A-6945-90C2-16CAFC77FA6F}" type="parTrans" cxnId="{E5E7CDAB-1423-418F-A117-892542C90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437896-D1C0-9744-812A-639F6C127825}" type="sibTrans" cxnId="{E5E7CDAB-1423-418F-A117-892542C90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16EBEC-E0B6-BD4E-AD52-3E0E7022598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dirty="0"/>
            <a:t>21-04-2023</a:t>
          </a:r>
        </a:p>
      </dgm:t>
    </dgm:pt>
    <dgm:pt modelId="{EE76EAF1-518C-9B48-86C2-CE4C4196E58C}" type="parTrans" cxnId="{C63D708B-EA8F-48C6-8EC0-343EC67E97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DFD06A-C665-0F4C-B72B-48C9DBE0EF22}" type="sibTrans" cxnId="{C63D708B-EA8F-48C6-8EC0-343EC67E97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672145-F932-0941-9207-6FD21631945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Design [Front End, Back End]</a:t>
          </a:r>
        </a:p>
      </dgm:t>
    </dgm:pt>
    <dgm:pt modelId="{DA9256D3-306A-2647-A641-4B0B371AA471}" type="parTrans" cxnId="{BAE96C8E-ADB0-472F-9F37-6EF3CC4169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4E87B9-A6F7-D040-A8C9-2B94C61F8F15}" type="sibTrans" cxnId="{BAE96C8E-ADB0-472F-9F37-6EF3CC4169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69F03D-EC0D-E14C-9147-635163E1671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&lt; 5-05-2023</a:t>
          </a:r>
        </a:p>
      </dgm:t>
    </dgm:pt>
    <dgm:pt modelId="{31D6F60D-A7D1-C54D-964D-3B8790B82FA4}" type="parTrans" cxnId="{9AFA401A-9748-4797-A977-FC3F45B157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ECCFCD-FFA0-2B4E-8620-4D260FCCA4E0}" type="sibTrans" cxnId="{9AFA401A-9748-4797-A977-FC3F45B157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0ED30E-9BB7-2945-8E67-38EC3B69034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Implementation</a:t>
          </a:r>
        </a:p>
      </dgm:t>
    </dgm:pt>
    <dgm:pt modelId="{CCFA8DD9-517C-4C48-9ACE-EAEC7B4B1D8D}" type="parTrans" cxnId="{E40F8ECD-E5EC-43EF-9995-177A6B0585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81D7FD-E2E0-0241-80C7-1BF3EEF3518C}" type="sibTrans" cxnId="{E40F8ECD-E5EC-43EF-9995-177A6B0585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2C06CF-58B4-8F4A-A1C3-18737522BA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&lt; 10-05-2023</a:t>
          </a:r>
        </a:p>
      </dgm:t>
    </dgm:pt>
    <dgm:pt modelId="{00A2F76A-F4C8-F042-BC58-5B28B1FEF030}" type="parTrans" cxnId="{E1673F03-156E-42CF-92B5-D1CBA5602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6ECC7-ED92-634B-B481-4D7D62B796B5}" type="sibTrans" cxnId="{E1673F03-156E-42CF-92B5-D1CBA5602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352C0E-9228-1D41-9AC7-630454862AA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Testing</a:t>
          </a:r>
        </a:p>
      </dgm:t>
    </dgm:pt>
    <dgm:pt modelId="{BB03014B-614B-4E4D-B179-22BF96D1FDA5}" type="parTrans" cxnId="{C2BF5CC7-16BE-401F-952D-D392E9930D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AC5C65-A520-AE49-8D76-EE23E4A07C4A}" type="sibTrans" cxnId="{C2BF5CC7-16BE-401F-952D-D392E9930D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61BE11-3B98-534C-8389-3D511BB432F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&lt;10-05-2023</a:t>
          </a:r>
        </a:p>
      </dgm:t>
    </dgm:pt>
    <dgm:pt modelId="{53F8C2F9-90C5-F04A-B13E-59A7DBEEB722}" type="parTrans" cxnId="{7DEBEA31-6CA7-4983-A3BD-F5B4851F7B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FC13B1-0710-8745-A251-B44B9B630299}" type="sibTrans" cxnId="{7DEBEA31-6CA7-4983-A3BD-F5B4851F7B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1E4A29-F563-D34A-A9F7-27833A2BC30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Document Submission</a:t>
          </a:r>
        </a:p>
      </dgm:t>
    </dgm:pt>
    <dgm:pt modelId="{B9E7D4BF-66C0-D046-BA68-7E24F4AB0843}" type="parTrans" cxnId="{E2490015-BB9D-4932-91B7-68BD2C81912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ED735E-B5D2-C749-867E-EB96611C0B8B}" type="sibTrans" cxnId="{E2490015-BB9D-4932-91B7-68BD2C81912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C01FBF-0839-B840-AA40-B5D4B5EF9464}">
      <dgm:prSet phldrT="[Text]" custT="1"/>
      <dgm:spPr/>
      <dgm:t>
        <a:bodyPr/>
        <a:lstStyle/>
        <a:p>
          <a:r>
            <a:rPr lang="en-US" sz="800" dirty="0">
              <a:solidFill>
                <a:schemeClr val="tx1"/>
              </a:solidFill>
            </a:rPr>
            <a:t>11-05-2023</a:t>
          </a:r>
        </a:p>
      </dgm:t>
    </dgm:pt>
    <dgm:pt modelId="{4292C26E-910E-F242-B4EA-85C15677A931}" type="parTrans" cxnId="{20A05F2E-0ADD-4D83-BC64-75F5B63C62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E79F6D-8C8B-134E-870B-A3814A161031}" type="sibTrans" cxnId="{20A05F2E-0ADD-4D83-BC64-75F5B63C62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E2B0A6-6F15-3D4D-BF88-D0B2483CB55B}" type="pres">
      <dgm:prSet presAssocID="{92AF2611-4B58-ED43-AC9F-B952F610F406}" presName="rootnode" presStyleCnt="0">
        <dgm:presLayoutVars>
          <dgm:chMax/>
          <dgm:chPref/>
          <dgm:dir/>
          <dgm:animLvl val="lvl"/>
        </dgm:presLayoutVars>
      </dgm:prSet>
      <dgm:spPr/>
    </dgm:pt>
    <dgm:pt modelId="{E975EE4B-D42E-E84D-8A4A-2906A98D9890}" type="pres">
      <dgm:prSet presAssocID="{26B4761A-8722-154A-9A4E-6B2E8309550C}" presName="composite" presStyleCnt="0"/>
      <dgm:spPr/>
    </dgm:pt>
    <dgm:pt modelId="{FC8198D2-B811-F543-848D-08253013A363}" type="pres">
      <dgm:prSet presAssocID="{26B4761A-8722-154A-9A4E-6B2E8309550C}" presName="bentUpArrow1" presStyleLbl="alignImgPlace1" presStyleIdx="0" presStyleCnt="5"/>
      <dgm:spPr/>
    </dgm:pt>
    <dgm:pt modelId="{1A27501D-E342-BE40-9448-5C65451E51A0}" type="pres">
      <dgm:prSet presAssocID="{26B4761A-8722-154A-9A4E-6B2E8309550C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3263DF5-F771-E44D-A3A6-7359AB5A694B}" type="pres">
      <dgm:prSet presAssocID="{26B4761A-8722-154A-9A4E-6B2E8309550C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405AD88-5681-5740-8B0F-785D5C4C54E3}" type="pres">
      <dgm:prSet presAssocID="{B2DCC36A-7A1A-4C4F-90DA-FAE4C97E6C7D}" presName="sibTrans" presStyleCnt="0"/>
      <dgm:spPr/>
    </dgm:pt>
    <dgm:pt modelId="{876C9C10-85C7-794D-BECA-7E6B3040BD5B}" type="pres">
      <dgm:prSet presAssocID="{16F9E631-8BA3-154F-A6E6-07CA57FBC2DB}" presName="composite" presStyleCnt="0"/>
      <dgm:spPr/>
    </dgm:pt>
    <dgm:pt modelId="{7249723C-E4C0-8E4E-9876-FECBD8EB4088}" type="pres">
      <dgm:prSet presAssocID="{16F9E631-8BA3-154F-A6E6-07CA57FBC2DB}" presName="bentUpArrow1" presStyleLbl="alignImgPlace1" presStyleIdx="1" presStyleCnt="5"/>
      <dgm:spPr/>
    </dgm:pt>
    <dgm:pt modelId="{7176A5BC-3282-044F-8AE1-17BEE6013828}" type="pres">
      <dgm:prSet presAssocID="{16F9E631-8BA3-154F-A6E6-07CA57FBC2DB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49E87F9-77C2-E148-A125-B75B32BAE82F}" type="pres">
      <dgm:prSet presAssocID="{16F9E631-8BA3-154F-A6E6-07CA57FBC2DB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7334212-A42F-5947-B178-28EE2431D98C}" type="pres">
      <dgm:prSet presAssocID="{40437896-D1C0-9744-812A-639F6C127825}" presName="sibTrans" presStyleCnt="0"/>
      <dgm:spPr/>
    </dgm:pt>
    <dgm:pt modelId="{797595AA-82E7-9A45-818A-CBFC19FC01B4}" type="pres">
      <dgm:prSet presAssocID="{63672145-F932-0941-9207-6FD21631945F}" presName="composite" presStyleCnt="0"/>
      <dgm:spPr/>
    </dgm:pt>
    <dgm:pt modelId="{582A57C3-E208-4C4D-8464-8F41E2B621E9}" type="pres">
      <dgm:prSet presAssocID="{63672145-F932-0941-9207-6FD21631945F}" presName="bentUpArrow1" presStyleLbl="alignImgPlace1" presStyleIdx="2" presStyleCnt="5"/>
      <dgm:spPr/>
    </dgm:pt>
    <dgm:pt modelId="{8AD4400A-F79C-8A4B-829B-0D720ED8FB8C}" type="pres">
      <dgm:prSet presAssocID="{63672145-F932-0941-9207-6FD21631945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3D977E-49FE-154D-8370-6E0B15881094}" type="pres">
      <dgm:prSet presAssocID="{63672145-F932-0941-9207-6FD21631945F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1D4CC9D-D22F-A045-9B1F-02AFD777BA4F}" type="pres">
      <dgm:prSet presAssocID="{EE4E87B9-A6F7-D040-A8C9-2B94C61F8F15}" presName="sibTrans" presStyleCnt="0"/>
      <dgm:spPr/>
    </dgm:pt>
    <dgm:pt modelId="{9B1BB91C-DFAA-BB42-8883-6C779B3E0CC7}" type="pres">
      <dgm:prSet presAssocID="{180ED30E-9BB7-2945-8E67-38EC3B69034A}" presName="composite" presStyleCnt="0"/>
      <dgm:spPr/>
    </dgm:pt>
    <dgm:pt modelId="{97925E51-E8AA-DC48-BFEB-51206266AB1D}" type="pres">
      <dgm:prSet presAssocID="{180ED30E-9BB7-2945-8E67-38EC3B69034A}" presName="bentUpArrow1" presStyleLbl="alignImgPlace1" presStyleIdx="3" presStyleCnt="5"/>
      <dgm:spPr/>
    </dgm:pt>
    <dgm:pt modelId="{8D80E448-C06F-8440-B08E-C700B7FCCC29}" type="pres">
      <dgm:prSet presAssocID="{180ED30E-9BB7-2945-8E67-38EC3B69034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7F2F534D-82F4-5443-8CF7-5BBA47CF0517}" type="pres">
      <dgm:prSet presAssocID="{180ED30E-9BB7-2945-8E67-38EC3B69034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D6671F9-E0CD-EF49-94DC-C96CAC8CC7E3}" type="pres">
      <dgm:prSet presAssocID="{9581D7FD-E2E0-0241-80C7-1BF3EEF3518C}" presName="sibTrans" presStyleCnt="0"/>
      <dgm:spPr/>
    </dgm:pt>
    <dgm:pt modelId="{E13DFC65-0620-5546-9284-95854B643695}" type="pres">
      <dgm:prSet presAssocID="{44352C0E-9228-1D41-9AC7-630454862AAB}" presName="composite" presStyleCnt="0"/>
      <dgm:spPr/>
    </dgm:pt>
    <dgm:pt modelId="{7EA63742-38C6-7343-AA79-52C3D9CCAB0D}" type="pres">
      <dgm:prSet presAssocID="{44352C0E-9228-1D41-9AC7-630454862AAB}" presName="bentUpArrow1" presStyleLbl="alignImgPlace1" presStyleIdx="4" presStyleCnt="5"/>
      <dgm:spPr/>
    </dgm:pt>
    <dgm:pt modelId="{2642E532-D17B-8549-B299-BABD4A6DF310}" type="pres">
      <dgm:prSet presAssocID="{44352C0E-9228-1D41-9AC7-630454862AAB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D72B732-04CC-5F4B-8E9C-09245727D3B9}" type="pres">
      <dgm:prSet presAssocID="{44352C0E-9228-1D41-9AC7-630454862AAB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EA532CE-6739-A24B-AAAE-6A1691A35034}" type="pres">
      <dgm:prSet presAssocID="{D2AC5C65-A520-AE49-8D76-EE23E4A07C4A}" presName="sibTrans" presStyleCnt="0"/>
      <dgm:spPr/>
    </dgm:pt>
    <dgm:pt modelId="{658BC9F3-2A00-F547-8C78-511B7194FAEB}" type="pres">
      <dgm:prSet presAssocID="{251E4A29-F563-D34A-A9F7-27833A2BC30D}" presName="composite" presStyleCnt="0"/>
      <dgm:spPr/>
    </dgm:pt>
    <dgm:pt modelId="{9CCCECD5-8ED0-AC43-9710-1DD092099D67}" type="pres">
      <dgm:prSet presAssocID="{251E4A29-F563-D34A-A9F7-27833A2BC30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D3853491-2B6C-1449-B71D-8247E1F629BF}" type="pres">
      <dgm:prSet presAssocID="{251E4A29-F563-D34A-A9F7-27833A2BC30D}" presName="FinalChildText" presStyleLbl="revTx" presStyleIdx="5" presStyleCnt="6" custScaleX="271125" custLinFactNeighborX="75874" custLinFactNeighborY="2501">
        <dgm:presLayoutVars>
          <dgm:chMax val="0"/>
          <dgm:chPref val="0"/>
          <dgm:bulletEnabled val="1"/>
        </dgm:presLayoutVars>
      </dgm:prSet>
      <dgm:spPr/>
    </dgm:pt>
  </dgm:ptLst>
  <dgm:cxnLst>
    <dgm:cxn modelId="{E1673F03-156E-42CF-92B5-D1CBA5602AAB}" srcId="{180ED30E-9BB7-2945-8E67-38EC3B69034A}" destId="{712C06CF-58B4-8F4A-A1C3-18737522BAA5}" srcOrd="0" destOrd="0" parTransId="{00A2F76A-F4C8-F042-BC58-5B28B1FEF030}" sibTransId="{F7A6ECC7-ED92-634B-B481-4D7D62B796B5}"/>
    <dgm:cxn modelId="{77AB5408-440A-4E09-BE69-629D3B7DC821}" type="presOf" srcId="{B761BE11-3B98-534C-8389-3D511BB432FF}" destId="{4D72B732-04CC-5F4B-8E9C-09245727D3B9}" srcOrd="0" destOrd="0" presId="urn:microsoft.com/office/officeart/2005/8/layout/StepDownProcess#1"/>
    <dgm:cxn modelId="{52C94909-AB3C-46E4-966C-74362BE8BF10}" type="presOf" srcId="{05C01FBF-0839-B840-AA40-B5D4B5EF9464}" destId="{D3853491-2B6C-1449-B71D-8247E1F629BF}" srcOrd="0" destOrd="0" presId="urn:microsoft.com/office/officeart/2005/8/layout/StepDownProcess#1"/>
    <dgm:cxn modelId="{E2490015-BB9D-4932-91B7-68BD2C819124}" srcId="{92AF2611-4B58-ED43-AC9F-B952F610F406}" destId="{251E4A29-F563-D34A-A9F7-27833A2BC30D}" srcOrd="5" destOrd="0" parTransId="{B9E7D4BF-66C0-D046-BA68-7E24F4AB0843}" sibTransId="{57ED735E-B5D2-C749-867E-EB96611C0B8B}"/>
    <dgm:cxn modelId="{9AFA401A-9748-4797-A977-FC3F45B15742}" srcId="{63672145-F932-0941-9207-6FD21631945F}" destId="{6469F03D-EC0D-E14C-9147-635163E16719}" srcOrd="0" destOrd="0" parTransId="{31D6F60D-A7D1-C54D-964D-3B8790B82FA4}" sibTransId="{DCECCFCD-FFA0-2B4E-8620-4D260FCCA4E0}"/>
    <dgm:cxn modelId="{20A05F2E-0ADD-4D83-BC64-75F5B63C6238}" srcId="{251E4A29-F563-D34A-A9F7-27833A2BC30D}" destId="{05C01FBF-0839-B840-AA40-B5D4B5EF9464}" srcOrd="0" destOrd="0" parTransId="{4292C26E-910E-F242-B4EA-85C15677A931}" sibTransId="{9CE79F6D-8C8B-134E-870B-A3814A161031}"/>
    <dgm:cxn modelId="{7DEBEA31-6CA7-4983-A3BD-F5B4851F7B77}" srcId="{44352C0E-9228-1D41-9AC7-630454862AAB}" destId="{B761BE11-3B98-534C-8389-3D511BB432FF}" srcOrd="0" destOrd="0" parTransId="{53F8C2F9-90C5-F04A-B13E-59A7DBEEB722}" sibTransId="{1CFC13B1-0710-8745-A251-B44B9B630299}"/>
    <dgm:cxn modelId="{72E5FD3B-93FA-4CEC-B59E-7BA22924D960}" type="presOf" srcId="{26B4761A-8722-154A-9A4E-6B2E8309550C}" destId="{1A27501D-E342-BE40-9448-5C65451E51A0}" srcOrd="0" destOrd="0" presId="urn:microsoft.com/office/officeart/2005/8/layout/StepDownProcess#1"/>
    <dgm:cxn modelId="{24AC2B3E-E490-472D-8AC5-97401E3DFC06}" type="presOf" srcId="{180ED30E-9BB7-2945-8E67-38EC3B69034A}" destId="{8D80E448-C06F-8440-B08E-C700B7FCCC29}" srcOrd="0" destOrd="0" presId="urn:microsoft.com/office/officeart/2005/8/layout/StepDownProcess#1"/>
    <dgm:cxn modelId="{BDC38568-1C17-42EB-9B76-7D433D3D28D6}" type="presOf" srcId="{63672145-F932-0941-9207-6FD21631945F}" destId="{8AD4400A-F79C-8A4B-829B-0D720ED8FB8C}" srcOrd="0" destOrd="0" presId="urn:microsoft.com/office/officeart/2005/8/layout/StepDownProcess#1"/>
    <dgm:cxn modelId="{069DA774-6F91-4C6D-A5C0-1103128A93AC}" type="presOf" srcId="{44352C0E-9228-1D41-9AC7-630454862AAB}" destId="{2642E532-D17B-8549-B299-BABD4A6DF310}" srcOrd="0" destOrd="0" presId="urn:microsoft.com/office/officeart/2005/8/layout/StepDownProcess#1"/>
    <dgm:cxn modelId="{32D29E57-4DA8-4DD9-9008-108E01CBD49F}" type="presOf" srcId="{6469F03D-EC0D-E14C-9147-635163E16719}" destId="{383D977E-49FE-154D-8370-6E0B15881094}" srcOrd="0" destOrd="0" presId="urn:microsoft.com/office/officeart/2005/8/layout/StepDownProcess#1"/>
    <dgm:cxn modelId="{96BA7B7B-F892-4FAA-824A-04B63795DB18}" type="presOf" srcId="{92AF2611-4B58-ED43-AC9F-B952F610F406}" destId="{49E2B0A6-6F15-3D4D-BF88-D0B2483CB55B}" srcOrd="0" destOrd="0" presId="urn:microsoft.com/office/officeart/2005/8/layout/StepDownProcess#1"/>
    <dgm:cxn modelId="{689F797D-60A8-4F8E-9C1D-28EFEB6973EE}" type="presOf" srcId="{251E4A29-F563-D34A-A9F7-27833A2BC30D}" destId="{9CCCECD5-8ED0-AC43-9710-1DD092099D67}" srcOrd="0" destOrd="0" presId="urn:microsoft.com/office/officeart/2005/8/layout/StepDownProcess#1"/>
    <dgm:cxn modelId="{64812980-6D29-4B59-95C3-1AC88DC5DE9C}" type="presOf" srcId="{16F9E631-8BA3-154F-A6E6-07CA57FBC2DB}" destId="{7176A5BC-3282-044F-8AE1-17BEE6013828}" srcOrd="0" destOrd="0" presId="urn:microsoft.com/office/officeart/2005/8/layout/StepDownProcess#1"/>
    <dgm:cxn modelId="{C63D708B-EA8F-48C6-8EC0-343EC67E978A}" srcId="{16F9E631-8BA3-154F-A6E6-07CA57FBC2DB}" destId="{E316EBEC-E0B6-BD4E-AD52-3E0E70225984}" srcOrd="0" destOrd="0" parTransId="{EE76EAF1-518C-9B48-86C2-CE4C4196E58C}" sibTransId="{2CDFD06A-C665-0F4C-B72B-48C9DBE0EF22}"/>
    <dgm:cxn modelId="{BAE96C8E-ADB0-472F-9F37-6EF3CC41691C}" srcId="{92AF2611-4B58-ED43-AC9F-B952F610F406}" destId="{63672145-F932-0941-9207-6FD21631945F}" srcOrd="2" destOrd="0" parTransId="{DA9256D3-306A-2647-A641-4B0B371AA471}" sibTransId="{EE4E87B9-A6F7-D040-A8C9-2B94C61F8F15}"/>
    <dgm:cxn modelId="{DB057094-25E0-4377-9C3A-FCE08FF522A1}" type="presOf" srcId="{712C06CF-58B4-8F4A-A1C3-18737522BAA5}" destId="{7F2F534D-82F4-5443-8CF7-5BBA47CF0517}" srcOrd="0" destOrd="0" presId="urn:microsoft.com/office/officeart/2005/8/layout/StepDownProcess#1"/>
    <dgm:cxn modelId="{47F7559B-5A56-4DF3-B990-5AE41DFCEADC}" type="presOf" srcId="{E316EBEC-E0B6-BD4E-AD52-3E0E70225984}" destId="{849E87F9-77C2-E148-A125-B75B32BAE82F}" srcOrd="0" destOrd="0" presId="urn:microsoft.com/office/officeart/2005/8/layout/StepDownProcess#1"/>
    <dgm:cxn modelId="{E5E7CDAB-1423-418F-A117-892542C90A0A}" srcId="{92AF2611-4B58-ED43-AC9F-B952F610F406}" destId="{16F9E631-8BA3-154F-A6E6-07CA57FBC2DB}" srcOrd="1" destOrd="0" parTransId="{4BAA8D80-E90A-6945-90C2-16CAFC77FA6F}" sibTransId="{40437896-D1C0-9744-812A-639F6C127825}"/>
    <dgm:cxn modelId="{E8E80EBE-9B57-4883-8400-5318A996C730}" srcId="{26B4761A-8722-154A-9A4E-6B2E8309550C}" destId="{CB6CE777-E645-594F-9F72-31FA50915471}" srcOrd="0" destOrd="0" parTransId="{A3FA10DA-B8BC-6B42-A66B-27F9CED77F23}" sibTransId="{F64EEB12-0851-6B4F-BF84-33083DA26F4B}"/>
    <dgm:cxn modelId="{C2BF5CC7-16BE-401F-952D-D392E9930D36}" srcId="{92AF2611-4B58-ED43-AC9F-B952F610F406}" destId="{44352C0E-9228-1D41-9AC7-630454862AAB}" srcOrd="4" destOrd="0" parTransId="{BB03014B-614B-4E4D-B179-22BF96D1FDA5}" sibTransId="{D2AC5C65-A520-AE49-8D76-EE23E4A07C4A}"/>
    <dgm:cxn modelId="{BF2C98C8-0D32-4AC8-84C2-494C6310C8B3}" srcId="{92AF2611-4B58-ED43-AC9F-B952F610F406}" destId="{26B4761A-8722-154A-9A4E-6B2E8309550C}" srcOrd="0" destOrd="0" parTransId="{19278814-36C8-0643-9FFA-66C8A44E8EEC}" sibTransId="{B2DCC36A-7A1A-4C4F-90DA-FAE4C97E6C7D}"/>
    <dgm:cxn modelId="{E40F8ECD-E5EC-43EF-9995-177A6B05857B}" srcId="{92AF2611-4B58-ED43-AC9F-B952F610F406}" destId="{180ED30E-9BB7-2945-8E67-38EC3B69034A}" srcOrd="3" destOrd="0" parTransId="{CCFA8DD9-517C-4C48-9ACE-EAEC7B4B1D8D}" sibTransId="{9581D7FD-E2E0-0241-80C7-1BF3EEF3518C}"/>
    <dgm:cxn modelId="{683C48F9-4EA1-4B15-89E8-76AF0B14218B}" type="presOf" srcId="{CB6CE777-E645-594F-9F72-31FA50915471}" destId="{13263DF5-F771-E44D-A3A6-7359AB5A694B}" srcOrd="0" destOrd="0" presId="urn:microsoft.com/office/officeart/2005/8/layout/StepDownProcess#1"/>
    <dgm:cxn modelId="{A5ADD9C8-0377-4E21-B0AF-0E2EDE3D191A}" type="presParOf" srcId="{49E2B0A6-6F15-3D4D-BF88-D0B2483CB55B}" destId="{E975EE4B-D42E-E84D-8A4A-2906A98D9890}" srcOrd="0" destOrd="0" presId="urn:microsoft.com/office/officeart/2005/8/layout/StepDownProcess#1"/>
    <dgm:cxn modelId="{EB5BD6CD-8872-477C-ABDE-F8FE2B2CF764}" type="presParOf" srcId="{E975EE4B-D42E-E84D-8A4A-2906A98D9890}" destId="{FC8198D2-B811-F543-848D-08253013A363}" srcOrd="0" destOrd="0" presId="urn:microsoft.com/office/officeart/2005/8/layout/StepDownProcess#1"/>
    <dgm:cxn modelId="{40D06C79-772D-43C0-BA66-FC8A18A697CE}" type="presParOf" srcId="{E975EE4B-D42E-E84D-8A4A-2906A98D9890}" destId="{1A27501D-E342-BE40-9448-5C65451E51A0}" srcOrd="1" destOrd="0" presId="urn:microsoft.com/office/officeart/2005/8/layout/StepDownProcess#1"/>
    <dgm:cxn modelId="{3A2CAAC4-EC4F-4E8D-9AE1-F0F8E806C9D6}" type="presParOf" srcId="{E975EE4B-D42E-E84D-8A4A-2906A98D9890}" destId="{13263DF5-F771-E44D-A3A6-7359AB5A694B}" srcOrd="2" destOrd="0" presId="urn:microsoft.com/office/officeart/2005/8/layout/StepDownProcess#1"/>
    <dgm:cxn modelId="{FD978916-52C5-4E2D-8A22-882C0129BF7E}" type="presParOf" srcId="{49E2B0A6-6F15-3D4D-BF88-D0B2483CB55B}" destId="{1405AD88-5681-5740-8B0F-785D5C4C54E3}" srcOrd="1" destOrd="0" presId="urn:microsoft.com/office/officeart/2005/8/layout/StepDownProcess#1"/>
    <dgm:cxn modelId="{B7DEAD96-7FC9-46A0-B3B4-87209E933D50}" type="presParOf" srcId="{49E2B0A6-6F15-3D4D-BF88-D0B2483CB55B}" destId="{876C9C10-85C7-794D-BECA-7E6B3040BD5B}" srcOrd="2" destOrd="0" presId="urn:microsoft.com/office/officeart/2005/8/layout/StepDownProcess#1"/>
    <dgm:cxn modelId="{C6EC40A8-EA1B-4AA6-A188-C25A5939BE17}" type="presParOf" srcId="{876C9C10-85C7-794D-BECA-7E6B3040BD5B}" destId="{7249723C-E4C0-8E4E-9876-FECBD8EB4088}" srcOrd="0" destOrd="0" presId="urn:microsoft.com/office/officeart/2005/8/layout/StepDownProcess#1"/>
    <dgm:cxn modelId="{6A5FF626-D554-4431-B742-49ED96B44357}" type="presParOf" srcId="{876C9C10-85C7-794D-BECA-7E6B3040BD5B}" destId="{7176A5BC-3282-044F-8AE1-17BEE6013828}" srcOrd="1" destOrd="0" presId="urn:microsoft.com/office/officeart/2005/8/layout/StepDownProcess#1"/>
    <dgm:cxn modelId="{AF82694C-A4D0-4E05-BD07-6CA4637B1060}" type="presParOf" srcId="{876C9C10-85C7-794D-BECA-7E6B3040BD5B}" destId="{849E87F9-77C2-E148-A125-B75B32BAE82F}" srcOrd="2" destOrd="0" presId="urn:microsoft.com/office/officeart/2005/8/layout/StepDownProcess#1"/>
    <dgm:cxn modelId="{251CA2A2-F002-495F-87C4-61D486DB8B41}" type="presParOf" srcId="{49E2B0A6-6F15-3D4D-BF88-D0B2483CB55B}" destId="{A7334212-A42F-5947-B178-28EE2431D98C}" srcOrd="3" destOrd="0" presId="urn:microsoft.com/office/officeart/2005/8/layout/StepDownProcess#1"/>
    <dgm:cxn modelId="{3821101E-61A2-4DAC-B222-55888402E222}" type="presParOf" srcId="{49E2B0A6-6F15-3D4D-BF88-D0B2483CB55B}" destId="{797595AA-82E7-9A45-818A-CBFC19FC01B4}" srcOrd="4" destOrd="0" presId="urn:microsoft.com/office/officeart/2005/8/layout/StepDownProcess#1"/>
    <dgm:cxn modelId="{43DAE245-B38D-464B-852B-550E08386CF8}" type="presParOf" srcId="{797595AA-82E7-9A45-818A-CBFC19FC01B4}" destId="{582A57C3-E208-4C4D-8464-8F41E2B621E9}" srcOrd="0" destOrd="0" presId="urn:microsoft.com/office/officeart/2005/8/layout/StepDownProcess#1"/>
    <dgm:cxn modelId="{C66EB999-12F1-46FD-A2E6-1BC587025A61}" type="presParOf" srcId="{797595AA-82E7-9A45-818A-CBFC19FC01B4}" destId="{8AD4400A-F79C-8A4B-829B-0D720ED8FB8C}" srcOrd="1" destOrd="0" presId="urn:microsoft.com/office/officeart/2005/8/layout/StepDownProcess#1"/>
    <dgm:cxn modelId="{A37D2CE6-5D0C-4FAF-8C17-BFC011D45D1C}" type="presParOf" srcId="{797595AA-82E7-9A45-818A-CBFC19FC01B4}" destId="{383D977E-49FE-154D-8370-6E0B15881094}" srcOrd="2" destOrd="0" presId="urn:microsoft.com/office/officeart/2005/8/layout/StepDownProcess#1"/>
    <dgm:cxn modelId="{A6D77779-4BBF-40C0-AA2A-8B65F49BF297}" type="presParOf" srcId="{49E2B0A6-6F15-3D4D-BF88-D0B2483CB55B}" destId="{51D4CC9D-D22F-A045-9B1F-02AFD777BA4F}" srcOrd="5" destOrd="0" presId="urn:microsoft.com/office/officeart/2005/8/layout/StepDownProcess#1"/>
    <dgm:cxn modelId="{250E5190-056C-4D9F-A243-42C8E7A9757B}" type="presParOf" srcId="{49E2B0A6-6F15-3D4D-BF88-D0B2483CB55B}" destId="{9B1BB91C-DFAA-BB42-8883-6C779B3E0CC7}" srcOrd="6" destOrd="0" presId="urn:microsoft.com/office/officeart/2005/8/layout/StepDownProcess#1"/>
    <dgm:cxn modelId="{985DC8B9-4A73-44F0-A49F-DAE506D8E7C2}" type="presParOf" srcId="{9B1BB91C-DFAA-BB42-8883-6C779B3E0CC7}" destId="{97925E51-E8AA-DC48-BFEB-51206266AB1D}" srcOrd="0" destOrd="0" presId="urn:microsoft.com/office/officeart/2005/8/layout/StepDownProcess#1"/>
    <dgm:cxn modelId="{EBC57A5D-0835-4016-BFF3-386517187EBA}" type="presParOf" srcId="{9B1BB91C-DFAA-BB42-8883-6C779B3E0CC7}" destId="{8D80E448-C06F-8440-B08E-C700B7FCCC29}" srcOrd="1" destOrd="0" presId="urn:microsoft.com/office/officeart/2005/8/layout/StepDownProcess#1"/>
    <dgm:cxn modelId="{F45BB559-4800-4528-8FE2-519A777680EC}" type="presParOf" srcId="{9B1BB91C-DFAA-BB42-8883-6C779B3E0CC7}" destId="{7F2F534D-82F4-5443-8CF7-5BBA47CF0517}" srcOrd="2" destOrd="0" presId="urn:microsoft.com/office/officeart/2005/8/layout/StepDownProcess#1"/>
    <dgm:cxn modelId="{E68405E0-34B2-47D8-B286-FBCC2E3CB169}" type="presParOf" srcId="{49E2B0A6-6F15-3D4D-BF88-D0B2483CB55B}" destId="{CD6671F9-E0CD-EF49-94DC-C96CAC8CC7E3}" srcOrd="7" destOrd="0" presId="urn:microsoft.com/office/officeart/2005/8/layout/StepDownProcess#1"/>
    <dgm:cxn modelId="{046B0669-08D8-4DF1-B4B7-599361D99837}" type="presParOf" srcId="{49E2B0A6-6F15-3D4D-BF88-D0B2483CB55B}" destId="{E13DFC65-0620-5546-9284-95854B643695}" srcOrd="8" destOrd="0" presId="urn:microsoft.com/office/officeart/2005/8/layout/StepDownProcess#1"/>
    <dgm:cxn modelId="{FF358BF8-EC4E-42AD-B7CA-0F82541FBF71}" type="presParOf" srcId="{E13DFC65-0620-5546-9284-95854B643695}" destId="{7EA63742-38C6-7343-AA79-52C3D9CCAB0D}" srcOrd="0" destOrd="0" presId="urn:microsoft.com/office/officeart/2005/8/layout/StepDownProcess#1"/>
    <dgm:cxn modelId="{A1DC13B2-B246-4930-8D7D-8D9A47A32928}" type="presParOf" srcId="{E13DFC65-0620-5546-9284-95854B643695}" destId="{2642E532-D17B-8549-B299-BABD4A6DF310}" srcOrd="1" destOrd="0" presId="urn:microsoft.com/office/officeart/2005/8/layout/StepDownProcess#1"/>
    <dgm:cxn modelId="{301BA80D-8B2C-4967-8BA0-AF3EB1362B36}" type="presParOf" srcId="{E13DFC65-0620-5546-9284-95854B643695}" destId="{4D72B732-04CC-5F4B-8E9C-09245727D3B9}" srcOrd="2" destOrd="0" presId="urn:microsoft.com/office/officeart/2005/8/layout/StepDownProcess#1"/>
    <dgm:cxn modelId="{A3F0CAE8-B984-4EA7-9C33-4DC0B546A43B}" type="presParOf" srcId="{49E2B0A6-6F15-3D4D-BF88-D0B2483CB55B}" destId="{6EA532CE-6739-A24B-AAAE-6A1691A35034}" srcOrd="9" destOrd="0" presId="urn:microsoft.com/office/officeart/2005/8/layout/StepDownProcess#1"/>
    <dgm:cxn modelId="{F19259E4-C8F9-40E1-AD33-B9ACA705B33A}" type="presParOf" srcId="{49E2B0A6-6F15-3D4D-BF88-D0B2483CB55B}" destId="{658BC9F3-2A00-F547-8C78-511B7194FAEB}" srcOrd="10" destOrd="0" presId="urn:microsoft.com/office/officeart/2005/8/layout/StepDownProcess#1"/>
    <dgm:cxn modelId="{8134AC4A-C3F9-418B-998D-8D198C06EBED}" type="presParOf" srcId="{658BC9F3-2A00-F547-8C78-511B7194FAEB}" destId="{9CCCECD5-8ED0-AC43-9710-1DD092099D67}" srcOrd="0" destOrd="0" presId="urn:microsoft.com/office/officeart/2005/8/layout/StepDownProcess#1"/>
    <dgm:cxn modelId="{39E6C69E-ABF0-4668-BA22-86098A6E999C}" type="presParOf" srcId="{658BC9F3-2A00-F547-8C78-511B7194FAEB}" destId="{D3853491-2B6C-1449-B71D-8247E1F629BF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98D2-B811-F543-848D-08253013A363}">
      <dsp:nvSpPr>
        <dsp:cNvPr id="0" name=""/>
        <dsp:cNvSpPr/>
      </dsp:nvSpPr>
      <dsp:spPr>
        <a:xfrm rot="5400000">
          <a:off x="1316085" y="619409"/>
          <a:ext cx="533172" cy="6069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7501D-E342-BE40-9448-5C65451E51A0}">
      <dsp:nvSpPr>
        <dsp:cNvPr id="0" name=""/>
        <dsp:cNvSpPr/>
      </dsp:nvSpPr>
      <dsp:spPr bwMode="white">
        <a:xfrm>
          <a:off x="1174827" y="28376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Abstract Submission</a:t>
          </a:r>
        </a:p>
      </dsp:txBody>
      <dsp:txXfrm>
        <a:off x="1205501" y="59050"/>
        <a:ext cx="836200" cy="566907"/>
      </dsp:txXfrm>
    </dsp:sp>
    <dsp:sp modelId="{13263DF5-F771-E44D-A3A6-7359AB5A694B}">
      <dsp:nvSpPr>
        <dsp:cNvPr id="0" name=""/>
        <dsp:cNvSpPr/>
      </dsp:nvSpPr>
      <dsp:spPr bwMode="white">
        <a:xfrm>
          <a:off x="2072376" y="88295"/>
          <a:ext cx="65279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21-04-2023</a:t>
          </a:r>
        </a:p>
      </dsp:txBody>
      <dsp:txXfrm>
        <a:off x="2072376" y="88295"/>
        <a:ext cx="652791" cy="507783"/>
      </dsp:txXfrm>
    </dsp:sp>
    <dsp:sp modelId="{7249723C-E4C0-8E4E-9876-FECBD8EB4088}">
      <dsp:nvSpPr>
        <dsp:cNvPr id="0" name=""/>
        <dsp:cNvSpPr/>
      </dsp:nvSpPr>
      <dsp:spPr>
        <a:xfrm rot="5400000">
          <a:off x="2060248" y="1325147"/>
          <a:ext cx="533172" cy="6069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6A5BC-3282-044F-8AE1-17BEE6013828}">
      <dsp:nvSpPr>
        <dsp:cNvPr id="0" name=""/>
        <dsp:cNvSpPr/>
      </dsp:nvSpPr>
      <dsp:spPr bwMode="white">
        <a:xfrm>
          <a:off x="1918990" y="734114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Literature Survey</a:t>
          </a:r>
        </a:p>
      </dsp:txBody>
      <dsp:txXfrm>
        <a:off x="1949664" y="764788"/>
        <a:ext cx="836200" cy="566907"/>
      </dsp:txXfrm>
    </dsp:sp>
    <dsp:sp modelId="{849E87F9-77C2-E148-A125-B75B32BAE82F}">
      <dsp:nvSpPr>
        <dsp:cNvPr id="0" name=""/>
        <dsp:cNvSpPr/>
      </dsp:nvSpPr>
      <dsp:spPr bwMode="white">
        <a:xfrm>
          <a:off x="2816539" y="794033"/>
          <a:ext cx="65279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21-04-2023</a:t>
          </a:r>
        </a:p>
      </dsp:txBody>
      <dsp:txXfrm>
        <a:off x="2816539" y="794033"/>
        <a:ext cx="652791" cy="507783"/>
      </dsp:txXfrm>
    </dsp:sp>
    <dsp:sp modelId="{582A57C3-E208-4C4D-8464-8F41E2B621E9}">
      <dsp:nvSpPr>
        <dsp:cNvPr id="0" name=""/>
        <dsp:cNvSpPr/>
      </dsp:nvSpPr>
      <dsp:spPr>
        <a:xfrm rot="5400000">
          <a:off x="2804412" y="2030885"/>
          <a:ext cx="533172" cy="6069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4400A-F79C-8A4B-829B-0D720ED8FB8C}">
      <dsp:nvSpPr>
        <dsp:cNvPr id="0" name=""/>
        <dsp:cNvSpPr/>
      </dsp:nvSpPr>
      <dsp:spPr bwMode="white">
        <a:xfrm>
          <a:off x="2663154" y="1439852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Design [Front End, Back End]</a:t>
          </a:r>
        </a:p>
      </dsp:txBody>
      <dsp:txXfrm>
        <a:off x="2693828" y="1470526"/>
        <a:ext cx="836200" cy="566907"/>
      </dsp:txXfrm>
    </dsp:sp>
    <dsp:sp modelId="{383D977E-49FE-154D-8370-6E0B15881094}">
      <dsp:nvSpPr>
        <dsp:cNvPr id="0" name=""/>
        <dsp:cNvSpPr/>
      </dsp:nvSpPr>
      <dsp:spPr bwMode="white">
        <a:xfrm>
          <a:off x="3560703" y="1499770"/>
          <a:ext cx="65279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tx1"/>
              </a:solidFill>
            </a:rPr>
            <a:t>&lt; 5-05-2023</a:t>
          </a:r>
        </a:p>
      </dsp:txBody>
      <dsp:txXfrm>
        <a:off x="3560703" y="1499770"/>
        <a:ext cx="652791" cy="507783"/>
      </dsp:txXfrm>
    </dsp:sp>
    <dsp:sp modelId="{97925E51-E8AA-DC48-BFEB-51206266AB1D}">
      <dsp:nvSpPr>
        <dsp:cNvPr id="0" name=""/>
        <dsp:cNvSpPr/>
      </dsp:nvSpPr>
      <dsp:spPr>
        <a:xfrm rot="5400000">
          <a:off x="3548575" y="2736622"/>
          <a:ext cx="533172" cy="6069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0E448-C06F-8440-B08E-C700B7FCCC29}">
      <dsp:nvSpPr>
        <dsp:cNvPr id="0" name=""/>
        <dsp:cNvSpPr/>
      </dsp:nvSpPr>
      <dsp:spPr bwMode="white">
        <a:xfrm>
          <a:off x="3407317" y="2145590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Implementation</a:t>
          </a:r>
        </a:p>
      </dsp:txBody>
      <dsp:txXfrm>
        <a:off x="3437991" y="2176264"/>
        <a:ext cx="836200" cy="566907"/>
      </dsp:txXfrm>
    </dsp:sp>
    <dsp:sp modelId="{7F2F534D-82F4-5443-8CF7-5BBA47CF0517}">
      <dsp:nvSpPr>
        <dsp:cNvPr id="0" name=""/>
        <dsp:cNvSpPr/>
      </dsp:nvSpPr>
      <dsp:spPr bwMode="white">
        <a:xfrm>
          <a:off x="4304866" y="2205508"/>
          <a:ext cx="65279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tx1"/>
              </a:solidFill>
            </a:rPr>
            <a:t>&lt; 10-05-2023</a:t>
          </a:r>
        </a:p>
      </dsp:txBody>
      <dsp:txXfrm>
        <a:off x="4304866" y="2205508"/>
        <a:ext cx="652791" cy="507783"/>
      </dsp:txXfrm>
    </dsp:sp>
    <dsp:sp modelId="{7EA63742-38C6-7343-AA79-52C3D9CCAB0D}">
      <dsp:nvSpPr>
        <dsp:cNvPr id="0" name=""/>
        <dsp:cNvSpPr/>
      </dsp:nvSpPr>
      <dsp:spPr>
        <a:xfrm rot="5400000">
          <a:off x="4292739" y="3442360"/>
          <a:ext cx="533172" cy="6069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E532-D17B-8549-B299-BABD4A6DF310}">
      <dsp:nvSpPr>
        <dsp:cNvPr id="0" name=""/>
        <dsp:cNvSpPr/>
      </dsp:nvSpPr>
      <dsp:spPr bwMode="white">
        <a:xfrm>
          <a:off x="4151481" y="2851328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Testing</a:t>
          </a:r>
        </a:p>
      </dsp:txBody>
      <dsp:txXfrm>
        <a:off x="4182155" y="2882002"/>
        <a:ext cx="836200" cy="566907"/>
      </dsp:txXfrm>
    </dsp:sp>
    <dsp:sp modelId="{4D72B732-04CC-5F4B-8E9C-09245727D3B9}">
      <dsp:nvSpPr>
        <dsp:cNvPr id="0" name=""/>
        <dsp:cNvSpPr/>
      </dsp:nvSpPr>
      <dsp:spPr bwMode="white">
        <a:xfrm>
          <a:off x="5049029" y="2911246"/>
          <a:ext cx="65279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tx1"/>
              </a:solidFill>
            </a:rPr>
            <a:t>&lt;10-05-2023</a:t>
          </a:r>
        </a:p>
      </dsp:txBody>
      <dsp:txXfrm>
        <a:off x="5049029" y="2911246"/>
        <a:ext cx="652791" cy="507783"/>
      </dsp:txXfrm>
    </dsp:sp>
    <dsp:sp modelId="{9CCCECD5-8ED0-AC43-9710-1DD092099D67}">
      <dsp:nvSpPr>
        <dsp:cNvPr id="0" name=""/>
        <dsp:cNvSpPr/>
      </dsp:nvSpPr>
      <dsp:spPr bwMode="white">
        <a:xfrm>
          <a:off x="4895644" y="3557066"/>
          <a:ext cx="897548" cy="6282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Document Submission</a:t>
          </a:r>
        </a:p>
      </dsp:txBody>
      <dsp:txXfrm>
        <a:off x="4926318" y="3587740"/>
        <a:ext cx="836200" cy="566907"/>
      </dsp:txXfrm>
    </dsp:sp>
    <dsp:sp modelId="{D3853491-2B6C-1449-B71D-8247E1F629BF}">
      <dsp:nvSpPr>
        <dsp:cNvPr id="0" name=""/>
        <dsp:cNvSpPr/>
      </dsp:nvSpPr>
      <dsp:spPr bwMode="white">
        <a:xfrm>
          <a:off x="5729947" y="3629684"/>
          <a:ext cx="1769881" cy="50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tx1"/>
              </a:solidFill>
            </a:rPr>
            <a:t>11-05-2023</a:t>
          </a:r>
        </a:p>
      </dsp:txBody>
      <dsp:txXfrm>
        <a:off x="5729947" y="3629684"/>
        <a:ext cx="1769881" cy="50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661035" marR="0" indent="-20383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sz="1400"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661035" marR="0" indent="-20383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essicali9530/kuc-hackathon-winter-2018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622471" y="1193409"/>
            <a:ext cx="8003833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3600" b="0" dirty="0"/>
              <a:t>DRUG RECOMMENDATION SYSTEM</a:t>
            </a:r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lang="en-IN" dirty="0"/>
              <a:t>19CSE453 Natural Language Processing</a:t>
            </a:r>
            <a:endParaRPr dirty="0"/>
          </a:p>
        </p:txBody>
      </p:sp>
      <p:grpSp>
        <p:nvGrpSpPr>
          <p:cNvPr id="135" name="Group"/>
          <p:cNvGrpSpPr/>
          <p:nvPr/>
        </p:nvGrpSpPr>
        <p:grpSpPr>
          <a:xfrm>
            <a:off x="457200" y="1981200"/>
            <a:ext cx="8097814" cy="3788886"/>
            <a:chOff x="0" y="0"/>
            <a:chExt cx="8097813" cy="3788885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 panose="020B0604020202020204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44575" y="0"/>
              <a:ext cx="8008664" cy="3543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 panose="020B0604020202020204"/>
                </a:defRPr>
              </a:pPr>
              <a:r>
                <a:rPr dirty="0"/>
                <a:t>Team</a:t>
              </a:r>
              <a:r>
                <a:rPr lang="en-IN" dirty="0"/>
                <a:t>_No</a:t>
              </a:r>
              <a:r>
                <a:rPr lang="en-US" dirty="0"/>
                <a:t>: </a:t>
              </a:r>
              <a:r>
                <a:rPr lang="en-IN" dirty="0"/>
                <a:t>17</a:t>
              </a:r>
              <a:r>
                <a:rPr dirty="0"/>
                <a:t>		</a:t>
              </a:r>
              <a:r>
                <a:rPr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 panose="020B0604020202020204"/>
                </a:defRPr>
              </a:pPr>
              <a:r>
                <a:rPr dirty="0"/>
                <a:t>Project  Advisor</a:t>
              </a:r>
              <a:r>
                <a:rPr lang="en-IN" dirty="0"/>
                <a:t>(s)</a:t>
              </a:r>
              <a:r>
                <a:rPr dirty="0"/>
                <a:t>:  </a:t>
              </a:r>
              <a:endParaRPr lang="en-US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 panose="020B0604020202020204"/>
                </a:defRPr>
              </a:pPr>
              <a:r>
                <a:rPr lang="en-IN" dirty="0"/>
                <a:t>Ms. Kavitha C.R. &amp; Mr. </a:t>
              </a:r>
              <a:r>
                <a:rPr lang="en-IN" dirty="0" err="1"/>
                <a:t>Nippunn</a:t>
              </a:r>
              <a:r>
                <a:rPr lang="en-IN" dirty="0"/>
                <a:t> </a:t>
              </a:r>
              <a:r>
                <a:rPr lang="en-IN" dirty="0" err="1"/>
                <a:t>Kumaar</a:t>
              </a:r>
              <a:r>
                <a:rPr lang="en-IN" dirty="0"/>
                <a:t> A.A.</a:t>
              </a:r>
              <a:r>
                <a:rPr dirty="0"/>
                <a:t>/ </a:t>
              </a:r>
              <a:r>
                <a:rPr lang="en-IN" dirty="0"/>
                <a:t>Asst. Prof.(</a:t>
              </a:r>
              <a:r>
                <a:rPr lang="en-IN" dirty="0" err="1"/>
                <a:t>Sr.Gr</a:t>
              </a:r>
              <a:r>
                <a:rPr lang="en-IN" dirty="0"/>
                <a:t>.)</a:t>
              </a:r>
              <a:r>
                <a:rPr lang="en-US" dirty="0"/>
                <a:t> </a:t>
              </a:r>
              <a:r>
                <a:rPr dirty="0"/>
                <a:t> </a:t>
              </a:r>
              <a:r>
                <a:rPr lang="en-IN" dirty="0"/>
                <a:t>CSE</a:t>
              </a:r>
              <a:endParaRPr dirty="0"/>
            </a:p>
          </p:txBody>
        </p:sp>
      </p:grp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3813467279"/>
              </p:ext>
            </p:extLst>
          </p:nvPr>
        </p:nvGraphicFramePr>
        <p:xfrm>
          <a:off x="723901" y="2882106"/>
          <a:ext cx="7983372" cy="16718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</a:t>
                      </a:r>
                      <a:endParaRPr sz="16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BL</a:t>
                      </a: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.EN.U4CSE</a:t>
                      </a: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20185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T </a:t>
                      </a:r>
                      <a:r>
                        <a:rPr lang="en-IN" sz="14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Aashritha</a:t>
                      </a: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Sri Vani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 </a:t>
                      </a: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BL</a:t>
                      </a: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.EN.U4CSE</a:t>
                      </a: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20175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>
                        <a:defRPr sz="1800"/>
                      </a:pPr>
                      <a:endParaRPr lang="en-IN"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Tata Kaushik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 </a:t>
                      </a: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>
                        <a:defRPr sz="1800"/>
                      </a:pP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BL</a:t>
                      </a: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.EN.U4CSE</a:t>
                      </a: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20151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>
                        <a:defRPr sz="1800"/>
                      </a:pPr>
                      <a:endParaRPr lang="en-IN"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Sai </a:t>
                      </a:r>
                      <a:r>
                        <a:rPr lang="en-IN" sz="14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Srujan</a:t>
                      </a:r>
                      <a:endParaRPr lang="en-IN"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 </a:t>
                      </a:r>
                      <a:r>
                        <a:rPr lang="en-US" sz="14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>
                        <a:defRPr sz="1800"/>
                      </a:pP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137103"/>
            <a:ext cx="8229600" cy="1005206"/>
          </a:xfrm>
        </p:spPr>
        <p:txBody>
          <a:bodyPr/>
          <a:lstStyle/>
          <a:p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IN"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366576" y="2552281"/>
            <a:ext cx="667210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Reviews are becoming an integral part of our daily lives; whether go for shopping, purchase something online or go to some restaurant, we first check the reviews to make the right decisions.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 Motivated by this, in this research sentiment analysis of drug reviews was studied to build a recommender system.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Anyways, this proposed model doesn’t show that the recommender framework is ready for real-life applications.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This paper intends to show only the methodology that one can use to extract sentiment from the data and perform classification to build a recommender system.</a:t>
            </a:r>
            <a:endParaRPr kumimoji="0" lang="en-I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10" name="References"/>
          <p:cNvSpPr txBox="1">
            <a:spLocks noGrp="1"/>
          </p:cNvSpPr>
          <p:nvPr>
            <p:ph type="title"/>
          </p:nvPr>
        </p:nvSpPr>
        <p:spPr>
          <a:xfrm>
            <a:off x="977537" y="118872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>
                <a:latin typeface="Times New Roman" panose="02020603050405020304"/>
                <a:cs typeface="Times New Roman" panose="02020603050405020304"/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50" y="1996758"/>
            <a:ext cx="8020050" cy="3451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IN" sz="1800" dirty="0"/>
              <a:t>Satvik Garg. </a:t>
            </a:r>
            <a:r>
              <a:rPr lang="en-US" sz="1800" dirty="0"/>
              <a:t>Drug Recommendation System based on Sentiment Analysis of Drug Reviews using Machine Learning. 2021 11</a:t>
            </a:r>
            <a:r>
              <a:rPr lang="en-US" sz="1800" baseline="30000" dirty="0"/>
              <a:t>th</a:t>
            </a:r>
            <a:r>
              <a:rPr lang="en-US" sz="1800" dirty="0"/>
              <a:t> International Conference on Cloud Computing, Data Science &amp; Engineering.</a:t>
            </a:r>
            <a:r>
              <a:rPr lang="en-IN" sz="1800" dirty="0"/>
              <a:t> 2021 IEEE</a:t>
            </a:r>
            <a:r>
              <a:rPr lang="en-US" sz="1800" u="sng" dirty="0">
                <a:solidFill>
                  <a:srgbClr val="006699"/>
                </a:solidFill>
                <a:latin typeface="HelveticaNeue Regular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IN" sz="1800" dirty="0"/>
              <a:t>Md. </a:t>
            </a:r>
            <a:r>
              <a:rPr lang="en-IN" sz="1800" dirty="0" err="1"/>
              <a:t>Deloar</a:t>
            </a:r>
            <a:r>
              <a:rPr lang="en-IN" sz="1800" dirty="0"/>
              <a:t> Hossain1 , Md. Shafiul Azam1 , Md Jahan Ali2 and </a:t>
            </a:r>
            <a:r>
              <a:rPr lang="en-IN" sz="1800" dirty="0" err="1"/>
              <a:t>Hakilo</a:t>
            </a:r>
            <a:r>
              <a:rPr lang="en-IN" sz="1800" dirty="0"/>
              <a:t> Sabit2</a:t>
            </a:r>
            <a:r>
              <a:rPr lang="en-US" sz="1800" dirty="0"/>
              <a:t> ,Drugs Rating Generation and Recommendation from Sentiment Analysis of Drug Reviews using Machine Learning. 2020 Emerging Technology in Computing, Communication and Electronics (ETCCE).IEEE.</a:t>
            </a:r>
          </a:p>
          <a:p>
            <a:pPr marL="457200" indent="-457200" algn="just">
              <a:buAutoNum type="arabicPeriod"/>
            </a:pPr>
            <a:r>
              <a:rPr lang="en-IN" sz="1800" dirty="0"/>
              <a:t>C. Srinivasa Kumar</a:t>
            </a:r>
            <a:r>
              <a:rPr lang="en-US" sz="1800" dirty="0"/>
              <a:t>,</a:t>
            </a:r>
            <a:r>
              <a:rPr lang="en-IN" sz="1800" dirty="0"/>
              <a:t> Ranga Swamy </a:t>
            </a:r>
            <a:r>
              <a:rPr lang="en-IN" sz="1800" dirty="0" err="1"/>
              <a:t>Sirisati</a:t>
            </a:r>
            <a:r>
              <a:rPr lang="en-US" sz="1800" dirty="0"/>
              <a:t>,</a:t>
            </a:r>
            <a:r>
              <a:rPr lang="en-IN" sz="1800" dirty="0"/>
              <a:t> Viswanath </a:t>
            </a:r>
            <a:r>
              <a:rPr lang="en-IN" sz="1800" dirty="0" err="1"/>
              <a:t>Gudditti</a:t>
            </a:r>
            <a:r>
              <a:rPr lang="en-IN" sz="1800" dirty="0"/>
              <a:t>, </a:t>
            </a:r>
            <a:r>
              <a:rPr lang="en-IN" sz="1800" dirty="0" err="1"/>
              <a:t>Kanusu</a:t>
            </a:r>
            <a:r>
              <a:rPr lang="en-IN" sz="1800" dirty="0"/>
              <a:t> Srinivasa Rao, Ratna Kumari </a:t>
            </a:r>
            <a:r>
              <a:rPr lang="en-IN" sz="1800" dirty="0" err="1"/>
              <a:t>Challa</a:t>
            </a:r>
            <a:r>
              <a:rPr lang="en-IN" sz="1800" dirty="0"/>
              <a:t>.</a:t>
            </a:r>
            <a:r>
              <a:rPr lang="en-US" sz="1800" dirty="0"/>
              <a:t> A Smart Recommendation System for Medicine using Intelligent NLP Techniques. Proceedings of the International Conference on Automation, Computing and Renewable Systems (ICACRS 2022).IEEE</a:t>
            </a:r>
            <a:endParaRPr lang="en-US" sz="1800" b="0" i="0" u="sng" dirty="0">
              <a:solidFill>
                <a:srgbClr val="006699"/>
              </a:solidFill>
              <a:effectLst/>
              <a:latin typeface="HelveticaNeue Regular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10" name="References"/>
          <p:cNvSpPr txBox="1">
            <a:spLocks noGrp="1"/>
          </p:cNvSpPr>
          <p:nvPr>
            <p:ph type="title"/>
          </p:nvPr>
        </p:nvSpPr>
        <p:spPr>
          <a:xfrm>
            <a:off x="977537" y="118872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>
                <a:latin typeface="Times New Roman" panose="02020603050405020304"/>
                <a:cs typeface="Times New Roman" panose="02020603050405020304"/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888" y="2333577"/>
            <a:ext cx="800100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IN" altLang="en-US" sz="1800" dirty="0"/>
              <a:t>4. </a:t>
            </a:r>
            <a:r>
              <a:rPr lang="en-IN" sz="1800" dirty="0" err="1"/>
              <a:t>Samayan</a:t>
            </a:r>
            <a:r>
              <a:rPr lang="en-IN" sz="1800" dirty="0"/>
              <a:t> Bhattacharya, </a:t>
            </a:r>
            <a:r>
              <a:rPr lang="en-IN" sz="1800" dirty="0" err="1"/>
              <a:t>Avigyan</a:t>
            </a:r>
            <a:r>
              <a:rPr lang="en-IN" sz="1800" dirty="0"/>
              <a:t> Bhattacharya, </a:t>
            </a:r>
            <a:r>
              <a:rPr lang="en-IN" sz="1800" dirty="0" err="1"/>
              <a:t>Sk</a:t>
            </a:r>
            <a:r>
              <a:rPr lang="en-IN" sz="1800" dirty="0"/>
              <a:t> Shahnawaz, </a:t>
            </a:r>
            <a:r>
              <a:rPr lang="en-IN" sz="1800" dirty="0" err="1"/>
              <a:t>Asraful</a:t>
            </a:r>
            <a:r>
              <a:rPr lang="en-IN" sz="1800" dirty="0"/>
              <a:t> Islam,</a:t>
            </a:r>
            <a:r>
              <a:rPr lang="en-US" sz="1800" dirty="0"/>
              <a:t> </a:t>
            </a:r>
            <a:r>
              <a:rPr lang="en-US" sz="1800" dirty="0" err="1"/>
              <a:t>DrugPal</a:t>
            </a:r>
            <a:r>
              <a:rPr lang="en-US" sz="1800" dirty="0"/>
              <a:t>: A Machine Learning Based Drug Recommender System To Assist Physician, 2022 IEEE Students Conference on Engineering and Systems (SCES), July 01-03, 2022, </a:t>
            </a:r>
            <a:r>
              <a:rPr lang="en-US" sz="1800" dirty="0" err="1"/>
              <a:t>Prayagraj</a:t>
            </a:r>
            <a:r>
              <a:rPr lang="en-US" sz="1800" dirty="0"/>
              <a:t>, </a:t>
            </a:r>
            <a:r>
              <a:rPr lang="en-US" sz="1800" dirty="0" err="1"/>
              <a:t>India.IEEE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altLang="en-US" sz="1800" dirty="0"/>
              <a:t>5. </a:t>
            </a:r>
            <a:r>
              <a:rPr lang="en-IN" sz="1800" dirty="0"/>
              <a:t>Theresa </a:t>
            </a:r>
            <a:r>
              <a:rPr lang="en-IN" sz="1800" dirty="0" err="1"/>
              <a:t>Olubukola</a:t>
            </a:r>
            <a:r>
              <a:rPr lang="en-IN" sz="1800" dirty="0"/>
              <a:t> </a:t>
            </a:r>
            <a:r>
              <a:rPr lang="en-IN" sz="1800" dirty="0" err="1"/>
              <a:t>Omodunbi</a:t>
            </a:r>
            <a:r>
              <a:rPr lang="en-IN" sz="1800" dirty="0"/>
              <a:t>, Grace </a:t>
            </a:r>
            <a:r>
              <a:rPr lang="en-IN" sz="1800" dirty="0" err="1"/>
              <a:t>Egbi</a:t>
            </a:r>
            <a:r>
              <a:rPr lang="en-IN" sz="1800" dirty="0"/>
              <a:t> </a:t>
            </a:r>
            <a:r>
              <a:rPr lang="en-IN" sz="1800" dirty="0" err="1"/>
              <a:t>Alilu</a:t>
            </a:r>
            <a:r>
              <a:rPr lang="en-IN" sz="1800" dirty="0"/>
              <a:t>, Rhoda </a:t>
            </a:r>
            <a:r>
              <a:rPr lang="en-IN" sz="1800" dirty="0" err="1"/>
              <a:t>Nsikanabasi</a:t>
            </a:r>
            <a:r>
              <a:rPr lang="en-IN" sz="1800" dirty="0"/>
              <a:t> </a:t>
            </a:r>
            <a:r>
              <a:rPr lang="en-IN" sz="1800" dirty="0" err="1"/>
              <a:t>Ikono</a:t>
            </a:r>
            <a:r>
              <a:rPr lang="en-IN" sz="1800" dirty="0"/>
              <a:t>, </a:t>
            </a:r>
            <a:r>
              <a:rPr lang="en-US" sz="1800" dirty="0"/>
              <a:t>Drug Recommender Systems: A Review of </a:t>
            </a:r>
            <a:r>
              <a:rPr lang="en-US" sz="1800" dirty="0" err="1"/>
              <a:t>Stateof</a:t>
            </a:r>
            <a:r>
              <a:rPr lang="en-US" sz="1800" dirty="0"/>
              <a:t>-the-Art Algorithms, 2022 5th Information Technology for Education and Development (ITED).IEEE.</a:t>
            </a:r>
            <a:endParaRPr lang="en-IN" altLang="en-US" sz="1800" dirty="0"/>
          </a:p>
          <a:p>
            <a:pPr algn="just"/>
            <a:endParaRPr lang="en-IN" altLang="en-US" sz="18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/>
              </a:rPr>
              <a:t>Problem</a:t>
            </a:r>
            <a:r>
              <a:rPr lang="en-IN" dirty="0"/>
              <a:t> Definition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 panose="020B0604020202020204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5926" y="2658794"/>
            <a:ext cx="7821637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Drug Recommendation System based on Sentiment Analysis of Drug Reviews using Natural Language Processing.</a:t>
            </a:r>
            <a:endParaRPr kumimoji="0" lang="en-I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003300" y="99974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IN" sz="3200" dirty="0"/>
              <a:t>Literature Survey</a:t>
            </a:r>
            <a:endParaRPr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574040" y="3931920"/>
            <a:ext cx="2171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1668145"/>
            <a:ext cx="6819901" cy="11811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684540160"/>
              </p:ext>
            </p:extLst>
          </p:nvPr>
        </p:nvGraphicFramePr>
        <p:xfrm>
          <a:off x="1334135" y="2836545"/>
          <a:ext cx="6771640" cy="314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07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/>
                        <a:t>Satvik Garg</a:t>
                      </a:r>
                      <a:endParaRPr kumimoji="0" lang="en-IN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Drug Recommendation System based on Sentiment Analysis of Drug Reviews using Machine Learning</a:t>
                      </a: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200" dirty="0"/>
                        <a:t>Data Cleaning</a:t>
                      </a:r>
                    </a:p>
                    <a:p>
                      <a:pPr algn="ctr" rtl="0"/>
                      <a:r>
                        <a:rPr lang="en-IN" sz="1200" dirty="0"/>
                        <a:t>Feature Extraction</a:t>
                      </a:r>
                    </a:p>
                    <a:p>
                      <a:pPr algn="ctr" rtl="0"/>
                      <a:r>
                        <a:rPr lang="en-IN" sz="1200" dirty="0"/>
                        <a:t>Train test split using classifiers</a:t>
                      </a:r>
                    </a:p>
                    <a:p>
                      <a:pPr algn="ctr" rtl="0"/>
                      <a:r>
                        <a:rPr lang="en-IN" sz="1200" dirty="0"/>
                        <a:t>Smote</a:t>
                      </a:r>
                    </a:p>
                    <a:p>
                      <a:pPr algn="ctr" rtl="0"/>
                      <a:r>
                        <a:rPr lang="en-IN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It still need improvements. It needs more optimization techniques to improve the accuracy.</a:t>
                      </a:r>
                    </a:p>
                    <a:p>
                      <a:pPr algn="l">
                        <a:buNone/>
                      </a:pP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 accuracy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dirty="0"/>
                        <a:t>Theresa </a:t>
                      </a:r>
                      <a:r>
                        <a:rPr lang="en-IN" sz="1200" dirty="0" err="1"/>
                        <a:t>Olubukola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Omodunbi</a:t>
                      </a:r>
                      <a:r>
                        <a:rPr lang="en-IN" sz="1200" dirty="0"/>
                        <a:t> </a:t>
                      </a:r>
                    </a:p>
                    <a:p>
                      <a:pPr algn="l">
                        <a:buNone/>
                      </a:pPr>
                      <a:r>
                        <a:rPr lang="en-IN" sz="1200" dirty="0"/>
                        <a:t>Grace </a:t>
                      </a:r>
                      <a:r>
                        <a:rPr lang="en-IN" sz="1200" dirty="0" err="1"/>
                        <a:t>Egbi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Alilu</a:t>
                      </a:r>
                      <a:r>
                        <a:rPr lang="en-IN" sz="1200" dirty="0"/>
                        <a:t> Rhoda </a:t>
                      </a:r>
                      <a:r>
                        <a:rPr lang="en-IN" sz="1200" dirty="0" err="1"/>
                        <a:t>Nsikanabasi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Ikono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Drug Recommender Systems: A Review of </a:t>
                      </a:r>
                      <a:r>
                        <a:rPr lang="en-US" sz="1200" dirty="0" err="1"/>
                        <a:t>Stateof</a:t>
                      </a:r>
                      <a:r>
                        <a:rPr lang="en-US" sz="1200" dirty="0"/>
                        <a:t>-the-Art Algorithms</a:t>
                      </a: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DRSs which are information systems that recommend drug(s) to users based on their symptoms using sentiment </a:t>
                      </a:r>
                      <a:r>
                        <a:rPr lang="en-US" sz="1200" dirty="0" err="1"/>
                        <a:t>analysis,ML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nlp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Denial to give feedbacks . Past medical history is not considered</a:t>
                      </a:r>
                    </a:p>
                    <a:p>
                      <a:pPr algn="l">
                        <a:buNone/>
                      </a:pP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 accuracy. 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72235" y="3335655"/>
            <a:ext cx="1790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143000" y="127914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IN" sz="3200" dirty="0"/>
              <a:t>Literature Survey</a:t>
            </a:r>
            <a:endParaRPr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574040" y="3931920"/>
            <a:ext cx="2171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2087245"/>
            <a:ext cx="6697980" cy="11811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654962668"/>
              </p:ext>
            </p:extLst>
          </p:nvPr>
        </p:nvGraphicFramePr>
        <p:xfrm>
          <a:off x="1372235" y="3268345"/>
          <a:ext cx="6666865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900" dirty="0"/>
                        <a:t>C. Srinivasa Kumar 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900" dirty="0"/>
                        <a:t>Ranga Swamy </a:t>
                      </a:r>
                      <a:r>
                        <a:rPr lang="en-IN" sz="900" dirty="0" err="1"/>
                        <a:t>Sirisati</a:t>
                      </a:r>
                      <a:r>
                        <a:rPr lang="en-IN" sz="900" dirty="0"/>
                        <a:t> 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900" dirty="0"/>
                        <a:t>Viswanath </a:t>
                      </a:r>
                      <a:r>
                        <a:rPr lang="en-IN" sz="900" dirty="0" err="1"/>
                        <a:t>Gudditti</a:t>
                      </a:r>
                      <a:endParaRPr lang="en-IN" sz="900" dirty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900" dirty="0" err="1"/>
                        <a:t>Kanusu</a:t>
                      </a:r>
                      <a:r>
                        <a:rPr lang="en-IN" sz="900" dirty="0"/>
                        <a:t> Srinivasa Rao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900" dirty="0"/>
                        <a:t>Ratna Kumari </a:t>
                      </a:r>
                      <a:r>
                        <a:rPr lang="en-IN" sz="900" dirty="0" err="1"/>
                        <a:t>Challa</a:t>
                      </a:r>
                      <a:endParaRPr kumimoji="0" lang="en-IN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100" dirty="0"/>
                        <a:t>A Smart Recommendation System for Medicine using Intelligent NLP Techniques</a:t>
                      </a:r>
                      <a:r>
                        <a:rPr lang="en-I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dirty="0"/>
                        <a:t>NLP</a:t>
                      </a:r>
                    </a:p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</a:p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Vectorization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Still can be improved.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1000" dirty="0"/>
                        <a:t>Md. Deloar Hossain Md. Shafiul Azam  Md Jahan Ali </a:t>
                      </a:r>
                    </a:p>
                    <a:p>
                      <a:pPr algn="l">
                        <a:buNone/>
                      </a:pPr>
                      <a:r>
                        <a:rPr lang="pt-BR" sz="1000" dirty="0"/>
                        <a:t>Hakilo Sabit</a:t>
                      </a:r>
                      <a:endParaRPr lang="en-I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Drugs Rating Generation and Recommendation from Sentiment Analysis of Drug Reviews using Machine Learning</a:t>
                      </a: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/>
                        <a:t>Mining sentiment information from social users’ reviews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working Successfully.</a:t>
                      </a:r>
                      <a:endParaRPr lang="en-I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72235" y="3335655"/>
            <a:ext cx="1790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143000" y="127914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IN" sz="3200" dirty="0"/>
              <a:t>Literature Survey</a:t>
            </a:r>
            <a:endParaRPr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574040" y="3931920"/>
            <a:ext cx="2171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2087245"/>
            <a:ext cx="6697980" cy="11811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4242671809"/>
              </p:ext>
            </p:extLst>
          </p:nvPr>
        </p:nvGraphicFramePr>
        <p:xfrm>
          <a:off x="1387475" y="3268345"/>
          <a:ext cx="666686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000" dirty="0" err="1"/>
                        <a:t>Samayan</a:t>
                      </a:r>
                      <a:r>
                        <a:rPr lang="en-IN" sz="1000" dirty="0"/>
                        <a:t> Bhattacharya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000" dirty="0" err="1"/>
                        <a:t>Avigyan</a:t>
                      </a:r>
                      <a:r>
                        <a:rPr lang="en-IN" sz="1000" dirty="0"/>
                        <a:t> Bhattacharya 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000" dirty="0" err="1"/>
                        <a:t>Sk</a:t>
                      </a:r>
                      <a:r>
                        <a:rPr lang="en-IN" sz="1000" dirty="0"/>
                        <a:t> Shahnawaz</a:t>
                      </a:r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000" dirty="0" err="1"/>
                        <a:t>Asraful</a:t>
                      </a:r>
                      <a:r>
                        <a:rPr lang="en-IN" sz="1000" dirty="0"/>
                        <a:t> Islam</a:t>
                      </a:r>
                      <a:endParaRPr kumimoji="0" lang="en-IN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/>
                        <a:t>DrugPal</a:t>
                      </a:r>
                      <a:r>
                        <a:rPr lang="en-US" sz="1200" dirty="0"/>
                        <a:t>: A Machine Learning Based Drug Recommender System To Assist Physician</a:t>
                      </a: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dirty="0"/>
                        <a:t>Word2vec –</a:t>
                      </a:r>
                    </a:p>
                    <a:p>
                      <a:pPr algn="l">
                        <a:buNone/>
                      </a:pPr>
                      <a:r>
                        <a:rPr lang="en-IN" sz="1200" dirty="0"/>
                        <a:t>vectorization</a:t>
                      </a:r>
                    </a:p>
                    <a:p>
                      <a:pPr algn="l">
                        <a:buNone/>
                      </a:pPr>
                      <a:r>
                        <a:rPr lang="en-IN" sz="1200" dirty="0" err="1"/>
                        <a:t>LinearSVC</a:t>
                      </a:r>
                      <a:r>
                        <a:rPr lang="en-IN" sz="1200" dirty="0"/>
                        <a:t> –</a:t>
                      </a:r>
                    </a:p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working </a:t>
                      </a:r>
                    </a:p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work is implementing it </a:t>
                      </a:r>
                      <a:r>
                        <a:rPr lang="en-IN" alt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unsuperwisedly</a:t>
                      </a: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buNone/>
                      </a:pPr>
                      <a:r>
                        <a:rPr lang="en-I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Accuracy</a:t>
                      </a:r>
                      <a:endParaRPr lang="en-I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72235" y="3335655"/>
            <a:ext cx="1790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IN" sz="3200" dirty="0"/>
              <a:t>Justification for the Proposed Problem</a:t>
            </a:r>
            <a:endParaRPr sz="3200" dirty="0"/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en-IN" sz="1800" u="sng" dirty="0"/>
              <a:t>Motivation and Need: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People are more and more worried about their health and problems with medical diagnoses.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Doctors are to blame for more than 42% of drug errors because they write inaccurate prescriptions as a result of their lack of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large area of technology called natural language processing has the power to change the way things are done right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Recognizing key elements of spoken and written language and extracting meaning from unstructured material using computer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model recommend medications to medical practitioners which helps in the selection of a drug that is appropriate for the patient.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333045"/>
            <a:ext cx="7315200" cy="88764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Requirements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216" y="2290128"/>
            <a:ext cx="796834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/>
              <a:t>Front End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 sz="1800" dirty="0"/>
              <a:t>     HTML,CSS,STREAMLIT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1800" dirty="0"/>
              <a:t>Python – For Building NLP Model</a:t>
            </a:r>
            <a:endParaRPr lang="en-US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sz="1800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sz="1800"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13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53589" y="1333045"/>
            <a:ext cx="7315200" cy="887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hangingPunct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544445"/>
            <a:ext cx="812673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dirty="0"/>
              <a:t>Source of data set: </a:t>
            </a:r>
          </a:p>
          <a:p>
            <a:r>
              <a:rPr lang="en-IN" sz="1800" dirty="0">
                <a:hlinkClick r:id="rId2"/>
              </a:rPr>
              <a:t>https://www.kaggle.com/datasets/jessicali9530/kuc-hackathon-winter-2018</a:t>
            </a:r>
            <a:endParaRPr lang="en-IN" sz="1800" dirty="0"/>
          </a:p>
          <a:p>
            <a:endParaRPr lang="en-IN" sz="1800" dirty="0"/>
          </a:p>
          <a:p>
            <a:pPr algn="just"/>
            <a:r>
              <a:rPr lang="en-IN" sz="1800" dirty="0"/>
              <a:t>For a dataset ,Kaggle gives the best dataset</a:t>
            </a:r>
            <a:r>
              <a:rPr lang="en-US" sz="1800" dirty="0"/>
              <a:t> for NLP.</a:t>
            </a:r>
            <a:endParaRPr lang="en-IN" sz="1800" dirty="0"/>
          </a:p>
          <a:p>
            <a:pPr algn="just"/>
            <a:r>
              <a:rPr lang="en-IN" altLang="en-US" sz="1800" dirty="0"/>
              <a:t>Kaggle is one of the best source for students to use while working with various algorithms.They provide datasets which are professionally tested  by their engineers. Also avoids compatibility issues.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800"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71" y="1241946"/>
            <a:ext cx="8229600" cy="740439"/>
          </a:xfrm>
        </p:spPr>
        <p:txBody>
          <a:bodyPr/>
          <a:lstStyle/>
          <a:p>
            <a:r>
              <a:rPr lang="en-US" sz="3200" dirty="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Timeline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66039220"/>
              </p:ext>
            </p:extLst>
          </p:nvPr>
        </p:nvGraphicFramePr>
        <p:xfrm>
          <a:off x="602901" y="1982385"/>
          <a:ext cx="8179357" cy="421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910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HelveticaNeue Regular</vt:lpstr>
      <vt:lpstr>Times New Roman</vt:lpstr>
      <vt:lpstr>11_Default Design</vt:lpstr>
      <vt:lpstr>1_Default Design</vt:lpstr>
      <vt:lpstr>DRUG RECOMMENDATION SYSTEM</vt:lpstr>
      <vt:lpstr>Problem Definition</vt:lpstr>
      <vt:lpstr>Literature Survey</vt:lpstr>
      <vt:lpstr>Literature Survey</vt:lpstr>
      <vt:lpstr>Literature Survey</vt:lpstr>
      <vt:lpstr>Justification for the Proposed Problem</vt:lpstr>
      <vt:lpstr>Software/Tools Requirements</vt:lpstr>
      <vt:lpstr>PowerPoint Presentation</vt:lpstr>
      <vt:lpstr>Timeline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KAUSHIK TATA</cp:lastModifiedBy>
  <cp:revision>155</cp:revision>
  <dcterms:created xsi:type="dcterms:W3CDTF">2023-03-23T08:05:00Z</dcterms:created>
  <dcterms:modified xsi:type="dcterms:W3CDTF">2023-04-21T04:40:39Z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A00351139AA949E582C9BD53D152F117</vt:lpwstr>
  </property>
  <property fmtid="{D5CDD505-2E9C-101B-9397-08002B2CF9AE}" pid="3" name="KSOProductBuildVer">
    <vt:lpwstr>1033-11.2.0.11513</vt:lpwstr>
  </property>
</Properties>
</file>