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7"/>
  </p:notesMasterIdLst>
  <p:sldIdLst>
    <p:sldId id="256" r:id="rId2"/>
    <p:sldId id="332" r:id="rId3"/>
    <p:sldId id="334" r:id="rId4"/>
    <p:sldId id="335" r:id="rId5"/>
    <p:sldId id="311" r:id="rId6"/>
    <p:sldId id="331" r:id="rId7"/>
    <p:sldId id="313" r:id="rId8"/>
    <p:sldId id="322" r:id="rId9"/>
    <p:sldId id="312" r:id="rId10"/>
    <p:sldId id="315" r:id="rId11"/>
    <p:sldId id="320" r:id="rId12"/>
    <p:sldId id="319" r:id="rId13"/>
    <p:sldId id="321" r:id="rId14"/>
    <p:sldId id="330" r:id="rId15"/>
    <p:sldId id="316" r:id="rId16"/>
    <p:sldId id="314" r:id="rId17"/>
    <p:sldId id="317" r:id="rId18"/>
    <p:sldId id="323" r:id="rId19"/>
    <p:sldId id="324" r:id="rId20"/>
    <p:sldId id="326" r:id="rId21"/>
    <p:sldId id="325" r:id="rId22"/>
    <p:sldId id="327" r:id="rId23"/>
    <p:sldId id="328" r:id="rId24"/>
    <p:sldId id="333" r:id="rId25"/>
    <p:sldId id="329" r:id="rId26"/>
  </p:sldIdLst>
  <p:sldSz cx="9144000" cy="5143500" type="screen16x9"/>
  <p:notesSz cx="6858000" cy="9144000"/>
  <p:embeddedFontLst>
    <p:embeddedFont>
      <p:font typeface="Baskerville Old Face" panose="02020602080505020303" pitchFamily="18" charset="0"/>
      <p:regular r:id="rId28"/>
    </p:embeddedFont>
    <p:embeddedFont>
      <p:font typeface="Footlight MT Light" panose="0204060206030A020304" pitchFamily="18" charset="0"/>
      <p:regular r:id="rId29"/>
    </p:embeddedFont>
    <p:embeddedFont>
      <p:font typeface="Lato" panose="020F0502020204030203" pitchFamily="34"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
      <p:font typeface="Papyrus" panose="03070502060502030205" pitchFamily="66" charset="0"/>
      <p:regular r:id="rId38"/>
    </p:embeddedFont>
    <p:embeddedFont>
      <p:font typeface="Raleway" pitchFamily="2" charset="0"/>
      <p:regular r:id="rId39"/>
      <p:bold r:id="rId40"/>
      <p:italic r:id="rId41"/>
      <p:boldItalic r:id="rId42"/>
    </p:embeddedFont>
    <p:embeddedFont>
      <p:font typeface="Segoe UI" panose="020B050204020402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ika Keshwatkar" initials="DK" lastIdx="1" clrIdx="0">
    <p:extLst>
      <p:ext uri="{19B8F6BF-5375-455C-9EA6-DF929625EA0E}">
        <p15:presenceInfo xmlns:p15="http://schemas.microsoft.com/office/powerpoint/2012/main" userId="74d51ada6a00f1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52DE75-A2D4-485D-AF0D-A9D21B3D1CA4}">
  <a:tblStyle styleId="{8A52DE75-A2D4-485D-AF0D-A9D21B3D1C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9E5280-5247-496A-813F-3607F569F24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610"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ad8377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ad8377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ad8377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ad8377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721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19501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828800" y="1155574"/>
            <a:ext cx="5486400" cy="2011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286000" y="3530726"/>
            <a:ext cx="4572000" cy="4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278825" y="-2630651"/>
            <a:ext cx="15700164" cy="10585727"/>
            <a:chOff x="-2952501" y="-2410614"/>
            <a:chExt cx="15047119" cy="10145416"/>
          </a:xfrm>
        </p:grpSpPr>
        <p:grpSp>
          <p:nvGrpSpPr>
            <p:cNvPr id="13" name="Google Shape;13;p2"/>
            <p:cNvGrpSpPr/>
            <p:nvPr/>
          </p:nvGrpSpPr>
          <p:grpSpPr>
            <a:xfrm rot="5399764">
              <a:off x="-1561749" y="-3801164"/>
              <a:ext cx="5905823" cy="8686923"/>
              <a:chOff x="-825491" y="-400170"/>
              <a:chExt cx="4053691" cy="5943840"/>
            </a:xfrm>
          </p:grpSpPr>
          <p:grpSp>
            <p:nvGrpSpPr>
              <p:cNvPr id="14" name="Google Shape;14;p2"/>
              <p:cNvGrpSpPr/>
              <p:nvPr/>
            </p:nvGrpSpPr>
            <p:grpSpPr>
              <a:xfrm>
                <a:off x="-825491" y="-400170"/>
                <a:ext cx="4053691" cy="5935411"/>
                <a:chOff x="-825491" y="-400170"/>
                <a:chExt cx="4053691" cy="5935411"/>
              </a:xfrm>
            </p:grpSpPr>
            <p:grpSp>
              <p:nvGrpSpPr>
                <p:cNvPr id="15" name="Google Shape;15;p2"/>
                <p:cNvGrpSpPr/>
                <p:nvPr/>
              </p:nvGrpSpPr>
              <p:grpSpPr>
                <a:xfrm rot="-5400000">
                  <a:off x="-1767469" y="541807"/>
                  <a:ext cx="5935411" cy="4051456"/>
                  <a:chOff x="543200" y="628450"/>
                  <a:chExt cx="6513125" cy="4440925"/>
                </a:xfrm>
              </p:grpSpPr>
              <p:sp>
                <p:nvSpPr>
                  <p:cNvPr id="16" name="Google Shape;16;p2"/>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33" name="Google Shape;33;p2"/>
              <p:cNvGrpSpPr/>
              <p:nvPr/>
            </p:nvGrpSpPr>
            <p:grpSpPr>
              <a:xfrm rot="-5400000">
                <a:off x="-1715265" y="839456"/>
                <a:ext cx="5785570" cy="3622857"/>
                <a:chOff x="533950" y="838450"/>
                <a:chExt cx="6348700" cy="3971125"/>
              </a:xfrm>
            </p:grpSpPr>
            <p:sp>
              <p:nvSpPr>
                <p:cNvPr id="34" name="Google Shape;34;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 name="Google Shape;152;p2"/>
            <p:cNvGrpSpPr/>
            <p:nvPr/>
          </p:nvGrpSpPr>
          <p:grpSpPr>
            <a:xfrm rot="5400000">
              <a:off x="4793583" y="433768"/>
              <a:ext cx="5915146" cy="8686923"/>
              <a:chOff x="-825491" y="-400170"/>
              <a:chExt cx="4053691" cy="5943840"/>
            </a:xfrm>
          </p:grpSpPr>
          <p:grpSp>
            <p:nvGrpSpPr>
              <p:cNvPr id="153" name="Google Shape;153;p2"/>
              <p:cNvGrpSpPr/>
              <p:nvPr/>
            </p:nvGrpSpPr>
            <p:grpSpPr>
              <a:xfrm>
                <a:off x="-825491" y="-400170"/>
                <a:ext cx="4053691" cy="5935411"/>
                <a:chOff x="-825491" y="-400170"/>
                <a:chExt cx="4053691" cy="5935411"/>
              </a:xfrm>
            </p:grpSpPr>
            <p:grpSp>
              <p:nvGrpSpPr>
                <p:cNvPr id="154" name="Google Shape;154;p2"/>
                <p:cNvGrpSpPr/>
                <p:nvPr/>
              </p:nvGrpSpPr>
              <p:grpSpPr>
                <a:xfrm rot="-5400000">
                  <a:off x="-1767469" y="541807"/>
                  <a:ext cx="5935411" cy="4051456"/>
                  <a:chOff x="543200" y="628450"/>
                  <a:chExt cx="6513125" cy="4440925"/>
                </a:xfrm>
              </p:grpSpPr>
              <p:sp>
                <p:nvSpPr>
                  <p:cNvPr id="155" name="Google Shape;155;p2"/>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172" name="Google Shape;172;p2"/>
              <p:cNvGrpSpPr/>
              <p:nvPr/>
            </p:nvGrpSpPr>
            <p:grpSpPr>
              <a:xfrm rot="-5400000">
                <a:off x="-1715265" y="839456"/>
                <a:ext cx="5785570" cy="3622857"/>
                <a:chOff x="533950" y="838450"/>
                <a:chExt cx="6348700" cy="3971125"/>
              </a:xfrm>
            </p:grpSpPr>
            <p:sp>
              <p:nvSpPr>
                <p:cNvPr id="173" name="Google Shape;173;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17"/>
        <p:cNvGrpSpPr/>
        <p:nvPr/>
      </p:nvGrpSpPr>
      <p:grpSpPr>
        <a:xfrm>
          <a:off x="0" y="0"/>
          <a:ext cx="0" cy="0"/>
          <a:chOff x="0" y="0"/>
          <a:chExt cx="0" cy="0"/>
        </a:xfrm>
      </p:grpSpPr>
      <p:grpSp>
        <p:nvGrpSpPr>
          <p:cNvPr id="1318" name="Google Shape;1318;p15"/>
          <p:cNvGrpSpPr/>
          <p:nvPr/>
        </p:nvGrpSpPr>
        <p:grpSpPr>
          <a:xfrm>
            <a:off x="-230683" y="3466303"/>
            <a:ext cx="3832400" cy="1821650"/>
            <a:chOff x="-240925" y="3502150"/>
            <a:chExt cx="3832400" cy="1821650"/>
          </a:xfrm>
        </p:grpSpPr>
        <p:grpSp>
          <p:nvGrpSpPr>
            <p:cNvPr id="1319" name="Google Shape;1319;p15"/>
            <p:cNvGrpSpPr/>
            <p:nvPr/>
          </p:nvGrpSpPr>
          <p:grpSpPr>
            <a:xfrm>
              <a:off x="-240925" y="3502150"/>
              <a:ext cx="3832400" cy="1821650"/>
              <a:chOff x="-240925" y="3502150"/>
              <a:chExt cx="3832400" cy="1821650"/>
            </a:xfrm>
          </p:grpSpPr>
          <p:sp>
            <p:nvSpPr>
              <p:cNvPr id="1320" name="Google Shape;1320;p15"/>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321" name="Google Shape;1321;p15"/>
              <p:cNvSpPr/>
              <p:nvPr/>
            </p:nvSpPr>
            <p:spPr>
              <a:xfrm>
                <a:off x="-173700" y="3507450"/>
                <a:ext cx="3765175" cy="1776125"/>
              </a:xfrm>
              <a:custGeom>
                <a:avLst/>
                <a:gdLst/>
                <a:ahLst/>
                <a:cxnLst/>
                <a:rect l="l" t="t" r="r" b="b"/>
                <a:pathLst>
                  <a:path w="150607" h="71045" extrusionOk="0">
                    <a:moveTo>
                      <a:pt x="0" y="0"/>
                    </a:moveTo>
                    <a:lnTo>
                      <a:pt x="13354" y="29842"/>
                    </a:lnTo>
                    <a:lnTo>
                      <a:pt x="41238" y="45047"/>
                    </a:lnTo>
                    <a:lnTo>
                      <a:pt x="28912" y="71045"/>
                    </a:lnTo>
                    <a:lnTo>
                      <a:pt x="20593" y="55512"/>
                    </a:lnTo>
                    <a:lnTo>
                      <a:pt x="77321" y="59839"/>
                    </a:lnTo>
                    <a:lnTo>
                      <a:pt x="104663" y="51323"/>
                    </a:lnTo>
                    <a:lnTo>
                      <a:pt x="121696" y="70373"/>
                    </a:lnTo>
                    <a:lnTo>
                      <a:pt x="140970" y="60960"/>
                    </a:lnTo>
                    <a:lnTo>
                      <a:pt x="150607" y="68356"/>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322" name="Google Shape;1322;p15"/>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1323" name="Google Shape;1323;p15"/>
              <p:cNvCxnSpPr/>
              <p:nvPr/>
            </p:nvCxnSpPr>
            <p:spPr>
              <a:xfrm flipH="1">
                <a:off x="2005275" y="4791150"/>
                <a:ext cx="444000" cy="4728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grpSp>
          <p:nvGrpSpPr>
            <p:cNvPr id="1324" name="Google Shape;1324;p15"/>
            <p:cNvGrpSpPr/>
            <p:nvPr/>
          </p:nvGrpSpPr>
          <p:grpSpPr>
            <a:xfrm>
              <a:off x="137875" y="3820221"/>
              <a:ext cx="2319521" cy="1201050"/>
              <a:chOff x="137875" y="3820221"/>
              <a:chExt cx="2319521" cy="1201050"/>
            </a:xfrm>
          </p:grpSpPr>
          <p:sp>
            <p:nvSpPr>
              <p:cNvPr id="1325" name="Google Shape;1325;p15"/>
              <p:cNvSpPr/>
              <p:nvPr/>
            </p:nvSpPr>
            <p:spPr>
              <a:xfrm>
                <a:off x="137875" y="42313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347246" y="382022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829925" y="46169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316650" y="4869775"/>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1744096" y="49846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2420796" y="47752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31" name="Google Shape;1331;p15"/>
          <p:cNvPicPr preferRelativeResize="0"/>
          <p:nvPr/>
        </p:nvPicPr>
        <p:blipFill>
          <a:blip r:embed="rId2">
            <a:alphaModFix/>
          </a:blip>
          <a:stretch>
            <a:fillRect/>
          </a:stretch>
        </p:blipFill>
        <p:spPr>
          <a:xfrm>
            <a:off x="0" y="-2286"/>
            <a:ext cx="9144000" cy="5148071"/>
          </a:xfrm>
          <a:prstGeom prst="rect">
            <a:avLst/>
          </a:prstGeom>
          <a:noFill/>
          <a:ln>
            <a:noFill/>
          </a:ln>
        </p:spPr>
      </p:pic>
      <p:sp>
        <p:nvSpPr>
          <p:cNvPr id="1332" name="Google Shape;1332;p15"/>
          <p:cNvSpPr txBox="1">
            <a:spLocks noGrp="1"/>
          </p:cNvSpPr>
          <p:nvPr>
            <p:ph type="title"/>
          </p:nvPr>
        </p:nvSpPr>
        <p:spPr>
          <a:xfrm>
            <a:off x="713225" y="539500"/>
            <a:ext cx="77175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33"/>
        <p:cNvGrpSpPr/>
        <p:nvPr/>
      </p:nvGrpSpPr>
      <p:grpSpPr>
        <a:xfrm>
          <a:off x="0" y="0"/>
          <a:ext cx="0" cy="0"/>
          <a:chOff x="0" y="0"/>
          <a:chExt cx="0" cy="0"/>
        </a:xfrm>
      </p:grpSpPr>
      <p:grpSp>
        <p:nvGrpSpPr>
          <p:cNvPr id="2134" name="Google Shape;2134;p34"/>
          <p:cNvGrpSpPr/>
          <p:nvPr/>
        </p:nvGrpSpPr>
        <p:grpSpPr>
          <a:xfrm rot="5400000" flipH="1">
            <a:off x="-398023" y="740259"/>
            <a:ext cx="5264529" cy="7731153"/>
            <a:chOff x="-825491" y="-400170"/>
            <a:chExt cx="4053691" cy="5943840"/>
          </a:xfrm>
        </p:grpSpPr>
        <p:grpSp>
          <p:nvGrpSpPr>
            <p:cNvPr id="2135" name="Google Shape;2135;p34"/>
            <p:cNvGrpSpPr/>
            <p:nvPr/>
          </p:nvGrpSpPr>
          <p:grpSpPr>
            <a:xfrm>
              <a:off x="-825491" y="-400170"/>
              <a:ext cx="4053691" cy="5935411"/>
              <a:chOff x="-825491" y="-400170"/>
              <a:chExt cx="4053691" cy="5935411"/>
            </a:xfrm>
          </p:grpSpPr>
          <p:grpSp>
            <p:nvGrpSpPr>
              <p:cNvPr id="2136" name="Google Shape;2136;p34"/>
              <p:cNvGrpSpPr/>
              <p:nvPr/>
            </p:nvGrpSpPr>
            <p:grpSpPr>
              <a:xfrm rot="-5400000">
                <a:off x="-1767469" y="541807"/>
                <a:ext cx="5935411" cy="4051456"/>
                <a:chOff x="543200" y="628450"/>
                <a:chExt cx="6513125" cy="4440925"/>
              </a:xfrm>
            </p:grpSpPr>
            <p:sp>
              <p:nvSpPr>
                <p:cNvPr id="2137" name="Google Shape;2137;p34"/>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4"/>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4"/>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4"/>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4"/>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4"/>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4"/>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4"/>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4"/>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4"/>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4"/>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3" name="Google Shape;2153;p34"/>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2154" name="Google Shape;2154;p34"/>
            <p:cNvGrpSpPr/>
            <p:nvPr/>
          </p:nvGrpSpPr>
          <p:grpSpPr>
            <a:xfrm rot="-5400000">
              <a:off x="-1715265" y="839456"/>
              <a:ext cx="5785570" cy="3622857"/>
              <a:chOff x="533950" y="838450"/>
              <a:chExt cx="6348700" cy="3971125"/>
            </a:xfrm>
          </p:grpSpPr>
          <p:sp>
            <p:nvSpPr>
              <p:cNvPr id="2155" name="Google Shape;2155;p34"/>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4"/>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4"/>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4"/>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4"/>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4"/>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4"/>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4"/>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4"/>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4"/>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4"/>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4"/>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4"/>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4"/>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4"/>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4"/>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273" name="Google Shape;2273;p34"/>
          <p:cNvPicPr preferRelativeResize="0"/>
          <p:nvPr/>
        </p:nvPicPr>
        <p:blipFill>
          <a:blip r:embed="rId2">
            <a:alphaModFix/>
          </a:blip>
          <a:stretch>
            <a:fillRect/>
          </a:stretch>
        </p:blipFill>
        <p:spPr>
          <a:xfrm>
            <a:off x="0" y="-2286"/>
            <a:ext cx="9144000" cy="51480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274"/>
        <p:cNvGrpSpPr/>
        <p:nvPr/>
      </p:nvGrpSpPr>
      <p:grpSpPr>
        <a:xfrm>
          <a:off x="0" y="0"/>
          <a:ext cx="0" cy="0"/>
          <a:chOff x="0" y="0"/>
          <a:chExt cx="0" cy="0"/>
        </a:xfrm>
      </p:grpSpPr>
      <p:pic>
        <p:nvPicPr>
          <p:cNvPr id="2275" name="Google Shape;2275;p35"/>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276" name="Google Shape;2276;p35"/>
          <p:cNvGrpSpPr/>
          <p:nvPr/>
        </p:nvGrpSpPr>
        <p:grpSpPr>
          <a:xfrm flipH="1">
            <a:off x="6379426" y="-393192"/>
            <a:ext cx="4284751" cy="6292149"/>
            <a:chOff x="-825491" y="-400170"/>
            <a:chExt cx="4053691" cy="5943840"/>
          </a:xfrm>
        </p:grpSpPr>
        <p:grpSp>
          <p:nvGrpSpPr>
            <p:cNvPr id="2277" name="Google Shape;2277;p35"/>
            <p:cNvGrpSpPr/>
            <p:nvPr/>
          </p:nvGrpSpPr>
          <p:grpSpPr>
            <a:xfrm>
              <a:off x="-825491" y="-400170"/>
              <a:ext cx="4053691" cy="5935411"/>
              <a:chOff x="-825491" y="-400170"/>
              <a:chExt cx="4053691" cy="5935411"/>
            </a:xfrm>
          </p:grpSpPr>
          <p:grpSp>
            <p:nvGrpSpPr>
              <p:cNvPr id="2278" name="Google Shape;2278;p35"/>
              <p:cNvGrpSpPr/>
              <p:nvPr/>
            </p:nvGrpSpPr>
            <p:grpSpPr>
              <a:xfrm rot="-5400000">
                <a:off x="-1767469" y="541807"/>
                <a:ext cx="5935411" cy="4051456"/>
                <a:chOff x="543200" y="628450"/>
                <a:chExt cx="6513125" cy="4440925"/>
              </a:xfrm>
            </p:grpSpPr>
            <p:sp>
              <p:nvSpPr>
                <p:cNvPr id="2279" name="Google Shape;2279;p35"/>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5"/>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5"/>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5"/>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5"/>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5"/>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5"/>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35"/>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2296" name="Google Shape;2296;p35"/>
            <p:cNvGrpSpPr/>
            <p:nvPr/>
          </p:nvGrpSpPr>
          <p:grpSpPr>
            <a:xfrm rot="-5400000">
              <a:off x="-1715265" y="839456"/>
              <a:ext cx="5785570" cy="3622857"/>
              <a:chOff x="533950" y="838450"/>
              <a:chExt cx="6348700" cy="3971125"/>
            </a:xfrm>
          </p:grpSpPr>
          <p:sp>
            <p:nvSpPr>
              <p:cNvPr id="2297" name="Google Shape;2297;p35"/>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5"/>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5"/>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5"/>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5"/>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5"/>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5"/>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5"/>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5"/>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5"/>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5"/>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5"/>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5"/>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5"/>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5"/>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5"/>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5"/>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5"/>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5"/>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5"/>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5"/>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5"/>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5"/>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5"/>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5"/>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5"/>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5"/>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5"/>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5"/>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5"/>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5"/>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5"/>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5"/>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5"/>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5"/>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5"/>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5"/>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5"/>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80" r:id="rId3"/>
    <p:sldLayoutId id="214748368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kaggle.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39"/>
          <p:cNvSpPr txBox="1">
            <a:spLocks noGrp="1"/>
          </p:cNvSpPr>
          <p:nvPr>
            <p:ph type="ctrTitle"/>
          </p:nvPr>
        </p:nvSpPr>
        <p:spPr>
          <a:xfrm>
            <a:off x="1334199" y="1725661"/>
            <a:ext cx="6448573" cy="2011800"/>
          </a:xfrm>
          <a:prstGeom prst="rect">
            <a:avLst/>
          </a:prstGeom>
        </p:spPr>
        <p:txBody>
          <a:bodyPr spcFirstLastPara="1" wrap="square" lIns="91425" tIns="91425" rIns="91425" bIns="91425" anchor="b" anchorCtr="0">
            <a:noAutofit/>
          </a:bodyPr>
          <a:lstStyle/>
          <a:p>
            <a:r>
              <a:rPr lang="en-IN" sz="4000" b="1" u="sng" kern="100" dirty="0">
                <a:effectLst/>
                <a:latin typeface="Papyrus" panose="03070502060502030205" pitchFamily="66" charset="0"/>
                <a:ea typeface="Calibri" panose="020F0502020204030204" pitchFamily="34" charset="0"/>
                <a:cs typeface="Times New Roman" panose="02020603050405020304" pitchFamily="18" charset="0"/>
              </a:rPr>
              <a:t>EFFECTIVENESS OF  DRUG EVALUATION </a:t>
            </a:r>
            <a:br>
              <a:rPr lang="en-IN" sz="4000" kern="100" dirty="0">
                <a:effectLst/>
                <a:latin typeface="Papyrus" panose="03070502060502030205" pitchFamily="66" charset="0"/>
                <a:ea typeface="Calibri" panose="020F0502020204030204" pitchFamily="34" charset="0"/>
                <a:cs typeface="Times New Roman" panose="02020603050405020304" pitchFamily="18" charset="0"/>
              </a:rPr>
            </a:br>
            <a:endParaRPr sz="4000" dirty="0">
              <a:latin typeface="Papyrus" panose="03070502060502030205" pitchFamily="66" charset="0"/>
            </a:endParaRPr>
          </a:p>
        </p:txBody>
      </p:sp>
      <p:sp>
        <p:nvSpPr>
          <p:cNvPr id="2426" name="Google Shape;2426;p39"/>
          <p:cNvSpPr txBox="1">
            <a:spLocks noGrp="1"/>
          </p:cNvSpPr>
          <p:nvPr>
            <p:ph type="subTitle" idx="1"/>
          </p:nvPr>
        </p:nvSpPr>
        <p:spPr>
          <a:xfrm>
            <a:off x="2286000" y="3530726"/>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is where your presentation begins</a:t>
            </a:r>
            <a:endParaRPr/>
          </a:p>
        </p:txBody>
      </p:sp>
      <p:cxnSp>
        <p:nvCxnSpPr>
          <p:cNvPr id="2427" name="Google Shape;2427;p39"/>
          <p:cNvCxnSpPr/>
          <p:nvPr/>
        </p:nvCxnSpPr>
        <p:spPr>
          <a:xfrm>
            <a:off x="3157950" y="3349050"/>
            <a:ext cx="2828100" cy="0"/>
          </a:xfrm>
          <a:prstGeom prst="straightConnector1">
            <a:avLst/>
          </a:prstGeom>
          <a:noFill/>
          <a:ln w="9525" cap="rnd" cmpd="sng">
            <a:solidFill>
              <a:schemeClr val="accent2"/>
            </a:solidFill>
            <a:prstDash val="solid"/>
            <a:round/>
            <a:headEnd type="oval" w="med" len="med"/>
            <a:tailEnd type="oval" w="med" len="med"/>
          </a:ln>
          <a:effectLst>
            <a:outerShdw blurRad="142875" algn="bl" rotWithShape="0">
              <a:schemeClr val="accent2">
                <a:alpha val="85000"/>
              </a:schemeClr>
            </a:outerShdw>
          </a:effectLst>
        </p:spPr>
      </p:cxnSp>
      <p:grpSp>
        <p:nvGrpSpPr>
          <p:cNvPr id="2428" name="Google Shape;2428;p39"/>
          <p:cNvGrpSpPr/>
          <p:nvPr/>
        </p:nvGrpSpPr>
        <p:grpSpPr>
          <a:xfrm>
            <a:off x="-366528" y="3540652"/>
            <a:ext cx="3200100" cy="1970658"/>
            <a:chOff x="-548577" y="3501263"/>
            <a:chExt cx="3200100" cy="1970658"/>
          </a:xfrm>
        </p:grpSpPr>
        <p:sp>
          <p:nvSpPr>
            <p:cNvPr id="2429" name="Google Shape;2429;p39"/>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0" name="Google Shape;2430;p39"/>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1" name="Google Shape;2431;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2" name="Google Shape;2432;p39"/>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3" name="Google Shape;2433;p39"/>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4" name="Google Shape;2434;p39"/>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5" name="Google Shape;2435;p39"/>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6" name="Google Shape;2436;p39"/>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7" name="Google Shape;2437;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8" name="Google Shape;2438;p39"/>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9" name="Google Shape;2439;p39"/>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0" name="Google Shape;2440;p39"/>
            <p:cNvGrpSpPr/>
            <p:nvPr/>
          </p:nvGrpSpPr>
          <p:grpSpPr>
            <a:xfrm>
              <a:off x="864659" y="4098708"/>
              <a:ext cx="373627" cy="367925"/>
              <a:chOff x="7964906" y="2434073"/>
              <a:chExt cx="373627" cy="367925"/>
            </a:xfrm>
          </p:grpSpPr>
          <p:sp>
            <p:nvSpPr>
              <p:cNvPr id="2441" name="Google Shape;2441;p39"/>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9"/>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39"/>
            <p:cNvGrpSpPr/>
            <p:nvPr/>
          </p:nvGrpSpPr>
          <p:grpSpPr>
            <a:xfrm>
              <a:off x="497408" y="4520564"/>
              <a:ext cx="285230" cy="355597"/>
              <a:chOff x="8007400" y="2902278"/>
              <a:chExt cx="285230" cy="355597"/>
            </a:xfrm>
          </p:grpSpPr>
          <p:sp>
            <p:nvSpPr>
              <p:cNvPr id="2444" name="Google Shape;2444;p39"/>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9"/>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6" name="Google Shape;2446;p39"/>
          <p:cNvGrpSpPr/>
          <p:nvPr/>
        </p:nvGrpSpPr>
        <p:grpSpPr>
          <a:xfrm>
            <a:off x="7134523" y="-364255"/>
            <a:ext cx="2377525" cy="1958257"/>
            <a:chOff x="7134523" y="-367836"/>
            <a:chExt cx="2377525" cy="1958257"/>
          </a:xfrm>
        </p:grpSpPr>
        <p:grpSp>
          <p:nvGrpSpPr>
            <p:cNvPr id="2447" name="Google Shape;2447;p39"/>
            <p:cNvGrpSpPr/>
            <p:nvPr/>
          </p:nvGrpSpPr>
          <p:grpSpPr>
            <a:xfrm>
              <a:off x="7134848" y="-367836"/>
              <a:ext cx="2377200" cy="731417"/>
              <a:chOff x="-137127" y="4740521"/>
              <a:chExt cx="2377200" cy="731417"/>
            </a:xfrm>
          </p:grpSpPr>
          <p:sp>
            <p:nvSpPr>
              <p:cNvPr id="2448" name="Google Shape;2448;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49" name="Google Shape;2449;p39"/>
              <p:cNvSpPr/>
              <p:nvPr/>
            </p:nvSpPr>
            <p:spPr>
              <a:xfrm>
                <a:off x="-137127" y="474053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0" name="Google Shape;2450;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
          <p:nvSpPr>
            <p:cNvPr id="2451" name="Google Shape;2451;p39"/>
            <p:cNvSpPr/>
            <p:nvPr/>
          </p:nvSpPr>
          <p:spPr>
            <a:xfrm rot="10800000" flipH="1">
              <a:off x="87803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2" name="Google Shape;2452;p39"/>
            <p:cNvSpPr/>
            <p:nvPr/>
          </p:nvSpPr>
          <p:spPr>
            <a:xfrm rot="10800000" flipH="1">
              <a:off x="79574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3" name="Google Shape;2453;p39"/>
            <p:cNvSpPr/>
            <p:nvPr/>
          </p:nvSpPr>
          <p:spPr>
            <a:xfrm rot="10800000" flipH="1">
              <a:off x="7545973" y="50769"/>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4" name="Google Shape;2454;p39"/>
            <p:cNvSpPr/>
            <p:nvPr/>
          </p:nvSpPr>
          <p:spPr>
            <a:xfrm rot="10800000" flipH="1">
              <a:off x="71345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5" name="Google Shape;2455;p39"/>
            <p:cNvSpPr/>
            <p:nvPr/>
          </p:nvSpPr>
          <p:spPr>
            <a:xfrm rot="10800000" flipH="1">
              <a:off x="7545973" y="859022"/>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nvGrpSpPr>
            <p:cNvPr id="2456" name="Google Shape;2456;p39"/>
            <p:cNvGrpSpPr/>
            <p:nvPr/>
          </p:nvGrpSpPr>
          <p:grpSpPr>
            <a:xfrm rot="2700000">
              <a:off x="7341401" y="664950"/>
              <a:ext cx="317642" cy="318754"/>
              <a:chOff x="5779408" y="3699191"/>
              <a:chExt cx="317645" cy="318757"/>
            </a:xfrm>
          </p:grpSpPr>
          <p:sp>
            <p:nvSpPr>
              <p:cNvPr id="2457" name="Google Shape;2457;p39"/>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9"/>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39"/>
            <p:cNvGrpSpPr/>
            <p:nvPr/>
          </p:nvGrpSpPr>
          <p:grpSpPr>
            <a:xfrm>
              <a:off x="7806981" y="1041332"/>
              <a:ext cx="209383" cy="366778"/>
              <a:chOff x="6275635" y="4089871"/>
              <a:chExt cx="209383" cy="366778"/>
            </a:xfrm>
          </p:grpSpPr>
          <p:sp>
            <p:nvSpPr>
              <p:cNvPr id="2460" name="Google Shape;2460;p39"/>
              <p:cNvSpPr/>
              <p:nvPr/>
            </p:nvSpPr>
            <p:spPr>
              <a:xfrm>
                <a:off x="6275635" y="4089871"/>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9"/>
              <p:cNvSpPr/>
              <p:nvPr/>
            </p:nvSpPr>
            <p:spPr>
              <a:xfrm>
                <a:off x="6395474" y="4089871"/>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39"/>
            <p:cNvGrpSpPr/>
            <p:nvPr/>
          </p:nvGrpSpPr>
          <p:grpSpPr>
            <a:xfrm>
              <a:off x="7731883" y="238543"/>
              <a:ext cx="359579" cy="355852"/>
              <a:chOff x="5309250" y="2903170"/>
              <a:chExt cx="359579" cy="355852"/>
            </a:xfrm>
          </p:grpSpPr>
          <p:sp>
            <p:nvSpPr>
              <p:cNvPr id="2463" name="Google Shape;2463;p39"/>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9"/>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9"/>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5E058-B260-8763-2367-EBCDF3EDFA8A}"/>
              </a:ext>
            </a:extLst>
          </p:cNvPr>
          <p:cNvSpPr>
            <a:spLocks noGrp="1"/>
          </p:cNvSpPr>
          <p:nvPr>
            <p:ph type="ctrTitle"/>
          </p:nvPr>
        </p:nvSpPr>
        <p:spPr>
          <a:xfrm>
            <a:off x="1907177" y="509450"/>
            <a:ext cx="5486400" cy="829123"/>
          </a:xfrm>
        </p:spPr>
        <p:txBody>
          <a:bodyPr/>
          <a:lstStyle/>
          <a:p>
            <a:pPr algn="l"/>
            <a:r>
              <a:rPr lang="en-IN" sz="2000" u="sng" dirty="0">
                <a:latin typeface="Baskerville Old Face" panose="02020602080505020303" pitchFamily="18" charset="0"/>
              </a:rPr>
              <a:t>Categorizing the values</a:t>
            </a:r>
            <a:br>
              <a:rPr lang="en-IN" sz="2000" u="sng" dirty="0">
                <a:latin typeface="Baskerville Old Face" panose="02020602080505020303" pitchFamily="18" charset="0"/>
              </a:rPr>
            </a:br>
            <a:endParaRPr lang="en-IN" sz="2000" u="sng" dirty="0">
              <a:latin typeface="Baskerville Old Face" panose="02020602080505020303" pitchFamily="18" charset="0"/>
            </a:endParaRPr>
          </a:p>
        </p:txBody>
      </p:sp>
      <p:sp>
        <p:nvSpPr>
          <p:cNvPr id="7" name="Subtitle 6">
            <a:extLst>
              <a:ext uri="{FF2B5EF4-FFF2-40B4-BE49-F238E27FC236}">
                <a16:creationId xmlns:a16="http://schemas.microsoft.com/office/drawing/2014/main" id="{AE32C338-8121-A393-B61D-4B642457F905}"/>
              </a:ext>
            </a:extLst>
          </p:cNvPr>
          <p:cNvSpPr>
            <a:spLocks noGrp="1"/>
          </p:cNvSpPr>
          <p:nvPr>
            <p:ph type="subTitle" idx="1"/>
          </p:nvPr>
        </p:nvSpPr>
        <p:spPr>
          <a:xfrm>
            <a:off x="293914" y="3530726"/>
            <a:ext cx="8229600" cy="457200"/>
          </a:xfrm>
        </p:spPr>
        <p:txBody>
          <a:bodyPr/>
          <a:lstStyle/>
          <a:p>
            <a:pPr algn="l"/>
            <a:r>
              <a:rPr lang="en-IN" dirty="0">
                <a:latin typeface="Baskerville Old Face" panose="02020602080505020303" pitchFamily="18" charset="0"/>
              </a:rPr>
              <a:t>      -The data values which varies between 1-5 is categorised into 3 parts as ineffective, partly effective and effective.</a:t>
            </a:r>
          </a:p>
        </p:txBody>
      </p:sp>
      <p:pic>
        <p:nvPicPr>
          <p:cNvPr id="9" name="Picture 8">
            <a:extLst>
              <a:ext uri="{FF2B5EF4-FFF2-40B4-BE49-F238E27FC236}">
                <a16:creationId xmlns:a16="http://schemas.microsoft.com/office/drawing/2014/main" id="{4E0B2357-87B4-B2EA-DAAA-7D87033B807B}"/>
              </a:ext>
            </a:extLst>
          </p:cNvPr>
          <p:cNvPicPr>
            <a:picLocks noChangeAspect="1"/>
          </p:cNvPicPr>
          <p:nvPr/>
        </p:nvPicPr>
        <p:blipFill>
          <a:blip r:embed="rId2"/>
          <a:stretch>
            <a:fillRect/>
          </a:stretch>
        </p:blipFill>
        <p:spPr>
          <a:xfrm>
            <a:off x="1851982" y="1266608"/>
            <a:ext cx="5113463" cy="2011854"/>
          </a:xfrm>
          <a:prstGeom prst="rect">
            <a:avLst/>
          </a:prstGeom>
        </p:spPr>
      </p:pic>
    </p:spTree>
    <p:extLst>
      <p:ext uri="{BB962C8B-B14F-4D97-AF65-F5344CB8AC3E}">
        <p14:creationId xmlns:p14="http://schemas.microsoft.com/office/powerpoint/2010/main" val="232030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25F12-F9E7-2845-628C-978377511290}"/>
              </a:ext>
            </a:extLst>
          </p:cNvPr>
          <p:cNvPicPr>
            <a:picLocks noChangeAspect="1"/>
          </p:cNvPicPr>
          <p:nvPr/>
        </p:nvPicPr>
        <p:blipFill>
          <a:blip r:embed="rId2"/>
          <a:stretch>
            <a:fillRect/>
          </a:stretch>
        </p:blipFill>
        <p:spPr>
          <a:xfrm>
            <a:off x="235461" y="891460"/>
            <a:ext cx="4961050" cy="1844200"/>
          </a:xfrm>
          <a:prstGeom prst="rect">
            <a:avLst/>
          </a:prstGeom>
        </p:spPr>
      </p:pic>
      <p:pic>
        <p:nvPicPr>
          <p:cNvPr id="9" name="Picture 8">
            <a:extLst>
              <a:ext uri="{FF2B5EF4-FFF2-40B4-BE49-F238E27FC236}">
                <a16:creationId xmlns:a16="http://schemas.microsoft.com/office/drawing/2014/main" id="{8CD0882C-9754-F905-A710-E5BE914B4F7B}"/>
              </a:ext>
            </a:extLst>
          </p:cNvPr>
          <p:cNvPicPr>
            <a:picLocks noChangeAspect="1"/>
          </p:cNvPicPr>
          <p:nvPr/>
        </p:nvPicPr>
        <p:blipFill>
          <a:blip r:embed="rId3"/>
          <a:stretch>
            <a:fillRect/>
          </a:stretch>
        </p:blipFill>
        <p:spPr>
          <a:xfrm>
            <a:off x="3046163" y="2936885"/>
            <a:ext cx="5494496" cy="1859441"/>
          </a:xfrm>
          <a:prstGeom prst="rect">
            <a:avLst/>
          </a:prstGeom>
        </p:spPr>
      </p:pic>
      <p:sp>
        <p:nvSpPr>
          <p:cNvPr id="10" name="Title 9">
            <a:extLst>
              <a:ext uri="{FF2B5EF4-FFF2-40B4-BE49-F238E27FC236}">
                <a16:creationId xmlns:a16="http://schemas.microsoft.com/office/drawing/2014/main" id="{58E61A36-409F-919C-CBFD-16A8D8382BBE}"/>
              </a:ext>
            </a:extLst>
          </p:cNvPr>
          <p:cNvSpPr>
            <a:spLocks noGrp="1"/>
          </p:cNvSpPr>
          <p:nvPr>
            <p:ph type="title"/>
          </p:nvPr>
        </p:nvSpPr>
        <p:spPr>
          <a:xfrm>
            <a:off x="235461" y="196548"/>
            <a:ext cx="7717500" cy="594300"/>
          </a:xfrm>
        </p:spPr>
        <p:txBody>
          <a:bodyPr/>
          <a:lstStyle/>
          <a:p>
            <a:pPr algn="l"/>
            <a:r>
              <a:rPr lang="en-IN" sz="1600" b="0" dirty="0">
                <a:latin typeface="Baskerville Old Face" panose="02020602080505020303" pitchFamily="18" charset="0"/>
              </a:rPr>
              <a:t>Similarly,</a:t>
            </a:r>
            <a:endParaRPr lang="en-IN" dirty="0"/>
          </a:p>
        </p:txBody>
      </p:sp>
    </p:spTree>
    <p:extLst>
      <p:ext uri="{BB962C8B-B14F-4D97-AF65-F5344CB8AC3E}">
        <p14:creationId xmlns:p14="http://schemas.microsoft.com/office/powerpoint/2010/main" val="374502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CABBAC-EAE9-881C-A9EC-D21E554E8E51}"/>
              </a:ext>
            </a:extLst>
          </p:cNvPr>
          <p:cNvSpPr>
            <a:spLocks noGrp="1"/>
          </p:cNvSpPr>
          <p:nvPr>
            <p:ph type="title"/>
          </p:nvPr>
        </p:nvSpPr>
        <p:spPr>
          <a:xfrm>
            <a:off x="59357" y="0"/>
            <a:ext cx="4912693" cy="594300"/>
          </a:xfrm>
        </p:spPr>
        <p:txBody>
          <a:bodyPr/>
          <a:lstStyle/>
          <a:p>
            <a:pPr algn="l"/>
            <a:r>
              <a:rPr lang="en-IN" sz="2000" u="sng" dirty="0">
                <a:latin typeface="Baskerville Old Face" panose="02020602080505020303" pitchFamily="18" charset="0"/>
              </a:rPr>
              <a:t>Dataset including categorical variables:</a:t>
            </a:r>
          </a:p>
        </p:txBody>
      </p:sp>
      <p:pic>
        <p:nvPicPr>
          <p:cNvPr id="3" name="Picture 2">
            <a:extLst>
              <a:ext uri="{FF2B5EF4-FFF2-40B4-BE49-F238E27FC236}">
                <a16:creationId xmlns:a16="http://schemas.microsoft.com/office/drawing/2014/main" id="{6A5F8187-F448-3153-5818-A573ABA3DA43}"/>
              </a:ext>
            </a:extLst>
          </p:cNvPr>
          <p:cNvPicPr>
            <a:picLocks noChangeAspect="1"/>
          </p:cNvPicPr>
          <p:nvPr/>
        </p:nvPicPr>
        <p:blipFill>
          <a:blip r:embed="rId2"/>
          <a:stretch>
            <a:fillRect/>
          </a:stretch>
        </p:blipFill>
        <p:spPr>
          <a:xfrm>
            <a:off x="762000" y="549150"/>
            <a:ext cx="7910485" cy="4378450"/>
          </a:xfrm>
          <a:prstGeom prst="rect">
            <a:avLst/>
          </a:prstGeom>
        </p:spPr>
      </p:pic>
    </p:spTree>
    <p:extLst>
      <p:ext uri="{BB962C8B-B14F-4D97-AF65-F5344CB8AC3E}">
        <p14:creationId xmlns:p14="http://schemas.microsoft.com/office/powerpoint/2010/main" val="26381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0DB3CB-2CB8-A86C-2FB1-9B16EDA36A90}"/>
              </a:ext>
            </a:extLst>
          </p:cNvPr>
          <p:cNvSpPr txBox="1"/>
          <p:nvPr/>
        </p:nvSpPr>
        <p:spPr>
          <a:xfrm>
            <a:off x="1711065" y="666401"/>
            <a:ext cx="4000623" cy="2062103"/>
          </a:xfrm>
          <a:prstGeom prst="rect">
            <a:avLst/>
          </a:prstGeom>
          <a:noFill/>
        </p:spPr>
        <p:txBody>
          <a:bodyPr wrap="square" rtlCol="0">
            <a:spAutoFit/>
          </a:bodyPr>
          <a:lstStyle/>
          <a:p>
            <a:r>
              <a:rPr lang="en-IN" sz="1600" dirty="0">
                <a:solidFill>
                  <a:schemeClr val="tx1"/>
                </a:solidFill>
                <a:latin typeface="Baskerville Old Face" panose="02020602080505020303" pitchFamily="18" charset="0"/>
              </a:rPr>
              <a:t>-Since the index values varies as some of the rows are eliminated thus we rest the index.</a:t>
            </a:r>
          </a:p>
          <a:p>
            <a:r>
              <a:rPr lang="en-IN" sz="1600" dirty="0">
                <a:solidFill>
                  <a:schemeClr val="tx1"/>
                </a:solidFill>
                <a:latin typeface="Baskerville Old Face" panose="02020602080505020303" pitchFamily="18" charset="0"/>
              </a:rPr>
              <a:t>-describe( ) function states the total </a:t>
            </a:r>
            <a:r>
              <a:rPr lang="en-IN" sz="1600" dirty="0" err="1">
                <a:solidFill>
                  <a:schemeClr val="tx1"/>
                </a:solidFill>
                <a:latin typeface="Baskerville Old Face" panose="02020602080505020303" pitchFamily="18" charset="0"/>
              </a:rPr>
              <a:t>no.of</a:t>
            </a:r>
            <a:r>
              <a:rPr lang="en-IN" sz="1600" dirty="0">
                <a:solidFill>
                  <a:schemeClr val="tx1"/>
                </a:solidFill>
                <a:latin typeface="Baskerville Old Face" panose="02020602080505020303" pitchFamily="18" charset="0"/>
              </a:rPr>
              <a:t> values in the dataset which are 1715, its mean approximately 3 for all the 3 columns, standard deviation, range which is between 1-5,Q1 ie..,25% of the dataset, median and Q3 ie..,75% of data values.</a:t>
            </a:r>
          </a:p>
        </p:txBody>
      </p:sp>
      <p:pic>
        <p:nvPicPr>
          <p:cNvPr id="6" name="Picture 5">
            <a:extLst>
              <a:ext uri="{FF2B5EF4-FFF2-40B4-BE49-F238E27FC236}">
                <a16:creationId xmlns:a16="http://schemas.microsoft.com/office/drawing/2014/main" id="{438224C2-55CA-7189-F228-5AE4587FACEC}"/>
              </a:ext>
            </a:extLst>
          </p:cNvPr>
          <p:cNvPicPr>
            <a:picLocks noChangeAspect="1"/>
          </p:cNvPicPr>
          <p:nvPr/>
        </p:nvPicPr>
        <p:blipFill>
          <a:blip r:embed="rId2"/>
          <a:stretch>
            <a:fillRect/>
          </a:stretch>
        </p:blipFill>
        <p:spPr>
          <a:xfrm>
            <a:off x="6031728" y="2078449"/>
            <a:ext cx="2834886" cy="2636748"/>
          </a:xfrm>
          <a:prstGeom prst="rect">
            <a:avLst/>
          </a:prstGeom>
        </p:spPr>
      </p:pic>
    </p:spTree>
    <p:extLst>
      <p:ext uri="{BB962C8B-B14F-4D97-AF65-F5344CB8AC3E}">
        <p14:creationId xmlns:p14="http://schemas.microsoft.com/office/powerpoint/2010/main" val="168202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E7B7-15C9-C715-B175-22CB7F786683}"/>
              </a:ext>
            </a:extLst>
          </p:cNvPr>
          <p:cNvSpPr>
            <a:spLocks noGrp="1"/>
          </p:cNvSpPr>
          <p:nvPr>
            <p:ph type="ctrTitle"/>
          </p:nvPr>
        </p:nvSpPr>
        <p:spPr>
          <a:xfrm>
            <a:off x="1106424" y="1295782"/>
            <a:ext cx="6931152" cy="2011800"/>
          </a:xfrm>
        </p:spPr>
        <p:txBody>
          <a:bodyPr/>
          <a:lstStyle/>
          <a:p>
            <a:r>
              <a:rPr lang="en-IN" sz="5400" u="sng" dirty="0">
                <a:latin typeface="Palatino Linotype" panose="02040502050505030304" pitchFamily="18" charset="0"/>
              </a:rPr>
              <a:t>DATA VISUALIZATION</a:t>
            </a:r>
          </a:p>
        </p:txBody>
      </p:sp>
    </p:spTree>
    <p:extLst>
      <p:ext uri="{BB962C8B-B14F-4D97-AF65-F5344CB8AC3E}">
        <p14:creationId xmlns:p14="http://schemas.microsoft.com/office/powerpoint/2010/main" val="2719331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6B9642-F982-FE6F-BF72-744365914052}"/>
              </a:ext>
            </a:extLst>
          </p:cNvPr>
          <p:cNvSpPr txBox="1"/>
          <p:nvPr/>
        </p:nvSpPr>
        <p:spPr>
          <a:xfrm>
            <a:off x="138031" y="325954"/>
            <a:ext cx="8103326" cy="1323439"/>
          </a:xfrm>
          <a:prstGeom prst="rect">
            <a:avLst/>
          </a:prstGeom>
          <a:noFill/>
        </p:spPr>
        <p:txBody>
          <a:bodyPr wrap="square" rtlCol="0">
            <a:spAutoFit/>
          </a:bodyPr>
          <a:lstStyle/>
          <a:p>
            <a:r>
              <a:rPr lang="en-US" sz="1600" dirty="0">
                <a:solidFill>
                  <a:schemeClr val="accent3"/>
                </a:solidFill>
                <a:latin typeface="Baskerville Old Face" panose="02020602080505020303" pitchFamily="18" charset="0"/>
              </a:rPr>
              <a:t>Using seaborn and matplotlib packages, we visualize the data.</a:t>
            </a:r>
          </a:p>
          <a:p>
            <a:r>
              <a:rPr lang="en-US" sz="1600" dirty="0">
                <a:solidFill>
                  <a:schemeClr val="accent3"/>
                </a:solidFill>
                <a:latin typeface="Baskerville Old Face" panose="02020602080505020303" pitchFamily="18" charset="0"/>
              </a:rPr>
              <a:t>Here the Heatmap represents the correlation between satisfaction, ease of use and effectiveness which generally depends upon how dark the color is and in the below diagram it is said that the attributes are positively correlated. </a:t>
            </a:r>
          </a:p>
          <a:p>
            <a:endParaRPr lang="en-IN" sz="1600" dirty="0">
              <a:solidFill>
                <a:schemeClr val="accent3"/>
              </a:solidFill>
            </a:endParaRPr>
          </a:p>
        </p:txBody>
      </p:sp>
      <p:pic>
        <p:nvPicPr>
          <p:cNvPr id="4" name="Picture 3">
            <a:extLst>
              <a:ext uri="{FF2B5EF4-FFF2-40B4-BE49-F238E27FC236}">
                <a16:creationId xmlns:a16="http://schemas.microsoft.com/office/drawing/2014/main" id="{7E4B1F31-7571-9FAB-4D27-E15067850E47}"/>
              </a:ext>
            </a:extLst>
          </p:cNvPr>
          <p:cNvPicPr>
            <a:picLocks noChangeAspect="1"/>
          </p:cNvPicPr>
          <p:nvPr/>
        </p:nvPicPr>
        <p:blipFill>
          <a:blip r:embed="rId3"/>
          <a:stretch>
            <a:fillRect/>
          </a:stretch>
        </p:blipFill>
        <p:spPr>
          <a:xfrm>
            <a:off x="1961999" y="1523977"/>
            <a:ext cx="3482642" cy="3048264"/>
          </a:xfrm>
          <a:prstGeom prst="rect">
            <a:avLst/>
          </a:prstGeom>
        </p:spPr>
      </p:pic>
    </p:spTree>
    <p:extLst>
      <p:ext uri="{BB962C8B-B14F-4D97-AF65-F5344CB8AC3E}">
        <p14:creationId xmlns:p14="http://schemas.microsoft.com/office/powerpoint/2010/main" val="254624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9F66BDB-E184-3D31-D7F2-E4EAD0B98ECA}"/>
              </a:ext>
            </a:extLst>
          </p:cNvPr>
          <p:cNvSpPr txBox="1"/>
          <p:nvPr/>
        </p:nvSpPr>
        <p:spPr>
          <a:xfrm>
            <a:off x="251460" y="449037"/>
            <a:ext cx="2987040" cy="2862322"/>
          </a:xfrm>
          <a:prstGeom prst="rect">
            <a:avLst/>
          </a:prstGeom>
          <a:noFill/>
        </p:spPr>
        <p:txBody>
          <a:bodyPr wrap="square" rtlCol="0">
            <a:spAutoFit/>
          </a:bodyPr>
          <a:lstStyle/>
          <a:p>
            <a:r>
              <a:rPr lang="en-US" sz="1600" dirty="0">
                <a:solidFill>
                  <a:schemeClr val="tx1"/>
                </a:solidFill>
                <a:latin typeface="Baskerville Old Face" panose="02020602080505020303" pitchFamily="18" charset="0"/>
              </a:rPr>
              <a:t>The values in dataset are sorted based on ‘Reviews’ in descending order representing top 6 drugs.</a:t>
            </a:r>
          </a:p>
          <a:p>
            <a:endParaRPr lang="en-US" sz="1600" dirty="0">
              <a:solidFill>
                <a:schemeClr val="tx1"/>
              </a:solidFill>
              <a:latin typeface="Baskerville Old Face" panose="02020602080505020303" pitchFamily="18" charset="0"/>
            </a:endParaRPr>
          </a:p>
          <a:p>
            <a:r>
              <a:rPr lang="en-US" sz="1600" dirty="0">
                <a:solidFill>
                  <a:schemeClr val="tx1"/>
                </a:solidFill>
                <a:latin typeface="Baskerville Old Face" panose="02020602080505020303" pitchFamily="18" charset="0"/>
              </a:rPr>
              <a:t>-Estradiol-Iron(  hormones problems as PCODs) is the most preferred drug.</a:t>
            </a:r>
          </a:p>
          <a:p>
            <a:endParaRPr lang="en-US" sz="1600" dirty="0">
              <a:solidFill>
                <a:schemeClr val="tx1"/>
              </a:solidFill>
              <a:latin typeface="Baskerville Old Face" panose="02020602080505020303" pitchFamily="18" charset="0"/>
            </a:endParaRPr>
          </a:p>
          <a:p>
            <a:r>
              <a:rPr lang="en-US" sz="1600" dirty="0">
                <a:solidFill>
                  <a:schemeClr val="tx1"/>
                </a:solidFill>
                <a:latin typeface="Baskerville Old Face" panose="02020602080505020303" pitchFamily="18" charset="0"/>
              </a:rPr>
              <a:t>-Tioconazole(anti-fungal medicine) is preferred less comparatively among 6 drugs</a:t>
            </a:r>
            <a:r>
              <a:rPr lang="en-US" sz="2000" dirty="0">
                <a:solidFill>
                  <a:schemeClr val="tx1"/>
                </a:solidFill>
              </a:rPr>
              <a:t>.</a:t>
            </a:r>
          </a:p>
        </p:txBody>
      </p:sp>
      <p:pic>
        <p:nvPicPr>
          <p:cNvPr id="3" name="Picture 2">
            <a:extLst>
              <a:ext uri="{FF2B5EF4-FFF2-40B4-BE49-F238E27FC236}">
                <a16:creationId xmlns:a16="http://schemas.microsoft.com/office/drawing/2014/main" id="{637A7CF6-65E4-D223-38A8-748166866505}"/>
              </a:ext>
            </a:extLst>
          </p:cNvPr>
          <p:cNvPicPr>
            <a:picLocks noChangeAspect="1"/>
          </p:cNvPicPr>
          <p:nvPr/>
        </p:nvPicPr>
        <p:blipFill>
          <a:blip r:embed="rId2"/>
          <a:stretch>
            <a:fillRect/>
          </a:stretch>
        </p:blipFill>
        <p:spPr>
          <a:xfrm>
            <a:off x="3437663" y="1470516"/>
            <a:ext cx="5227773" cy="3307367"/>
          </a:xfrm>
          <a:prstGeom prst="rect">
            <a:avLst/>
          </a:prstGeom>
        </p:spPr>
      </p:pic>
    </p:spTree>
    <p:extLst>
      <p:ext uri="{BB962C8B-B14F-4D97-AF65-F5344CB8AC3E}">
        <p14:creationId xmlns:p14="http://schemas.microsoft.com/office/powerpoint/2010/main" val="369485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B6AD20-ADB1-4E1B-87CA-C13128A5B084}"/>
              </a:ext>
            </a:extLst>
          </p:cNvPr>
          <p:cNvSpPr txBox="1"/>
          <p:nvPr/>
        </p:nvSpPr>
        <p:spPr>
          <a:xfrm>
            <a:off x="454415" y="233820"/>
            <a:ext cx="3165085" cy="3970318"/>
          </a:xfrm>
          <a:prstGeom prst="rect">
            <a:avLst/>
          </a:prstGeom>
          <a:noFill/>
        </p:spPr>
        <p:txBody>
          <a:bodyPr wrap="square" rtlCol="0">
            <a:spAutoFit/>
          </a:bodyPr>
          <a:lstStyle/>
          <a:p>
            <a:r>
              <a:rPr lang="en-IN" sz="1800" dirty="0">
                <a:solidFill>
                  <a:schemeClr val="accent5"/>
                </a:solidFill>
                <a:latin typeface="Baskerville Old Face" panose="02020602080505020303" pitchFamily="18" charset="0"/>
              </a:rPr>
              <a:t>Here the most preferred drugs are represented graphically using </a:t>
            </a:r>
            <a:r>
              <a:rPr lang="en-IN" sz="1800" dirty="0" err="1">
                <a:solidFill>
                  <a:schemeClr val="accent5"/>
                </a:solidFill>
                <a:latin typeface="Baskerville Old Face" panose="02020602080505020303" pitchFamily="18" charset="0"/>
              </a:rPr>
              <a:t>barplot</a:t>
            </a:r>
            <a:r>
              <a:rPr lang="en-IN" sz="1800" dirty="0">
                <a:solidFill>
                  <a:schemeClr val="accent5"/>
                </a:solidFill>
                <a:latin typeface="Baskerville Old Face" panose="02020602080505020303" pitchFamily="18" charset="0"/>
              </a:rPr>
              <a:t> based on who had prescribed the patient.</a:t>
            </a:r>
          </a:p>
          <a:p>
            <a:endParaRPr lang="en-IN" sz="1800" dirty="0">
              <a:solidFill>
                <a:schemeClr val="accent5"/>
              </a:solidFill>
              <a:latin typeface="Baskerville Old Face" panose="02020602080505020303" pitchFamily="18" charset="0"/>
            </a:endParaRPr>
          </a:p>
          <a:p>
            <a:r>
              <a:rPr lang="en-IN" sz="1800" dirty="0">
                <a:solidFill>
                  <a:schemeClr val="accent5"/>
                </a:solidFill>
                <a:latin typeface="Baskerville Old Face" panose="02020602080505020303" pitchFamily="18" charset="0"/>
              </a:rPr>
              <a:t>-Atorvastatin(Lowers cholesterol &amp; prevents heart diseases), Levofloxacin(anti-biotic),Estradiol-Iron, </a:t>
            </a:r>
            <a:r>
              <a:rPr lang="en-IN" sz="1800" dirty="0" err="1">
                <a:solidFill>
                  <a:schemeClr val="accent5"/>
                </a:solidFill>
                <a:latin typeface="Baskerville Old Face" panose="02020602080505020303" pitchFamily="18" charset="0"/>
              </a:rPr>
              <a:t>Levonorgestral</a:t>
            </a:r>
            <a:r>
              <a:rPr lang="en-IN" sz="1800" dirty="0">
                <a:solidFill>
                  <a:schemeClr val="accent5"/>
                </a:solidFill>
                <a:latin typeface="Baskerville Old Face" panose="02020602080505020303" pitchFamily="18" charset="0"/>
              </a:rPr>
              <a:t>(birth control), Cefuroxime </a:t>
            </a:r>
            <a:r>
              <a:rPr lang="en-IN" sz="1800" dirty="0" err="1">
                <a:solidFill>
                  <a:schemeClr val="accent5"/>
                </a:solidFill>
                <a:latin typeface="Baskerville Old Face" panose="02020602080505020303" pitchFamily="18" charset="0"/>
              </a:rPr>
              <a:t>Axetil</a:t>
            </a:r>
            <a:r>
              <a:rPr lang="en-IN" sz="1800" dirty="0">
                <a:solidFill>
                  <a:schemeClr val="accent5"/>
                </a:solidFill>
                <a:latin typeface="Baskerville Old Face" panose="02020602080505020303" pitchFamily="18" charset="0"/>
              </a:rPr>
              <a:t>(anti-biotic) are prescribed by Doctors while Tioconazole is prescribed by pharmacist or chemist. </a:t>
            </a:r>
          </a:p>
        </p:txBody>
      </p:sp>
      <p:pic>
        <p:nvPicPr>
          <p:cNvPr id="4" name="Picture 3">
            <a:extLst>
              <a:ext uri="{FF2B5EF4-FFF2-40B4-BE49-F238E27FC236}">
                <a16:creationId xmlns:a16="http://schemas.microsoft.com/office/drawing/2014/main" id="{56B0048A-6C5D-6384-1837-1FD243626A99}"/>
              </a:ext>
            </a:extLst>
          </p:cNvPr>
          <p:cNvPicPr>
            <a:picLocks noChangeAspect="1"/>
          </p:cNvPicPr>
          <p:nvPr/>
        </p:nvPicPr>
        <p:blipFill>
          <a:blip r:embed="rId2"/>
          <a:stretch>
            <a:fillRect/>
          </a:stretch>
        </p:blipFill>
        <p:spPr>
          <a:xfrm>
            <a:off x="3678965" y="1763895"/>
            <a:ext cx="5189670" cy="3101609"/>
          </a:xfrm>
          <a:prstGeom prst="rect">
            <a:avLst/>
          </a:prstGeom>
        </p:spPr>
      </p:pic>
    </p:spTree>
    <p:extLst>
      <p:ext uri="{BB962C8B-B14F-4D97-AF65-F5344CB8AC3E}">
        <p14:creationId xmlns:p14="http://schemas.microsoft.com/office/powerpoint/2010/main" val="3811371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37DB-A644-1800-70C2-71D1783BFAF9}"/>
              </a:ext>
            </a:extLst>
          </p:cNvPr>
          <p:cNvSpPr>
            <a:spLocks noGrp="1"/>
          </p:cNvSpPr>
          <p:nvPr>
            <p:ph type="title" idx="4294967295"/>
          </p:nvPr>
        </p:nvSpPr>
        <p:spPr>
          <a:xfrm>
            <a:off x="0" y="539750"/>
            <a:ext cx="7718425" cy="593725"/>
          </a:xfrm>
        </p:spPr>
        <p:txBody>
          <a:bodyPr/>
          <a:lstStyle/>
          <a:p>
            <a:r>
              <a:rPr lang="en-IN" sz="1600" dirty="0">
                <a:latin typeface="Baskerville Old Face" panose="02020602080505020303" pitchFamily="18" charset="0"/>
              </a:rPr>
              <a:t>The scatter plot shows that ‘Effectiveness’ and ‘Ease of use’ are positively correlated.</a:t>
            </a:r>
            <a:br>
              <a:rPr lang="en-IN" sz="1600" dirty="0">
                <a:latin typeface="Baskerville Old Face" panose="02020602080505020303" pitchFamily="18" charset="0"/>
              </a:rPr>
            </a:br>
            <a:endParaRPr lang="en-IN" sz="1600" dirty="0">
              <a:latin typeface="Baskerville Old Face" panose="02020602080505020303" pitchFamily="18" charset="0"/>
            </a:endParaRPr>
          </a:p>
        </p:txBody>
      </p:sp>
      <p:pic>
        <p:nvPicPr>
          <p:cNvPr id="4" name="Picture 3">
            <a:extLst>
              <a:ext uri="{FF2B5EF4-FFF2-40B4-BE49-F238E27FC236}">
                <a16:creationId xmlns:a16="http://schemas.microsoft.com/office/drawing/2014/main" id="{F63F4C25-3292-C142-3413-9CEA71DA15F8}"/>
              </a:ext>
            </a:extLst>
          </p:cNvPr>
          <p:cNvPicPr>
            <a:picLocks noChangeAspect="1"/>
          </p:cNvPicPr>
          <p:nvPr/>
        </p:nvPicPr>
        <p:blipFill>
          <a:blip r:embed="rId2"/>
          <a:stretch>
            <a:fillRect/>
          </a:stretch>
        </p:blipFill>
        <p:spPr>
          <a:xfrm>
            <a:off x="248013" y="1210371"/>
            <a:ext cx="5664791" cy="3393379"/>
          </a:xfrm>
          <a:prstGeom prst="rect">
            <a:avLst/>
          </a:prstGeom>
        </p:spPr>
      </p:pic>
    </p:spTree>
    <p:extLst>
      <p:ext uri="{BB962C8B-B14F-4D97-AF65-F5344CB8AC3E}">
        <p14:creationId xmlns:p14="http://schemas.microsoft.com/office/powerpoint/2010/main" val="407012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1A6D16-0E28-C451-F6F6-1944875393EA}"/>
              </a:ext>
            </a:extLst>
          </p:cNvPr>
          <p:cNvSpPr>
            <a:spLocks noGrp="1"/>
          </p:cNvSpPr>
          <p:nvPr>
            <p:ph type="subTitle" idx="1"/>
          </p:nvPr>
        </p:nvSpPr>
        <p:spPr>
          <a:xfrm>
            <a:off x="176349" y="3530726"/>
            <a:ext cx="8569233" cy="457200"/>
          </a:xfrm>
        </p:spPr>
        <p:txBody>
          <a:bodyPr/>
          <a:lstStyle/>
          <a:p>
            <a:pPr algn="l"/>
            <a:r>
              <a:rPr lang="en-IN" dirty="0">
                <a:latin typeface="Baskerville Old Face" panose="02020602080505020303" pitchFamily="18" charset="0"/>
              </a:rPr>
              <a:t>      The boxplot represents the outliers.</a:t>
            </a:r>
          </a:p>
          <a:p>
            <a:pPr algn="l"/>
            <a:r>
              <a:rPr lang="en-IN" dirty="0">
                <a:latin typeface="Baskerville Old Face" panose="02020602080505020303" pitchFamily="18" charset="0"/>
              </a:rPr>
              <a:t>     -Here RX and RX/OTC show outliers as it is said that the drugs prescribed by both doctors and drugs which can be either prescribed by doctors or chemist have effective range such that least drugs show 1 as its effective level.</a:t>
            </a:r>
          </a:p>
        </p:txBody>
      </p:sp>
      <p:pic>
        <p:nvPicPr>
          <p:cNvPr id="5" name="Picture 4">
            <a:extLst>
              <a:ext uri="{FF2B5EF4-FFF2-40B4-BE49-F238E27FC236}">
                <a16:creationId xmlns:a16="http://schemas.microsoft.com/office/drawing/2014/main" id="{96EAA0EC-0D71-3006-7807-987E99C67EFF}"/>
              </a:ext>
            </a:extLst>
          </p:cNvPr>
          <p:cNvPicPr>
            <a:picLocks noChangeAspect="1"/>
          </p:cNvPicPr>
          <p:nvPr/>
        </p:nvPicPr>
        <p:blipFill>
          <a:blip r:embed="rId2"/>
          <a:stretch>
            <a:fillRect/>
          </a:stretch>
        </p:blipFill>
        <p:spPr>
          <a:xfrm>
            <a:off x="1894115" y="513340"/>
            <a:ext cx="5207726" cy="2902597"/>
          </a:xfrm>
          <a:prstGeom prst="rect">
            <a:avLst/>
          </a:prstGeom>
        </p:spPr>
      </p:pic>
    </p:spTree>
    <p:extLst>
      <p:ext uri="{BB962C8B-B14F-4D97-AF65-F5344CB8AC3E}">
        <p14:creationId xmlns:p14="http://schemas.microsoft.com/office/powerpoint/2010/main" val="5697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39"/>
          <p:cNvSpPr txBox="1">
            <a:spLocks noGrp="1"/>
          </p:cNvSpPr>
          <p:nvPr>
            <p:ph type="ctrTitle"/>
          </p:nvPr>
        </p:nvSpPr>
        <p:spPr>
          <a:xfrm>
            <a:off x="1334200" y="813105"/>
            <a:ext cx="6118486" cy="2011800"/>
          </a:xfrm>
          <a:prstGeom prst="rect">
            <a:avLst/>
          </a:prstGeom>
        </p:spPr>
        <p:txBody>
          <a:bodyPr spcFirstLastPara="1" wrap="square" lIns="91425" tIns="91425" rIns="91425" bIns="91425" anchor="b" anchorCtr="0">
            <a:noAutofit/>
          </a:bodyPr>
          <a:lstStyle/>
          <a:p>
            <a:r>
              <a:rPr lang="en-IN" sz="2400" b="1" u="sng" dirty="0">
                <a:effectLst/>
                <a:latin typeface="Footlight MT Light" panose="0204060206030A020304" pitchFamily="18" charset="0"/>
                <a:ea typeface="Calibri" panose="020F0502020204030204" pitchFamily="34" charset="0"/>
                <a:cs typeface="Times New Roman" panose="02020603050405020304" pitchFamily="18" charset="0"/>
              </a:rPr>
              <a:t>MINI   Project  By  MSc Applied Statistics </a:t>
            </a:r>
            <a:br>
              <a:rPr lang="en-IN" sz="2400" b="1" u="sng" dirty="0">
                <a:effectLst/>
                <a:latin typeface="Footlight MT Light" panose="0204060206030A020304" pitchFamily="18" charset="0"/>
                <a:ea typeface="Calibri" panose="020F0502020204030204" pitchFamily="34" charset="0"/>
                <a:cs typeface="Times New Roman" panose="02020603050405020304" pitchFamily="18" charset="0"/>
              </a:rPr>
            </a:br>
            <a:r>
              <a:rPr lang="en-IN" sz="2400" b="1" u="sng" dirty="0">
                <a:effectLst/>
                <a:latin typeface="Footlight MT Light" panose="0204060206030A020304" pitchFamily="18" charset="0"/>
                <a:ea typeface="Calibri" panose="020F0502020204030204" pitchFamily="34" charset="0"/>
                <a:cs typeface="Times New Roman" panose="02020603050405020304" pitchFamily="18" charset="0"/>
              </a:rPr>
              <a:t>[II year SEM III]</a:t>
            </a:r>
            <a:br>
              <a:rPr lang="en-IN" sz="2400" b="1" u="sng" dirty="0">
                <a:effectLst/>
                <a:latin typeface="Footlight MT Light" panose="0204060206030A020304" pitchFamily="18" charset="0"/>
                <a:ea typeface="Calibri" panose="020F0502020204030204" pitchFamily="34" charset="0"/>
                <a:cs typeface="Times New Roman" panose="02020603050405020304" pitchFamily="18" charset="0"/>
              </a:rPr>
            </a:br>
            <a:endParaRPr sz="4800" dirty="0">
              <a:latin typeface="Footlight MT Light" panose="0204060206030A020304" pitchFamily="18" charset="0"/>
            </a:endParaRPr>
          </a:p>
        </p:txBody>
      </p:sp>
      <p:sp>
        <p:nvSpPr>
          <p:cNvPr id="2426" name="Google Shape;2426;p39"/>
          <p:cNvSpPr txBox="1">
            <a:spLocks noGrp="1"/>
          </p:cNvSpPr>
          <p:nvPr>
            <p:ph type="subTitle" idx="1"/>
          </p:nvPr>
        </p:nvSpPr>
        <p:spPr>
          <a:xfrm>
            <a:off x="2783428" y="2479200"/>
            <a:ext cx="4572000" cy="457200"/>
          </a:xfrm>
          <a:prstGeom prst="rect">
            <a:avLst/>
          </a:prstGeom>
        </p:spPr>
        <p:txBody>
          <a:bodyPr spcFirstLastPara="1" wrap="square" lIns="91425" tIns="91425" rIns="91425" bIns="91425" anchor="t" anchorCtr="0">
            <a:noAutofit/>
          </a:bodyPr>
          <a:lstStyle/>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TEAM-</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1.Shravantika (1058-22-508-003)</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2.Ashritha (1058-22-508-008)</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3.Prasanna (1058-22-508-013)</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4.Ajay (1058-22-508-018)</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5.Hiranmai (1058-22-508-023)</a:t>
            </a:r>
          </a:p>
          <a:p>
            <a:pPr algn="l">
              <a:lnSpc>
                <a:spcPct val="107000"/>
              </a:lnSpc>
              <a:spcAft>
                <a:spcPts val="150"/>
              </a:spcAft>
            </a:pPr>
            <a:r>
              <a:rPr lang="en-IN" sz="1400" kern="100" dirty="0">
                <a:solidFill>
                  <a:schemeClr val="accent2">
                    <a:lumMod val="75000"/>
                  </a:schemeClr>
                </a:solidFill>
                <a:effectLst/>
                <a:latin typeface="Footlight MT Light" panose="0204060206030A020304" pitchFamily="18" charset="0"/>
                <a:ea typeface="Calibri" panose="020F0502020204030204" pitchFamily="34" charset="0"/>
                <a:cs typeface="Times New Roman" panose="02020603050405020304" pitchFamily="18" charset="0"/>
              </a:rPr>
              <a:t> </a:t>
            </a:r>
          </a:p>
          <a:p>
            <a:pPr marL="0" lvl="0" indent="0" algn="l" rtl="0">
              <a:spcBef>
                <a:spcPts val="0"/>
              </a:spcBef>
              <a:spcAft>
                <a:spcPts val="0"/>
              </a:spcAft>
              <a:buNone/>
            </a:pPr>
            <a:endParaRPr sz="1200" dirty="0">
              <a:solidFill>
                <a:schemeClr val="accent2">
                  <a:lumMod val="75000"/>
                </a:schemeClr>
              </a:solidFill>
              <a:latin typeface="Footlight MT Light" panose="0204060206030A020304" pitchFamily="18" charset="0"/>
            </a:endParaRPr>
          </a:p>
        </p:txBody>
      </p:sp>
      <p:cxnSp>
        <p:nvCxnSpPr>
          <p:cNvPr id="2427" name="Google Shape;2427;p39"/>
          <p:cNvCxnSpPr/>
          <p:nvPr/>
        </p:nvCxnSpPr>
        <p:spPr>
          <a:xfrm>
            <a:off x="2932398" y="2257866"/>
            <a:ext cx="2828100" cy="0"/>
          </a:xfrm>
          <a:prstGeom prst="straightConnector1">
            <a:avLst/>
          </a:prstGeom>
          <a:noFill/>
          <a:ln w="9525" cap="rnd" cmpd="sng">
            <a:solidFill>
              <a:schemeClr val="accent2"/>
            </a:solidFill>
            <a:prstDash val="solid"/>
            <a:round/>
            <a:headEnd type="oval" w="med" len="med"/>
            <a:tailEnd type="oval" w="med" len="med"/>
          </a:ln>
          <a:effectLst>
            <a:outerShdw blurRad="142875" algn="bl" rotWithShape="0">
              <a:schemeClr val="accent2">
                <a:alpha val="85000"/>
              </a:schemeClr>
            </a:outerShdw>
          </a:effectLst>
        </p:spPr>
      </p:cxnSp>
      <p:grpSp>
        <p:nvGrpSpPr>
          <p:cNvPr id="2428" name="Google Shape;2428;p39"/>
          <p:cNvGrpSpPr/>
          <p:nvPr/>
        </p:nvGrpSpPr>
        <p:grpSpPr>
          <a:xfrm>
            <a:off x="-366528" y="3540652"/>
            <a:ext cx="3200100" cy="1970658"/>
            <a:chOff x="-548577" y="3501263"/>
            <a:chExt cx="3200100" cy="1970658"/>
          </a:xfrm>
        </p:grpSpPr>
        <p:sp>
          <p:nvSpPr>
            <p:cNvPr id="2429" name="Google Shape;2429;p39"/>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0" name="Google Shape;2430;p39"/>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1" name="Google Shape;2431;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2" name="Google Shape;2432;p39"/>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3" name="Google Shape;2433;p39"/>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4" name="Google Shape;2434;p39"/>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5" name="Google Shape;2435;p39"/>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6" name="Google Shape;2436;p39"/>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7" name="Google Shape;2437;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8" name="Google Shape;2438;p39"/>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9" name="Google Shape;2439;p39"/>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0" name="Google Shape;2440;p39"/>
            <p:cNvGrpSpPr/>
            <p:nvPr/>
          </p:nvGrpSpPr>
          <p:grpSpPr>
            <a:xfrm>
              <a:off x="864659" y="4098708"/>
              <a:ext cx="373627" cy="367925"/>
              <a:chOff x="7964906" y="2434073"/>
              <a:chExt cx="373627" cy="367925"/>
            </a:xfrm>
          </p:grpSpPr>
          <p:sp>
            <p:nvSpPr>
              <p:cNvPr id="2441" name="Google Shape;2441;p39"/>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9"/>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39"/>
            <p:cNvGrpSpPr/>
            <p:nvPr/>
          </p:nvGrpSpPr>
          <p:grpSpPr>
            <a:xfrm>
              <a:off x="497408" y="4520564"/>
              <a:ext cx="285230" cy="355597"/>
              <a:chOff x="8007400" y="2902278"/>
              <a:chExt cx="285230" cy="355597"/>
            </a:xfrm>
          </p:grpSpPr>
          <p:sp>
            <p:nvSpPr>
              <p:cNvPr id="2444" name="Google Shape;2444;p39"/>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9"/>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6" name="Google Shape;2446;p39"/>
          <p:cNvGrpSpPr/>
          <p:nvPr/>
        </p:nvGrpSpPr>
        <p:grpSpPr>
          <a:xfrm>
            <a:off x="7134523" y="-364255"/>
            <a:ext cx="2377525" cy="1958257"/>
            <a:chOff x="7134523" y="-367836"/>
            <a:chExt cx="2377525" cy="1958257"/>
          </a:xfrm>
        </p:grpSpPr>
        <p:grpSp>
          <p:nvGrpSpPr>
            <p:cNvPr id="2447" name="Google Shape;2447;p39"/>
            <p:cNvGrpSpPr/>
            <p:nvPr/>
          </p:nvGrpSpPr>
          <p:grpSpPr>
            <a:xfrm>
              <a:off x="7134848" y="-367836"/>
              <a:ext cx="2377200" cy="731417"/>
              <a:chOff x="-137127" y="4740521"/>
              <a:chExt cx="2377200" cy="731417"/>
            </a:xfrm>
          </p:grpSpPr>
          <p:sp>
            <p:nvSpPr>
              <p:cNvPr id="2448" name="Google Shape;2448;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49" name="Google Shape;2449;p39"/>
              <p:cNvSpPr/>
              <p:nvPr/>
            </p:nvSpPr>
            <p:spPr>
              <a:xfrm>
                <a:off x="-137127" y="474053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0" name="Google Shape;2450;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
          <p:nvSpPr>
            <p:cNvPr id="2451" name="Google Shape;2451;p39"/>
            <p:cNvSpPr/>
            <p:nvPr/>
          </p:nvSpPr>
          <p:spPr>
            <a:xfrm rot="10800000" flipH="1">
              <a:off x="87803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2" name="Google Shape;2452;p39"/>
            <p:cNvSpPr/>
            <p:nvPr/>
          </p:nvSpPr>
          <p:spPr>
            <a:xfrm rot="10800000" flipH="1">
              <a:off x="79574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3" name="Google Shape;2453;p39"/>
            <p:cNvSpPr/>
            <p:nvPr/>
          </p:nvSpPr>
          <p:spPr>
            <a:xfrm rot="10800000" flipH="1">
              <a:off x="7545973" y="50769"/>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4" name="Google Shape;2454;p39"/>
            <p:cNvSpPr/>
            <p:nvPr/>
          </p:nvSpPr>
          <p:spPr>
            <a:xfrm rot="10800000" flipH="1">
              <a:off x="71345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5" name="Google Shape;2455;p39"/>
            <p:cNvSpPr/>
            <p:nvPr/>
          </p:nvSpPr>
          <p:spPr>
            <a:xfrm rot="10800000" flipH="1">
              <a:off x="7545973" y="859022"/>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nvGrpSpPr>
            <p:cNvPr id="2456" name="Google Shape;2456;p39"/>
            <p:cNvGrpSpPr/>
            <p:nvPr/>
          </p:nvGrpSpPr>
          <p:grpSpPr>
            <a:xfrm rot="2700000">
              <a:off x="7341401" y="664950"/>
              <a:ext cx="317642" cy="318754"/>
              <a:chOff x="5779408" y="3699191"/>
              <a:chExt cx="317645" cy="318757"/>
            </a:xfrm>
          </p:grpSpPr>
          <p:sp>
            <p:nvSpPr>
              <p:cNvPr id="2457" name="Google Shape;2457;p39"/>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9"/>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39"/>
            <p:cNvGrpSpPr/>
            <p:nvPr/>
          </p:nvGrpSpPr>
          <p:grpSpPr>
            <a:xfrm>
              <a:off x="7806981" y="1041332"/>
              <a:ext cx="209383" cy="366778"/>
              <a:chOff x="6275635" y="4089871"/>
              <a:chExt cx="209383" cy="366778"/>
            </a:xfrm>
          </p:grpSpPr>
          <p:sp>
            <p:nvSpPr>
              <p:cNvPr id="2460" name="Google Shape;2460;p39"/>
              <p:cNvSpPr/>
              <p:nvPr/>
            </p:nvSpPr>
            <p:spPr>
              <a:xfrm>
                <a:off x="6275635" y="4089871"/>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9"/>
              <p:cNvSpPr/>
              <p:nvPr/>
            </p:nvSpPr>
            <p:spPr>
              <a:xfrm>
                <a:off x="6395474" y="4089871"/>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39"/>
            <p:cNvGrpSpPr/>
            <p:nvPr/>
          </p:nvGrpSpPr>
          <p:grpSpPr>
            <a:xfrm>
              <a:off x="7731883" y="238543"/>
              <a:ext cx="359579" cy="355852"/>
              <a:chOff x="5309250" y="2903170"/>
              <a:chExt cx="359579" cy="355852"/>
            </a:xfrm>
          </p:grpSpPr>
          <p:sp>
            <p:nvSpPr>
              <p:cNvPr id="2463" name="Google Shape;2463;p39"/>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9"/>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9"/>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6819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2FEB-D7AF-3CCC-F480-9981AF285D3D}"/>
              </a:ext>
            </a:extLst>
          </p:cNvPr>
          <p:cNvSpPr>
            <a:spLocks noGrp="1"/>
          </p:cNvSpPr>
          <p:nvPr>
            <p:ph type="ctrTitle"/>
          </p:nvPr>
        </p:nvSpPr>
        <p:spPr>
          <a:xfrm>
            <a:off x="1828800" y="1423363"/>
            <a:ext cx="5486400" cy="2011800"/>
          </a:xfrm>
        </p:spPr>
        <p:txBody>
          <a:bodyPr/>
          <a:lstStyle/>
          <a:p>
            <a:r>
              <a:rPr lang="en-IN" u="sng" dirty="0">
                <a:solidFill>
                  <a:schemeClr val="accent6"/>
                </a:solidFill>
                <a:latin typeface="Palatino Linotype" panose="02040502050505030304" pitchFamily="18" charset="0"/>
              </a:rPr>
              <a:t>MODEL PREDICTION</a:t>
            </a:r>
          </a:p>
        </p:txBody>
      </p:sp>
    </p:spTree>
    <p:extLst>
      <p:ext uri="{BB962C8B-B14F-4D97-AF65-F5344CB8AC3E}">
        <p14:creationId xmlns:p14="http://schemas.microsoft.com/office/powerpoint/2010/main" val="92490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D07791-D9C9-6011-12C3-4BB57C3585AD}"/>
              </a:ext>
            </a:extLst>
          </p:cNvPr>
          <p:cNvPicPr>
            <a:picLocks noChangeAspect="1"/>
          </p:cNvPicPr>
          <p:nvPr/>
        </p:nvPicPr>
        <p:blipFill>
          <a:blip r:embed="rId2"/>
          <a:stretch>
            <a:fillRect/>
          </a:stretch>
        </p:blipFill>
        <p:spPr>
          <a:xfrm>
            <a:off x="190419" y="1800899"/>
            <a:ext cx="6058425" cy="3276884"/>
          </a:xfrm>
          <a:prstGeom prst="rect">
            <a:avLst/>
          </a:prstGeom>
        </p:spPr>
      </p:pic>
      <p:sp>
        <p:nvSpPr>
          <p:cNvPr id="9" name="Title 8">
            <a:extLst>
              <a:ext uri="{FF2B5EF4-FFF2-40B4-BE49-F238E27FC236}">
                <a16:creationId xmlns:a16="http://schemas.microsoft.com/office/drawing/2014/main" id="{196701C6-14E8-E78B-DD0D-0EDE7442C552}"/>
              </a:ext>
            </a:extLst>
          </p:cNvPr>
          <p:cNvSpPr>
            <a:spLocks noGrp="1"/>
          </p:cNvSpPr>
          <p:nvPr>
            <p:ph type="title" idx="4294967295"/>
          </p:nvPr>
        </p:nvSpPr>
        <p:spPr>
          <a:xfrm>
            <a:off x="0" y="0"/>
            <a:ext cx="8355013" cy="593725"/>
          </a:xfrm>
        </p:spPr>
        <p:txBody>
          <a:bodyPr/>
          <a:lstStyle/>
          <a:p>
            <a:pPr algn="l"/>
            <a:r>
              <a:rPr lang="en-US" sz="1600" b="0" i="0" dirty="0">
                <a:solidFill>
                  <a:schemeClr val="accent5"/>
                </a:solidFill>
                <a:effectLst/>
                <a:latin typeface="Baskerville Old Face" panose="02020602080505020303" pitchFamily="18" charset="0"/>
              </a:rPr>
              <a:t>This is a Python code snippet that uses the scikit-learn library to perform linear regression on a dataset. The code snippet first selects the predictor (independent) variable and the target (dependent) variable from the dataset. Then, it fits a linear regression model to the data using the LinearRegression() function. The model coefficients (intercept and slope) are printed using the intercept_ and coef_ attributes of the model object. Finally, the code snippet predicts the satisfaction level for a new drug with ease of use level of 4,5 using the predict() method of the model object.</a:t>
            </a:r>
            <a:endParaRPr lang="en-IN" sz="1600"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116038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F59BD5-C705-D323-803C-63C90DAB1C1D}"/>
              </a:ext>
            </a:extLst>
          </p:cNvPr>
          <p:cNvPicPr>
            <a:picLocks noChangeAspect="1"/>
          </p:cNvPicPr>
          <p:nvPr/>
        </p:nvPicPr>
        <p:blipFill>
          <a:blip r:embed="rId2"/>
          <a:stretch>
            <a:fillRect/>
          </a:stretch>
        </p:blipFill>
        <p:spPr>
          <a:xfrm>
            <a:off x="1205048" y="225287"/>
            <a:ext cx="6733903" cy="2212103"/>
          </a:xfrm>
          <a:prstGeom prst="rect">
            <a:avLst/>
          </a:prstGeom>
        </p:spPr>
      </p:pic>
      <p:sp>
        <p:nvSpPr>
          <p:cNvPr id="4" name="Title 3">
            <a:extLst>
              <a:ext uri="{FF2B5EF4-FFF2-40B4-BE49-F238E27FC236}">
                <a16:creationId xmlns:a16="http://schemas.microsoft.com/office/drawing/2014/main" id="{12439D47-D722-2695-2775-6C59B3097996}"/>
              </a:ext>
            </a:extLst>
          </p:cNvPr>
          <p:cNvSpPr>
            <a:spLocks noGrp="1"/>
          </p:cNvSpPr>
          <p:nvPr>
            <p:ph type="title"/>
          </p:nvPr>
        </p:nvSpPr>
        <p:spPr>
          <a:xfrm>
            <a:off x="749300" y="2814061"/>
            <a:ext cx="8265625" cy="594300"/>
          </a:xfrm>
        </p:spPr>
        <p:txBody>
          <a:bodyPr/>
          <a:lstStyle/>
          <a:p>
            <a:pPr algn="l"/>
            <a:r>
              <a:rPr lang="en-US" sz="1600" b="0" i="0" dirty="0">
                <a:solidFill>
                  <a:schemeClr val="accent5"/>
                </a:solidFill>
                <a:effectLst/>
                <a:latin typeface="Baskerville Old Face" panose="02020602080505020303" pitchFamily="18" charset="0"/>
              </a:rPr>
              <a:t>This is a Python code block. It trains a linear regression model on the given dataset and evaluates the model performance using mean squared error. The code first splits the data into training and testing sets using </a:t>
            </a:r>
            <a:r>
              <a:rPr lang="en-US" sz="1600" b="0" i="0" dirty="0" err="1">
                <a:solidFill>
                  <a:schemeClr val="accent5"/>
                </a:solidFill>
                <a:effectLst/>
                <a:latin typeface="Baskerville Old Face" panose="02020602080505020303" pitchFamily="18" charset="0"/>
              </a:rPr>
              <a:t>train_test_split</a:t>
            </a:r>
            <a:r>
              <a:rPr lang="en-US" sz="1600" b="0" i="0" dirty="0">
                <a:solidFill>
                  <a:schemeClr val="accent5"/>
                </a:solidFill>
                <a:effectLst/>
                <a:latin typeface="Baskerville Old Face" panose="02020602080505020303" pitchFamily="18" charset="0"/>
              </a:rPr>
              <a:t> function from </a:t>
            </a:r>
            <a:r>
              <a:rPr lang="en-US" sz="1600" b="0" i="0" dirty="0" err="1">
                <a:solidFill>
                  <a:schemeClr val="accent5"/>
                </a:solidFill>
                <a:effectLst/>
                <a:latin typeface="Baskerville Old Face" panose="02020602080505020303" pitchFamily="18" charset="0"/>
              </a:rPr>
              <a:t>sklearn.model_selection</a:t>
            </a:r>
            <a:r>
              <a:rPr lang="en-US" sz="1600" b="0" i="0" dirty="0">
                <a:solidFill>
                  <a:schemeClr val="accent5"/>
                </a:solidFill>
                <a:effectLst/>
                <a:latin typeface="Baskerville Old Face" panose="02020602080505020303" pitchFamily="18" charset="0"/>
              </a:rPr>
              <a:t>. Then it trains the linear regression model on the training set using LinearRegression class from </a:t>
            </a:r>
            <a:r>
              <a:rPr lang="en-US" sz="1600" b="0" i="0" dirty="0" err="1">
                <a:solidFill>
                  <a:schemeClr val="accent5"/>
                </a:solidFill>
                <a:effectLst/>
                <a:latin typeface="Baskerville Old Face" panose="02020602080505020303" pitchFamily="18" charset="0"/>
              </a:rPr>
              <a:t>sklearn.linear_model</a:t>
            </a:r>
            <a:r>
              <a:rPr lang="en-US" sz="1600" b="0" i="0" dirty="0">
                <a:solidFill>
                  <a:schemeClr val="accent5"/>
                </a:solidFill>
                <a:effectLst/>
                <a:latin typeface="Baskerville Old Face" panose="02020602080505020303" pitchFamily="18" charset="0"/>
              </a:rPr>
              <a:t>. After that, it predicts the target variable for the testing set using predict method of the trained model. Finally, it evaluates the model performance using mean squared error calculated using </a:t>
            </a:r>
            <a:r>
              <a:rPr lang="en-US" sz="1600" b="0" i="0" dirty="0" err="1">
                <a:solidFill>
                  <a:schemeClr val="accent5"/>
                </a:solidFill>
                <a:effectLst/>
                <a:latin typeface="Baskerville Old Face" panose="02020602080505020303" pitchFamily="18" charset="0"/>
              </a:rPr>
              <a:t>mean_squared_error</a:t>
            </a:r>
            <a:r>
              <a:rPr lang="en-US" sz="1600" b="0" i="0" dirty="0">
                <a:solidFill>
                  <a:schemeClr val="accent5"/>
                </a:solidFill>
                <a:effectLst/>
                <a:latin typeface="Baskerville Old Face" panose="02020602080505020303" pitchFamily="18" charset="0"/>
              </a:rPr>
              <a:t> function from </a:t>
            </a:r>
            <a:r>
              <a:rPr lang="en-US" sz="1600" b="0" i="0" dirty="0" err="1">
                <a:solidFill>
                  <a:schemeClr val="accent5"/>
                </a:solidFill>
                <a:effectLst/>
                <a:latin typeface="Baskerville Old Face" panose="02020602080505020303" pitchFamily="18" charset="0"/>
              </a:rPr>
              <a:t>sklearn.metrics</a:t>
            </a:r>
            <a:r>
              <a:rPr lang="en-US" sz="1600" b="0" i="0" dirty="0">
                <a:solidFill>
                  <a:schemeClr val="accent5"/>
                </a:solidFill>
                <a:effectLst/>
                <a:latin typeface="Baskerville Old Face" panose="02020602080505020303" pitchFamily="18" charset="0"/>
              </a:rPr>
              <a:t>. The output of the code is the mean squared error.</a:t>
            </a:r>
            <a:endParaRPr lang="en-IN" sz="1600"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126785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BE336C-1A5C-CD73-C1EF-D326C0766103}"/>
              </a:ext>
            </a:extLst>
          </p:cNvPr>
          <p:cNvPicPr>
            <a:picLocks noChangeAspect="1"/>
          </p:cNvPicPr>
          <p:nvPr/>
        </p:nvPicPr>
        <p:blipFill>
          <a:blip r:embed="rId2"/>
          <a:stretch>
            <a:fillRect/>
          </a:stretch>
        </p:blipFill>
        <p:spPr>
          <a:xfrm>
            <a:off x="152400" y="1359284"/>
            <a:ext cx="6271803" cy="3711262"/>
          </a:xfrm>
          <a:prstGeom prst="rect">
            <a:avLst/>
          </a:prstGeom>
        </p:spPr>
      </p:pic>
      <p:sp>
        <p:nvSpPr>
          <p:cNvPr id="5" name="Rectangle 1">
            <a:extLst>
              <a:ext uri="{FF2B5EF4-FFF2-40B4-BE49-F238E27FC236}">
                <a16:creationId xmlns:a16="http://schemas.microsoft.com/office/drawing/2014/main" id="{F90A907B-B695-18D9-56C3-7CBCEAD90D6F}"/>
              </a:ext>
            </a:extLst>
          </p:cNvPr>
          <p:cNvSpPr>
            <a:spLocks noChangeArrowheads="1"/>
          </p:cNvSpPr>
          <p:nvPr/>
        </p:nvSpPr>
        <p:spPr bwMode="auto">
          <a:xfrm>
            <a:off x="152400" y="138269"/>
            <a:ext cx="8130752"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solidFill>
                <a:effectLst/>
                <a:latin typeface="Baskerville Old Face" panose="02020602080505020303" pitchFamily="18" charset="0"/>
              </a:rPr>
              <a:t>This code creates a DataFrame dfr with two columns, ‘Actual Effectiveness’ and ‘Predicted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solidFill>
                <a:effectLst/>
                <a:latin typeface="Baskerville Old Face" panose="02020602080505020303" pitchFamily="18" charset="0"/>
              </a:rPr>
              <a:t>Effectiveness’, and then selects the first 20 rows of the DataFrame using the</a:t>
            </a:r>
            <a:r>
              <a:rPr lang="en-US" altLang="en-US" sz="1600" dirty="0">
                <a:solidFill>
                  <a:schemeClr val="accent5"/>
                </a:solidFill>
                <a:latin typeface="Baskerville Old Face" panose="02020602080505020303" pitchFamily="18" charset="0"/>
              </a:rPr>
              <a:t> </a:t>
            </a:r>
            <a:r>
              <a:rPr kumimoji="0" lang="en-US" altLang="en-US" sz="1600" b="0" i="0" u="none" strike="noStrike" cap="none" normalizeH="0" baseline="0" dirty="0">
                <a:ln>
                  <a:noFill/>
                </a:ln>
                <a:solidFill>
                  <a:schemeClr val="accent5"/>
                </a:solidFill>
                <a:effectLst/>
                <a:latin typeface="Baskerville Old Face" panose="02020602080505020303" pitchFamily="18" charset="0"/>
              </a:rPr>
              <a:t>head() method. The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solidFill>
                <a:effectLst/>
                <a:latin typeface="Baskerville Old Face" panose="02020602080505020303" pitchFamily="18" charset="0"/>
              </a:rPr>
              <a:t>plot() method is then called on the graph object with the kind parameter set</a:t>
            </a:r>
            <a:r>
              <a:rPr lang="en-US" altLang="en-US" sz="1600" dirty="0">
                <a:solidFill>
                  <a:schemeClr val="accent5"/>
                </a:solidFill>
                <a:latin typeface="Baskerville Old Face" panose="02020602080505020303" pitchFamily="18" charset="0"/>
              </a:rPr>
              <a:t> </a:t>
            </a:r>
            <a:r>
              <a:rPr kumimoji="0" lang="en-US" altLang="en-US" sz="1600" b="0" i="0" u="none" strike="noStrike" cap="none" normalizeH="0" baseline="0" dirty="0">
                <a:ln>
                  <a:noFill/>
                </a:ln>
                <a:solidFill>
                  <a:schemeClr val="accent5"/>
                </a:solidFill>
                <a:effectLst/>
                <a:latin typeface="Baskerville Old Face" panose="02020602080505020303" pitchFamily="18" charset="0"/>
              </a:rPr>
              <a:t>to 'bar' to create a bar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5"/>
                </a:solidFill>
                <a:effectLst/>
                <a:latin typeface="Baskerville Old Face" panose="02020602080505020303" pitchFamily="18" charset="0"/>
              </a:rPr>
              <a:t>graph. Finally, the show() method is called on the plt object to display the graph.</a:t>
            </a:r>
            <a:endParaRPr kumimoji="0" lang="en-US" altLang="en-US" sz="1600" b="0" i="0" u="none" strike="noStrike" cap="none" normalizeH="0" baseline="0" dirty="0">
              <a:ln>
                <a:noFill/>
              </a:ln>
              <a:solidFill>
                <a:srgbClr val="000000"/>
              </a:solidFill>
              <a:effectLst/>
              <a:latin typeface="Baskerville Old Face" panose="02020602080505020303"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Baskerville Old Face" panose="02020602080505020303" pitchFamily="18" charset="0"/>
            </a:endParaRPr>
          </a:p>
        </p:txBody>
      </p:sp>
      <p:sp>
        <p:nvSpPr>
          <p:cNvPr id="6" name="Rectangle 2">
            <a:extLst>
              <a:ext uri="{FF2B5EF4-FFF2-40B4-BE49-F238E27FC236}">
                <a16:creationId xmlns:a16="http://schemas.microsoft.com/office/drawing/2014/main" id="{CED6206D-C841-06C2-EB15-8431274181E7}"/>
              </a:ext>
            </a:extLst>
          </p:cNvPr>
          <p:cNvSpPr>
            <a:spLocks noChangeArrowheads="1"/>
          </p:cNvSpPr>
          <p:nvPr/>
        </p:nvSpPr>
        <p:spPr bwMode="auto">
          <a:xfrm>
            <a:off x="152400" y="152400"/>
            <a:ext cx="528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inherit"/>
                <a:cs typeface="Courier New" panose="02070309020205020404" pitchFamily="49"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176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736-F1D1-8B29-9716-AB0B044DC2E5}"/>
              </a:ext>
            </a:extLst>
          </p:cNvPr>
          <p:cNvSpPr>
            <a:spLocks noGrp="1"/>
          </p:cNvSpPr>
          <p:nvPr>
            <p:ph type="ctrTitle"/>
          </p:nvPr>
        </p:nvSpPr>
        <p:spPr>
          <a:xfrm>
            <a:off x="1828800" y="437117"/>
            <a:ext cx="5486400" cy="2011800"/>
          </a:xfrm>
        </p:spPr>
        <p:txBody>
          <a:bodyPr/>
          <a:lstStyle/>
          <a:p>
            <a:r>
              <a:rPr lang="en-IN" u="sng" dirty="0">
                <a:latin typeface="Palatino Linotype" panose="02040502050505030304" pitchFamily="18" charset="0"/>
              </a:rPr>
              <a:t>Conclusion</a:t>
            </a:r>
            <a:r>
              <a:rPr lang="en-IN" dirty="0">
                <a:latin typeface="Palatino Linotype" panose="02040502050505030304" pitchFamily="18" charset="0"/>
              </a:rPr>
              <a:t>:</a:t>
            </a:r>
          </a:p>
        </p:txBody>
      </p:sp>
      <p:sp>
        <p:nvSpPr>
          <p:cNvPr id="3" name="Subtitle 2">
            <a:extLst>
              <a:ext uri="{FF2B5EF4-FFF2-40B4-BE49-F238E27FC236}">
                <a16:creationId xmlns:a16="http://schemas.microsoft.com/office/drawing/2014/main" id="{62F1F85A-762A-56CE-C45A-B77538BE3E73}"/>
              </a:ext>
            </a:extLst>
          </p:cNvPr>
          <p:cNvSpPr>
            <a:spLocks noGrp="1"/>
          </p:cNvSpPr>
          <p:nvPr>
            <p:ph type="subTitle" idx="1"/>
          </p:nvPr>
        </p:nvSpPr>
        <p:spPr>
          <a:xfrm>
            <a:off x="2220686" y="2571750"/>
            <a:ext cx="4572000" cy="457200"/>
          </a:xfrm>
        </p:spPr>
        <p:txBody>
          <a:bodyPr/>
          <a:lstStyle/>
          <a:p>
            <a:r>
              <a:rPr lang="en-IN" dirty="0">
                <a:latin typeface="Baskerville Old Face" panose="02020602080505020303" pitchFamily="18" charset="0"/>
              </a:rPr>
              <a:t>Therefore, the predicted model using linear regression is accurate as both the actual and predicted values are a match.</a:t>
            </a:r>
          </a:p>
        </p:txBody>
      </p:sp>
      <p:grpSp>
        <p:nvGrpSpPr>
          <p:cNvPr id="4" name="Google Shape;2428;p39">
            <a:extLst>
              <a:ext uri="{FF2B5EF4-FFF2-40B4-BE49-F238E27FC236}">
                <a16:creationId xmlns:a16="http://schemas.microsoft.com/office/drawing/2014/main" id="{0F1EC463-27F6-434A-D4B6-8472823B3AE6}"/>
              </a:ext>
            </a:extLst>
          </p:cNvPr>
          <p:cNvGrpSpPr/>
          <p:nvPr/>
        </p:nvGrpSpPr>
        <p:grpSpPr>
          <a:xfrm>
            <a:off x="2846935" y="314284"/>
            <a:ext cx="3200100" cy="1970658"/>
            <a:chOff x="-548577" y="3501263"/>
            <a:chExt cx="3200100" cy="1970658"/>
          </a:xfrm>
        </p:grpSpPr>
        <p:sp>
          <p:nvSpPr>
            <p:cNvPr id="5" name="Google Shape;2429;p39">
              <a:extLst>
                <a:ext uri="{FF2B5EF4-FFF2-40B4-BE49-F238E27FC236}">
                  <a16:creationId xmlns:a16="http://schemas.microsoft.com/office/drawing/2014/main" id="{587F4052-261C-9069-9B17-CC1031EA4EBD}"/>
                </a:ext>
              </a:extLst>
            </p:cNvPr>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6" name="Google Shape;2430;p39">
              <a:extLst>
                <a:ext uri="{FF2B5EF4-FFF2-40B4-BE49-F238E27FC236}">
                  <a16:creationId xmlns:a16="http://schemas.microsoft.com/office/drawing/2014/main" id="{FBF0538E-0A28-E851-3B9C-A1945AE389BD}"/>
                </a:ext>
              </a:extLst>
            </p:cNvPr>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7" name="Google Shape;2431;p39">
              <a:extLst>
                <a:ext uri="{FF2B5EF4-FFF2-40B4-BE49-F238E27FC236}">
                  <a16:creationId xmlns:a16="http://schemas.microsoft.com/office/drawing/2014/main" id="{BFF9B05D-8FA6-3516-51EE-75668947DDFE}"/>
                </a:ext>
              </a:extLst>
            </p:cNvPr>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8" name="Google Shape;2432;p39">
              <a:extLst>
                <a:ext uri="{FF2B5EF4-FFF2-40B4-BE49-F238E27FC236}">
                  <a16:creationId xmlns:a16="http://schemas.microsoft.com/office/drawing/2014/main" id="{B3A29439-7143-BBC2-9D69-FB6AF2D714F3}"/>
                </a:ext>
              </a:extLst>
            </p:cNvPr>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9" name="Google Shape;2433;p39">
              <a:extLst>
                <a:ext uri="{FF2B5EF4-FFF2-40B4-BE49-F238E27FC236}">
                  <a16:creationId xmlns:a16="http://schemas.microsoft.com/office/drawing/2014/main" id="{D43D18C0-2FCE-AE4B-8270-FF7A0D18AA18}"/>
                </a:ext>
              </a:extLst>
            </p:cNvPr>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0" name="Google Shape;2434;p39">
              <a:extLst>
                <a:ext uri="{FF2B5EF4-FFF2-40B4-BE49-F238E27FC236}">
                  <a16:creationId xmlns:a16="http://schemas.microsoft.com/office/drawing/2014/main" id="{A7BC1BBB-7DB2-6FCB-D760-42253498573C}"/>
                </a:ext>
              </a:extLst>
            </p:cNvPr>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1" name="Google Shape;2435;p39">
              <a:extLst>
                <a:ext uri="{FF2B5EF4-FFF2-40B4-BE49-F238E27FC236}">
                  <a16:creationId xmlns:a16="http://schemas.microsoft.com/office/drawing/2014/main" id="{D75D214F-6296-8443-B5E2-0C31C290BE11}"/>
                </a:ext>
              </a:extLst>
            </p:cNvPr>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2" name="Google Shape;2436;p39">
              <a:extLst>
                <a:ext uri="{FF2B5EF4-FFF2-40B4-BE49-F238E27FC236}">
                  <a16:creationId xmlns:a16="http://schemas.microsoft.com/office/drawing/2014/main" id="{22765DF5-4D00-7C8F-AFD2-F77D87EE0760}"/>
                </a:ext>
              </a:extLst>
            </p:cNvPr>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3" name="Google Shape;2437;p39">
              <a:extLst>
                <a:ext uri="{FF2B5EF4-FFF2-40B4-BE49-F238E27FC236}">
                  <a16:creationId xmlns:a16="http://schemas.microsoft.com/office/drawing/2014/main" id="{5F671E63-E61A-8B28-845F-F0EEDE13485D}"/>
                </a:ext>
              </a:extLst>
            </p:cNvPr>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4" name="Google Shape;2438;p39">
              <a:extLst>
                <a:ext uri="{FF2B5EF4-FFF2-40B4-BE49-F238E27FC236}">
                  <a16:creationId xmlns:a16="http://schemas.microsoft.com/office/drawing/2014/main" id="{3B4B0839-857D-5473-98A9-0C8F4445DC7D}"/>
                </a:ext>
              </a:extLst>
            </p:cNvPr>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5" name="Google Shape;2439;p39">
              <a:extLst>
                <a:ext uri="{FF2B5EF4-FFF2-40B4-BE49-F238E27FC236}">
                  <a16:creationId xmlns:a16="http://schemas.microsoft.com/office/drawing/2014/main" id="{5AD55A03-0535-0B07-B020-A3DE9C9522B9}"/>
                </a:ext>
              </a:extLst>
            </p:cNvPr>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440;p39">
              <a:extLst>
                <a:ext uri="{FF2B5EF4-FFF2-40B4-BE49-F238E27FC236}">
                  <a16:creationId xmlns:a16="http://schemas.microsoft.com/office/drawing/2014/main" id="{6E0DBF00-A6FD-35F9-83B3-613B8B908FBA}"/>
                </a:ext>
              </a:extLst>
            </p:cNvPr>
            <p:cNvGrpSpPr/>
            <p:nvPr/>
          </p:nvGrpSpPr>
          <p:grpSpPr>
            <a:xfrm>
              <a:off x="864659" y="4098708"/>
              <a:ext cx="373627" cy="367925"/>
              <a:chOff x="7964906" y="2434073"/>
              <a:chExt cx="373627" cy="367925"/>
            </a:xfrm>
          </p:grpSpPr>
          <p:sp>
            <p:nvSpPr>
              <p:cNvPr id="20" name="Google Shape;2441;p39">
                <a:extLst>
                  <a:ext uri="{FF2B5EF4-FFF2-40B4-BE49-F238E27FC236}">
                    <a16:creationId xmlns:a16="http://schemas.microsoft.com/office/drawing/2014/main" id="{1E83317A-C3DB-6279-6711-7CB0F8285D4B}"/>
                  </a:ext>
                </a:extLst>
              </p:cNvPr>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2;p39">
                <a:extLst>
                  <a:ext uri="{FF2B5EF4-FFF2-40B4-BE49-F238E27FC236}">
                    <a16:creationId xmlns:a16="http://schemas.microsoft.com/office/drawing/2014/main" id="{9F067A10-E6E0-74B5-A46A-954DA9B71EB8}"/>
                  </a:ext>
                </a:extLst>
              </p:cNvPr>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43;p39">
              <a:extLst>
                <a:ext uri="{FF2B5EF4-FFF2-40B4-BE49-F238E27FC236}">
                  <a16:creationId xmlns:a16="http://schemas.microsoft.com/office/drawing/2014/main" id="{DCEB872B-2972-57C8-5C9F-6FDC1D5442F4}"/>
                </a:ext>
              </a:extLst>
            </p:cNvPr>
            <p:cNvGrpSpPr/>
            <p:nvPr/>
          </p:nvGrpSpPr>
          <p:grpSpPr>
            <a:xfrm>
              <a:off x="497408" y="4520564"/>
              <a:ext cx="285230" cy="355597"/>
              <a:chOff x="8007400" y="2902278"/>
              <a:chExt cx="285230" cy="355597"/>
            </a:xfrm>
          </p:grpSpPr>
          <p:sp>
            <p:nvSpPr>
              <p:cNvPr id="18" name="Google Shape;2444;p39">
                <a:extLst>
                  <a:ext uri="{FF2B5EF4-FFF2-40B4-BE49-F238E27FC236}">
                    <a16:creationId xmlns:a16="http://schemas.microsoft.com/office/drawing/2014/main" id="{65ACC6F0-8B39-4EE2-A47B-57189463CF5E}"/>
                  </a:ext>
                </a:extLst>
              </p:cNvPr>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5;p39">
                <a:extLst>
                  <a:ext uri="{FF2B5EF4-FFF2-40B4-BE49-F238E27FC236}">
                    <a16:creationId xmlns:a16="http://schemas.microsoft.com/office/drawing/2014/main" id="{623AE472-3E91-C07D-63AD-9D9976C2EB0D}"/>
                  </a:ext>
                </a:extLst>
              </p:cNvPr>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2598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4008-79E4-E60D-FF4C-0A3C23547E3F}"/>
              </a:ext>
            </a:extLst>
          </p:cNvPr>
          <p:cNvSpPr>
            <a:spLocks noGrp="1"/>
          </p:cNvSpPr>
          <p:nvPr>
            <p:ph type="ctrTitle"/>
          </p:nvPr>
        </p:nvSpPr>
        <p:spPr/>
        <p:txBody>
          <a:bodyPr/>
          <a:lstStyle/>
          <a:p>
            <a:r>
              <a:rPr lang="en-IN" sz="4800" dirty="0">
                <a:latin typeface="Papyrus" panose="03070502060502030205" pitchFamily="66" charset="0"/>
              </a:rPr>
              <a:t>THANKYOU</a:t>
            </a:r>
            <a:endParaRPr lang="en-IN" dirty="0">
              <a:latin typeface="Papyrus" panose="03070502060502030205" pitchFamily="66" charset="0"/>
            </a:endParaRPr>
          </a:p>
        </p:txBody>
      </p:sp>
      <p:grpSp>
        <p:nvGrpSpPr>
          <p:cNvPr id="4" name="Google Shape;2428;p39">
            <a:extLst>
              <a:ext uri="{FF2B5EF4-FFF2-40B4-BE49-F238E27FC236}">
                <a16:creationId xmlns:a16="http://schemas.microsoft.com/office/drawing/2014/main" id="{7C116A76-8052-4FCC-EBA8-ACE650246807}"/>
              </a:ext>
            </a:extLst>
          </p:cNvPr>
          <p:cNvGrpSpPr/>
          <p:nvPr/>
        </p:nvGrpSpPr>
        <p:grpSpPr>
          <a:xfrm>
            <a:off x="-366528" y="3540652"/>
            <a:ext cx="3200100" cy="1970658"/>
            <a:chOff x="-548577" y="3501263"/>
            <a:chExt cx="3200100" cy="1970658"/>
          </a:xfrm>
        </p:grpSpPr>
        <p:sp>
          <p:nvSpPr>
            <p:cNvPr id="5" name="Google Shape;2429;p39">
              <a:extLst>
                <a:ext uri="{FF2B5EF4-FFF2-40B4-BE49-F238E27FC236}">
                  <a16:creationId xmlns:a16="http://schemas.microsoft.com/office/drawing/2014/main" id="{CE5251AB-06A7-36D2-0662-531561FFB047}"/>
                </a:ext>
              </a:extLst>
            </p:cNvPr>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6" name="Google Shape;2430;p39">
              <a:extLst>
                <a:ext uri="{FF2B5EF4-FFF2-40B4-BE49-F238E27FC236}">
                  <a16:creationId xmlns:a16="http://schemas.microsoft.com/office/drawing/2014/main" id="{3E32A3B1-9901-6585-BB35-F064FE69FC89}"/>
                </a:ext>
              </a:extLst>
            </p:cNvPr>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7" name="Google Shape;2431;p39">
              <a:extLst>
                <a:ext uri="{FF2B5EF4-FFF2-40B4-BE49-F238E27FC236}">
                  <a16:creationId xmlns:a16="http://schemas.microsoft.com/office/drawing/2014/main" id="{24C083A0-1809-3952-4161-0A5E9A67E749}"/>
                </a:ext>
              </a:extLst>
            </p:cNvPr>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8" name="Google Shape;2432;p39">
              <a:extLst>
                <a:ext uri="{FF2B5EF4-FFF2-40B4-BE49-F238E27FC236}">
                  <a16:creationId xmlns:a16="http://schemas.microsoft.com/office/drawing/2014/main" id="{ABD0D7BF-B4F6-6665-D284-B30EB077CA4C}"/>
                </a:ext>
              </a:extLst>
            </p:cNvPr>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9" name="Google Shape;2433;p39">
              <a:extLst>
                <a:ext uri="{FF2B5EF4-FFF2-40B4-BE49-F238E27FC236}">
                  <a16:creationId xmlns:a16="http://schemas.microsoft.com/office/drawing/2014/main" id="{A7BDDFB1-6BC1-1EF3-8069-08CEB6E5B91F}"/>
                </a:ext>
              </a:extLst>
            </p:cNvPr>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0" name="Google Shape;2434;p39">
              <a:extLst>
                <a:ext uri="{FF2B5EF4-FFF2-40B4-BE49-F238E27FC236}">
                  <a16:creationId xmlns:a16="http://schemas.microsoft.com/office/drawing/2014/main" id="{4E1D9CF9-4336-3657-286F-35669343274D}"/>
                </a:ext>
              </a:extLst>
            </p:cNvPr>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1" name="Google Shape;2435;p39">
              <a:extLst>
                <a:ext uri="{FF2B5EF4-FFF2-40B4-BE49-F238E27FC236}">
                  <a16:creationId xmlns:a16="http://schemas.microsoft.com/office/drawing/2014/main" id="{CA3F15E3-D0C3-C183-F52B-90499C299B70}"/>
                </a:ext>
              </a:extLst>
            </p:cNvPr>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2" name="Google Shape;2436;p39">
              <a:extLst>
                <a:ext uri="{FF2B5EF4-FFF2-40B4-BE49-F238E27FC236}">
                  <a16:creationId xmlns:a16="http://schemas.microsoft.com/office/drawing/2014/main" id="{3605866A-FFD4-1304-3731-07918C060739}"/>
                </a:ext>
              </a:extLst>
            </p:cNvPr>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3" name="Google Shape;2437;p39">
              <a:extLst>
                <a:ext uri="{FF2B5EF4-FFF2-40B4-BE49-F238E27FC236}">
                  <a16:creationId xmlns:a16="http://schemas.microsoft.com/office/drawing/2014/main" id="{1141B500-A40B-8700-B7F4-EE4CA84FAC0A}"/>
                </a:ext>
              </a:extLst>
            </p:cNvPr>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4" name="Google Shape;2438;p39">
              <a:extLst>
                <a:ext uri="{FF2B5EF4-FFF2-40B4-BE49-F238E27FC236}">
                  <a16:creationId xmlns:a16="http://schemas.microsoft.com/office/drawing/2014/main" id="{70A5A63D-3BCE-B2B9-A9BA-983924D0D802}"/>
                </a:ext>
              </a:extLst>
            </p:cNvPr>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15" name="Google Shape;2439;p39">
              <a:extLst>
                <a:ext uri="{FF2B5EF4-FFF2-40B4-BE49-F238E27FC236}">
                  <a16:creationId xmlns:a16="http://schemas.microsoft.com/office/drawing/2014/main" id="{059ECC87-7EFD-D1A8-DEF8-BA405C7E9E73}"/>
                </a:ext>
              </a:extLst>
            </p:cNvPr>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440;p39">
              <a:extLst>
                <a:ext uri="{FF2B5EF4-FFF2-40B4-BE49-F238E27FC236}">
                  <a16:creationId xmlns:a16="http://schemas.microsoft.com/office/drawing/2014/main" id="{992D349E-78B5-95EE-DC42-722388DE03FD}"/>
                </a:ext>
              </a:extLst>
            </p:cNvPr>
            <p:cNvGrpSpPr/>
            <p:nvPr/>
          </p:nvGrpSpPr>
          <p:grpSpPr>
            <a:xfrm>
              <a:off x="864659" y="4098708"/>
              <a:ext cx="373627" cy="367925"/>
              <a:chOff x="7964906" y="2434073"/>
              <a:chExt cx="373627" cy="367925"/>
            </a:xfrm>
          </p:grpSpPr>
          <p:sp>
            <p:nvSpPr>
              <p:cNvPr id="20" name="Google Shape;2441;p39">
                <a:extLst>
                  <a:ext uri="{FF2B5EF4-FFF2-40B4-BE49-F238E27FC236}">
                    <a16:creationId xmlns:a16="http://schemas.microsoft.com/office/drawing/2014/main" id="{C621EFC0-AD61-0DA0-3683-92D5F8937AE5}"/>
                  </a:ext>
                </a:extLst>
              </p:cNvPr>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42;p39">
                <a:extLst>
                  <a:ext uri="{FF2B5EF4-FFF2-40B4-BE49-F238E27FC236}">
                    <a16:creationId xmlns:a16="http://schemas.microsoft.com/office/drawing/2014/main" id="{4C94B9FD-05A1-2744-DD6A-D7CF6CCA8735}"/>
                  </a:ext>
                </a:extLst>
              </p:cNvPr>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43;p39">
              <a:extLst>
                <a:ext uri="{FF2B5EF4-FFF2-40B4-BE49-F238E27FC236}">
                  <a16:creationId xmlns:a16="http://schemas.microsoft.com/office/drawing/2014/main" id="{A7304091-7394-5AA6-6E2A-F62B66A318E4}"/>
                </a:ext>
              </a:extLst>
            </p:cNvPr>
            <p:cNvGrpSpPr/>
            <p:nvPr/>
          </p:nvGrpSpPr>
          <p:grpSpPr>
            <a:xfrm>
              <a:off x="497408" y="4520564"/>
              <a:ext cx="285230" cy="355597"/>
              <a:chOff x="8007400" y="2902278"/>
              <a:chExt cx="285230" cy="355597"/>
            </a:xfrm>
          </p:grpSpPr>
          <p:sp>
            <p:nvSpPr>
              <p:cNvPr id="18" name="Google Shape;2444;p39">
                <a:extLst>
                  <a:ext uri="{FF2B5EF4-FFF2-40B4-BE49-F238E27FC236}">
                    <a16:creationId xmlns:a16="http://schemas.microsoft.com/office/drawing/2014/main" id="{4C341C9F-1C1B-601C-BF1D-0D479764CECD}"/>
                  </a:ext>
                </a:extLst>
              </p:cNvPr>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45;p39">
                <a:extLst>
                  <a:ext uri="{FF2B5EF4-FFF2-40B4-BE49-F238E27FC236}">
                    <a16:creationId xmlns:a16="http://schemas.microsoft.com/office/drawing/2014/main" id="{982E9CD1-FFAA-8761-90E2-3490DB13D87A}"/>
                  </a:ext>
                </a:extLst>
              </p:cNvPr>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2428;p39">
            <a:extLst>
              <a:ext uri="{FF2B5EF4-FFF2-40B4-BE49-F238E27FC236}">
                <a16:creationId xmlns:a16="http://schemas.microsoft.com/office/drawing/2014/main" id="{C85EB4B9-1005-84A5-7184-0DD2164F5861}"/>
              </a:ext>
            </a:extLst>
          </p:cNvPr>
          <p:cNvGrpSpPr/>
          <p:nvPr/>
        </p:nvGrpSpPr>
        <p:grpSpPr>
          <a:xfrm>
            <a:off x="5943900" y="170245"/>
            <a:ext cx="3200100" cy="1970658"/>
            <a:chOff x="-548577" y="3501263"/>
            <a:chExt cx="3200100" cy="1970658"/>
          </a:xfrm>
        </p:grpSpPr>
        <p:sp>
          <p:nvSpPr>
            <p:cNvPr id="23" name="Google Shape;2429;p39">
              <a:extLst>
                <a:ext uri="{FF2B5EF4-FFF2-40B4-BE49-F238E27FC236}">
                  <a16:creationId xmlns:a16="http://schemas.microsoft.com/office/drawing/2014/main" id="{041055AF-DDFD-B6AE-807D-9DBE5D0A97F4}"/>
                </a:ext>
              </a:extLst>
            </p:cNvPr>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 name="Google Shape;2430;p39">
              <a:extLst>
                <a:ext uri="{FF2B5EF4-FFF2-40B4-BE49-F238E27FC236}">
                  <a16:creationId xmlns:a16="http://schemas.microsoft.com/office/drawing/2014/main" id="{79642F31-3A1E-EC6C-1DC3-45D08D3177BB}"/>
                </a:ext>
              </a:extLst>
            </p:cNvPr>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 name="Google Shape;2431;p39">
              <a:extLst>
                <a:ext uri="{FF2B5EF4-FFF2-40B4-BE49-F238E27FC236}">
                  <a16:creationId xmlns:a16="http://schemas.microsoft.com/office/drawing/2014/main" id="{BAD9868A-2342-63C7-2BCD-54E458E7B3EB}"/>
                </a:ext>
              </a:extLst>
            </p:cNvPr>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 name="Google Shape;2432;p39">
              <a:extLst>
                <a:ext uri="{FF2B5EF4-FFF2-40B4-BE49-F238E27FC236}">
                  <a16:creationId xmlns:a16="http://schemas.microsoft.com/office/drawing/2014/main" id="{75DE74EB-D853-B6F9-2C02-32CB2BADA79E}"/>
                </a:ext>
              </a:extLst>
            </p:cNvPr>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 name="Google Shape;2433;p39">
              <a:extLst>
                <a:ext uri="{FF2B5EF4-FFF2-40B4-BE49-F238E27FC236}">
                  <a16:creationId xmlns:a16="http://schemas.microsoft.com/office/drawing/2014/main" id="{F4D07284-5F3D-6EAF-E221-0786DBC9087B}"/>
                </a:ext>
              </a:extLst>
            </p:cNvPr>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8" name="Google Shape;2434;p39">
              <a:extLst>
                <a:ext uri="{FF2B5EF4-FFF2-40B4-BE49-F238E27FC236}">
                  <a16:creationId xmlns:a16="http://schemas.microsoft.com/office/drawing/2014/main" id="{E988090E-9268-8B36-D2F0-7A0ABBE77D82}"/>
                </a:ext>
              </a:extLst>
            </p:cNvPr>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9" name="Google Shape;2435;p39">
              <a:extLst>
                <a:ext uri="{FF2B5EF4-FFF2-40B4-BE49-F238E27FC236}">
                  <a16:creationId xmlns:a16="http://schemas.microsoft.com/office/drawing/2014/main" id="{64873095-58E3-9128-B9C5-494323C5108A}"/>
                </a:ext>
              </a:extLst>
            </p:cNvPr>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30" name="Google Shape;2436;p39">
              <a:extLst>
                <a:ext uri="{FF2B5EF4-FFF2-40B4-BE49-F238E27FC236}">
                  <a16:creationId xmlns:a16="http://schemas.microsoft.com/office/drawing/2014/main" id="{722771ED-1EE1-11F6-AB2F-68784F6FAC22}"/>
                </a:ext>
              </a:extLst>
            </p:cNvPr>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31" name="Google Shape;2437;p39">
              <a:extLst>
                <a:ext uri="{FF2B5EF4-FFF2-40B4-BE49-F238E27FC236}">
                  <a16:creationId xmlns:a16="http://schemas.microsoft.com/office/drawing/2014/main" id="{53EC6CB2-3C00-9263-822B-5075B968A3FA}"/>
                </a:ext>
              </a:extLst>
            </p:cNvPr>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32" name="Google Shape;2438;p39">
              <a:extLst>
                <a:ext uri="{FF2B5EF4-FFF2-40B4-BE49-F238E27FC236}">
                  <a16:creationId xmlns:a16="http://schemas.microsoft.com/office/drawing/2014/main" id="{AFC2E5C7-1434-3ADF-5B16-F0E04E0C21B6}"/>
                </a:ext>
              </a:extLst>
            </p:cNvPr>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33" name="Google Shape;2439;p39">
              <a:extLst>
                <a:ext uri="{FF2B5EF4-FFF2-40B4-BE49-F238E27FC236}">
                  <a16:creationId xmlns:a16="http://schemas.microsoft.com/office/drawing/2014/main" id="{0D52E68A-EDD2-5A5E-A578-C5870B1D912C}"/>
                </a:ext>
              </a:extLst>
            </p:cNvPr>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440;p39">
              <a:extLst>
                <a:ext uri="{FF2B5EF4-FFF2-40B4-BE49-F238E27FC236}">
                  <a16:creationId xmlns:a16="http://schemas.microsoft.com/office/drawing/2014/main" id="{EB58EE57-6BF4-A6CA-CC5C-CE637107CA69}"/>
                </a:ext>
              </a:extLst>
            </p:cNvPr>
            <p:cNvGrpSpPr/>
            <p:nvPr/>
          </p:nvGrpSpPr>
          <p:grpSpPr>
            <a:xfrm>
              <a:off x="864659" y="4098708"/>
              <a:ext cx="373627" cy="367925"/>
              <a:chOff x="7964906" y="2434073"/>
              <a:chExt cx="373627" cy="367925"/>
            </a:xfrm>
          </p:grpSpPr>
          <p:sp>
            <p:nvSpPr>
              <p:cNvPr id="38" name="Google Shape;2441;p39">
                <a:extLst>
                  <a:ext uri="{FF2B5EF4-FFF2-40B4-BE49-F238E27FC236}">
                    <a16:creationId xmlns:a16="http://schemas.microsoft.com/office/drawing/2014/main" id="{1E5889AB-37F5-51C9-5B91-1EF305179863}"/>
                  </a:ext>
                </a:extLst>
              </p:cNvPr>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2;p39">
                <a:extLst>
                  <a:ext uri="{FF2B5EF4-FFF2-40B4-BE49-F238E27FC236}">
                    <a16:creationId xmlns:a16="http://schemas.microsoft.com/office/drawing/2014/main" id="{BD64F6B8-1600-4C8C-4390-3B9180C27172}"/>
                  </a:ext>
                </a:extLst>
              </p:cNvPr>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2443;p39">
              <a:extLst>
                <a:ext uri="{FF2B5EF4-FFF2-40B4-BE49-F238E27FC236}">
                  <a16:creationId xmlns:a16="http://schemas.microsoft.com/office/drawing/2014/main" id="{B1333D18-11C6-031D-BCA0-0FCB6F7602AB}"/>
                </a:ext>
              </a:extLst>
            </p:cNvPr>
            <p:cNvGrpSpPr/>
            <p:nvPr/>
          </p:nvGrpSpPr>
          <p:grpSpPr>
            <a:xfrm>
              <a:off x="497408" y="4520564"/>
              <a:ext cx="285230" cy="355597"/>
              <a:chOff x="8007400" y="2902278"/>
              <a:chExt cx="285230" cy="355597"/>
            </a:xfrm>
          </p:grpSpPr>
          <p:sp>
            <p:nvSpPr>
              <p:cNvPr id="36" name="Google Shape;2444;p39">
                <a:extLst>
                  <a:ext uri="{FF2B5EF4-FFF2-40B4-BE49-F238E27FC236}">
                    <a16:creationId xmlns:a16="http://schemas.microsoft.com/office/drawing/2014/main" id="{37C98124-67E9-FD99-63A1-78CD5A25ACD5}"/>
                  </a:ext>
                </a:extLst>
              </p:cNvPr>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5;p39">
                <a:extLst>
                  <a:ext uri="{FF2B5EF4-FFF2-40B4-BE49-F238E27FC236}">
                    <a16:creationId xmlns:a16="http://schemas.microsoft.com/office/drawing/2014/main" id="{3A774A13-48BF-7777-7D2E-6E2B9579E556}"/>
                  </a:ext>
                </a:extLst>
              </p:cNvPr>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0259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5D201560-E3FD-6212-5A85-97622C2E7B7A}"/>
              </a:ext>
            </a:extLst>
          </p:cNvPr>
          <p:cNvGraphicFramePr>
            <a:graphicFrameLocks noGrp="1"/>
          </p:cNvGraphicFramePr>
          <p:nvPr>
            <p:extLst>
              <p:ext uri="{D42A27DB-BD31-4B8C-83A1-F6EECF244321}">
                <p14:modId xmlns:p14="http://schemas.microsoft.com/office/powerpoint/2010/main" val="3130584075"/>
              </p:ext>
            </p:extLst>
          </p:nvPr>
        </p:nvGraphicFramePr>
        <p:xfrm>
          <a:off x="1590907" y="1338146"/>
          <a:ext cx="6099717" cy="2599318"/>
        </p:xfrm>
        <a:graphic>
          <a:graphicData uri="http://schemas.openxmlformats.org/drawingml/2006/table">
            <a:tbl>
              <a:tblPr firstRow="1" bandRow="1">
                <a:tableStyleId>{69012ECD-51FC-41F1-AA8D-1B2483CD663E}</a:tableStyleId>
              </a:tblPr>
              <a:tblGrid>
                <a:gridCol w="3051717">
                  <a:extLst>
                    <a:ext uri="{9D8B030D-6E8A-4147-A177-3AD203B41FA5}">
                      <a16:colId xmlns:a16="http://schemas.microsoft.com/office/drawing/2014/main" val="3886636942"/>
                    </a:ext>
                  </a:extLst>
                </a:gridCol>
                <a:gridCol w="3048000">
                  <a:extLst>
                    <a:ext uri="{9D8B030D-6E8A-4147-A177-3AD203B41FA5}">
                      <a16:colId xmlns:a16="http://schemas.microsoft.com/office/drawing/2014/main" val="3866266433"/>
                    </a:ext>
                  </a:extLst>
                </a:gridCol>
              </a:tblGrid>
              <a:tr h="374278">
                <a:tc>
                  <a:txBody>
                    <a:bodyPr/>
                    <a:lstStyle/>
                    <a:p>
                      <a:r>
                        <a:rPr lang="en-IN" sz="1600" dirty="0">
                          <a:solidFill>
                            <a:schemeClr val="accent6"/>
                          </a:solidFill>
                          <a:latin typeface="Baskerville Old Face" panose="02020602080505020303" pitchFamily="18" charset="0"/>
                        </a:rPr>
                        <a:t>Slide No.</a:t>
                      </a:r>
                    </a:p>
                  </a:txBody>
                  <a:tcPr/>
                </a:tc>
                <a:tc>
                  <a:txBody>
                    <a:bodyPr/>
                    <a:lstStyle/>
                    <a:p>
                      <a:r>
                        <a:rPr lang="en-IN" sz="1600" dirty="0">
                          <a:solidFill>
                            <a:schemeClr val="accent6"/>
                          </a:solidFill>
                          <a:latin typeface="Baskerville Old Face" panose="02020602080505020303" pitchFamily="18" charset="0"/>
                        </a:rPr>
                        <a:t>Content </a:t>
                      </a:r>
                    </a:p>
                  </a:txBody>
                  <a:tcPr/>
                </a:tc>
                <a:extLst>
                  <a:ext uri="{0D108BD9-81ED-4DB2-BD59-A6C34878D82A}">
                    <a16:rowId xmlns:a16="http://schemas.microsoft.com/office/drawing/2014/main" val="3549128622"/>
                  </a:ext>
                </a:extLst>
              </a:tr>
              <a:tr h="370840">
                <a:tc>
                  <a:txBody>
                    <a:bodyPr/>
                    <a:lstStyle/>
                    <a:p>
                      <a:r>
                        <a:rPr lang="en-IN" sz="1600" dirty="0">
                          <a:latin typeface="Baskerville Old Face" panose="02020602080505020303" pitchFamily="18" charset="0"/>
                        </a:rPr>
                        <a:t>4</a:t>
                      </a:r>
                    </a:p>
                  </a:txBody>
                  <a:tcPr/>
                </a:tc>
                <a:tc>
                  <a:txBody>
                    <a:bodyPr/>
                    <a:lstStyle/>
                    <a:p>
                      <a:r>
                        <a:rPr lang="en-IN" sz="1600" dirty="0">
                          <a:latin typeface="Baskerville Old Face" panose="02020602080505020303" pitchFamily="18" charset="0"/>
                        </a:rPr>
                        <a:t>objective, Introduction </a:t>
                      </a:r>
                    </a:p>
                  </a:txBody>
                  <a:tcPr/>
                </a:tc>
                <a:extLst>
                  <a:ext uri="{0D108BD9-81ED-4DB2-BD59-A6C34878D82A}">
                    <a16:rowId xmlns:a16="http://schemas.microsoft.com/office/drawing/2014/main" val="4250475751"/>
                  </a:ext>
                </a:extLst>
              </a:tr>
              <a:tr h="370840">
                <a:tc>
                  <a:txBody>
                    <a:bodyPr/>
                    <a:lstStyle/>
                    <a:p>
                      <a:r>
                        <a:rPr lang="en-IN" sz="1600" dirty="0">
                          <a:latin typeface="Baskerville Old Face" panose="02020602080505020303" pitchFamily="18" charset="0"/>
                        </a:rPr>
                        <a:t>5</a:t>
                      </a:r>
                    </a:p>
                  </a:txBody>
                  <a:tcPr/>
                </a:tc>
                <a:tc>
                  <a:txBody>
                    <a:bodyPr/>
                    <a:lstStyle/>
                    <a:p>
                      <a:r>
                        <a:rPr lang="en-IN" sz="1600" dirty="0">
                          <a:latin typeface="Baskerville Old Face" panose="02020602080505020303" pitchFamily="18" charset="0"/>
                        </a:rPr>
                        <a:t>Data Set </a:t>
                      </a:r>
                    </a:p>
                  </a:txBody>
                  <a:tcPr/>
                </a:tc>
                <a:extLst>
                  <a:ext uri="{0D108BD9-81ED-4DB2-BD59-A6C34878D82A}">
                    <a16:rowId xmlns:a16="http://schemas.microsoft.com/office/drawing/2014/main" val="171386807"/>
                  </a:ext>
                </a:extLst>
              </a:tr>
              <a:tr h="370840">
                <a:tc>
                  <a:txBody>
                    <a:bodyPr/>
                    <a:lstStyle/>
                    <a:p>
                      <a:r>
                        <a:rPr lang="en-IN" sz="1600" dirty="0">
                          <a:latin typeface="Baskerville Old Face" panose="02020602080505020303" pitchFamily="18" charset="0"/>
                        </a:rPr>
                        <a:t>6 -13</a:t>
                      </a:r>
                    </a:p>
                  </a:txBody>
                  <a:tcPr/>
                </a:tc>
                <a:tc>
                  <a:txBody>
                    <a:bodyPr/>
                    <a:lstStyle/>
                    <a:p>
                      <a:r>
                        <a:rPr lang="en-IN" sz="1600" dirty="0">
                          <a:latin typeface="Baskerville Old Face" panose="02020602080505020303" pitchFamily="18" charset="0"/>
                        </a:rPr>
                        <a:t>Data Cleaning</a:t>
                      </a:r>
                    </a:p>
                  </a:txBody>
                  <a:tcPr/>
                </a:tc>
                <a:extLst>
                  <a:ext uri="{0D108BD9-81ED-4DB2-BD59-A6C34878D82A}">
                    <a16:rowId xmlns:a16="http://schemas.microsoft.com/office/drawing/2014/main" val="2639371775"/>
                  </a:ext>
                </a:extLst>
              </a:tr>
              <a:tr h="370840">
                <a:tc>
                  <a:txBody>
                    <a:bodyPr/>
                    <a:lstStyle/>
                    <a:p>
                      <a:r>
                        <a:rPr lang="en-IN" sz="1600" dirty="0">
                          <a:latin typeface="Baskerville Old Face" panose="02020602080505020303" pitchFamily="18" charset="0"/>
                        </a:rPr>
                        <a:t>14 - 19</a:t>
                      </a:r>
                    </a:p>
                  </a:txBody>
                  <a:tcPr/>
                </a:tc>
                <a:tc>
                  <a:txBody>
                    <a:bodyPr/>
                    <a:lstStyle/>
                    <a:p>
                      <a:r>
                        <a:rPr lang="en-IN" sz="1600" dirty="0">
                          <a:latin typeface="Baskerville Old Face" panose="02020602080505020303" pitchFamily="18" charset="0"/>
                        </a:rPr>
                        <a:t>Data Visualization</a:t>
                      </a:r>
                    </a:p>
                  </a:txBody>
                  <a:tcPr/>
                </a:tc>
                <a:extLst>
                  <a:ext uri="{0D108BD9-81ED-4DB2-BD59-A6C34878D82A}">
                    <a16:rowId xmlns:a16="http://schemas.microsoft.com/office/drawing/2014/main" val="875785813"/>
                  </a:ext>
                </a:extLst>
              </a:tr>
              <a:tr h="370840">
                <a:tc>
                  <a:txBody>
                    <a:bodyPr/>
                    <a:lstStyle/>
                    <a:p>
                      <a:r>
                        <a:rPr lang="en-IN" sz="1600" dirty="0">
                          <a:latin typeface="Baskerville Old Face" panose="02020602080505020303" pitchFamily="18" charset="0"/>
                        </a:rPr>
                        <a:t>20 - 23</a:t>
                      </a:r>
                    </a:p>
                  </a:txBody>
                  <a:tcPr/>
                </a:tc>
                <a:tc>
                  <a:txBody>
                    <a:bodyPr/>
                    <a:lstStyle/>
                    <a:p>
                      <a:r>
                        <a:rPr lang="en-IN" sz="1600" dirty="0">
                          <a:latin typeface="Baskerville Old Face" panose="02020602080505020303" pitchFamily="18" charset="0"/>
                        </a:rPr>
                        <a:t>Model Prediction </a:t>
                      </a:r>
                    </a:p>
                  </a:txBody>
                  <a:tcPr/>
                </a:tc>
                <a:extLst>
                  <a:ext uri="{0D108BD9-81ED-4DB2-BD59-A6C34878D82A}">
                    <a16:rowId xmlns:a16="http://schemas.microsoft.com/office/drawing/2014/main" val="69799212"/>
                  </a:ext>
                </a:extLst>
              </a:tr>
              <a:tr h="370840">
                <a:tc>
                  <a:txBody>
                    <a:bodyPr/>
                    <a:lstStyle/>
                    <a:p>
                      <a:r>
                        <a:rPr lang="en-IN" sz="1600" dirty="0">
                          <a:latin typeface="Baskerville Old Face" panose="02020602080505020303" pitchFamily="18" charset="0"/>
                        </a:rPr>
                        <a:t>24</a:t>
                      </a:r>
                    </a:p>
                  </a:txBody>
                  <a:tcPr/>
                </a:tc>
                <a:tc>
                  <a:txBody>
                    <a:bodyPr/>
                    <a:lstStyle/>
                    <a:p>
                      <a:r>
                        <a:rPr lang="en-IN" sz="1600" dirty="0">
                          <a:latin typeface="Baskerville Old Face" panose="02020602080505020303" pitchFamily="18" charset="0"/>
                        </a:rPr>
                        <a:t>Conclusion </a:t>
                      </a:r>
                    </a:p>
                  </a:txBody>
                  <a:tcPr/>
                </a:tc>
                <a:extLst>
                  <a:ext uri="{0D108BD9-81ED-4DB2-BD59-A6C34878D82A}">
                    <a16:rowId xmlns:a16="http://schemas.microsoft.com/office/drawing/2014/main" val="4131333388"/>
                  </a:ext>
                </a:extLst>
              </a:tr>
            </a:tbl>
          </a:graphicData>
        </a:graphic>
      </p:graphicFrame>
      <p:sp>
        <p:nvSpPr>
          <p:cNvPr id="11" name="TextBox 10">
            <a:extLst>
              <a:ext uri="{FF2B5EF4-FFF2-40B4-BE49-F238E27FC236}">
                <a16:creationId xmlns:a16="http://schemas.microsoft.com/office/drawing/2014/main" id="{881DA6D7-8267-5693-8B92-78955E3CBDDA}"/>
              </a:ext>
            </a:extLst>
          </p:cNvPr>
          <p:cNvSpPr txBox="1"/>
          <p:nvPr/>
        </p:nvSpPr>
        <p:spPr>
          <a:xfrm>
            <a:off x="1074234" y="834854"/>
            <a:ext cx="5404624" cy="338554"/>
          </a:xfrm>
          <a:prstGeom prst="rect">
            <a:avLst/>
          </a:prstGeom>
          <a:noFill/>
        </p:spPr>
        <p:txBody>
          <a:bodyPr wrap="square">
            <a:spAutoFit/>
          </a:bodyPr>
          <a:lstStyle/>
          <a:p>
            <a:r>
              <a:rPr lang="en-IN" sz="1600" b="1" kern="0" dirty="0">
                <a:solidFill>
                  <a:schemeClr val="accent6"/>
                </a:solidFill>
                <a:effectLst/>
                <a:latin typeface="Baskerville Old Face" panose="02020602080505020303" pitchFamily="18" charset="0"/>
                <a:ea typeface="Times New Roman" panose="02020603050405020304" pitchFamily="18" charset="0"/>
              </a:rPr>
              <a:t>Table of </a:t>
            </a:r>
            <a:r>
              <a:rPr lang="en-IN" sz="1600" b="1" dirty="0">
                <a:solidFill>
                  <a:schemeClr val="accent6"/>
                </a:solidFill>
                <a:latin typeface="Baskerville Old Face" panose="02020602080505020303" pitchFamily="18" charset="0"/>
                <a:ea typeface="Times New Roman" panose="02020603050405020304" pitchFamily="18" charset="0"/>
              </a:rPr>
              <a:t>C</a:t>
            </a:r>
            <a:r>
              <a:rPr lang="en-IN" sz="1600" b="1" kern="0" dirty="0">
                <a:solidFill>
                  <a:schemeClr val="accent6"/>
                </a:solidFill>
                <a:effectLst/>
                <a:latin typeface="Baskerville Old Face" panose="02020602080505020303" pitchFamily="18" charset="0"/>
                <a:ea typeface="Times New Roman" panose="02020603050405020304" pitchFamily="18" charset="0"/>
              </a:rPr>
              <a:t>ontent:</a:t>
            </a:r>
            <a:endParaRPr lang="en-IN" sz="1600" b="1" dirty="0">
              <a:solidFill>
                <a:schemeClr val="accent6"/>
              </a:solidFill>
              <a:latin typeface="Baskerville Old Face" panose="02020602080505020303" pitchFamily="18" charset="0"/>
            </a:endParaRPr>
          </a:p>
        </p:txBody>
      </p:sp>
    </p:spTree>
    <p:extLst>
      <p:ext uri="{BB962C8B-B14F-4D97-AF65-F5344CB8AC3E}">
        <p14:creationId xmlns:p14="http://schemas.microsoft.com/office/powerpoint/2010/main" val="84570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F8F41-92DE-8E48-D4F4-9F06F554D3A6}"/>
              </a:ext>
            </a:extLst>
          </p:cNvPr>
          <p:cNvSpPr txBox="1"/>
          <p:nvPr/>
        </p:nvSpPr>
        <p:spPr>
          <a:xfrm>
            <a:off x="691376" y="271658"/>
            <a:ext cx="7151648" cy="4079899"/>
          </a:xfrm>
          <a:prstGeom prst="rect">
            <a:avLst/>
          </a:prstGeom>
          <a:noFill/>
        </p:spPr>
        <p:txBody>
          <a:bodyPr wrap="square">
            <a:spAutoFit/>
          </a:bodyPr>
          <a:lstStyle/>
          <a:p>
            <a:pPr>
              <a:spcBef>
                <a:spcPts val="600"/>
              </a:spcBef>
              <a:spcAft>
                <a:spcPts val="600"/>
              </a:spcAft>
              <a:buClr>
                <a:schemeClr val="accent6"/>
              </a:buClr>
            </a:pPr>
            <a:r>
              <a:rPr lang="en-IN" sz="1600" b="1" kern="100" dirty="0">
                <a:solidFill>
                  <a:schemeClr val="accent6"/>
                </a:solidFill>
                <a:effectLst/>
                <a:latin typeface="Baskerville Old Face" panose="02020602080505020303" pitchFamily="18" charset="0"/>
                <a:ea typeface="Calibri" panose="020F0502020204030204" pitchFamily="34" charset="0"/>
                <a:cs typeface="Segoe UI" panose="020B0502040204020203" pitchFamily="34" charset="0"/>
              </a:rPr>
              <a:t>Objective</a:t>
            </a:r>
            <a:r>
              <a:rPr lang="en-IN" sz="1600" b="1" kern="100" dirty="0">
                <a:solidFill>
                  <a:schemeClr val="accent6"/>
                </a:solidFill>
                <a:effectLst/>
                <a:latin typeface="Baskerville Old Face" panose="02020602080505020303" pitchFamily="18" charset="0"/>
                <a:ea typeface="Calibri" panose="020F0502020204030204" pitchFamily="34" charset="0"/>
                <a:cs typeface="Times New Roman" panose="02020603050405020304" pitchFamily="18" charset="0"/>
              </a:rPr>
              <a:t>:</a:t>
            </a:r>
          </a:p>
          <a:p>
            <a:pPr marL="171450" indent="-171450">
              <a:spcBef>
                <a:spcPts val="600"/>
              </a:spcBef>
              <a:spcAft>
                <a:spcPts val="600"/>
              </a:spcAft>
              <a:buClr>
                <a:schemeClr val="accent6"/>
              </a:buClr>
              <a:buFont typeface="Wingdings" panose="05000000000000000000" pitchFamily="2" charset="2"/>
              <a:buChar char="v"/>
            </a:pPr>
            <a:r>
              <a:rPr lang="en-IN" sz="1600" dirty="0">
                <a:solidFill>
                  <a:schemeClr val="accent6"/>
                </a:solidFill>
                <a:effectLst/>
                <a:latin typeface="Baskerville Old Face" panose="02020602080505020303" pitchFamily="18" charset="0"/>
                <a:ea typeface="Calibri" panose="020F0502020204030204" pitchFamily="34" charset="0"/>
              </a:rPr>
              <a:t>The goal is to </a:t>
            </a:r>
            <a:r>
              <a:rPr lang="en-IN" sz="1600" dirty="0" err="1">
                <a:solidFill>
                  <a:schemeClr val="accent6"/>
                </a:solidFill>
                <a:effectLst/>
                <a:latin typeface="Baskerville Old Face" panose="02020602080505020303" pitchFamily="18" charset="0"/>
                <a:ea typeface="Calibri" panose="020F0502020204030204" pitchFamily="34" charset="0"/>
              </a:rPr>
              <a:t>analyze</a:t>
            </a:r>
            <a:r>
              <a:rPr lang="en-IN" sz="1600" dirty="0">
                <a:solidFill>
                  <a:schemeClr val="accent6"/>
                </a:solidFill>
                <a:effectLst/>
                <a:latin typeface="Baskerville Old Face" panose="02020602080505020303" pitchFamily="18" charset="0"/>
                <a:ea typeface="Calibri" panose="020F0502020204030204" pitchFamily="34" charset="0"/>
              </a:rPr>
              <a:t> a dataset on drugs and understand how factors like ease of use and patient satisfaction relate to drug effectiveness. </a:t>
            </a:r>
          </a:p>
          <a:p>
            <a:pPr>
              <a:spcBef>
                <a:spcPts val="600"/>
              </a:spcBef>
              <a:spcAft>
                <a:spcPts val="600"/>
              </a:spcAft>
              <a:buClr>
                <a:schemeClr val="accent6"/>
              </a:buClr>
            </a:pPr>
            <a:endParaRPr lang="en-IN" sz="1100" b="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pPr>
            <a:r>
              <a:rPr lang="en-IN" sz="1600" b="1" kern="0" dirty="0">
                <a:solidFill>
                  <a:schemeClr val="accent6"/>
                </a:solidFill>
                <a:effectLst/>
                <a:latin typeface="Baskerville Old Face" panose="02020602080505020303" pitchFamily="18" charset="0"/>
                <a:ea typeface="Times New Roman" panose="02020603050405020304" pitchFamily="18" charset="0"/>
                <a:cs typeface="Times New Roman" panose="02020603050405020304" pitchFamily="18" charset="0"/>
              </a:rPr>
              <a:t>Introduction:</a:t>
            </a:r>
          </a:p>
          <a:p>
            <a:pPr marL="171450" lvl="2" indent="-171450">
              <a:spcBef>
                <a:spcPts val="600"/>
              </a:spcBef>
              <a:spcAft>
                <a:spcPts val="600"/>
              </a:spcAft>
              <a:buClr>
                <a:schemeClr val="accent6"/>
              </a:buClr>
              <a:buFont typeface="Wingdings" panose="05000000000000000000" pitchFamily="2" charset="2"/>
              <a:buChar char="v"/>
            </a:pPr>
            <a:r>
              <a:rPr lang="en-IN" sz="1600" kern="0" dirty="0">
                <a:solidFill>
                  <a:schemeClr val="accent6"/>
                </a:solidFill>
                <a:effectLst/>
                <a:latin typeface="Baskerville Old Face" panose="02020602080505020303" pitchFamily="18" charset="0"/>
                <a:ea typeface="Times New Roman" panose="02020603050405020304" pitchFamily="18" charset="0"/>
                <a:cs typeface="Times New Roman" panose="02020603050405020304" pitchFamily="18" charset="0"/>
              </a:rPr>
              <a:t>The effectiveness of drug evaluation plays a pivotal role in shaping healthcare practices and patient well-being.</a:t>
            </a:r>
          </a:p>
          <a:p>
            <a:pPr marL="171450" indent="-171450">
              <a:buClr>
                <a:schemeClr val="accent6"/>
              </a:buClr>
              <a:buFont typeface="Wingdings" panose="05000000000000000000" pitchFamily="2" charset="2"/>
              <a:buChar char="v"/>
            </a:pPr>
            <a:r>
              <a:rPr lang="en-IN" sz="1600" kern="0" dirty="0">
                <a:solidFill>
                  <a:schemeClr val="accent6"/>
                </a:solidFill>
                <a:effectLst/>
                <a:latin typeface="Baskerville Old Face" panose="02020602080505020303" pitchFamily="18" charset="0"/>
                <a:ea typeface="Times New Roman" panose="02020603050405020304" pitchFamily="18" charset="0"/>
                <a:cs typeface="Times New Roman" panose="02020603050405020304" pitchFamily="18" charset="0"/>
              </a:rPr>
              <a:t> Assessing how drugs perform in real-world scenarios involves a multidimensional analysis that considers factors such as efficacy, ease of use, and patient satisfaction. </a:t>
            </a:r>
          </a:p>
          <a:p>
            <a:pPr marL="171450" indent="-171450">
              <a:spcBef>
                <a:spcPts val="600"/>
              </a:spcBef>
              <a:spcAft>
                <a:spcPts val="600"/>
              </a:spcAft>
              <a:buClr>
                <a:schemeClr val="accent6"/>
              </a:buClr>
              <a:buFont typeface="Wingdings" panose="05000000000000000000" pitchFamily="2" charset="2"/>
              <a:buChar char="v"/>
            </a:pPr>
            <a:r>
              <a:rPr lang="en-IN" sz="1600" kern="0" dirty="0">
                <a:solidFill>
                  <a:schemeClr val="accent6"/>
                </a:solidFill>
                <a:effectLst/>
                <a:latin typeface="Baskerville Old Face" panose="02020602080505020303" pitchFamily="18" charset="0"/>
                <a:ea typeface="Times New Roman" panose="02020603050405020304" pitchFamily="18" charset="0"/>
                <a:cs typeface="Times New Roman" panose="02020603050405020304" pitchFamily="18" charset="0"/>
              </a:rPr>
              <a:t>This evaluation process is instrumental in guiding healthcare professionals, researchers, and regulatory bodies in making informed decisions regarding the adoption and continued use of pharmaceutical interventions.</a:t>
            </a:r>
          </a:p>
          <a:p>
            <a:pPr marL="171450" indent="-171450">
              <a:spcBef>
                <a:spcPts val="600"/>
              </a:spcBef>
              <a:spcAft>
                <a:spcPts val="600"/>
              </a:spcAft>
              <a:buClr>
                <a:schemeClr val="accent6"/>
              </a:buClr>
              <a:buFont typeface="Wingdings" panose="05000000000000000000" pitchFamily="2" charset="2"/>
              <a:buChar char="v"/>
            </a:pPr>
            <a:endParaRPr lang="en-IN" sz="1100" kern="0" dirty="0">
              <a:solidFill>
                <a:schemeClr val="accent6"/>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55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7358AD-43C7-B697-F6C5-0AD04ECE0EEC}"/>
              </a:ext>
            </a:extLst>
          </p:cNvPr>
          <p:cNvSpPr txBox="1"/>
          <p:nvPr/>
        </p:nvSpPr>
        <p:spPr>
          <a:xfrm>
            <a:off x="106679" y="103703"/>
            <a:ext cx="8721465" cy="707886"/>
          </a:xfrm>
          <a:prstGeom prst="rect">
            <a:avLst/>
          </a:prstGeom>
          <a:noFill/>
        </p:spPr>
        <p:txBody>
          <a:bodyPr wrap="square" rtlCol="0">
            <a:spAutoFit/>
          </a:bodyPr>
          <a:lstStyle/>
          <a:p>
            <a:r>
              <a:rPr lang="en-IN" sz="1800" b="1" u="sng" dirty="0">
                <a:solidFill>
                  <a:schemeClr val="accent5"/>
                </a:solidFill>
                <a:latin typeface="Baskerville Old Face" panose="02020602080505020303" pitchFamily="18" charset="0"/>
              </a:rPr>
              <a:t>Data set:</a:t>
            </a:r>
          </a:p>
          <a:p>
            <a:pPr algn="ctr"/>
            <a:r>
              <a:rPr lang="en-IN" sz="1100" b="1" kern="100" dirty="0">
                <a:solidFill>
                  <a:schemeClr val="accent5"/>
                </a:solidFill>
                <a:effectLst/>
                <a:latin typeface="Baskerville Old Face" panose="02020602080505020303" pitchFamily="18" charset="0"/>
                <a:ea typeface="Calibri" panose="020F0502020204030204" pitchFamily="34" charset="0"/>
                <a:cs typeface="Times New Roman" panose="02020603050405020304" pitchFamily="18" charset="0"/>
              </a:rPr>
              <a:t>Data Source: </a:t>
            </a:r>
            <a:r>
              <a:rPr lang="en-IN" sz="1100" u="sng" kern="100" dirty="0">
                <a:solidFill>
                  <a:schemeClr val="bg1">
                    <a:lumMod val="25000"/>
                    <a:lumOff val="75000"/>
                  </a:schemeClr>
                </a:solidFill>
                <a:effectLst/>
                <a:latin typeface="Baskerville Old Face" panose="02020602080505020303"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www.kaggle.com</a:t>
            </a:r>
            <a:endParaRPr lang="en-IN" sz="1100" kern="100" dirty="0">
              <a:solidFill>
                <a:schemeClr val="bg1">
                  <a:lumMod val="25000"/>
                  <a:lumOff val="75000"/>
                </a:schemeClr>
              </a:solidFill>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en-IN" sz="1100" b="1" u="sng" dirty="0">
              <a:solidFill>
                <a:schemeClr val="accent5"/>
              </a:solidFill>
              <a:latin typeface="Baskerville Old Face" panose="02020602080505020303" pitchFamily="18" charset="0"/>
            </a:endParaRPr>
          </a:p>
        </p:txBody>
      </p:sp>
      <p:sp>
        <p:nvSpPr>
          <p:cNvPr id="10" name="TextBox 9">
            <a:extLst>
              <a:ext uri="{FF2B5EF4-FFF2-40B4-BE49-F238E27FC236}">
                <a16:creationId xmlns:a16="http://schemas.microsoft.com/office/drawing/2014/main" id="{6908D12F-528D-E3AE-4315-2E81304961D9}"/>
              </a:ext>
            </a:extLst>
          </p:cNvPr>
          <p:cNvSpPr txBox="1"/>
          <p:nvPr/>
        </p:nvSpPr>
        <p:spPr>
          <a:xfrm>
            <a:off x="429768" y="3169618"/>
            <a:ext cx="9149080" cy="738664"/>
          </a:xfrm>
          <a:prstGeom prst="rect">
            <a:avLst/>
          </a:prstGeom>
          <a:noFill/>
        </p:spPr>
        <p:txBody>
          <a:bodyPr wrap="square" rtlCol="0">
            <a:spAutoFit/>
          </a:bodyPr>
          <a:lstStyle/>
          <a:p>
            <a:pPr>
              <a:buClr>
                <a:schemeClr val="tx1"/>
              </a:buClr>
            </a:pPr>
            <a:r>
              <a:rPr lang="en-US" dirty="0">
                <a:solidFill>
                  <a:schemeClr val="tx1"/>
                </a:solidFill>
                <a:latin typeface="Baskerville Old Face" panose="02020602080505020303" pitchFamily="18" charset="0"/>
              </a:rPr>
              <a:t> -The above image represents dataset on drug effectiveness consisting of 2219 x 9 values drawn from KAGGLE website.</a:t>
            </a:r>
          </a:p>
          <a:p>
            <a:pPr>
              <a:buClr>
                <a:schemeClr val="tx1"/>
              </a:buClr>
            </a:pPr>
            <a:r>
              <a:rPr lang="en-US" dirty="0">
                <a:solidFill>
                  <a:schemeClr val="tx1"/>
                </a:solidFill>
                <a:latin typeface="Baskerville Old Face" panose="02020602080505020303" pitchFamily="18" charset="0"/>
              </a:rPr>
              <a:t> -HEAD( ) function displays the first 5 rows of the dataset.</a:t>
            </a:r>
          </a:p>
          <a:p>
            <a:pPr>
              <a:buClr>
                <a:schemeClr val="tx1"/>
              </a:buClr>
            </a:pPr>
            <a:r>
              <a:rPr lang="en-US" dirty="0">
                <a:solidFill>
                  <a:schemeClr val="tx1"/>
                </a:solidFill>
                <a:latin typeface="Baskerville Old Face" panose="02020602080505020303" pitchFamily="18" charset="0"/>
              </a:rPr>
              <a:t> -SHAPE(</a:t>
            </a:r>
            <a:r>
              <a:rPr lang="en-US" i="1" dirty="0">
                <a:solidFill>
                  <a:schemeClr val="tx1"/>
                </a:solidFill>
                <a:latin typeface="Baskerville Old Face" panose="02020602080505020303" pitchFamily="18" charset="0"/>
              </a:rPr>
              <a:t> </a:t>
            </a:r>
            <a:r>
              <a:rPr lang="en-US" dirty="0">
                <a:solidFill>
                  <a:schemeClr val="tx1"/>
                </a:solidFill>
                <a:latin typeface="Baskerville Old Face" panose="02020602080505020303" pitchFamily="18" charset="0"/>
              </a:rPr>
              <a:t>)</a:t>
            </a:r>
            <a:r>
              <a:rPr lang="en-US" i="1" dirty="0">
                <a:solidFill>
                  <a:schemeClr val="tx1"/>
                </a:solidFill>
                <a:latin typeface="Baskerville Old Face" panose="02020602080505020303" pitchFamily="18" charset="0"/>
              </a:rPr>
              <a:t> </a:t>
            </a:r>
            <a:r>
              <a:rPr lang="en-US" dirty="0">
                <a:solidFill>
                  <a:schemeClr val="tx1"/>
                </a:solidFill>
                <a:latin typeface="Baskerville Old Face" panose="02020602080505020303" pitchFamily="18" charset="0"/>
              </a:rPr>
              <a:t>function describes the dimensions of our dataset.</a:t>
            </a:r>
            <a:endParaRPr lang="en-US" dirty="0">
              <a:solidFill>
                <a:schemeClr val="tx1"/>
              </a:solidFill>
            </a:endParaRPr>
          </a:p>
        </p:txBody>
      </p:sp>
      <p:pic>
        <p:nvPicPr>
          <p:cNvPr id="3" name="Picture 2">
            <a:extLst>
              <a:ext uri="{FF2B5EF4-FFF2-40B4-BE49-F238E27FC236}">
                <a16:creationId xmlns:a16="http://schemas.microsoft.com/office/drawing/2014/main" id="{B82C8B80-4AAC-1648-EAA6-35F6FA10B6ED}"/>
              </a:ext>
            </a:extLst>
          </p:cNvPr>
          <p:cNvPicPr>
            <a:picLocks noChangeAspect="1"/>
          </p:cNvPicPr>
          <p:nvPr/>
        </p:nvPicPr>
        <p:blipFill>
          <a:blip r:embed="rId3"/>
          <a:stretch>
            <a:fillRect/>
          </a:stretch>
        </p:blipFill>
        <p:spPr>
          <a:xfrm>
            <a:off x="163453" y="811589"/>
            <a:ext cx="8664691" cy="2019475"/>
          </a:xfrm>
          <a:prstGeom prst="rect">
            <a:avLst/>
          </a:prstGeom>
        </p:spPr>
      </p:pic>
      <p:pic>
        <p:nvPicPr>
          <p:cNvPr id="5" name="Picture 4">
            <a:extLst>
              <a:ext uri="{FF2B5EF4-FFF2-40B4-BE49-F238E27FC236}">
                <a16:creationId xmlns:a16="http://schemas.microsoft.com/office/drawing/2014/main" id="{410814FE-6224-F9A9-631B-1B2E49EA3B9B}"/>
              </a:ext>
            </a:extLst>
          </p:cNvPr>
          <p:cNvPicPr>
            <a:picLocks noChangeAspect="1"/>
          </p:cNvPicPr>
          <p:nvPr/>
        </p:nvPicPr>
        <p:blipFill>
          <a:blip r:embed="rId4"/>
          <a:stretch>
            <a:fillRect/>
          </a:stretch>
        </p:blipFill>
        <p:spPr>
          <a:xfrm>
            <a:off x="5541653" y="3771800"/>
            <a:ext cx="2743438" cy="739204"/>
          </a:xfrm>
          <a:prstGeom prst="rect">
            <a:avLst/>
          </a:prstGeom>
        </p:spPr>
      </p:pic>
    </p:spTree>
    <p:extLst>
      <p:ext uri="{BB962C8B-B14F-4D97-AF65-F5344CB8AC3E}">
        <p14:creationId xmlns:p14="http://schemas.microsoft.com/office/powerpoint/2010/main" val="211004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0FE54F-6D70-D475-BE9F-338658718B83}"/>
              </a:ext>
            </a:extLst>
          </p:cNvPr>
          <p:cNvSpPr>
            <a:spLocks noGrp="1"/>
          </p:cNvSpPr>
          <p:nvPr>
            <p:ph type="ctrTitle"/>
          </p:nvPr>
        </p:nvSpPr>
        <p:spPr>
          <a:xfrm>
            <a:off x="1615440" y="1515238"/>
            <a:ext cx="5486400" cy="2011800"/>
          </a:xfrm>
        </p:spPr>
        <p:txBody>
          <a:bodyPr/>
          <a:lstStyle/>
          <a:p>
            <a:r>
              <a:rPr lang="en-IN" u="sng" dirty="0">
                <a:latin typeface="Palatino Linotype" panose="02040502050505030304" pitchFamily="18" charset="0"/>
              </a:rPr>
              <a:t>DATA CLEANING</a:t>
            </a:r>
          </a:p>
        </p:txBody>
      </p:sp>
    </p:spTree>
    <p:extLst>
      <p:ext uri="{BB962C8B-B14F-4D97-AF65-F5344CB8AC3E}">
        <p14:creationId xmlns:p14="http://schemas.microsoft.com/office/powerpoint/2010/main" val="403842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97BD772-20A5-FE32-85E8-582910F7EC85}"/>
              </a:ext>
            </a:extLst>
          </p:cNvPr>
          <p:cNvSpPr txBox="1"/>
          <p:nvPr/>
        </p:nvSpPr>
        <p:spPr>
          <a:xfrm>
            <a:off x="135636" y="0"/>
            <a:ext cx="7312660" cy="707886"/>
          </a:xfrm>
          <a:prstGeom prst="rect">
            <a:avLst/>
          </a:prstGeom>
          <a:noFill/>
        </p:spPr>
        <p:txBody>
          <a:bodyPr wrap="square" rtlCol="0">
            <a:spAutoFit/>
          </a:bodyPr>
          <a:lstStyle/>
          <a:p>
            <a:endParaRPr lang="en-IN" sz="2400" b="1" u="sng" dirty="0">
              <a:solidFill>
                <a:schemeClr val="tx1"/>
              </a:solidFill>
              <a:latin typeface="Baskerville Old Face" panose="02020602080505020303" pitchFamily="18" charset="0"/>
            </a:endParaRPr>
          </a:p>
          <a:p>
            <a:r>
              <a:rPr lang="en-IN" sz="1600" dirty="0">
                <a:solidFill>
                  <a:schemeClr val="tx1"/>
                </a:solidFill>
                <a:latin typeface="Baskerville Old Face" panose="02020602080505020303" pitchFamily="18" charset="0"/>
              </a:rPr>
              <a:t>-Removes inaccurate, incorrect and irrelevant data from the dataset.</a:t>
            </a:r>
          </a:p>
        </p:txBody>
      </p:sp>
      <p:sp>
        <p:nvSpPr>
          <p:cNvPr id="5" name="TextBox 4">
            <a:extLst>
              <a:ext uri="{FF2B5EF4-FFF2-40B4-BE49-F238E27FC236}">
                <a16:creationId xmlns:a16="http://schemas.microsoft.com/office/drawing/2014/main" id="{A3245E84-BF94-543E-14BC-DAAF20FC86EE}"/>
              </a:ext>
            </a:extLst>
          </p:cNvPr>
          <p:cNvSpPr txBox="1"/>
          <p:nvPr/>
        </p:nvSpPr>
        <p:spPr>
          <a:xfrm>
            <a:off x="1274826" y="4038600"/>
            <a:ext cx="7678674" cy="338554"/>
          </a:xfrm>
          <a:prstGeom prst="rect">
            <a:avLst/>
          </a:prstGeom>
          <a:noFill/>
        </p:spPr>
        <p:txBody>
          <a:bodyPr wrap="square" rtlCol="0">
            <a:spAutoFit/>
          </a:bodyPr>
          <a:lstStyle/>
          <a:p>
            <a:r>
              <a:rPr lang="en-IN" sz="1600" dirty="0">
                <a:solidFill>
                  <a:schemeClr val="tx1"/>
                </a:solidFill>
                <a:latin typeface="Baskerville Old Face" panose="02020602080505020303" pitchFamily="18" charset="0"/>
              </a:rPr>
              <a:t>-Since ‘Unnamed:8’ is not required, using drop( ) function, the column has been dropped.</a:t>
            </a:r>
          </a:p>
        </p:txBody>
      </p:sp>
      <p:pic>
        <p:nvPicPr>
          <p:cNvPr id="7" name="Picture 6">
            <a:extLst>
              <a:ext uri="{FF2B5EF4-FFF2-40B4-BE49-F238E27FC236}">
                <a16:creationId xmlns:a16="http://schemas.microsoft.com/office/drawing/2014/main" id="{AFEA09A5-79EB-77FB-9F33-290B4D1E7197}"/>
              </a:ext>
            </a:extLst>
          </p:cNvPr>
          <p:cNvPicPr>
            <a:picLocks noChangeAspect="1"/>
          </p:cNvPicPr>
          <p:nvPr/>
        </p:nvPicPr>
        <p:blipFill>
          <a:blip r:embed="rId2"/>
          <a:stretch>
            <a:fillRect/>
          </a:stretch>
        </p:blipFill>
        <p:spPr>
          <a:xfrm>
            <a:off x="1183365" y="1195851"/>
            <a:ext cx="6332769" cy="2354784"/>
          </a:xfrm>
          <a:prstGeom prst="rect">
            <a:avLst/>
          </a:prstGeom>
        </p:spPr>
      </p:pic>
    </p:spTree>
    <p:extLst>
      <p:ext uri="{BB962C8B-B14F-4D97-AF65-F5344CB8AC3E}">
        <p14:creationId xmlns:p14="http://schemas.microsoft.com/office/powerpoint/2010/main" val="47580374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EDC3-67B5-F7BA-C48E-2A686CE38004}"/>
              </a:ext>
            </a:extLst>
          </p:cNvPr>
          <p:cNvSpPr>
            <a:spLocks noGrp="1"/>
          </p:cNvSpPr>
          <p:nvPr>
            <p:ph type="title" idx="4294967295"/>
          </p:nvPr>
        </p:nvSpPr>
        <p:spPr>
          <a:xfrm>
            <a:off x="0" y="1939167"/>
            <a:ext cx="7716838" cy="595313"/>
          </a:xfrm>
        </p:spPr>
        <p:txBody>
          <a:bodyPr/>
          <a:lstStyle/>
          <a:p>
            <a:r>
              <a:rPr lang="en-IN" sz="1800" b="0" dirty="0">
                <a:latin typeface="Baskerville Old Face" panose="02020602080505020303" pitchFamily="18" charset="0"/>
              </a:rPr>
              <a:t>-Here unknown values ‘\r\n’ are eliminated from the dataset using drop( ) function.</a:t>
            </a:r>
            <a:br>
              <a:rPr lang="en-IN" sz="1800" b="0" dirty="0">
                <a:latin typeface="Baskerville Old Face" panose="02020602080505020303" pitchFamily="18" charset="0"/>
              </a:rPr>
            </a:br>
            <a:r>
              <a:rPr lang="en-IN" sz="1800" b="0" dirty="0">
                <a:latin typeface="Baskerville Old Face" panose="02020602080505020303" pitchFamily="18" charset="0"/>
              </a:rPr>
              <a:t>-</a:t>
            </a:r>
            <a:r>
              <a:rPr lang="en-IN" sz="1800" b="0" dirty="0" err="1">
                <a:latin typeface="Baskerville Old Face" panose="02020602080505020303" pitchFamily="18" charset="0"/>
              </a:rPr>
              <a:t>isna</a:t>
            </a:r>
            <a:r>
              <a:rPr lang="en-IN" sz="1800" b="0" dirty="0">
                <a:latin typeface="Baskerville Old Face" panose="02020602080505020303" pitchFamily="18" charset="0"/>
              </a:rPr>
              <a:t>( ).sum( ) function describes the aggregation of null values.</a:t>
            </a:r>
          </a:p>
        </p:txBody>
      </p:sp>
      <p:pic>
        <p:nvPicPr>
          <p:cNvPr id="4" name="Picture 3">
            <a:extLst>
              <a:ext uri="{FF2B5EF4-FFF2-40B4-BE49-F238E27FC236}">
                <a16:creationId xmlns:a16="http://schemas.microsoft.com/office/drawing/2014/main" id="{F33D3979-0C96-A548-83A7-AC4207254569}"/>
              </a:ext>
            </a:extLst>
          </p:cNvPr>
          <p:cNvPicPr>
            <a:picLocks noChangeAspect="1"/>
          </p:cNvPicPr>
          <p:nvPr/>
        </p:nvPicPr>
        <p:blipFill>
          <a:blip r:embed="rId2"/>
          <a:stretch>
            <a:fillRect/>
          </a:stretch>
        </p:blipFill>
        <p:spPr>
          <a:xfrm>
            <a:off x="889000" y="486335"/>
            <a:ext cx="2178050" cy="1196410"/>
          </a:xfrm>
          <a:prstGeom prst="rect">
            <a:avLst/>
          </a:prstGeom>
        </p:spPr>
      </p:pic>
      <p:pic>
        <p:nvPicPr>
          <p:cNvPr id="8" name="Picture 7">
            <a:extLst>
              <a:ext uri="{FF2B5EF4-FFF2-40B4-BE49-F238E27FC236}">
                <a16:creationId xmlns:a16="http://schemas.microsoft.com/office/drawing/2014/main" id="{DD3FA626-466C-88FD-208B-514D6F81ED97}"/>
              </a:ext>
            </a:extLst>
          </p:cNvPr>
          <p:cNvPicPr>
            <a:picLocks noChangeAspect="1"/>
          </p:cNvPicPr>
          <p:nvPr/>
        </p:nvPicPr>
        <p:blipFill>
          <a:blip r:embed="rId3"/>
          <a:stretch>
            <a:fillRect/>
          </a:stretch>
        </p:blipFill>
        <p:spPr>
          <a:xfrm>
            <a:off x="297741" y="3018971"/>
            <a:ext cx="3810330" cy="1463167"/>
          </a:xfrm>
          <a:prstGeom prst="rect">
            <a:avLst/>
          </a:prstGeom>
        </p:spPr>
      </p:pic>
      <p:pic>
        <p:nvPicPr>
          <p:cNvPr id="10" name="Picture 9">
            <a:extLst>
              <a:ext uri="{FF2B5EF4-FFF2-40B4-BE49-F238E27FC236}">
                <a16:creationId xmlns:a16="http://schemas.microsoft.com/office/drawing/2014/main" id="{5B5E2C84-07E1-698F-315F-223756A1BDDD}"/>
              </a:ext>
            </a:extLst>
          </p:cNvPr>
          <p:cNvPicPr>
            <a:picLocks noChangeAspect="1"/>
          </p:cNvPicPr>
          <p:nvPr/>
        </p:nvPicPr>
        <p:blipFill>
          <a:blip r:embed="rId4"/>
          <a:stretch>
            <a:fillRect/>
          </a:stretch>
        </p:blipFill>
        <p:spPr>
          <a:xfrm>
            <a:off x="3456522" y="867351"/>
            <a:ext cx="4823878" cy="434378"/>
          </a:xfrm>
          <a:prstGeom prst="rect">
            <a:avLst/>
          </a:prstGeom>
        </p:spPr>
      </p:pic>
      <p:pic>
        <p:nvPicPr>
          <p:cNvPr id="12" name="Picture 11">
            <a:extLst>
              <a:ext uri="{FF2B5EF4-FFF2-40B4-BE49-F238E27FC236}">
                <a16:creationId xmlns:a16="http://schemas.microsoft.com/office/drawing/2014/main" id="{CE60DC49-9F70-D0FA-737C-4371B1577DFB}"/>
              </a:ext>
            </a:extLst>
          </p:cNvPr>
          <p:cNvPicPr>
            <a:picLocks noChangeAspect="1"/>
          </p:cNvPicPr>
          <p:nvPr/>
        </p:nvPicPr>
        <p:blipFill>
          <a:blip r:embed="rId5"/>
          <a:stretch>
            <a:fillRect/>
          </a:stretch>
        </p:blipFill>
        <p:spPr>
          <a:xfrm>
            <a:off x="4453808" y="2870464"/>
            <a:ext cx="1783705" cy="2144779"/>
          </a:xfrm>
          <a:prstGeom prst="rect">
            <a:avLst/>
          </a:prstGeom>
        </p:spPr>
      </p:pic>
    </p:spTree>
    <p:extLst>
      <p:ext uri="{BB962C8B-B14F-4D97-AF65-F5344CB8AC3E}">
        <p14:creationId xmlns:p14="http://schemas.microsoft.com/office/powerpoint/2010/main" val="367683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27C783-D091-6136-5AEF-F081CE4F1357}"/>
              </a:ext>
            </a:extLst>
          </p:cNvPr>
          <p:cNvSpPr>
            <a:spLocks noGrp="1"/>
          </p:cNvSpPr>
          <p:nvPr>
            <p:ph type="title"/>
          </p:nvPr>
        </p:nvSpPr>
        <p:spPr>
          <a:xfrm>
            <a:off x="449272" y="1043400"/>
            <a:ext cx="7717500" cy="594300"/>
          </a:xfrm>
        </p:spPr>
        <p:txBody>
          <a:bodyPr/>
          <a:lstStyle/>
          <a:p>
            <a:pPr algn="l"/>
            <a:r>
              <a:rPr lang="en-IN" sz="1600" b="0" dirty="0">
                <a:latin typeface="Baskerville Old Face" panose="02020602080505020303" pitchFamily="18" charset="0"/>
              </a:rPr>
              <a:t>- value_count( ) function marks out the frequency of the data </a:t>
            </a:r>
            <a:r>
              <a:rPr lang="en-IN" sz="1600" b="0" dirty="0" err="1">
                <a:latin typeface="Baskerville Old Face" panose="02020602080505020303" pitchFamily="18" charset="0"/>
              </a:rPr>
              <a:t>values,repeated</a:t>
            </a:r>
            <a:r>
              <a:rPr lang="en-IN" sz="1600" b="0" dirty="0">
                <a:latin typeface="Baskerville Old Face" panose="02020602080505020303" pitchFamily="18" charset="0"/>
              </a:rPr>
              <a:t> in the dataset.</a:t>
            </a:r>
          </a:p>
        </p:txBody>
      </p:sp>
      <p:pic>
        <p:nvPicPr>
          <p:cNvPr id="13" name="Picture 12">
            <a:extLst>
              <a:ext uri="{FF2B5EF4-FFF2-40B4-BE49-F238E27FC236}">
                <a16:creationId xmlns:a16="http://schemas.microsoft.com/office/drawing/2014/main" id="{58BCB294-E03B-AF6D-8B76-C7FC2F3C5AFC}"/>
              </a:ext>
            </a:extLst>
          </p:cNvPr>
          <p:cNvPicPr>
            <a:picLocks noChangeAspect="1"/>
          </p:cNvPicPr>
          <p:nvPr/>
        </p:nvPicPr>
        <p:blipFill>
          <a:blip r:embed="rId2"/>
          <a:stretch>
            <a:fillRect/>
          </a:stretch>
        </p:blipFill>
        <p:spPr>
          <a:xfrm>
            <a:off x="1634263" y="297161"/>
            <a:ext cx="5227773" cy="434378"/>
          </a:xfrm>
          <a:prstGeom prst="rect">
            <a:avLst/>
          </a:prstGeom>
        </p:spPr>
      </p:pic>
      <p:pic>
        <p:nvPicPr>
          <p:cNvPr id="15" name="Picture 14">
            <a:extLst>
              <a:ext uri="{FF2B5EF4-FFF2-40B4-BE49-F238E27FC236}">
                <a16:creationId xmlns:a16="http://schemas.microsoft.com/office/drawing/2014/main" id="{D48C2E68-C19F-6201-AAB1-BCF771BF12CC}"/>
              </a:ext>
            </a:extLst>
          </p:cNvPr>
          <p:cNvPicPr>
            <a:picLocks noChangeAspect="1"/>
          </p:cNvPicPr>
          <p:nvPr/>
        </p:nvPicPr>
        <p:blipFill>
          <a:blip r:embed="rId3"/>
          <a:stretch>
            <a:fillRect/>
          </a:stretch>
        </p:blipFill>
        <p:spPr>
          <a:xfrm>
            <a:off x="2875967" y="1786146"/>
            <a:ext cx="1859441" cy="1005927"/>
          </a:xfrm>
          <a:prstGeom prst="rect">
            <a:avLst/>
          </a:prstGeom>
        </p:spPr>
      </p:pic>
      <p:pic>
        <p:nvPicPr>
          <p:cNvPr id="17" name="Picture 16">
            <a:extLst>
              <a:ext uri="{FF2B5EF4-FFF2-40B4-BE49-F238E27FC236}">
                <a16:creationId xmlns:a16="http://schemas.microsoft.com/office/drawing/2014/main" id="{A0D01B00-9EE2-9FEF-99EF-03B65BA5C6F6}"/>
              </a:ext>
            </a:extLst>
          </p:cNvPr>
          <p:cNvPicPr>
            <a:picLocks noChangeAspect="1"/>
          </p:cNvPicPr>
          <p:nvPr/>
        </p:nvPicPr>
        <p:blipFill>
          <a:blip r:embed="rId4"/>
          <a:stretch>
            <a:fillRect/>
          </a:stretch>
        </p:blipFill>
        <p:spPr>
          <a:xfrm>
            <a:off x="5074991" y="1570153"/>
            <a:ext cx="3574090" cy="1935648"/>
          </a:xfrm>
          <a:prstGeom prst="rect">
            <a:avLst/>
          </a:prstGeom>
        </p:spPr>
      </p:pic>
      <p:pic>
        <p:nvPicPr>
          <p:cNvPr id="19" name="Picture 18">
            <a:extLst>
              <a:ext uri="{FF2B5EF4-FFF2-40B4-BE49-F238E27FC236}">
                <a16:creationId xmlns:a16="http://schemas.microsoft.com/office/drawing/2014/main" id="{3FB0CB1D-ABE9-7998-3527-04003D66DF22}"/>
              </a:ext>
            </a:extLst>
          </p:cNvPr>
          <p:cNvPicPr>
            <a:picLocks noChangeAspect="1"/>
          </p:cNvPicPr>
          <p:nvPr/>
        </p:nvPicPr>
        <p:blipFill>
          <a:blip r:embed="rId5"/>
          <a:stretch>
            <a:fillRect/>
          </a:stretch>
        </p:blipFill>
        <p:spPr>
          <a:xfrm>
            <a:off x="936945" y="3195271"/>
            <a:ext cx="3635055" cy="1127858"/>
          </a:xfrm>
          <a:prstGeom prst="rect">
            <a:avLst/>
          </a:prstGeom>
        </p:spPr>
      </p:pic>
      <p:pic>
        <p:nvPicPr>
          <p:cNvPr id="23" name="Picture 22">
            <a:extLst>
              <a:ext uri="{FF2B5EF4-FFF2-40B4-BE49-F238E27FC236}">
                <a16:creationId xmlns:a16="http://schemas.microsoft.com/office/drawing/2014/main" id="{56AF39A9-BEED-13FA-C2D0-A0091FB0DC03}"/>
              </a:ext>
            </a:extLst>
          </p:cNvPr>
          <p:cNvPicPr>
            <a:picLocks noChangeAspect="1"/>
          </p:cNvPicPr>
          <p:nvPr/>
        </p:nvPicPr>
        <p:blipFill>
          <a:blip r:embed="rId6"/>
          <a:stretch>
            <a:fillRect/>
          </a:stretch>
        </p:blipFill>
        <p:spPr>
          <a:xfrm>
            <a:off x="449272" y="1706128"/>
            <a:ext cx="2194750" cy="1165961"/>
          </a:xfrm>
          <a:prstGeom prst="rect">
            <a:avLst/>
          </a:prstGeom>
        </p:spPr>
      </p:pic>
      <p:pic>
        <p:nvPicPr>
          <p:cNvPr id="25" name="Picture 24">
            <a:extLst>
              <a:ext uri="{FF2B5EF4-FFF2-40B4-BE49-F238E27FC236}">
                <a16:creationId xmlns:a16="http://schemas.microsoft.com/office/drawing/2014/main" id="{8F5E0BB4-93C8-8691-0C4D-B603764390F2}"/>
              </a:ext>
            </a:extLst>
          </p:cNvPr>
          <p:cNvPicPr>
            <a:picLocks noChangeAspect="1"/>
          </p:cNvPicPr>
          <p:nvPr/>
        </p:nvPicPr>
        <p:blipFill>
          <a:blip r:embed="rId7"/>
          <a:stretch>
            <a:fillRect/>
          </a:stretch>
        </p:blipFill>
        <p:spPr>
          <a:xfrm>
            <a:off x="5696075" y="3780032"/>
            <a:ext cx="2331922" cy="640135"/>
          </a:xfrm>
          <a:prstGeom prst="rect">
            <a:avLst/>
          </a:prstGeom>
        </p:spPr>
      </p:pic>
    </p:spTree>
    <p:extLst>
      <p:ext uri="{BB962C8B-B14F-4D97-AF65-F5344CB8AC3E}">
        <p14:creationId xmlns:p14="http://schemas.microsoft.com/office/powerpoint/2010/main" val="684217863"/>
      </p:ext>
    </p:extLst>
  </p:cSld>
  <p:clrMapOvr>
    <a:masterClrMapping/>
  </p:clrMapOvr>
</p:sld>
</file>

<file path=ppt/theme/theme1.xml><?xml version="1.0" encoding="utf-8"?>
<a:theme xmlns:a="http://schemas.openxmlformats.org/drawingml/2006/main" name="Medical Dark Theme by Slidesgo">
  <a:themeElements>
    <a:clrScheme name="Simple Light">
      <a:dk1>
        <a:srgbClr val="FFFFFF"/>
      </a:dk1>
      <a:lt1>
        <a:srgbClr val="00030D"/>
      </a:lt1>
      <a:dk2>
        <a:srgbClr val="012340"/>
      </a:dk2>
      <a:lt2>
        <a:srgbClr val="406473"/>
      </a:lt2>
      <a:accent1>
        <a:srgbClr val="A8B9BF"/>
      </a:accent1>
      <a:accent2>
        <a:srgbClr val="E4F2F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1025</Words>
  <Application>Microsoft Office PowerPoint</Application>
  <PresentationFormat>On-screen Show (16:9)</PresentationFormat>
  <Paragraphs>74</Paragraphs>
  <Slides>25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Footlight MT Light</vt:lpstr>
      <vt:lpstr>inherit</vt:lpstr>
      <vt:lpstr>Wingdings</vt:lpstr>
      <vt:lpstr>Lato</vt:lpstr>
      <vt:lpstr>Palatino Linotype</vt:lpstr>
      <vt:lpstr>Papyrus</vt:lpstr>
      <vt:lpstr>Baskerville Old Face</vt:lpstr>
      <vt:lpstr>Raleway</vt:lpstr>
      <vt:lpstr>Calibri</vt:lpstr>
      <vt:lpstr>Segoe UI</vt:lpstr>
      <vt:lpstr>Arial</vt:lpstr>
      <vt:lpstr>Medical Dark Theme by Slidesgo</vt:lpstr>
      <vt:lpstr>EFFECTIVENESS OF  DRUG EVALUATION  </vt:lpstr>
      <vt:lpstr>MINI   Project  By  MSc Applied Statistics  [II year SEM III] </vt:lpstr>
      <vt:lpstr>PowerPoint Presentation</vt:lpstr>
      <vt:lpstr>PowerPoint Presentation</vt:lpstr>
      <vt:lpstr>PowerPoint Presentation</vt:lpstr>
      <vt:lpstr>DATA CLEANING</vt:lpstr>
      <vt:lpstr>PowerPoint Presentation</vt:lpstr>
      <vt:lpstr>-Here unknown values ‘\r\n’ are eliminated from the dataset using drop( ) function. -isna( ).sum( ) function describes the aggregation of null values.</vt:lpstr>
      <vt:lpstr>- value_count( ) function marks out the frequency of the data values,repeated in the dataset.</vt:lpstr>
      <vt:lpstr>Categorizing the values </vt:lpstr>
      <vt:lpstr>Similarly,</vt:lpstr>
      <vt:lpstr>Dataset including categorical variables:</vt:lpstr>
      <vt:lpstr>PowerPoint Presentation</vt:lpstr>
      <vt:lpstr>DATA VISUALIZATION</vt:lpstr>
      <vt:lpstr>PowerPoint Presentation</vt:lpstr>
      <vt:lpstr>PowerPoint Presentation</vt:lpstr>
      <vt:lpstr>PowerPoint Presentation</vt:lpstr>
      <vt:lpstr>The scatter plot shows that ‘Effectiveness’ and ‘Ease of use’ are positively correlated. </vt:lpstr>
      <vt:lpstr>PowerPoint Presentation</vt:lpstr>
      <vt:lpstr>MODEL PREDICTION</vt:lpstr>
      <vt:lpstr>This is a Python code snippet that uses the scikit-learn library to perform linear regression on a dataset. The code snippet first selects the predictor (independent) variable and the target (dependent) variable from the dataset. Then, it fits a linear regression model to the data using the LinearRegression() function. The model coefficients (intercept and slope) are printed using the intercept_ and coef_ attributes of the model object. Finally, the code snippet predicts the satisfaction level for a new drug with ease of use level of 4,5 using the predict() method of the model object.</vt:lpstr>
      <vt:lpstr>This is a Python code block. It trains a linear regression model on the given dataset and evaluates the model performance using mean squared error. The code first splits the data into training and testing sets using train_test_split function from sklearn.model_selection. Then it trains the linear regression model on the training set using LinearRegression class from sklearn.linear_model. After that, it predicts the target variable for the testing set using predict method of the trained model. Finally, it evaluates the model performance using mean squared error calculated using mean_squared_error function from sklearn.metrics. The output of the code is the mean squared error.</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Dark Theme</dc:title>
  <dc:creator>DEEPIKA</dc:creator>
  <cp:lastModifiedBy>Ashwin palakurthy</cp:lastModifiedBy>
  <cp:revision>18</cp:revision>
  <dcterms:modified xsi:type="dcterms:W3CDTF">2024-02-02T15:02:36Z</dcterms:modified>
</cp:coreProperties>
</file>