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72" r:id="rId3"/>
    <p:sldId id="286" r:id="rId4"/>
    <p:sldId id="287" r:id="rId5"/>
    <p:sldId id="290" r:id="rId6"/>
    <p:sldId id="289" r:id="rId7"/>
    <p:sldId id="293" r:id="rId8"/>
    <p:sldId id="292" r:id="rId9"/>
    <p:sldId id="291" r:id="rId10"/>
    <p:sldId id="288" r:id="rId11"/>
    <p:sldId id="295"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F3309-900B-4C20-A8CB-2B99A7ECAF30}" v="16" dt="2025-01-26T17:36:04.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6532" autoAdjust="0"/>
  </p:normalViewPr>
  <p:slideViewPr>
    <p:cSldViewPr>
      <p:cViewPr varScale="1">
        <p:scale>
          <a:sx n="78" d="100"/>
          <a:sy n="78" d="100"/>
        </p:scale>
        <p:origin x="71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757AE-6D04-49B9-9418-00ECE4CD4E7A}" type="datetimeFigureOut">
              <a:rPr lang="en-IN" smtClean="0"/>
              <a:t>26-01-2025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348C5-A002-43A1-A33F-2144A2AB58B8}" type="slidenum">
              <a:rPr lang="en-IN" smtClean="0"/>
              <a:t>‹#›</a:t>
            </a:fld>
            <a:endParaRPr lang="en-IN"/>
          </a:p>
        </p:txBody>
      </p:sp>
    </p:spTree>
    <p:extLst>
      <p:ext uri="{BB962C8B-B14F-4D97-AF65-F5344CB8AC3E}">
        <p14:creationId xmlns:p14="http://schemas.microsoft.com/office/powerpoint/2010/main" val="1295816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60BA-05BC-2E3E-5498-FA95B5256CEA}"/>
              </a:ext>
            </a:extLst>
          </p:cNvPr>
          <p:cNvSpPr>
            <a:spLocks noGrp="1"/>
          </p:cNvSpPr>
          <p:nvPr>
            <p:ph type="title"/>
          </p:nvPr>
        </p:nvSpPr>
        <p:spPr>
          <a:xfrm>
            <a:off x="838200" y="609600"/>
            <a:ext cx="8077200" cy="715841"/>
          </a:xfrm>
        </p:spPr>
        <p:txBody>
          <a:bodyPr>
            <a:normAutofit fontScale="90000"/>
          </a:bodyPr>
          <a:lstStyle/>
          <a:p>
            <a:r>
              <a:rPr lang="en-IN" dirty="0"/>
              <a:t>VIGNAN INSTITUTE OF TECHNOLOGY AND SCIENCE</a:t>
            </a:r>
            <a:br>
              <a:rPr lang="en-IN" dirty="0"/>
            </a:br>
            <a:endParaRPr lang="en-IN" sz="2700" dirty="0">
              <a:latin typeface="Times New Roman" panose="02020603050405020304" pitchFamily="18" charset="0"/>
              <a:cs typeface="Times New Roman" panose="02020603050405020304" pitchFamily="18" charset="0"/>
            </a:endParaRPr>
          </a:p>
        </p:txBody>
      </p:sp>
      <p:pic>
        <p:nvPicPr>
          <p:cNvPr id="4" name="Picture 3" descr="...">
            <a:extLst>
              <a:ext uri="{FF2B5EF4-FFF2-40B4-BE49-F238E27FC236}">
                <a16:creationId xmlns:a16="http://schemas.microsoft.com/office/drawing/2014/main" id="{3E748C77-D90B-063D-0823-979510F784E8}"/>
              </a:ext>
            </a:extLst>
          </p:cNvPr>
          <p:cNvPicPr>
            <a:picLocks noChangeAspect="1"/>
          </p:cNvPicPr>
          <p:nvPr/>
        </p:nvPicPr>
        <p:blipFill>
          <a:blip r:embed="rId2"/>
          <a:srcRect/>
          <a:stretch>
            <a:fillRect/>
          </a:stretch>
        </p:blipFill>
        <p:spPr>
          <a:xfrm>
            <a:off x="64996" y="274639"/>
            <a:ext cx="1062743" cy="1050802"/>
          </a:xfrm>
          <a:prstGeom prst="rect">
            <a:avLst/>
          </a:prstGeom>
          <a:noFill/>
          <a:ln cap="flat">
            <a:noFill/>
          </a:ln>
        </p:spPr>
      </p:pic>
      <p:sp>
        <p:nvSpPr>
          <p:cNvPr id="6" name="Content Placeholder 5">
            <a:extLst>
              <a:ext uri="{FF2B5EF4-FFF2-40B4-BE49-F238E27FC236}">
                <a16:creationId xmlns:a16="http://schemas.microsoft.com/office/drawing/2014/main" id="{99E5ACA2-1E73-2E88-7B96-4EBCA513DB60}"/>
              </a:ext>
            </a:extLst>
          </p:cNvPr>
          <p:cNvSpPr>
            <a:spLocks noGrp="1"/>
          </p:cNvSpPr>
          <p:nvPr>
            <p:ph idx="1"/>
          </p:nvPr>
        </p:nvSpPr>
        <p:spPr>
          <a:xfrm>
            <a:off x="457200" y="2133600"/>
            <a:ext cx="8305800" cy="3992563"/>
          </a:xfrm>
        </p:spPr>
        <p:txBody>
          <a:bodyPr>
            <a:normAutofit/>
          </a:bodyPr>
          <a:lstStyle/>
          <a:p>
            <a:pPr marL="0" indent="0" algn="ctr">
              <a:buNone/>
            </a:pPr>
            <a:r>
              <a:rPr lang="en-US" b="1" dirty="0">
                <a:solidFill>
                  <a:schemeClr val="accent6">
                    <a:lumMod val="75000"/>
                  </a:schemeClr>
                </a:solidFill>
              </a:rPr>
              <a:t>Ensuring High Availability in Web Applications Using Azure VM Scale Sets</a:t>
            </a:r>
            <a:endParaRPr lang="en-IN" b="1" dirty="0">
              <a:solidFill>
                <a:schemeClr val="accent6">
                  <a:lumMod val="75000"/>
                </a:schemeClr>
              </a:solidFill>
            </a:endParaRPr>
          </a:p>
          <a:p>
            <a:pPr marL="0" indent="0" algn="r">
              <a:buNone/>
            </a:pPr>
            <a:endParaRPr lang="en-IN" sz="2000" b="1" dirty="0">
              <a:solidFill>
                <a:schemeClr val="accent6">
                  <a:lumMod val="75000"/>
                </a:schemeClr>
              </a:solidFill>
            </a:endParaRPr>
          </a:p>
          <a:p>
            <a:pPr marL="0" indent="0" algn="r">
              <a:buNone/>
            </a:pPr>
            <a:r>
              <a:rPr lang="en-IN" sz="2000" b="1" dirty="0">
                <a:solidFill>
                  <a:schemeClr val="bg2">
                    <a:lumMod val="10000"/>
                  </a:schemeClr>
                </a:solidFill>
              </a:rPr>
              <a:t>BY,</a:t>
            </a:r>
          </a:p>
          <a:p>
            <a:pPr marL="0" indent="0" algn="r">
              <a:buNone/>
            </a:pPr>
            <a:r>
              <a:rPr lang="en-IN" sz="2000" b="1" dirty="0">
                <a:solidFill>
                  <a:schemeClr val="bg2">
                    <a:lumMod val="10000"/>
                  </a:schemeClr>
                </a:solidFill>
              </a:rPr>
              <a:t>KOTHIREDDY GANGOTHRI</a:t>
            </a:r>
          </a:p>
          <a:p>
            <a:pPr marL="0" indent="0" algn="r">
              <a:buNone/>
            </a:pPr>
            <a:r>
              <a:rPr lang="en-IN" sz="2000" b="1" dirty="0">
                <a:solidFill>
                  <a:schemeClr val="bg2">
                    <a:lumMod val="10000"/>
                  </a:schemeClr>
                </a:solidFill>
              </a:rPr>
              <a:t>BHUPATHI DEEPTI BHAVYA SUMALYA</a:t>
            </a:r>
          </a:p>
          <a:p>
            <a:pPr marL="0" indent="0" algn="r">
              <a:buNone/>
            </a:pPr>
            <a:r>
              <a:rPr lang="en-IN" sz="2000" b="1" dirty="0">
                <a:solidFill>
                  <a:schemeClr val="bg2">
                    <a:lumMod val="10000"/>
                  </a:schemeClr>
                </a:solidFill>
              </a:rPr>
              <a:t>GURRAM VYSHNAVI REDDY</a:t>
            </a:r>
          </a:p>
          <a:p>
            <a:pPr marL="0" indent="0" algn="r">
              <a:buNone/>
            </a:pPr>
            <a:r>
              <a:rPr lang="en-IN" sz="2000" b="1" dirty="0">
                <a:solidFill>
                  <a:schemeClr val="bg2">
                    <a:lumMod val="10000"/>
                  </a:schemeClr>
                </a:solidFill>
              </a:rPr>
              <a:t>KATTEKOLA SREELEKHA</a:t>
            </a:r>
          </a:p>
          <a:p>
            <a:pPr marL="0" indent="0" algn="r">
              <a:buNone/>
            </a:pPr>
            <a:r>
              <a:rPr lang="en-IN" sz="2000" b="1" dirty="0">
                <a:solidFill>
                  <a:schemeClr val="bg2">
                    <a:lumMod val="10000"/>
                  </a:schemeClr>
                </a:solidFill>
              </a:rPr>
              <a:t>PONUGOTI ASHRITHA</a:t>
            </a:r>
          </a:p>
          <a:p>
            <a:pPr marL="0" indent="0" algn="r">
              <a:buNone/>
            </a:pPr>
            <a:endParaRPr lang="en-IN" sz="2000" b="1" dirty="0">
              <a:solidFill>
                <a:schemeClr val="bg2">
                  <a:lumMod val="10000"/>
                </a:schemeClr>
              </a:solidFill>
            </a:endParaRPr>
          </a:p>
          <a:p>
            <a:pPr marL="0" indent="0" algn="ctr">
              <a:buNone/>
            </a:pPr>
            <a:endParaRPr lang="en-IN" sz="5400" b="1" dirty="0">
              <a:solidFill>
                <a:schemeClr val="accent6">
                  <a:lumMod val="75000"/>
                </a:schemeClr>
              </a:solidFill>
            </a:endParaRPr>
          </a:p>
        </p:txBody>
      </p:sp>
    </p:spTree>
    <p:extLst>
      <p:ext uri="{BB962C8B-B14F-4D97-AF65-F5344CB8AC3E}">
        <p14:creationId xmlns:p14="http://schemas.microsoft.com/office/powerpoint/2010/main" val="301552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9B8B-A81B-8B97-610E-F790C0FCE934}"/>
              </a:ext>
            </a:extLst>
          </p:cNvPr>
          <p:cNvSpPr>
            <a:spLocks noGrp="1"/>
          </p:cNvSpPr>
          <p:nvPr>
            <p:ph type="title"/>
          </p:nvPr>
        </p:nvSpPr>
        <p:spPr/>
        <p:txBody>
          <a:bodyPr/>
          <a:lstStyle/>
          <a:p>
            <a:pPr algn="l"/>
            <a:r>
              <a:rPr lang="en-IN" dirty="0"/>
              <a:t>VMSS SCALING</a:t>
            </a:r>
          </a:p>
        </p:txBody>
      </p:sp>
      <p:pic>
        <p:nvPicPr>
          <p:cNvPr id="5" name="Content Placeholder 4" descr="A screenshot of a computer&#10;&#10;Description automatically generated">
            <a:extLst>
              <a:ext uri="{FF2B5EF4-FFF2-40B4-BE49-F238E27FC236}">
                <a16:creationId xmlns:a16="http://schemas.microsoft.com/office/drawing/2014/main" id="{079EE393-22AB-2597-FCA8-ADE5EA573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6941"/>
            <a:ext cx="8229600" cy="3732480"/>
          </a:xfrm>
        </p:spPr>
      </p:pic>
    </p:spTree>
    <p:extLst>
      <p:ext uri="{BB962C8B-B14F-4D97-AF65-F5344CB8AC3E}">
        <p14:creationId xmlns:p14="http://schemas.microsoft.com/office/powerpoint/2010/main" val="357218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C44D-6FCC-1094-F7A0-AE7D3B12C626}"/>
              </a:ext>
            </a:extLst>
          </p:cNvPr>
          <p:cNvSpPr>
            <a:spLocks noGrp="1"/>
          </p:cNvSpPr>
          <p:nvPr>
            <p:ph type="title"/>
          </p:nvPr>
        </p:nvSpPr>
        <p:spPr>
          <a:xfrm>
            <a:off x="457200" y="274638"/>
            <a:ext cx="7391400" cy="944563"/>
          </a:xfrm>
        </p:spPr>
        <p:txBody>
          <a:bodyPr>
            <a:normAutofit/>
          </a:bodyPr>
          <a:lstStyle/>
          <a:p>
            <a:pPr algn="l"/>
            <a:r>
              <a:rPr lang="en-IN" sz="3600" dirty="0"/>
              <a:t>VMSS INSTANCE</a:t>
            </a:r>
          </a:p>
        </p:txBody>
      </p:sp>
      <p:sp>
        <p:nvSpPr>
          <p:cNvPr id="4" name="Content Placeholder 3">
            <a:extLst>
              <a:ext uri="{FF2B5EF4-FFF2-40B4-BE49-F238E27FC236}">
                <a16:creationId xmlns:a16="http://schemas.microsoft.com/office/drawing/2014/main" id="{2409C836-1F9E-BB94-0B64-C6BE340A544D}"/>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sz="2400" dirty="0"/>
          </a:p>
          <a:p>
            <a:endParaRPr lang="en-US" sz="2400" dirty="0"/>
          </a:p>
          <a:p>
            <a:endParaRPr lang="en-US" sz="2400" dirty="0"/>
          </a:p>
          <a:p>
            <a:pPr marL="0" indent="0">
              <a:buNone/>
            </a:pPr>
            <a:r>
              <a:rPr lang="en-US" sz="2400" dirty="0"/>
              <a:t>We can see that a new instance is created, however, as we are using the azure student account there are some limitations so, the VM is created but there is no public </a:t>
            </a:r>
            <a:r>
              <a:rPr lang="en-US" sz="2400" dirty="0" err="1"/>
              <a:t>ig</a:t>
            </a:r>
            <a:r>
              <a:rPr lang="en-US" sz="2400" dirty="0"/>
              <a:t> assigned. We can see that VMSS is perfectly working</a:t>
            </a:r>
            <a:r>
              <a:rPr lang="en-US" dirty="0"/>
              <a:t>.</a:t>
            </a:r>
            <a:endParaRPr lang="en-IN" dirty="0"/>
          </a:p>
        </p:txBody>
      </p:sp>
      <p:pic>
        <p:nvPicPr>
          <p:cNvPr id="7" name="Picture 6" descr="A screenshot of a computer&#10;&#10;Description automatically generated">
            <a:extLst>
              <a:ext uri="{FF2B5EF4-FFF2-40B4-BE49-F238E27FC236}">
                <a16:creationId xmlns:a16="http://schemas.microsoft.com/office/drawing/2014/main" id="{04663DE9-FE60-4DB0-FD28-B1CFF0A1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8229600" cy="3095420"/>
          </a:xfrm>
          <a:prstGeom prst="rect">
            <a:avLst/>
          </a:prstGeom>
        </p:spPr>
      </p:pic>
    </p:spTree>
    <p:extLst>
      <p:ext uri="{BB962C8B-B14F-4D97-AF65-F5344CB8AC3E}">
        <p14:creationId xmlns:p14="http://schemas.microsoft.com/office/powerpoint/2010/main" val="176345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br>
              <a:rPr lang="en-US" sz="6000" dirty="0">
                <a:solidFill>
                  <a:srgbClr val="C00000"/>
                </a:solidFill>
                <a:latin typeface="Times New Roman" pitchFamily="18" charset="0"/>
                <a:cs typeface="Times New Roman" pitchFamily="18" charset="0"/>
              </a:rPr>
            </a:br>
            <a:br>
              <a:rPr lang="en-US" sz="6000" dirty="0">
                <a:solidFill>
                  <a:srgbClr val="C00000"/>
                </a:solidFill>
                <a:latin typeface="Times New Roman" pitchFamily="18" charset="0"/>
                <a:cs typeface="Times New Roman" pitchFamily="18" charset="0"/>
              </a:rPr>
            </a:br>
            <a:r>
              <a:rPr lang="en-US" sz="6000" dirty="0">
                <a:solidFill>
                  <a:srgbClr val="C00000"/>
                </a:solidFill>
                <a:latin typeface="Times New Roman" pitchFamily="18" charset="0"/>
                <a:cs typeface="Times New Roman" pitchFamily="18" charset="0"/>
              </a:rPr>
              <a:t>THANK YOU</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5600-80EC-C2AA-421E-6F25F97A9E44}"/>
              </a:ext>
            </a:extLst>
          </p:cNvPr>
          <p:cNvSpPr>
            <a:spLocks noGrp="1"/>
          </p:cNvSpPr>
          <p:nvPr>
            <p:ph type="title"/>
          </p:nvPr>
        </p:nvSpPr>
        <p:spPr>
          <a:xfrm>
            <a:off x="457200" y="304800"/>
            <a:ext cx="8229600" cy="1173162"/>
          </a:xfrm>
        </p:spPr>
        <p:txBody>
          <a:bodyPr/>
          <a:lstStyle/>
          <a:p>
            <a:pPr algn="l"/>
            <a:r>
              <a:rPr lang="en-IN" dirty="0">
                <a:solidFill>
                  <a:srgbClr val="C00000"/>
                </a:solidFill>
              </a:rPr>
              <a:t>Introduction</a:t>
            </a:r>
          </a:p>
        </p:txBody>
      </p:sp>
      <p:sp>
        <p:nvSpPr>
          <p:cNvPr id="3" name="Content Placeholder 2">
            <a:extLst>
              <a:ext uri="{FF2B5EF4-FFF2-40B4-BE49-F238E27FC236}">
                <a16:creationId xmlns:a16="http://schemas.microsoft.com/office/drawing/2014/main" id="{F425BF30-EAD7-B4F0-C525-FA871F1A5303}"/>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High availability is a critical requirement for modern web applications, ensuring they remain accessible and reliable even under varying workloads or unexpected failures. Azure Virtual Machine Scale Sets (VMSS) offer a powerful and scalable solution to achieve this. By automatically distributing traffic across multiple instances, scaling resources dynamically based on demand, and providing fault tolerance, Azure VMSS ensures that web applications are resilient and performant. This article explores how Azure VM Scale Sets can be leveraged to enhance the availability, scalability, and reliability of web applications, while simplifying management and reducing operational overhead.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27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9B0C-C49A-5D7E-92F1-5BB8AB81088F}"/>
              </a:ext>
            </a:extLst>
          </p:cNvPr>
          <p:cNvSpPr>
            <a:spLocks noGrp="1"/>
          </p:cNvSpPr>
          <p:nvPr>
            <p:ph type="title"/>
          </p:nvPr>
        </p:nvSpPr>
        <p:spPr/>
        <p:txBody>
          <a:bodyPr>
            <a:normAutofit/>
          </a:bodyPr>
          <a:lstStyle/>
          <a:p>
            <a:pPr algn="l"/>
            <a:r>
              <a:rPr lang="en-IN" sz="2400" dirty="0">
                <a:solidFill>
                  <a:schemeClr val="accent6">
                    <a:lumMod val="75000"/>
                  </a:schemeClr>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81D64447-2E2C-62E2-FAA6-F86C27562D74}"/>
              </a:ext>
            </a:extLst>
          </p:cNvPr>
          <p:cNvSpPr>
            <a:spLocks noGrp="1"/>
          </p:cNvSpPr>
          <p:nvPr>
            <p:ph idx="1"/>
          </p:nvPr>
        </p:nvSpPr>
        <p:spPr>
          <a:xfrm>
            <a:off x="457200" y="1143000"/>
            <a:ext cx="8229600" cy="4983163"/>
          </a:xfrm>
        </p:spPr>
        <p:txBody>
          <a:bodyPr>
            <a:noAutofit/>
          </a:bodyPr>
          <a:lstStyle/>
          <a:p>
            <a:pPr marL="0" indent="0">
              <a:buNone/>
            </a:pPr>
            <a:r>
              <a:rPr lang="en-US" sz="1600" dirty="0"/>
              <a:t>1. website creation.</a:t>
            </a:r>
          </a:p>
          <a:p>
            <a:pPr marL="0" indent="0">
              <a:buNone/>
            </a:pPr>
            <a:r>
              <a:rPr lang="en-US" sz="1600" dirty="0"/>
              <a:t>2. </a:t>
            </a:r>
            <a:r>
              <a:rPr lang="en-US" sz="1600" dirty="0" err="1"/>
              <a:t>githb</a:t>
            </a:r>
            <a:r>
              <a:rPr lang="en-US" sz="1600" dirty="0"/>
              <a:t> upload (https://github.com/Ashritha-gif/oxer.git)</a:t>
            </a:r>
          </a:p>
          <a:p>
            <a:pPr marL="0" indent="0">
              <a:buNone/>
            </a:pPr>
            <a:r>
              <a:rPr lang="en-US" sz="1600" dirty="0"/>
              <a:t>3. create VM with custom script</a:t>
            </a:r>
          </a:p>
          <a:p>
            <a:pPr marL="0" indent="0">
              <a:buNone/>
            </a:pPr>
            <a:r>
              <a:rPr lang="en-US" sz="1600" dirty="0"/>
              <a:t>4. after deployment - check </a:t>
            </a:r>
            <a:r>
              <a:rPr lang="en-US" sz="1600" dirty="0" err="1"/>
              <a:t>vm</a:t>
            </a:r>
            <a:r>
              <a:rPr lang="en-US" sz="1600" dirty="0"/>
              <a:t> if our website is working or not</a:t>
            </a:r>
          </a:p>
          <a:p>
            <a:pPr marL="0" indent="0">
              <a:buNone/>
            </a:pPr>
            <a:r>
              <a:rPr lang="en-US" sz="1600" dirty="0"/>
              <a:t>5. Capture &gt; image &gt; delete </a:t>
            </a:r>
            <a:r>
              <a:rPr lang="en-US" sz="1600" dirty="0" err="1"/>
              <a:t>vm</a:t>
            </a:r>
            <a:r>
              <a:rPr lang="en-US" sz="1600" dirty="0"/>
              <a:t> check box on&gt;  "</a:t>
            </a:r>
            <a:r>
              <a:rPr lang="en-US" sz="1600" dirty="0" err="1"/>
              <a:t>imagegallery</a:t>
            </a:r>
            <a:r>
              <a:rPr lang="en-US" sz="1600" dirty="0"/>
              <a:t>" &gt; "</a:t>
            </a:r>
            <a:r>
              <a:rPr lang="en-US" sz="1600" dirty="0" err="1"/>
              <a:t>imagedef</a:t>
            </a:r>
            <a:r>
              <a:rPr lang="en-US" sz="1600" dirty="0"/>
              <a:t>" &gt; version 1.0.0 &gt; create</a:t>
            </a:r>
          </a:p>
          <a:p>
            <a:pPr marL="0" indent="0">
              <a:buNone/>
            </a:pPr>
            <a:r>
              <a:rPr lang="en-US" sz="1600" dirty="0"/>
              <a:t>6. create </a:t>
            </a:r>
            <a:r>
              <a:rPr lang="en-US" sz="1600" dirty="0" err="1"/>
              <a:t>vmss</a:t>
            </a:r>
            <a:r>
              <a:rPr lang="en-US" sz="1600" dirty="0"/>
              <a:t> from the output</a:t>
            </a:r>
          </a:p>
          <a:p>
            <a:pPr marL="0" indent="0">
              <a:buNone/>
            </a:pPr>
            <a:r>
              <a:rPr lang="en-US" sz="1600" dirty="0"/>
              <a:t>7. check if the image is our image or something else. </a:t>
            </a:r>
          </a:p>
          <a:p>
            <a:pPr marL="0" indent="0">
              <a:buNone/>
            </a:pPr>
            <a:r>
              <a:rPr lang="en-US" sz="1600" dirty="0"/>
              <a:t>8. Set autoscaling (1,2,1) 25% increase 10% decrease , create </a:t>
            </a:r>
            <a:r>
              <a:rPr lang="en-US" sz="1600" dirty="0" err="1"/>
              <a:t>loadbalancer</a:t>
            </a:r>
            <a:r>
              <a:rPr lang="en-US" sz="1600" dirty="0"/>
              <a:t> in networking tab</a:t>
            </a:r>
          </a:p>
          <a:p>
            <a:pPr marL="0" indent="0">
              <a:buNone/>
            </a:pPr>
            <a:r>
              <a:rPr lang="en-US" sz="1600" dirty="0"/>
              <a:t>9. create VMSS</a:t>
            </a:r>
          </a:p>
          <a:p>
            <a:pPr marL="0" indent="0">
              <a:buNone/>
            </a:pPr>
            <a:r>
              <a:rPr lang="en-US" sz="1600" dirty="0"/>
              <a:t>10. after creation &gt; go to instances &gt; select the </a:t>
            </a:r>
            <a:r>
              <a:rPr lang="en-US" sz="1600" dirty="0" err="1"/>
              <a:t>vm</a:t>
            </a:r>
            <a:r>
              <a:rPr lang="en-US" sz="1600" dirty="0"/>
              <a:t> &gt; copy and paste your </a:t>
            </a:r>
            <a:r>
              <a:rPr lang="en-US" sz="1600" dirty="0" err="1"/>
              <a:t>ip</a:t>
            </a:r>
            <a:r>
              <a:rPr lang="en-US" sz="1600" dirty="0"/>
              <a:t> address in new tab to check your website is live</a:t>
            </a:r>
          </a:p>
          <a:p>
            <a:pPr marL="0" indent="0">
              <a:buNone/>
            </a:pPr>
            <a:r>
              <a:rPr lang="en-US" sz="1600" dirty="0"/>
              <a:t>11. go back in the </a:t>
            </a:r>
            <a:r>
              <a:rPr lang="en-US" sz="1600" dirty="0" err="1"/>
              <a:t>vm</a:t>
            </a:r>
            <a:r>
              <a:rPr lang="en-US" sz="1600" dirty="0"/>
              <a:t> &gt; set inbound rule (*) in network settings &gt; connect to </a:t>
            </a:r>
            <a:r>
              <a:rPr lang="en-US" sz="1600" dirty="0" err="1"/>
              <a:t>vm</a:t>
            </a:r>
            <a:r>
              <a:rPr lang="en-US" sz="1600" dirty="0"/>
              <a:t> in </a:t>
            </a:r>
            <a:r>
              <a:rPr lang="en-US" sz="1600" dirty="0" err="1"/>
              <a:t>powershell</a:t>
            </a:r>
            <a:r>
              <a:rPr lang="en-US" sz="1600" dirty="0"/>
              <a:t> &gt; run stress test ( stress --</a:t>
            </a:r>
            <a:r>
              <a:rPr lang="en-US" sz="1600" dirty="0" err="1"/>
              <a:t>cpu</a:t>
            </a:r>
            <a:r>
              <a:rPr lang="en-US" sz="1600" dirty="0"/>
              <a:t> 1 --</a:t>
            </a:r>
            <a:r>
              <a:rPr lang="en-US" sz="1600" dirty="0" err="1"/>
              <a:t>vm</a:t>
            </a:r>
            <a:r>
              <a:rPr lang="en-US" sz="1600" dirty="0"/>
              <a:t> 1 --io 1 --</a:t>
            </a:r>
            <a:r>
              <a:rPr lang="en-US" sz="1600" dirty="0" err="1"/>
              <a:t>hdd</a:t>
            </a:r>
            <a:r>
              <a:rPr lang="en-US" sz="1600" dirty="0"/>
              <a:t> 1 --timeout 5m )</a:t>
            </a:r>
          </a:p>
          <a:p>
            <a:pPr marL="0" indent="0">
              <a:buNone/>
            </a:pPr>
            <a:r>
              <a:rPr lang="en-US" sz="1600" dirty="0"/>
              <a:t>12. come back to portal in </a:t>
            </a:r>
            <a:r>
              <a:rPr lang="en-US" sz="1600" dirty="0" err="1"/>
              <a:t>vmss</a:t>
            </a:r>
            <a:r>
              <a:rPr lang="en-US" sz="1600" dirty="0"/>
              <a:t> &gt; metrics &gt; percentage </a:t>
            </a:r>
            <a:r>
              <a:rPr lang="en-US" sz="1600" dirty="0" err="1"/>
              <a:t>cpu</a:t>
            </a:r>
            <a:r>
              <a:rPr lang="en-US" sz="1600" dirty="0"/>
              <a:t> graph, set time to last 30min and 1 min update &gt; look if the stress is working and check/refresh the instances in other tab &gt; once the </a:t>
            </a:r>
            <a:r>
              <a:rPr lang="en-US" sz="1600" dirty="0" err="1"/>
              <a:t>cpu</a:t>
            </a:r>
            <a:r>
              <a:rPr lang="en-US" sz="1600" dirty="0"/>
              <a:t> stress is beyond our given rule, the instance would increase to 1.</a:t>
            </a:r>
          </a:p>
          <a:p>
            <a:pPr marL="0" indent="0">
              <a:buNone/>
            </a:pPr>
            <a:r>
              <a:rPr lang="en-US" sz="1600" dirty="0"/>
              <a:t>13. show that we can access the website via 2 instances </a:t>
            </a:r>
            <a:r>
              <a:rPr lang="en-US" sz="1600" dirty="0" err="1"/>
              <a:t>ip</a:t>
            </a:r>
            <a:r>
              <a:rPr lang="en-US" sz="1600" dirty="0"/>
              <a:t> address and is highly available.</a:t>
            </a:r>
            <a:endParaRPr lang="en-IN" sz="1600" dirty="0"/>
          </a:p>
        </p:txBody>
      </p:sp>
    </p:spTree>
    <p:extLst>
      <p:ext uri="{BB962C8B-B14F-4D97-AF65-F5344CB8AC3E}">
        <p14:creationId xmlns:p14="http://schemas.microsoft.com/office/powerpoint/2010/main" val="413876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C168-860D-25A2-423A-C8265DFD6B0F}"/>
              </a:ext>
            </a:extLst>
          </p:cNvPr>
          <p:cNvSpPr>
            <a:spLocks noGrp="1"/>
          </p:cNvSpPr>
          <p:nvPr>
            <p:ph type="title"/>
          </p:nvPr>
        </p:nvSpPr>
        <p:spPr/>
        <p:txBody>
          <a:bodyPr>
            <a:normAutofit/>
          </a:bodyPr>
          <a:lstStyle/>
          <a:p>
            <a:r>
              <a:rPr lang="en-IN" dirty="0"/>
              <a:t>VMSS</a:t>
            </a:r>
          </a:p>
        </p:txBody>
      </p:sp>
      <p:pic>
        <p:nvPicPr>
          <p:cNvPr id="17" name="Content Placeholder 16" descr="A screenshot of a computer&#10;&#10;Description automatically generated">
            <a:extLst>
              <a:ext uri="{FF2B5EF4-FFF2-40B4-BE49-F238E27FC236}">
                <a16:creationId xmlns:a16="http://schemas.microsoft.com/office/drawing/2014/main" id="{90A1D794-5712-79C2-DBF9-CC53E73F2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4049679"/>
          </a:xfrm>
        </p:spPr>
      </p:pic>
    </p:spTree>
    <p:extLst>
      <p:ext uri="{BB962C8B-B14F-4D97-AF65-F5344CB8AC3E}">
        <p14:creationId xmlns:p14="http://schemas.microsoft.com/office/powerpoint/2010/main" val="309733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60CC-74D5-4D1C-A32B-D05271F23729}"/>
              </a:ext>
            </a:extLst>
          </p:cNvPr>
          <p:cNvSpPr>
            <a:spLocks noGrp="1"/>
          </p:cNvSpPr>
          <p:nvPr>
            <p:ph type="title"/>
          </p:nvPr>
        </p:nvSpPr>
        <p:spPr/>
        <p:txBody>
          <a:bodyPr/>
          <a:lstStyle/>
          <a:p>
            <a:pPr algn="l"/>
            <a:r>
              <a:rPr lang="en-IN" dirty="0"/>
              <a:t>VMSS LOAD BALANCING</a:t>
            </a:r>
          </a:p>
        </p:txBody>
      </p:sp>
      <p:pic>
        <p:nvPicPr>
          <p:cNvPr id="5" name="Content Placeholder 4" descr="A screenshot of a computer&#10;&#10;Description automatically generated">
            <a:extLst>
              <a:ext uri="{FF2B5EF4-FFF2-40B4-BE49-F238E27FC236}">
                <a16:creationId xmlns:a16="http://schemas.microsoft.com/office/drawing/2014/main" id="{8D316B36-3E0F-F50C-3D39-94AE40D33E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3791"/>
            <a:ext cx="8229600" cy="3618780"/>
          </a:xfrm>
        </p:spPr>
      </p:pic>
    </p:spTree>
    <p:extLst>
      <p:ext uri="{BB962C8B-B14F-4D97-AF65-F5344CB8AC3E}">
        <p14:creationId xmlns:p14="http://schemas.microsoft.com/office/powerpoint/2010/main" val="204528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FF8E-79AE-7B16-3F76-89DB358F5C9A}"/>
              </a:ext>
            </a:extLst>
          </p:cNvPr>
          <p:cNvSpPr>
            <a:spLocks noGrp="1"/>
          </p:cNvSpPr>
          <p:nvPr>
            <p:ph type="title"/>
          </p:nvPr>
        </p:nvSpPr>
        <p:spPr/>
        <p:txBody>
          <a:bodyPr/>
          <a:lstStyle/>
          <a:p>
            <a:pPr algn="l"/>
            <a:r>
              <a:rPr lang="en-IN" dirty="0"/>
              <a:t>VMSS POWERSHELL</a:t>
            </a:r>
          </a:p>
        </p:txBody>
      </p:sp>
      <p:pic>
        <p:nvPicPr>
          <p:cNvPr id="5" name="Content Placeholder 4" descr="A screenshot of a computer&#10;&#10;Description automatically generated">
            <a:extLst>
              <a:ext uri="{FF2B5EF4-FFF2-40B4-BE49-F238E27FC236}">
                <a16:creationId xmlns:a16="http://schemas.microsoft.com/office/drawing/2014/main" id="{B4031710-C675-361B-B7C4-AE3A94C3E8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6896"/>
            <a:ext cx="8229600" cy="4212571"/>
          </a:xfrm>
        </p:spPr>
      </p:pic>
    </p:spTree>
    <p:extLst>
      <p:ext uri="{BB962C8B-B14F-4D97-AF65-F5344CB8AC3E}">
        <p14:creationId xmlns:p14="http://schemas.microsoft.com/office/powerpoint/2010/main" val="288898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D2DB-0083-AA99-29C3-0A1D673C7A12}"/>
              </a:ext>
            </a:extLst>
          </p:cNvPr>
          <p:cNvSpPr>
            <a:spLocks noGrp="1"/>
          </p:cNvSpPr>
          <p:nvPr>
            <p:ph type="title"/>
          </p:nvPr>
        </p:nvSpPr>
        <p:spPr/>
        <p:txBody>
          <a:bodyPr/>
          <a:lstStyle/>
          <a:p>
            <a:pPr algn="l"/>
            <a:r>
              <a:rPr lang="en-IN" dirty="0"/>
              <a:t>VMSS METRICS</a:t>
            </a:r>
          </a:p>
        </p:txBody>
      </p:sp>
      <p:pic>
        <p:nvPicPr>
          <p:cNvPr id="5" name="Picture 4">
            <a:extLst>
              <a:ext uri="{FF2B5EF4-FFF2-40B4-BE49-F238E27FC236}">
                <a16:creationId xmlns:a16="http://schemas.microsoft.com/office/drawing/2014/main" id="{44EE3065-8AE8-3A40-5BCB-9B7A9D3C7463}"/>
              </a:ext>
            </a:extLst>
          </p:cNvPr>
          <p:cNvPicPr>
            <a:picLocks noChangeAspect="1"/>
          </p:cNvPicPr>
          <p:nvPr/>
        </p:nvPicPr>
        <p:blipFill>
          <a:blip r:embed="rId2"/>
          <a:stretch>
            <a:fillRect/>
          </a:stretch>
        </p:blipFill>
        <p:spPr>
          <a:xfrm>
            <a:off x="219075" y="1766887"/>
            <a:ext cx="8705850" cy="3324225"/>
          </a:xfrm>
          <a:prstGeom prst="rect">
            <a:avLst/>
          </a:prstGeom>
        </p:spPr>
      </p:pic>
    </p:spTree>
    <p:extLst>
      <p:ext uri="{BB962C8B-B14F-4D97-AF65-F5344CB8AC3E}">
        <p14:creationId xmlns:p14="http://schemas.microsoft.com/office/powerpoint/2010/main" val="293419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4F31-634B-740B-E63A-2C03032566A4}"/>
              </a:ext>
            </a:extLst>
          </p:cNvPr>
          <p:cNvSpPr>
            <a:spLocks noGrp="1"/>
          </p:cNvSpPr>
          <p:nvPr>
            <p:ph type="title"/>
          </p:nvPr>
        </p:nvSpPr>
        <p:spPr/>
        <p:txBody>
          <a:bodyPr/>
          <a:lstStyle/>
          <a:p>
            <a:r>
              <a:rPr lang="en-IN" dirty="0"/>
              <a:t>VMSS IP</a:t>
            </a:r>
          </a:p>
        </p:txBody>
      </p:sp>
      <p:pic>
        <p:nvPicPr>
          <p:cNvPr id="5" name="Content Placeholder 4" descr="A screenshot of a computer&#10;&#10;Description automatically generated">
            <a:extLst>
              <a:ext uri="{FF2B5EF4-FFF2-40B4-BE49-F238E27FC236}">
                <a16:creationId xmlns:a16="http://schemas.microsoft.com/office/drawing/2014/main" id="{9ABC5308-22D7-6A3D-6E41-7247C0326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9065"/>
            <a:ext cx="8229600" cy="3728232"/>
          </a:xfrm>
        </p:spPr>
      </p:pic>
    </p:spTree>
    <p:extLst>
      <p:ext uri="{BB962C8B-B14F-4D97-AF65-F5344CB8AC3E}">
        <p14:creationId xmlns:p14="http://schemas.microsoft.com/office/powerpoint/2010/main" val="232896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C114-7306-FAE8-6899-57722511E966}"/>
              </a:ext>
            </a:extLst>
          </p:cNvPr>
          <p:cNvSpPr>
            <a:spLocks noGrp="1"/>
          </p:cNvSpPr>
          <p:nvPr>
            <p:ph type="title"/>
          </p:nvPr>
        </p:nvSpPr>
        <p:spPr/>
        <p:txBody>
          <a:bodyPr/>
          <a:lstStyle/>
          <a:p>
            <a:r>
              <a:rPr lang="en-IN" dirty="0"/>
              <a:t>WEBSITE</a:t>
            </a:r>
          </a:p>
        </p:txBody>
      </p:sp>
      <p:pic>
        <p:nvPicPr>
          <p:cNvPr id="5" name="Content Placeholder 4" descr="A screenshot of a website&#10;&#10;Description automatically generated">
            <a:extLst>
              <a:ext uri="{FF2B5EF4-FFF2-40B4-BE49-F238E27FC236}">
                <a16:creationId xmlns:a16="http://schemas.microsoft.com/office/drawing/2014/main" id="{4A4473C6-F9D7-8AEA-0F97-D9BDEEC9E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9146"/>
            <a:ext cx="8229600" cy="4208071"/>
          </a:xfrm>
        </p:spPr>
      </p:pic>
    </p:spTree>
    <p:extLst>
      <p:ext uri="{BB962C8B-B14F-4D97-AF65-F5344CB8AC3E}">
        <p14:creationId xmlns:p14="http://schemas.microsoft.com/office/powerpoint/2010/main" val="3858953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468</Words>
  <Application>Microsoft Office PowerPoint</Application>
  <PresentationFormat>On-screen Show (4:3)</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VIGNAN INSTITUTE OF TECHNOLOGY AND SCIENCE </vt:lpstr>
      <vt:lpstr>Introduction</vt:lpstr>
      <vt:lpstr>IMPLEMENTATION</vt:lpstr>
      <vt:lpstr>VMSS</vt:lpstr>
      <vt:lpstr>VMSS LOAD BALANCING</vt:lpstr>
      <vt:lpstr>VMSS POWERSHELL</vt:lpstr>
      <vt:lpstr>VMSS METRICS</vt:lpstr>
      <vt:lpstr>VMSS IP</vt:lpstr>
      <vt:lpstr>WEBSITE</vt:lpstr>
      <vt:lpstr>VMSS SCALING</vt:lpstr>
      <vt:lpstr>VMSS INSTANCE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Ashritha Ponugoti</cp:lastModifiedBy>
  <cp:revision>52</cp:revision>
  <dcterms:created xsi:type="dcterms:W3CDTF">2006-08-16T00:00:00Z</dcterms:created>
  <dcterms:modified xsi:type="dcterms:W3CDTF">2025-01-26T17:37:59Z</dcterms:modified>
</cp:coreProperties>
</file>