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95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5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38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81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17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6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75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7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971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4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65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5281/zenodo.10836269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D587E41-605C-A8E4-8BA5-0E0B3797C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Isolated twigs and flowers on a white surface">
            <a:extLst>
              <a:ext uri="{FF2B5EF4-FFF2-40B4-BE49-F238E27FC236}">
                <a16:creationId xmlns:a16="http://schemas.microsoft.com/office/drawing/2014/main" id="{E66DC348-6D54-72DC-1A89-3149C3CD4E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rcRect t="1935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BD48A03-0DF9-3063-CB15-1BC2AEC79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14416"/>
            <a:ext cx="12191999" cy="1243584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84A137-A6BC-E098-8410-22C19F8EA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68969"/>
            <a:ext cx="8183880" cy="960120"/>
          </a:xfrm>
        </p:spPr>
        <p:txBody>
          <a:bodyPr anchor="ctr">
            <a:normAutofit/>
          </a:bodyPr>
          <a:lstStyle/>
          <a:p>
            <a:pPr algn="l"/>
            <a:r>
              <a:rPr lang="en-US" sz="2400" dirty="0">
                <a:solidFill>
                  <a:srgbClr val="002060"/>
                </a:solidFill>
                <a:latin typeface="Abadi" panose="020B0604020104020204" pitchFamily="34" charset="0"/>
              </a:rPr>
              <a:t>YJMob100K: City-scale and Longitudinal Dataset of Anonymized Human Mobility Trajectories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1AFB9-4245-3080-FA81-CDE859BCC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7245" y="5768969"/>
            <a:ext cx="3399681" cy="955994"/>
          </a:xfrm>
        </p:spPr>
        <p:txBody>
          <a:bodyPr anchor="ctr">
            <a:normAutofit/>
          </a:bodyPr>
          <a:lstStyle/>
          <a:p>
            <a:pPr algn="r"/>
            <a:endParaRPr lang="en-US" sz="1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3554E-BE71-0594-EF1F-455A56E434A3}"/>
              </a:ext>
            </a:extLst>
          </p:cNvPr>
          <p:cNvSpPr txBox="1"/>
          <p:nvPr/>
        </p:nvSpPr>
        <p:spPr>
          <a:xfrm>
            <a:off x="76201" y="114300"/>
            <a:ext cx="1203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i="1" dirty="0">
                <a:solidFill>
                  <a:schemeClr val="bg1"/>
                </a:solidFill>
                <a:latin typeface="Abadi" panose="020B0604020104020204" pitchFamily="34" charset="0"/>
              </a:rPr>
              <a:t>A Large-Scale Open-Source Dataset for Human Mobility Research</a:t>
            </a:r>
          </a:p>
          <a:p>
            <a:pPr>
              <a:buNone/>
            </a:pPr>
            <a:endParaRPr lang="en-US" dirty="0">
              <a:solidFill>
                <a:schemeClr val="bg1"/>
              </a:solidFill>
              <a:latin typeface="Abadi" panose="020B0604020104020204" pitchFamily="34" charset="0"/>
            </a:endParaRPr>
          </a:p>
          <a:p>
            <a:r>
              <a:rPr lang="en-US" b="1" u="sng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Authors: 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Takahiro Yabe, Kota </a:t>
            </a:r>
            <a:r>
              <a:rPr lang="en-US" b="1" dirty="0" err="1">
                <a:solidFill>
                  <a:schemeClr val="bg1"/>
                </a:solidFill>
                <a:latin typeface="Abadi" panose="020B0604020104020204" pitchFamily="34" charset="0"/>
              </a:rPr>
              <a:t>Tsubouchi</a:t>
            </a:r>
            <a:r>
              <a:rPr lang="en-US" b="1" dirty="0">
                <a:solidFill>
                  <a:schemeClr val="bg1"/>
                </a:solidFill>
                <a:latin typeface="Abadi" panose="020B0604020104020204" pitchFamily="34" charset="0"/>
              </a:rPr>
              <a:t>, Toru Shimizu, et al. Published: Scientific Data, April 2024</a:t>
            </a:r>
          </a:p>
          <a:p>
            <a:endParaRPr lang="en-US" b="1" dirty="0">
              <a:solidFill>
                <a:schemeClr val="bg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5655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1EC76-C5F9-6B45-78F4-A427D3C3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90349"/>
          </a:xfrm>
        </p:spPr>
        <p:txBody>
          <a:bodyPr/>
          <a:lstStyle/>
          <a:p>
            <a:r>
              <a:rPr lang="en-US" dirty="0"/>
              <a:t>Data Characteristics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D67BC-E920-A62F-AC9A-50910C7711B7}"/>
              </a:ext>
            </a:extLst>
          </p:cNvPr>
          <p:cNvSpPr txBox="1"/>
          <p:nvPr/>
        </p:nvSpPr>
        <p:spPr>
          <a:xfrm>
            <a:off x="612648" y="1138989"/>
            <a:ext cx="1096670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Understanding Usage Patterns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User Distribution: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Skewed activity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Small fraction of users observed frequently (&gt;2000 pings)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Most users: moderate activity levels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b="1" dirty="0"/>
              <a:t>Spatial Patterns: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Bimodal distribution:</a:t>
            </a:r>
            <a:r>
              <a:rPr lang="en-US" dirty="0"/>
              <a:t> Urban (high activity) vs Rural (low activity)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distinction between metropolitan and rural areas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~100,000 users observed during 6AM-8PM</a:t>
            </a:r>
          </a:p>
          <a:p>
            <a:r>
              <a:rPr lang="en-US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881245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9A1B-8861-CF1D-3E96-8432B2379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74307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04C46-390E-0F7D-83E4-27CAF30CCEDE}"/>
              </a:ext>
            </a:extLst>
          </p:cNvPr>
          <p:cNvSpPr txBox="1"/>
          <p:nvPr/>
        </p:nvSpPr>
        <p:spPr>
          <a:xfrm>
            <a:off x="547052" y="1588168"/>
            <a:ext cx="107161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Temporal Dynamics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Daily Patterns: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morning and evening peaks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Stable user counts during daytime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weekday vs weekend differences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Important Note: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Day 27 anomaly</a:t>
            </a:r>
            <a:r>
              <a:rPr lang="en-US" dirty="0"/>
              <a:t> due to natural disaster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Recommendation:</a:t>
            </a:r>
            <a:r>
              <a:rPr lang="en-US" dirty="0"/>
              <a:t> Exclude Day 27 from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Demonstrates real-world event impact on mobility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21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AC08-6935-CED1-F152-2961F254E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101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Limitations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3BB32-7B62-55F7-0FDD-792818395F7D}"/>
              </a:ext>
            </a:extLst>
          </p:cNvPr>
          <p:cNvSpPr txBox="1"/>
          <p:nvPr/>
        </p:nvSpPr>
        <p:spPr>
          <a:xfrm>
            <a:off x="612648" y="1459832"/>
            <a:ext cx="1127455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Important Usage Constraints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What NOT to use for: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POI-scale social dynamics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Social segregation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Individual behavioral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Urban science requiring demographic data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Intended Use: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Mobility prediction algorithm benchmarking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Model development and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Performance comparison studies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615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5A37-9E83-72B8-9CC5-6AE783A25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86602"/>
          </a:xfrm>
        </p:spPr>
        <p:txBody>
          <a:bodyPr/>
          <a:lstStyle/>
          <a:p>
            <a:r>
              <a:rPr lang="en-US" dirty="0"/>
              <a:t>Data Access &amp; Availability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2E6B0F-D8F0-7365-284E-E8987F547BF9}"/>
              </a:ext>
            </a:extLst>
          </p:cNvPr>
          <p:cNvSpPr txBox="1"/>
          <p:nvPr/>
        </p:nvSpPr>
        <p:spPr>
          <a:xfrm>
            <a:off x="612648" y="1540042"/>
            <a:ext cx="110178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Open Science Commitment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Dataset Access: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Available on </a:t>
            </a:r>
            <a:r>
              <a:rPr lang="en-US" b="1" dirty="0"/>
              <a:t>Zenodo</a:t>
            </a:r>
            <a:r>
              <a:rPr lang="en-US" dirty="0"/>
              <a:t> platform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Open access</a:t>
            </a:r>
            <a:r>
              <a:rPr lang="en-US" dirty="0"/>
              <a:t> under Creative Commons license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Four dataset files provided: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Human mobility datasets #1 and #2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POI category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No custom code:</a:t>
            </a:r>
            <a:r>
              <a:rPr lang="en-US" dirty="0"/>
              <a:t> Standard data processing methods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320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4A24-8418-F8EF-B534-6AA2924D3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5451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EE6B1-2307-206F-8AA1-B92AFC9C6ECE}"/>
              </a:ext>
            </a:extLst>
          </p:cNvPr>
          <p:cNvSpPr txBox="1"/>
          <p:nvPr/>
        </p:nvSpPr>
        <p:spPr>
          <a:xfrm>
            <a:off x="673768" y="1764632"/>
            <a:ext cx="1050757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Questions &amp; Discussion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Dataset Access: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https://doi.org/10.5281/zenodo.10836269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Contact Information: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Takahiro Yabe (MIT)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Kota </a:t>
            </a:r>
            <a:r>
              <a:rPr lang="en-US" dirty="0" err="1"/>
              <a:t>Tsubouchi</a:t>
            </a:r>
            <a:r>
              <a:rPr lang="en-US" dirty="0"/>
              <a:t> (LY Corporation)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algn="ctr"/>
            <a:r>
              <a:rPr lang="en-US" i="1" dirty="0"/>
              <a:t>Thank you for your attention!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40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5EFF-CA9E-BB5D-B605-258FDF7F0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54518"/>
          </a:xfrm>
        </p:spPr>
        <p:txBody>
          <a:bodyPr/>
          <a:lstStyle/>
          <a:p>
            <a:r>
              <a:rPr lang="en-US" dirty="0"/>
              <a:t>For each slide, consider mentioning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922700-C41E-FE13-E57F-1631C6C61ABA}"/>
              </a:ext>
            </a:extLst>
          </p:cNvPr>
          <p:cNvSpPr txBox="1"/>
          <p:nvPr/>
        </p:nvSpPr>
        <p:spPr>
          <a:xfrm>
            <a:off x="609600" y="1860884"/>
            <a:ext cx="1058778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Slide 2-3: Emphasize the significance of the research gap</a:t>
            </a:r>
          </a:p>
          <a:p>
            <a:endParaRPr lang="en-US" dirty="0"/>
          </a:p>
          <a:p>
            <a:r>
              <a:rPr lang="en-US" dirty="0"/>
              <a:t>Slide 5: Highlight the scale - 100K users is unprecedented for open data</a:t>
            </a:r>
          </a:p>
          <a:p>
            <a:endParaRPr lang="en-US" dirty="0"/>
          </a:p>
          <a:p>
            <a:r>
              <a:rPr lang="en-US" dirty="0"/>
              <a:t>Slide 6: Stress the balance between utility and privacy</a:t>
            </a:r>
          </a:p>
          <a:p>
            <a:endParaRPr lang="en-US" dirty="0"/>
          </a:p>
          <a:p>
            <a:r>
              <a:rPr lang="en-US" dirty="0"/>
              <a:t>Slide 8: The correlation numbers show high quality data</a:t>
            </a:r>
          </a:p>
          <a:p>
            <a:endParaRPr lang="en-US" dirty="0"/>
          </a:p>
          <a:p>
            <a:r>
              <a:rPr lang="en-US" dirty="0"/>
              <a:t>Slide 11: Real-world validation through academic competition</a:t>
            </a:r>
          </a:p>
          <a:p>
            <a:endParaRPr lang="en-US" dirty="0"/>
          </a:p>
          <a:p>
            <a:r>
              <a:rPr lang="en-US" dirty="0"/>
              <a:t>Slide 12: Be clear about limitations to set proper expectations</a:t>
            </a:r>
          </a:p>
          <a:p>
            <a:endParaRPr lang="en-US" dirty="0"/>
          </a:p>
          <a:p>
            <a:r>
              <a:rPr lang="en-US" dirty="0"/>
              <a:t>Slide 16: Emphasize this as a foundational contribution to the field</a:t>
            </a:r>
          </a:p>
        </p:txBody>
      </p:sp>
    </p:spTree>
    <p:extLst>
      <p:ext uri="{BB962C8B-B14F-4D97-AF65-F5344CB8AC3E}">
        <p14:creationId xmlns:p14="http://schemas.microsoft.com/office/powerpoint/2010/main" val="327525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FD956-D19A-0028-D58A-E6FBCF81B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26181"/>
          </a:xfrm>
        </p:spPr>
        <p:txBody>
          <a:bodyPr>
            <a:normAutofit fontScale="90000"/>
          </a:bodyPr>
          <a:lstStyle/>
          <a:p>
            <a:r>
              <a:rPr lang="en-US" dirty="0"/>
              <a:t>Research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DCF899-26AC-AA3D-1AE4-4CED43A6195B}"/>
              </a:ext>
            </a:extLst>
          </p:cNvPr>
          <p:cNvSpPr txBox="1"/>
          <p:nvPr/>
        </p:nvSpPr>
        <p:spPr>
          <a:xfrm>
            <a:off x="575896" y="1427748"/>
            <a:ext cx="1065357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in Human Mobility Research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Issues: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open-source, large-scale human mobility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concerns limit data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methods trained on proprietary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transparent performance comparisons possible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Hinders progress in mobility model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reproducibility of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fair benchmarking across methods</a:t>
            </a:r>
          </a:p>
        </p:txBody>
      </p:sp>
    </p:spTree>
    <p:extLst>
      <p:ext uri="{BB962C8B-B14F-4D97-AF65-F5344CB8AC3E}">
        <p14:creationId xmlns:p14="http://schemas.microsoft.com/office/powerpoint/2010/main" val="1750116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96E1C-56D2-C59B-5FB2-6FD38E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7056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064843-7BBE-A9F3-3CB8-08C344A2EF1C}"/>
              </a:ext>
            </a:extLst>
          </p:cNvPr>
          <p:cNvSpPr txBox="1"/>
          <p:nvPr/>
        </p:nvSpPr>
        <p:spPr>
          <a:xfrm>
            <a:off x="612648" y="1475874"/>
            <a:ext cx="1135476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Introducing YJMob100K Dataset</a:t>
            </a:r>
          </a:p>
          <a:p>
            <a:pPr>
              <a:buNone/>
            </a:pPr>
            <a:r>
              <a:rPr lang="en-US" b="1" dirty="0"/>
              <a:t>What is YJMob100K?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First large-scale, open-source human mobility dataset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100,000 individuals' mobility trajectories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75-day longitudinal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Metropolitan-scale spatial coverage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Fully anonymized for privacy protection</a:t>
            </a:r>
          </a:p>
          <a:p>
            <a:r>
              <a:rPr lang="en-US" b="1" dirty="0"/>
              <a:t>Key Innovation:</a:t>
            </a:r>
            <a:r>
              <a:rPr lang="en-US" dirty="0"/>
              <a:t> Enables standardized benchmarking for mobility prediction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841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E91D0-B34F-A59F-6EC0-D27249244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101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 Specifications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C6944-729D-9A84-3834-6828FF6E28C0}"/>
              </a:ext>
            </a:extLst>
          </p:cNvPr>
          <p:cNvSpPr txBox="1"/>
          <p:nvPr/>
        </p:nvSpPr>
        <p:spPr>
          <a:xfrm>
            <a:off x="612648" y="1379621"/>
            <a:ext cx="1122642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Technical Details      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Spatial Resolution: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500m × 500m grid cells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200 × 200 grid coverage area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Coordinates: (1,1) to (200,200)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Temporal Resolution: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30-minute time intervals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48 timeslots per day (0-47)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75-day observation period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dirty="0"/>
              <a:t>Data Source:</a:t>
            </a:r>
            <a:r>
              <a:rPr lang="en-US" dirty="0"/>
              <a:t> Mobile phone GPS data from Yahoo Japan (LY Corporation)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50377-5E49-3CF4-9E8D-F174B8DB9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06392"/>
          </a:xfrm>
        </p:spPr>
        <p:txBody>
          <a:bodyPr/>
          <a:lstStyle/>
          <a:p>
            <a:r>
              <a:rPr lang="en-US" dirty="0"/>
              <a:t>Dataset Composition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3A25F-34D9-4922-3962-A06AAA73AD58}"/>
              </a:ext>
            </a:extLst>
          </p:cNvPr>
          <p:cNvSpPr txBox="1"/>
          <p:nvPr/>
        </p:nvSpPr>
        <p:spPr>
          <a:xfrm>
            <a:off x="465221" y="1556084"/>
            <a:ext cx="1142197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Two Complementary Datasets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Dataset 1: Business-as-Usual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100,000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75 days of normal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111,535,175 total records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Dataset 2: Emergency Scenario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25,000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60 days business-as-usual + 15 days emergency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Tests algorithm generalizability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Additional:</a:t>
            </a:r>
            <a:r>
              <a:rPr lang="en-US" dirty="0"/>
              <a:t> POI dataset with 85 categories per grid cell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172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CF16-7AF6-2A2D-2F88-9CE24847D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462013"/>
          </a:xfrm>
        </p:spPr>
        <p:txBody>
          <a:bodyPr>
            <a:normAutofit fontScale="90000"/>
          </a:bodyPr>
          <a:lstStyle/>
          <a:p>
            <a:r>
              <a:rPr lang="en-US" dirty="0"/>
              <a:t>Privacy &amp; Ethics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19247-57E1-DF4B-2933-AD164F6D5863}"/>
              </a:ext>
            </a:extLst>
          </p:cNvPr>
          <p:cNvSpPr txBox="1"/>
          <p:nvPr/>
        </p:nvSpPr>
        <p:spPr>
          <a:xfrm>
            <a:off x="612648" y="1459832"/>
            <a:ext cx="1101787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Comprehensive Privacy Protection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Anonymization Measures: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Location coordinates masked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Actual dates hidden (timeslot t of day 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Metropolitan area undisclosed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personal information (age, gender, occupation)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Ethical Compliance: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IRB approval obtained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 consent for location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External advisory board oversight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Strict data handling procedures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417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1A13-43AC-57DF-1747-7ED14E150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622434"/>
          </a:xfrm>
        </p:spPr>
        <p:txBody>
          <a:bodyPr/>
          <a:lstStyle/>
          <a:p>
            <a:r>
              <a:rPr lang="en-US" dirty="0"/>
              <a:t>Data Collection Process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ABFE93-52AE-9264-53DC-A50DC1FA9D87}"/>
              </a:ext>
            </a:extLst>
          </p:cNvPr>
          <p:cNvSpPr txBox="1"/>
          <p:nvPr/>
        </p:nvSpPr>
        <p:spPr>
          <a:xfrm>
            <a:off x="802105" y="1748589"/>
            <a:ext cx="107963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From Raw Data to Research Dataset</a:t>
            </a:r>
          </a:p>
          <a:p>
            <a:pPr>
              <a:buNone/>
            </a:pPr>
            <a:r>
              <a:rPr lang="en-US" b="1" dirty="0"/>
              <a:t>Collection Workflow: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GPS data from Yahoo Japan smartphone apps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User consent and privacy policy agreement</a:t>
            </a:r>
          </a:p>
          <a:p>
            <a:pPr>
              <a:buFont typeface="+mj-lt"/>
              <a:buAutoNum type="arabicPeriod"/>
            </a:pPr>
            <a:r>
              <a:rPr lang="en-US" dirty="0"/>
              <a:t>Chief Data Office security check</a:t>
            </a:r>
          </a:p>
          <a:p>
            <a:pPr>
              <a:buFont typeface="+mj-lt"/>
              <a:buAutoNum type="arabicPeriod"/>
            </a:pPr>
            <a:r>
              <a:rPr lang="en-US" dirty="0"/>
              <a:t>Spatial and temporal anonymization</a:t>
            </a:r>
          </a:p>
          <a:p>
            <a:pPr>
              <a:buFont typeface="+mj-lt"/>
              <a:buAutoNum type="arabicPeriod"/>
            </a:pPr>
            <a:r>
              <a:rPr lang="en-US" dirty="0"/>
              <a:t>Final dataset upload to Zenodo</a:t>
            </a:r>
          </a:p>
          <a:p>
            <a:r>
              <a:rPr lang="en-US" b="1" dirty="0"/>
              <a:t>Adaptive Sampling:</a:t>
            </a:r>
            <a:r>
              <a:rPr lang="en-US" dirty="0"/>
              <a:t> Data frequency varies based on user movement to preserve battery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7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497-C33D-BC6A-2672-77D9CA320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590349"/>
          </a:xfrm>
        </p:spPr>
        <p:txBody>
          <a:bodyPr/>
          <a:lstStyle/>
          <a:p>
            <a:r>
              <a:rPr lang="en-US" dirty="0"/>
              <a:t>Technical Validation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F4BEE2-1A78-F9F4-2853-3D98237F691A}"/>
              </a:ext>
            </a:extLst>
          </p:cNvPr>
          <p:cNvSpPr txBox="1"/>
          <p:nvPr/>
        </p:nvSpPr>
        <p:spPr>
          <a:xfrm>
            <a:off x="786063" y="1668379"/>
            <a:ext cx="105717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Ensuring Data Quality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Spatial Validation: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= 0.796</a:t>
            </a:r>
            <a:r>
              <a:rPr lang="en-US" dirty="0"/>
              <a:t> with census data (1km grid)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Pearson correlation = 0.967</a:t>
            </a:r>
            <a:r>
              <a:rPr lang="en-US" dirty="0"/>
              <a:t> at city/town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Excellent spatial representativeness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Temporal Patterns: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weekday/weekend cycles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Morning and daytime activity peaks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daily patterns across observation period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7255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714</Words>
  <Application>Microsoft Office PowerPoint</Application>
  <PresentationFormat>Widescreen</PresentationFormat>
  <Paragraphs>176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Abadi</vt:lpstr>
      <vt:lpstr>ADLaM Display</vt:lpstr>
      <vt:lpstr>Arial</vt:lpstr>
      <vt:lpstr>Neue Haas Grotesk Text Pro</vt:lpstr>
      <vt:lpstr>Times New Roman</vt:lpstr>
      <vt:lpstr>VanillaVTI</vt:lpstr>
      <vt:lpstr>YJMob100K: City-scale and Longitudinal Dataset of Anonymized Human Mobility Trajectories</vt:lpstr>
      <vt:lpstr>For each slide, consider mentioning</vt:lpstr>
      <vt:lpstr>Research Problem</vt:lpstr>
      <vt:lpstr>Solution Overview</vt:lpstr>
      <vt:lpstr>Dataset Specifications</vt:lpstr>
      <vt:lpstr>Dataset Composition</vt:lpstr>
      <vt:lpstr>Privacy &amp; Ethics</vt:lpstr>
      <vt:lpstr>Data Collection Process</vt:lpstr>
      <vt:lpstr>Technical Validation</vt:lpstr>
      <vt:lpstr>Data Characteristics</vt:lpstr>
      <vt:lpstr>Key Findings</vt:lpstr>
      <vt:lpstr>Dataset Limitations</vt:lpstr>
      <vt:lpstr>Data Access &amp; Availability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Ashritha Gugire</dc:creator>
  <cp:lastModifiedBy>Ashritha Gugire</cp:lastModifiedBy>
  <cp:revision>15</cp:revision>
  <dcterms:created xsi:type="dcterms:W3CDTF">2025-05-29T21:22:27Z</dcterms:created>
  <dcterms:modified xsi:type="dcterms:W3CDTF">2025-05-30T04:47:25Z</dcterms:modified>
</cp:coreProperties>
</file>