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9" r:id="rId4"/>
    <p:sldId id="258" r:id="rId5"/>
    <p:sldId id="260" r:id="rId6"/>
    <p:sldId id="270" r:id="rId7"/>
    <p:sldId id="262" r:id="rId8"/>
    <p:sldId id="274" r:id="rId9"/>
    <p:sldId id="259" r:id="rId10"/>
    <p:sldId id="275" r:id="rId11"/>
    <p:sldId id="271" r:id="rId12"/>
    <p:sldId id="272" r:id="rId13"/>
    <p:sldId id="263" r:id="rId14"/>
    <p:sldId id="265" r:id="rId15"/>
    <p:sldId id="264" r:id="rId16"/>
    <p:sldId id="273" r:id="rId17"/>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496"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9000" b="0" i="0">
                <a:solidFill>
                  <a:srgbClr val="262425"/>
                </a:solidFill>
                <a:latin typeface="Microsoft Sans Serif"/>
                <a:cs typeface="Microsoft Sans Serif"/>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000" b="0" i="0">
                <a:solidFill>
                  <a:srgbClr val="262425"/>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000" b="0" i="0">
                <a:solidFill>
                  <a:srgbClr val="262425"/>
                </a:solidFill>
                <a:latin typeface="Microsoft Sans Serif"/>
                <a:cs typeface="Microsoft Sans Serif"/>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000" b="0" i="0">
                <a:solidFill>
                  <a:srgbClr val="262425"/>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8FAFB"/>
          </a:solidFill>
        </p:spPr>
        <p:txBody>
          <a:bodyPr wrap="square" lIns="0" tIns="0" rIns="0" bIns="0" rtlCol="0"/>
          <a:lstStyle/>
          <a:p>
            <a:endParaRPr/>
          </a:p>
        </p:txBody>
      </p:sp>
      <p:sp>
        <p:nvSpPr>
          <p:cNvPr id="17" name="bg object 17"/>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18" name="bg object 18"/>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19" name="bg object 19"/>
          <p:cNvSpPr/>
          <p:nvPr/>
        </p:nvSpPr>
        <p:spPr>
          <a:xfrm>
            <a:off x="17146777" y="8957513"/>
            <a:ext cx="1141730" cy="1329690"/>
          </a:xfrm>
          <a:custGeom>
            <a:avLst/>
            <a:gdLst/>
            <a:ahLst/>
            <a:cxnLst/>
            <a:rect l="l" t="t" r="r" b="b"/>
            <a:pathLst>
              <a:path w="1141730" h="1329690">
                <a:moveTo>
                  <a:pt x="1037462" y="0"/>
                </a:moveTo>
                <a:lnTo>
                  <a:pt x="983487" y="1447"/>
                </a:lnTo>
                <a:lnTo>
                  <a:pt x="928750" y="5765"/>
                </a:lnTo>
                <a:lnTo>
                  <a:pt x="875537" y="12966"/>
                </a:lnTo>
                <a:lnTo>
                  <a:pt x="822197" y="23050"/>
                </a:lnTo>
                <a:lnTo>
                  <a:pt x="768984" y="35280"/>
                </a:lnTo>
                <a:lnTo>
                  <a:pt x="717168" y="51130"/>
                </a:lnTo>
                <a:lnTo>
                  <a:pt x="665987" y="69126"/>
                </a:lnTo>
                <a:lnTo>
                  <a:pt x="615568" y="89999"/>
                </a:lnTo>
                <a:lnTo>
                  <a:pt x="566673" y="113037"/>
                </a:lnTo>
                <a:lnTo>
                  <a:pt x="519175" y="138959"/>
                </a:lnTo>
                <a:lnTo>
                  <a:pt x="473074" y="167756"/>
                </a:lnTo>
                <a:lnTo>
                  <a:pt x="428370" y="197994"/>
                </a:lnTo>
                <a:lnTo>
                  <a:pt x="385190" y="231113"/>
                </a:lnTo>
                <a:lnTo>
                  <a:pt x="343407" y="266395"/>
                </a:lnTo>
                <a:lnTo>
                  <a:pt x="304545" y="303830"/>
                </a:lnTo>
                <a:lnTo>
                  <a:pt x="267080" y="343429"/>
                </a:lnTo>
                <a:lnTo>
                  <a:pt x="231901" y="384465"/>
                </a:lnTo>
                <a:lnTo>
                  <a:pt x="198754" y="427666"/>
                </a:lnTo>
                <a:lnTo>
                  <a:pt x="167766" y="472304"/>
                </a:lnTo>
                <a:lnTo>
                  <a:pt x="139699" y="518380"/>
                </a:lnTo>
                <a:lnTo>
                  <a:pt x="113791" y="566621"/>
                </a:lnTo>
                <a:lnTo>
                  <a:pt x="90042" y="615576"/>
                </a:lnTo>
                <a:lnTo>
                  <a:pt x="69849" y="665255"/>
                </a:lnTo>
                <a:lnTo>
                  <a:pt x="51180" y="716372"/>
                </a:lnTo>
                <a:lnTo>
                  <a:pt x="36067" y="768208"/>
                </a:lnTo>
                <a:lnTo>
                  <a:pt x="23113" y="821489"/>
                </a:lnTo>
                <a:lnTo>
                  <a:pt x="13715" y="874765"/>
                </a:lnTo>
                <a:lnTo>
                  <a:pt x="6476" y="928764"/>
                </a:lnTo>
                <a:lnTo>
                  <a:pt x="2158" y="982760"/>
                </a:lnTo>
                <a:lnTo>
                  <a:pt x="761" y="1036759"/>
                </a:lnTo>
                <a:lnTo>
                  <a:pt x="0" y="1036759"/>
                </a:lnTo>
                <a:lnTo>
                  <a:pt x="1396" y="1090754"/>
                </a:lnTo>
                <a:lnTo>
                  <a:pt x="5714" y="1144753"/>
                </a:lnTo>
                <a:lnTo>
                  <a:pt x="12953" y="1198749"/>
                </a:lnTo>
                <a:lnTo>
                  <a:pt x="23113" y="1252029"/>
                </a:lnTo>
                <a:lnTo>
                  <a:pt x="35305" y="1305305"/>
                </a:lnTo>
                <a:lnTo>
                  <a:pt x="1141162" y="1329484"/>
                </a:lnTo>
                <a:lnTo>
                  <a:pt x="1141162" y="5369"/>
                </a:lnTo>
                <a:lnTo>
                  <a:pt x="1091564" y="1447"/>
                </a:lnTo>
                <a:lnTo>
                  <a:pt x="1037462" y="0"/>
                </a:lnTo>
                <a:close/>
              </a:path>
            </a:pathLst>
          </a:custGeom>
          <a:solidFill>
            <a:srgbClr val="4A86E8">
              <a:alpha val="27059"/>
            </a:srgbClr>
          </a:solidFill>
        </p:spPr>
        <p:txBody>
          <a:bodyPr wrap="square" lIns="0" tIns="0" rIns="0" bIns="0" rtlCol="0"/>
          <a:lstStyle/>
          <a:p>
            <a:endParaRPr/>
          </a:p>
        </p:txBody>
      </p:sp>
      <p:sp>
        <p:nvSpPr>
          <p:cNvPr id="20" name="bg object 20"/>
          <p:cNvSpPr/>
          <p:nvPr/>
        </p:nvSpPr>
        <p:spPr>
          <a:xfrm>
            <a:off x="17146822" y="8957521"/>
            <a:ext cx="1141730" cy="1329690"/>
          </a:xfrm>
          <a:custGeom>
            <a:avLst/>
            <a:gdLst/>
            <a:ahLst/>
            <a:cxnLst/>
            <a:rect l="l" t="t" r="r" b="b"/>
            <a:pathLst>
              <a:path w="1141730" h="1329690">
                <a:moveTo>
                  <a:pt x="762" y="1036751"/>
                </a:moveTo>
                <a:lnTo>
                  <a:pt x="2159" y="982751"/>
                </a:lnTo>
                <a:lnTo>
                  <a:pt x="6477" y="928756"/>
                </a:lnTo>
                <a:lnTo>
                  <a:pt x="13716" y="874756"/>
                </a:lnTo>
                <a:lnTo>
                  <a:pt x="23114" y="821481"/>
                </a:lnTo>
                <a:lnTo>
                  <a:pt x="36068" y="768201"/>
                </a:lnTo>
                <a:lnTo>
                  <a:pt x="51181" y="716364"/>
                </a:lnTo>
                <a:lnTo>
                  <a:pt x="69850" y="665247"/>
                </a:lnTo>
                <a:lnTo>
                  <a:pt x="90043" y="615567"/>
                </a:lnTo>
                <a:lnTo>
                  <a:pt x="113793" y="566613"/>
                </a:lnTo>
                <a:lnTo>
                  <a:pt x="139701" y="518374"/>
                </a:lnTo>
                <a:lnTo>
                  <a:pt x="167768" y="472296"/>
                </a:lnTo>
                <a:lnTo>
                  <a:pt x="198756" y="427658"/>
                </a:lnTo>
                <a:lnTo>
                  <a:pt x="231904" y="384458"/>
                </a:lnTo>
                <a:lnTo>
                  <a:pt x="267210" y="343421"/>
                </a:lnTo>
                <a:lnTo>
                  <a:pt x="304549" y="303822"/>
                </a:lnTo>
                <a:lnTo>
                  <a:pt x="343538" y="266387"/>
                </a:lnTo>
                <a:lnTo>
                  <a:pt x="385194" y="231105"/>
                </a:lnTo>
                <a:lnTo>
                  <a:pt x="428375" y="197986"/>
                </a:lnTo>
                <a:lnTo>
                  <a:pt x="473079" y="167749"/>
                </a:lnTo>
                <a:lnTo>
                  <a:pt x="519181" y="138951"/>
                </a:lnTo>
                <a:lnTo>
                  <a:pt x="566679" y="113030"/>
                </a:lnTo>
                <a:lnTo>
                  <a:pt x="615575" y="89991"/>
                </a:lnTo>
                <a:lnTo>
                  <a:pt x="665994" y="69112"/>
                </a:lnTo>
                <a:lnTo>
                  <a:pt x="717176" y="51117"/>
                </a:lnTo>
                <a:lnTo>
                  <a:pt x="768992" y="35280"/>
                </a:lnTo>
                <a:lnTo>
                  <a:pt x="822206" y="23037"/>
                </a:lnTo>
                <a:lnTo>
                  <a:pt x="875546" y="12953"/>
                </a:lnTo>
                <a:lnTo>
                  <a:pt x="928760" y="5753"/>
                </a:lnTo>
                <a:lnTo>
                  <a:pt x="983497" y="1435"/>
                </a:lnTo>
                <a:lnTo>
                  <a:pt x="1037600" y="0"/>
                </a:lnTo>
                <a:lnTo>
                  <a:pt x="1091575" y="1435"/>
                </a:lnTo>
                <a:lnTo>
                  <a:pt x="1141118" y="5343"/>
                </a:lnTo>
              </a:path>
              <a:path w="1141730" h="1329690">
                <a:moveTo>
                  <a:pt x="42711" y="1329476"/>
                </a:moveTo>
                <a:lnTo>
                  <a:pt x="23114" y="1252021"/>
                </a:lnTo>
                <a:lnTo>
                  <a:pt x="12954" y="1198740"/>
                </a:lnTo>
                <a:lnTo>
                  <a:pt x="5842" y="1144746"/>
                </a:lnTo>
                <a:lnTo>
                  <a:pt x="1524" y="1090746"/>
                </a:lnTo>
                <a:lnTo>
                  <a:pt x="0" y="1036751"/>
                </a:lnTo>
                <a:lnTo>
                  <a:pt x="762" y="1036751"/>
                </a:lnTo>
              </a:path>
            </a:pathLst>
          </a:custGeom>
          <a:ln w="3175">
            <a:solidFill>
              <a:srgbClr val="FFFFFF"/>
            </a:solidFill>
          </a:ln>
        </p:spPr>
        <p:txBody>
          <a:bodyPr wrap="square" lIns="0" tIns="0" rIns="0" bIns="0" rtlCol="0"/>
          <a:lstStyle/>
          <a:p>
            <a:endParaRPr/>
          </a:p>
        </p:txBody>
      </p:sp>
      <p:sp>
        <p:nvSpPr>
          <p:cNvPr id="21" name="bg object 21"/>
          <p:cNvSpPr/>
          <p:nvPr/>
        </p:nvSpPr>
        <p:spPr>
          <a:xfrm>
            <a:off x="17146822" y="8957521"/>
            <a:ext cx="1141730" cy="1329690"/>
          </a:xfrm>
          <a:custGeom>
            <a:avLst/>
            <a:gdLst/>
            <a:ahLst/>
            <a:cxnLst/>
            <a:rect l="l" t="t" r="r" b="b"/>
            <a:pathLst>
              <a:path w="1141730" h="1329690">
                <a:moveTo>
                  <a:pt x="762" y="1036751"/>
                </a:moveTo>
                <a:lnTo>
                  <a:pt x="2159" y="982751"/>
                </a:lnTo>
                <a:lnTo>
                  <a:pt x="6477" y="928756"/>
                </a:lnTo>
                <a:lnTo>
                  <a:pt x="13716" y="874756"/>
                </a:lnTo>
                <a:lnTo>
                  <a:pt x="23114" y="821481"/>
                </a:lnTo>
                <a:lnTo>
                  <a:pt x="36068" y="768201"/>
                </a:lnTo>
                <a:lnTo>
                  <a:pt x="51181" y="716364"/>
                </a:lnTo>
                <a:lnTo>
                  <a:pt x="69850" y="665247"/>
                </a:lnTo>
                <a:lnTo>
                  <a:pt x="90043" y="615567"/>
                </a:lnTo>
                <a:lnTo>
                  <a:pt x="113793" y="566613"/>
                </a:lnTo>
                <a:lnTo>
                  <a:pt x="139701" y="518374"/>
                </a:lnTo>
                <a:lnTo>
                  <a:pt x="167768" y="472296"/>
                </a:lnTo>
                <a:lnTo>
                  <a:pt x="198756" y="427658"/>
                </a:lnTo>
                <a:lnTo>
                  <a:pt x="231904" y="384458"/>
                </a:lnTo>
                <a:lnTo>
                  <a:pt x="267210" y="343421"/>
                </a:lnTo>
                <a:lnTo>
                  <a:pt x="304549" y="303822"/>
                </a:lnTo>
                <a:lnTo>
                  <a:pt x="343538" y="266387"/>
                </a:lnTo>
                <a:lnTo>
                  <a:pt x="385194" y="231105"/>
                </a:lnTo>
                <a:lnTo>
                  <a:pt x="428375" y="197986"/>
                </a:lnTo>
                <a:lnTo>
                  <a:pt x="473079" y="167749"/>
                </a:lnTo>
                <a:lnTo>
                  <a:pt x="519181" y="138951"/>
                </a:lnTo>
                <a:lnTo>
                  <a:pt x="566679" y="113030"/>
                </a:lnTo>
                <a:lnTo>
                  <a:pt x="615575" y="89991"/>
                </a:lnTo>
                <a:lnTo>
                  <a:pt x="665994" y="69112"/>
                </a:lnTo>
                <a:lnTo>
                  <a:pt x="717176" y="51117"/>
                </a:lnTo>
                <a:lnTo>
                  <a:pt x="768992" y="35280"/>
                </a:lnTo>
                <a:lnTo>
                  <a:pt x="822206" y="23037"/>
                </a:lnTo>
                <a:lnTo>
                  <a:pt x="875546" y="12953"/>
                </a:lnTo>
                <a:lnTo>
                  <a:pt x="928760" y="5753"/>
                </a:lnTo>
                <a:lnTo>
                  <a:pt x="983497" y="1435"/>
                </a:lnTo>
                <a:lnTo>
                  <a:pt x="1037600" y="0"/>
                </a:lnTo>
                <a:lnTo>
                  <a:pt x="1091575" y="1435"/>
                </a:lnTo>
                <a:lnTo>
                  <a:pt x="1141118" y="5343"/>
                </a:lnTo>
              </a:path>
              <a:path w="1141730" h="1329690">
                <a:moveTo>
                  <a:pt x="42711" y="1329476"/>
                </a:moveTo>
                <a:lnTo>
                  <a:pt x="23114" y="1252021"/>
                </a:lnTo>
                <a:lnTo>
                  <a:pt x="12954" y="1198740"/>
                </a:lnTo>
                <a:lnTo>
                  <a:pt x="5842" y="1144746"/>
                </a:lnTo>
                <a:lnTo>
                  <a:pt x="1524" y="1090746"/>
                </a:lnTo>
                <a:lnTo>
                  <a:pt x="0" y="1036751"/>
                </a:lnTo>
                <a:lnTo>
                  <a:pt x="762" y="1036751"/>
                </a:lnTo>
              </a:path>
            </a:pathLst>
          </a:custGeom>
          <a:ln w="18719">
            <a:solidFill>
              <a:srgbClr val="4A86E8"/>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8FAFB"/>
          </a:solidFill>
        </p:spPr>
        <p:txBody>
          <a:bodyPr wrap="square" lIns="0" tIns="0" rIns="0" bIns="0" rtlCol="0"/>
          <a:lstStyle/>
          <a:p>
            <a:endParaRPr/>
          </a:p>
        </p:txBody>
      </p:sp>
      <p:sp>
        <p:nvSpPr>
          <p:cNvPr id="2" name="Holder 2"/>
          <p:cNvSpPr>
            <a:spLocks noGrp="1"/>
          </p:cNvSpPr>
          <p:nvPr>
            <p:ph type="title"/>
          </p:nvPr>
        </p:nvSpPr>
        <p:spPr>
          <a:xfrm>
            <a:off x="2282126" y="1695488"/>
            <a:ext cx="13736446" cy="1397000"/>
          </a:xfrm>
          <a:prstGeom prst="rect">
            <a:avLst/>
          </a:prstGeom>
        </p:spPr>
        <p:txBody>
          <a:bodyPr wrap="square" lIns="0" tIns="0" rIns="0" bIns="0">
            <a:spAutoFit/>
          </a:bodyPr>
          <a:lstStyle>
            <a:lvl1pPr>
              <a:defRPr sz="9000" b="0" i="0">
                <a:solidFill>
                  <a:srgbClr val="262425"/>
                </a:solidFill>
                <a:latin typeface="Microsoft Sans Serif"/>
                <a:cs typeface="Microsoft Sans Serif"/>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6550" y="2338502"/>
            <a:ext cx="15773399" cy="2457083"/>
          </a:xfrm>
          <a:prstGeom prst="rect">
            <a:avLst/>
          </a:prstGeom>
        </p:spPr>
        <p:txBody>
          <a:bodyPr vert="horz" wrap="square" lIns="0" tIns="10160" rIns="0" bIns="0" rtlCol="0">
            <a:spAutoFit/>
          </a:bodyPr>
          <a:lstStyle/>
          <a:p>
            <a:pPr marL="12065" marR="5080" algn="ctr">
              <a:lnSpc>
                <a:spcPct val="100600"/>
              </a:lnSpc>
              <a:spcBef>
                <a:spcPts val="80"/>
              </a:spcBef>
            </a:pPr>
            <a:r>
              <a:rPr lang="en-US" sz="8000" b="1" dirty="0">
                <a:solidFill>
                  <a:schemeClr val="tx1"/>
                </a:solidFill>
                <a:latin typeface="+mj-lt"/>
              </a:rPr>
              <a:t>Depression classifier using brain imaging data </a:t>
            </a:r>
            <a:endParaRPr sz="8000" b="1" dirty="0">
              <a:solidFill>
                <a:schemeClr val="tx1"/>
              </a:solidFill>
              <a:latin typeface="+mj-lt"/>
              <a:cs typeface="Microsoft Sans Serif"/>
            </a:endParaRPr>
          </a:p>
        </p:txBody>
      </p:sp>
      <p:grpSp>
        <p:nvGrpSpPr>
          <p:cNvPr id="3" name="object 3"/>
          <p:cNvGrpSpPr/>
          <p:nvPr/>
        </p:nvGrpSpPr>
        <p:grpSpPr>
          <a:xfrm>
            <a:off x="-9359" y="-9359"/>
            <a:ext cx="5782310" cy="5858510"/>
            <a:chOff x="-9359" y="-9359"/>
            <a:chExt cx="5782310" cy="5858510"/>
          </a:xfrm>
        </p:grpSpPr>
        <p:sp>
          <p:nvSpPr>
            <p:cNvPr id="4" name="object 4"/>
            <p:cNvSpPr/>
            <p:nvPr/>
          </p:nvSpPr>
          <p:spPr>
            <a:xfrm>
              <a:off x="0" y="0"/>
              <a:ext cx="5763260" cy="5839460"/>
            </a:xfrm>
            <a:custGeom>
              <a:avLst/>
              <a:gdLst/>
              <a:ahLst/>
              <a:cxnLst/>
              <a:rect l="l" t="t" r="r" b="b"/>
              <a:pathLst>
                <a:path w="5763260" h="5839460">
                  <a:moveTo>
                    <a:pt x="5762996" y="0"/>
                  </a:moveTo>
                  <a:lnTo>
                    <a:pt x="5730379" y="149377"/>
                  </a:lnTo>
                  <a:lnTo>
                    <a:pt x="5684291" y="335864"/>
                  </a:lnTo>
                  <a:lnTo>
                    <a:pt x="5633897" y="521614"/>
                  </a:lnTo>
                  <a:lnTo>
                    <a:pt x="5579173" y="705929"/>
                  </a:lnTo>
                  <a:lnTo>
                    <a:pt x="5518695" y="888809"/>
                  </a:lnTo>
                  <a:lnTo>
                    <a:pt x="5454624" y="1069530"/>
                  </a:lnTo>
                  <a:lnTo>
                    <a:pt x="5385498" y="1249527"/>
                  </a:lnTo>
                  <a:lnTo>
                    <a:pt x="5312054" y="1426654"/>
                  </a:lnTo>
                  <a:lnTo>
                    <a:pt x="5233580" y="1603044"/>
                  </a:lnTo>
                  <a:lnTo>
                    <a:pt x="5151500" y="1776564"/>
                  </a:lnTo>
                  <a:lnTo>
                    <a:pt x="5064378" y="1947925"/>
                  </a:lnTo>
                  <a:lnTo>
                    <a:pt x="4972938" y="2117127"/>
                  </a:lnTo>
                  <a:lnTo>
                    <a:pt x="4877904" y="2284158"/>
                  </a:lnTo>
                  <a:lnTo>
                    <a:pt x="4777828" y="2449042"/>
                  </a:lnTo>
                  <a:lnTo>
                    <a:pt x="4674145" y="2610319"/>
                  </a:lnTo>
                  <a:lnTo>
                    <a:pt x="4566868" y="2770161"/>
                  </a:lnTo>
                  <a:lnTo>
                    <a:pt x="4454550" y="2926397"/>
                  </a:lnTo>
                  <a:lnTo>
                    <a:pt x="4338624" y="3079762"/>
                  </a:lnTo>
                  <a:lnTo>
                    <a:pt x="4219104" y="3230232"/>
                  </a:lnTo>
                  <a:lnTo>
                    <a:pt x="4095991" y="3377831"/>
                  </a:lnTo>
                  <a:lnTo>
                    <a:pt x="3968546" y="3522547"/>
                  </a:lnTo>
                  <a:lnTo>
                    <a:pt x="3838231" y="3662946"/>
                  </a:lnTo>
                  <a:lnTo>
                    <a:pt x="3703586" y="3801185"/>
                  </a:lnTo>
                  <a:lnTo>
                    <a:pt x="3566070" y="3935107"/>
                  </a:lnTo>
                  <a:lnTo>
                    <a:pt x="3424948" y="4066146"/>
                  </a:lnTo>
                  <a:lnTo>
                    <a:pt x="3280955" y="4192866"/>
                  </a:lnTo>
                  <a:lnTo>
                    <a:pt x="3133356" y="4316704"/>
                  </a:lnTo>
                  <a:lnTo>
                    <a:pt x="2982874" y="4436224"/>
                  </a:lnTo>
                  <a:lnTo>
                    <a:pt x="2829509" y="4552149"/>
                  </a:lnTo>
                  <a:lnTo>
                    <a:pt x="2672562" y="4663744"/>
                  </a:lnTo>
                  <a:lnTo>
                    <a:pt x="2513444" y="4771745"/>
                  </a:lnTo>
                  <a:lnTo>
                    <a:pt x="2351442" y="4875428"/>
                  </a:lnTo>
                  <a:lnTo>
                    <a:pt x="2187282" y="4974780"/>
                  </a:lnTo>
                  <a:lnTo>
                    <a:pt x="2020239" y="5070538"/>
                  </a:lnTo>
                  <a:lnTo>
                    <a:pt x="1851050" y="5161978"/>
                  </a:lnTo>
                  <a:lnTo>
                    <a:pt x="1679689" y="5248376"/>
                  </a:lnTo>
                  <a:lnTo>
                    <a:pt x="1505445" y="5331180"/>
                  </a:lnTo>
                  <a:lnTo>
                    <a:pt x="1329766" y="5408942"/>
                  </a:lnTo>
                  <a:lnTo>
                    <a:pt x="1152649" y="5483097"/>
                  </a:lnTo>
                  <a:lnTo>
                    <a:pt x="972651" y="5551499"/>
                  </a:lnTo>
                  <a:lnTo>
                    <a:pt x="791928" y="5616295"/>
                  </a:lnTo>
                  <a:lnTo>
                    <a:pt x="609053" y="5676061"/>
                  </a:lnTo>
                  <a:lnTo>
                    <a:pt x="424736" y="5731496"/>
                  </a:lnTo>
                  <a:lnTo>
                    <a:pt x="238973" y="5781890"/>
                  </a:lnTo>
                  <a:lnTo>
                    <a:pt x="52496" y="5827978"/>
                  </a:lnTo>
                  <a:lnTo>
                    <a:pt x="0" y="5839441"/>
                  </a:lnTo>
                </a:path>
              </a:pathLst>
            </a:custGeom>
            <a:ln w="18719">
              <a:solidFill>
                <a:srgbClr val="262425"/>
              </a:solidFill>
            </a:ln>
          </p:spPr>
          <p:txBody>
            <a:bodyPr wrap="square" lIns="0" tIns="0" rIns="0" bIns="0" rtlCol="0"/>
            <a:lstStyle/>
            <a:p>
              <a:endParaRPr/>
            </a:p>
          </p:txBody>
        </p:sp>
        <p:sp>
          <p:nvSpPr>
            <p:cNvPr id="5" name="object 5"/>
            <p:cNvSpPr/>
            <p:nvPr/>
          </p:nvSpPr>
          <p:spPr>
            <a:xfrm>
              <a:off x="0" y="0"/>
              <a:ext cx="2878455" cy="2940685"/>
            </a:xfrm>
            <a:custGeom>
              <a:avLst/>
              <a:gdLst/>
              <a:ahLst/>
              <a:cxnLst/>
              <a:rect l="l" t="t" r="r" b="b"/>
              <a:pathLst>
                <a:path w="2878455" h="2940685">
                  <a:moveTo>
                    <a:pt x="2877884" y="0"/>
                  </a:moveTo>
                  <a:lnTo>
                    <a:pt x="0" y="0"/>
                  </a:lnTo>
                  <a:lnTo>
                    <a:pt x="0" y="2940681"/>
                  </a:lnTo>
                  <a:lnTo>
                    <a:pt x="119454" y="2895434"/>
                  </a:lnTo>
                  <a:lnTo>
                    <a:pt x="231774" y="2848635"/>
                  </a:lnTo>
                  <a:lnTo>
                    <a:pt x="342652" y="2798952"/>
                  </a:lnTo>
                  <a:lnTo>
                    <a:pt x="452814" y="2747111"/>
                  </a:lnTo>
                  <a:lnTo>
                    <a:pt x="561533" y="2691675"/>
                  </a:lnTo>
                  <a:lnTo>
                    <a:pt x="668813" y="2634081"/>
                  </a:lnTo>
                  <a:lnTo>
                    <a:pt x="773931" y="2573604"/>
                  </a:lnTo>
                  <a:lnTo>
                    <a:pt x="878329" y="2510967"/>
                  </a:lnTo>
                  <a:lnTo>
                    <a:pt x="980569" y="2445448"/>
                  </a:lnTo>
                  <a:lnTo>
                    <a:pt x="1081370" y="2377046"/>
                  </a:lnTo>
                  <a:lnTo>
                    <a:pt x="1180009" y="2305761"/>
                  </a:lnTo>
                  <a:lnTo>
                    <a:pt x="1277213" y="2233040"/>
                  </a:lnTo>
                  <a:lnTo>
                    <a:pt x="1372971" y="2157450"/>
                  </a:lnTo>
                  <a:lnTo>
                    <a:pt x="1465846" y="2078964"/>
                  </a:lnTo>
                  <a:lnTo>
                    <a:pt x="1557286" y="1998319"/>
                  </a:lnTo>
                  <a:lnTo>
                    <a:pt x="1646567" y="1915528"/>
                  </a:lnTo>
                  <a:lnTo>
                    <a:pt x="1733689" y="1830565"/>
                  </a:lnTo>
                  <a:lnTo>
                    <a:pt x="1818639" y="1743443"/>
                  </a:lnTo>
                  <a:lnTo>
                    <a:pt x="1901443" y="1654162"/>
                  </a:lnTo>
                  <a:lnTo>
                    <a:pt x="1982088" y="1563446"/>
                  </a:lnTo>
                  <a:lnTo>
                    <a:pt x="2059838" y="1469847"/>
                  </a:lnTo>
                  <a:lnTo>
                    <a:pt x="2135441" y="1374813"/>
                  </a:lnTo>
                  <a:lnTo>
                    <a:pt x="2208885" y="1277607"/>
                  </a:lnTo>
                  <a:lnTo>
                    <a:pt x="2279446" y="1178255"/>
                  </a:lnTo>
                  <a:lnTo>
                    <a:pt x="2347836" y="1077455"/>
                  </a:lnTo>
                  <a:lnTo>
                    <a:pt x="2413368" y="975207"/>
                  </a:lnTo>
                  <a:lnTo>
                    <a:pt x="2476715" y="870813"/>
                  </a:lnTo>
                  <a:lnTo>
                    <a:pt x="2537193" y="765695"/>
                  </a:lnTo>
                  <a:lnTo>
                    <a:pt x="2594800" y="658418"/>
                  </a:lnTo>
                  <a:lnTo>
                    <a:pt x="2649511" y="549694"/>
                  </a:lnTo>
                  <a:lnTo>
                    <a:pt x="2702077" y="439534"/>
                  </a:lnTo>
                  <a:lnTo>
                    <a:pt x="2751035" y="328650"/>
                  </a:lnTo>
                  <a:lnTo>
                    <a:pt x="2797835" y="216331"/>
                  </a:lnTo>
                  <a:lnTo>
                    <a:pt x="2841764" y="102577"/>
                  </a:lnTo>
                  <a:lnTo>
                    <a:pt x="2877884" y="0"/>
                  </a:lnTo>
                  <a:close/>
                </a:path>
              </a:pathLst>
            </a:custGeom>
            <a:solidFill>
              <a:srgbClr val="4A86E8">
                <a:alpha val="27059"/>
              </a:srgbClr>
            </a:solidFill>
          </p:spPr>
          <p:txBody>
            <a:bodyPr wrap="square" lIns="0" tIns="0" rIns="0" bIns="0" rtlCol="0"/>
            <a:lstStyle/>
            <a:p>
              <a:endParaRPr/>
            </a:p>
          </p:txBody>
        </p:sp>
        <p:sp>
          <p:nvSpPr>
            <p:cNvPr id="6" name="object 6"/>
            <p:cNvSpPr/>
            <p:nvPr/>
          </p:nvSpPr>
          <p:spPr>
            <a:xfrm>
              <a:off x="0" y="0"/>
              <a:ext cx="2878455" cy="2940685"/>
            </a:xfrm>
            <a:custGeom>
              <a:avLst/>
              <a:gdLst/>
              <a:ahLst/>
              <a:cxnLst/>
              <a:rect l="l" t="t" r="r" b="b"/>
              <a:pathLst>
                <a:path w="2878455" h="2940685">
                  <a:moveTo>
                    <a:pt x="2877884" y="0"/>
                  </a:moveTo>
                  <a:lnTo>
                    <a:pt x="2841764" y="102577"/>
                  </a:lnTo>
                  <a:lnTo>
                    <a:pt x="2797835" y="216331"/>
                  </a:lnTo>
                  <a:lnTo>
                    <a:pt x="2751035" y="328650"/>
                  </a:lnTo>
                  <a:lnTo>
                    <a:pt x="2702077" y="439534"/>
                  </a:lnTo>
                  <a:lnTo>
                    <a:pt x="2649511" y="549694"/>
                  </a:lnTo>
                  <a:lnTo>
                    <a:pt x="2594800" y="658418"/>
                  </a:lnTo>
                  <a:lnTo>
                    <a:pt x="2537193" y="765695"/>
                  </a:lnTo>
                  <a:lnTo>
                    <a:pt x="2476715" y="870813"/>
                  </a:lnTo>
                  <a:lnTo>
                    <a:pt x="2413368" y="975207"/>
                  </a:lnTo>
                  <a:lnTo>
                    <a:pt x="2347836" y="1077455"/>
                  </a:lnTo>
                  <a:lnTo>
                    <a:pt x="2279446" y="1178255"/>
                  </a:lnTo>
                  <a:lnTo>
                    <a:pt x="2208885" y="1277607"/>
                  </a:lnTo>
                  <a:lnTo>
                    <a:pt x="2135441" y="1374813"/>
                  </a:lnTo>
                  <a:lnTo>
                    <a:pt x="2059838" y="1469847"/>
                  </a:lnTo>
                  <a:lnTo>
                    <a:pt x="1982088" y="1563446"/>
                  </a:lnTo>
                  <a:lnTo>
                    <a:pt x="1901443" y="1654162"/>
                  </a:lnTo>
                  <a:lnTo>
                    <a:pt x="1818639" y="1743443"/>
                  </a:lnTo>
                  <a:lnTo>
                    <a:pt x="1733689" y="1830565"/>
                  </a:lnTo>
                  <a:lnTo>
                    <a:pt x="1646567" y="1915528"/>
                  </a:lnTo>
                  <a:lnTo>
                    <a:pt x="1557286" y="1998319"/>
                  </a:lnTo>
                  <a:lnTo>
                    <a:pt x="1465846" y="2078964"/>
                  </a:lnTo>
                  <a:lnTo>
                    <a:pt x="1372971" y="2157450"/>
                  </a:lnTo>
                  <a:lnTo>
                    <a:pt x="1277213" y="2233040"/>
                  </a:lnTo>
                  <a:lnTo>
                    <a:pt x="1180008" y="2305761"/>
                  </a:lnTo>
                  <a:lnTo>
                    <a:pt x="1081370" y="2377046"/>
                  </a:lnTo>
                  <a:lnTo>
                    <a:pt x="980569" y="2445448"/>
                  </a:lnTo>
                  <a:lnTo>
                    <a:pt x="878329" y="2510967"/>
                  </a:lnTo>
                  <a:lnTo>
                    <a:pt x="773931" y="2573604"/>
                  </a:lnTo>
                  <a:lnTo>
                    <a:pt x="668813" y="2634081"/>
                  </a:lnTo>
                  <a:lnTo>
                    <a:pt x="561533" y="2691675"/>
                  </a:lnTo>
                  <a:lnTo>
                    <a:pt x="452814" y="2747111"/>
                  </a:lnTo>
                  <a:lnTo>
                    <a:pt x="342652" y="2798952"/>
                  </a:lnTo>
                  <a:lnTo>
                    <a:pt x="231774" y="2848635"/>
                  </a:lnTo>
                  <a:lnTo>
                    <a:pt x="119454" y="2895434"/>
                  </a:lnTo>
                  <a:lnTo>
                    <a:pt x="5695" y="2938640"/>
                  </a:lnTo>
                  <a:lnTo>
                    <a:pt x="0" y="2940681"/>
                  </a:lnTo>
                </a:path>
              </a:pathLst>
            </a:custGeom>
            <a:ln w="3175">
              <a:solidFill>
                <a:srgbClr val="FFFFFF"/>
              </a:solidFill>
            </a:ln>
          </p:spPr>
          <p:txBody>
            <a:bodyPr wrap="square" lIns="0" tIns="0" rIns="0" bIns="0" rtlCol="0"/>
            <a:lstStyle/>
            <a:p>
              <a:endParaRPr/>
            </a:p>
          </p:txBody>
        </p:sp>
        <p:sp>
          <p:nvSpPr>
            <p:cNvPr id="7" name="object 7"/>
            <p:cNvSpPr/>
            <p:nvPr/>
          </p:nvSpPr>
          <p:spPr>
            <a:xfrm>
              <a:off x="0" y="0"/>
              <a:ext cx="2878455" cy="2940685"/>
            </a:xfrm>
            <a:custGeom>
              <a:avLst/>
              <a:gdLst/>
              <a:ahLst/>
              <a:cxnLst/>
              <a:rect l="l" t="t" r="r" b="b"/>
              <a:pathLst>
                <a:path w="2878455" h="2940685">
                  <a:moveTo>
                    <a:pt x="2877884" y="0"/>
                  </a:moveTo>
                  <a:lnTo>
                    <a:pt x="2841764" y="102577"/>
                  </a:lnTo>
                  <a:lnTo>
                    <a:pt x="2797835" y="216331"/>
                  </a:lnTo>
                  <a:lnTo>
                    <a:pt x="2751035" y="328650"/>
                  </a:lnTo>
                  <a:lnTo>
                    <a:pt x="2702077" y="439534"/>
                  </a:lnTo>
                  <a:lnTo>
                    <a:pt x="2649511" y="549694"/>
                  </a:lnTo>
                  <a:lnTo>
                    <a:pt x="2594800" y="658418"/>
                  </a:lnTo>
                  <a:lnTo>
                    <a:pt x="2537193" y="765695"/>
                  </a:lnTo>
                  <a:lnTo>
                    <a:pt x="2476715" y="870813"/>
                  </a:lnTo>
                  <a:lnTo>
                    <a:pt x="2413368" y="975207"/>
                  </a:lnTo>
                  <a:lnTo>
                    <a:pt x="2347836" y="1077455"/>
                  </a:lnTo>
                  <a:lnTo>
                    <a:pt x="2279446" y="1178255"/>
                  </a:lnTo>
                  <a:lnTo>
                    <a:pt x="2208885" y="1277607"/>
                  </a:lnTo>
                  <a:lnTo>
                    <a:pt x="2135441" y="1374813"/>
                  </a:lnTo>
                  <a:lnTo>
                    <a:pt x="2059838" y="1469847"/>
                  </a:lnTo>
                  <a:lnTo>
                    <a:pt x="1982088" y="1563446"/>
                  </a:lnTo>
                  <a:lnTo>
                    <a:pt x="1901443" y="1654162"/>
                  </a:lnTo>
                  <a:lnTo>
                    <a:pt x="1818639" y="1743443"/>
                  </a:lnTo>
                  <a:lnTo>
                    <a:pt x="1733689" y="1830565"/>
                  </a:lnTo>
                  <a:lnTo>
                    <a:pt x="1646567" y="1915528"/>
                  </a:lnTo>
                  <a:lnTo>
                    <a:pt x="1557286" y="1998319"/>
                  </a:lnTo>
                  <a:lnTo>
                    <a:pt x="1465846" y="2078964"/>
                  </a:lnTo>
                  <a:lnTo>
                    <a:pt x="1372971" y="2157450"/>
                  </a:lnTo>
                  <a:lnTo>
                    <a:pt x="1277213" y="2233040"/>
                  </a:lnTo>
                  <a:lnTo>
                    <a:pt x="1180008" y="2305761"/>
                  </a:lnTo>
                  <a:lnTo>
                    <a:pt x="1081370" y="2377046"/>
                  </a:lnTo>
                  <a:lnTo>
                    <a:pt x="980569" y="2445448"/>
                  </a:lnTo>
                  <a:lnTo>
                    <a:pt x="878329" y="2510967"/>
                  </a:lnTo>
                  <a:lnTo>
                    <a:pt x="773931" y="2573604"/>
                  </a:lnTo>
                  <a:lnTo>
                    <a:pt x="668813" y="2634081"/>
                  </a:lnTo>
                  <a:lnTo>
                    <a:pt x="561533" y="2691675"/>
                  </a:lnTo>
                  <a:lnTo>
                    <a:pt x="452814" y="2747111"/>
                  </a:lnTo>
                  <a:lnTo>
                    <a:pt x="342652" y="2798952"/>
                  </a:lnTo>
                  <a:lnTo>
                    <a:pt x="231774" y="2848635"/>
                  </a:lnTo>
                  <a:lnTo>
                    <a:pt x="119454" y="2895434"/>
                  </a:lnTo>
                  <a:lnTo>
                    <a:pt x="5695" y="2938640"/>
                  </a:lnTo>
                  <a:lnTo>
                    <a:pt x="0" y="2940681"/>
                  </a:lnTo>
                </a:path>
              </a:pathLst>
            </a:custGeom>
            <a:ln w="18719">
              <a:solidFill>
                <a:srgbClr val="4A86E8"/>
              </a:solidFill>
            </a:ln>
          </p:spPr>
          <p:txBody>
            <a:bodyPr wrap="square" lIns="0" tIns="0" rIns="0" bIns="0" rtlCol="0"/>
            <a:lstStyle/>
            <a:p>
              <a:endParaRPr/>
            </a:p>
          </p:txBody>
        </p:sp>
      </p:grpSp>
      <p:sp>
        <p:nvSpPr>
          <p:cNvPr id="9" name="Subtitle 2">
            <a:extLst>
              <a:ext uri="{FF2B5EF4-FFF2-40B4-BE49-F238E27FC236}">
                <a16:creationId xmlns:a16="http://schemas.microsoft.com/office/drawing/2014/main" id="{26E7A4D2-23BA-089F-3A53-41D2B3FC44E0}"/>
              </a:ext>
            </a:extLst>
          </p:cNvPr>
          <p:cNvSpPr txBox="1">
            <a:spLocks/>
          </p:cNvSpPr>
          <p:nvPr/>
        </p:nvSpPr>
        <p:spPr>
          <a:xfrm>
            <a:off x="2673350" y="4997304"/>
            <a:ext cx="12192000" cy="71548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dirty="0"/>
              <a:t>Detecting Depression using brain imaging data with Machine learning </a:t>
            </a:r>
          </a:p>
        </p:txBody>
      </p:sp>
      <p:sp>
        <p:nvSpPr>
          <p:cNvPr id="10" name="TextBox 9">
            <a:extLst>
              <a:ext uri="{FF2B5EF4-FFF2-40B4-BE49-F238E27FC236}">
                <a16:creationId xmlns:a16="http://schemas.microsoft.com/office/drawing/2014/main" id="{12784571-3B4C-F91E-CD3C-B8518096480F}"/>
              </a:ext>
            </a:extLst>
          </p:cNvPr>
          <p:cNvSpPr txBox="1"/>
          <p:nvPr/>
        </p:nvSpPr>
        <p:spPr>
          <a:xfrm>
            <a:off x="2638136" y="5701819"/>
            <a:ext cx="6283614" cy="3416320"/>
          </a:xfrm>
          <a:prstGeom prst="rect">
            <a:avLst/>
          </a:prstGeom>
          <a:noFill/>
        </p:spPr>
        <p:txBody>
          <a:bodyPr wrap="square" rtlCol="0">
            <a:spAutoFit/>
          </a:bodyPr>
          <a:lstStyle/>
          <a:p>
            <a:r>
              <a:rPr lang="en-US" sz="2400" dirty="0"/>
              <a:t>Group-14</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Varun Chowdary </a:t>
            </a:r>
            <a:r>
              <a:rPr lang="en-US" sz="2400" dirty="0" err="1">
                <a:latin typeface="Times New Roman" panose="02020603050405020304" pitchFamily="18" charset="0"/>
                <a:cs typeface="Times New Roman" panose="02020603050405020304" pitchFamily="18" charset="0"/>
              </a:rPr>
              <a:t>Yarra</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kern="100" dirty="0" err="1">
                <a:effectLst/>
                <a:latin typeface="Calibri" panose="020F0502020204030204" pitchFamily="34" charset="0"/>
                <a:ea typeface="Calibri" panose="020F0502020204030204" pitchFamily="34" charset="0"/>
              </a:rPr>
              <a:t>Ibrahimpatnam</a:t>
            </a:r>
            <a:r>
              <a:rPr lang="en-US" sz="2400" kern="100" dirty="0">
                <a:effectLst/>
                <a:latin typeface="Calibri" panose="020F0502020204030204" pitchFamily="34" charset="0"/>
                <a:ea typeface="Calibri" panose="020F0502020204030204" pitchFamily="34" charset="0"/>
              </a:rPr>
              <a:t> Rohit	</a:t>
            </a:r>
          </a:p>
          <a:p>
            <a:pPr marL="342900" indent="-342900">
              <a:buFont typeface="Wingdings" panose="05000000000000000000" pitchFamily="2" charset="2"/>
              <a:buChar char="Ø"/>
            </a:pPr>
            <a:r>
              <a:rPr lang="en-US" sz="2400" kern="100" dirty="0">
                <a:effectLst/>
                <a:latin typeface="Calibri" panose="020F0502020204030204" pitchFamily="34" charset="0"/>
                <a:ea typeface="Calibri" panose="020F0502020204030204" pitchFamily="34" charset="0"/>
              </a:rPr>
              <a:t>Pooja </a:t>
            </a:r>
            <a:r>
              <a:rPr lang="en-US" sz="2400" kern="100" dirty="0" err="1">
                <a:effectLst/>
                <a:latin typeface="Calibri" panose="020F0502020204030204" pitchFamily="34" charset="0"/>
                <a:ea typeface="Calibri" panose="020F0502020204030204" pitchFamily="34" charset="0"/>
              </a:rPr>
              <a:t>Bhathaluri</a:t>
            </a:r>
            <a:r>
              <a:rPr lang="en-US" sz="2400" kern="100" dirty="0">
                <a:effectLst/>
                <a:latin typeface="Calibri" panose="020F0502020204030204" pitchFamily="34" charset="0"/>
                <a:ea typeface="Calibri" panose="020F0502020204030204" pitchFamily="34" charset="0"/>
              </a:rPr>
              <a:t>	</a:t>
            </a:r>
          </a:p>
          <a:p>
            <a:pPr marL="342900" indent="-342900">
              <a:buFont typeface="Wingdings" panose="05000000000000000000" pitchFamily="2" charset="2"/>
              <a:buChar char="Ø"/>
            </a:pPr>
            <a:r>
              <a:rPr lang="en-US" sz="2400" kern="100" dirty="0" err="1">
                <a:effectLst/>
                <a:latin typeface="Calibri" panose="020F0502020204030204" pitchFamily="34" charset="0"/>
                <a:ea typeface="Calibri" panose="020F0502020204030204" pitchFamily="34" charset="0"/>
              </a:rPr>
              <a:t>Thapasvini</a:t>
            </a:r>
            <a:r>
              <a:rPr lang="en-US" sz="2400" kern="100" dirty="0">
                <a:effectLst/>
                <a:latin typeface="Calibri" panose="020F0502020204030204" pitchFamily="34" charset="0"/>
                <a:ea typeface="Calibri" panose="020F0502020204030204" pitchFamily="34" charset="0"/>
              </a:rPr>
              <a:t> </a:t>
            </a:r>
            <a:r>
              <a:rPr lang="en-US" sz="2400" kern="100" dirty="0" err="1">
                <a:effectLst/>
                <a:latin typeface="Calibri" panose="020F0502020204030204" pitchFamily="34" charset="0"/>
                <a:ea typeface="Calibri" panose="020F0502020204030204" pitchFamily="34" charset="0"/>
              </a:rPr>
              <a:t>Devalla</a:t>
            </a:r>
            <a:endParaRPr lang="en-US" sz="2400" kern="100" dirty="0">
              <a:effectLst/>
              <a:latin typeface="Calibri" panose="020F0502020204030204" pitchFamily="34" charset="0"/>
              <a:ea typeface="Calibri" panose="020F0502020204030204" pitchFamily="34" charset="0"/>
            </a:endParaRPr>
          </a:p>
          <a:p>
            <a:pPr marL="342900" indent="-342900">
              <a:buFont typeface="Wingdings" panose="05000000000000000000" pitchFamily="2" charset="2"/>
              <a:buChar char="Ø"/>
            </a:pPr>
            <a:r>
              <a:rPr lang="en-US" sz="2400" kern="100" dirty="0" err="1">
                <a:effectLst/>
                <a:latin typeface="Calibri" panose="020F0502020204030204" pitchFamily="34" charset="0"/>
                <a:ea typeface="Calibri" panose="020F0502020204030204" pitchFamily="34" charset="0"/>
              </a:rPr>
              <a:t>Benerji</a:t>
            </a:r>
            <a:r>
              <a:rPr lang="en-US" sz="2400" kern="100" dirty="0">
                <a:effectLst/>
                <a:latin typeface="Calibri" panose="020F0502020204030204" pitchFamily="34" charset="0"/>
                <a:ea typeface="Calibri" panose="020F0502020204030204" pitchFamily="34" charset="0"/>
              </a:rPr>
              <a:t> Vigna Sai Thota	</a:t>
            </a:r>
          </a:p>
          <a:p>
            <a:pPr marL="342900" indent="-342900">
              <a:buFont typeface="Wingdings" panose="05000000000000000000" pitchFamily="2" charset="2"/>
              <a:buChar char="Ø"/>
            </a:pPr>
            <a:r>
              <a:rPr lang="en-US" sz="2400" kern="100" dirty="0">
                <a:effectLst/>
                <a:latin typeface="Calibri" panose="020F0502020204030204" pitchFamily="34" charset="0"/>
                <a:ea typeface="Calibri" panose="020F0502020204030204" pitchFamily="34" charset="0"/>
              </a:rPr>
              <a:t>Ashritha Kothakonda	</a:t>
            </a:r>
          </a:p>
          <a:p>
            <a:pPr marL="342900" indent="-342900">
              <a:buFont typeface="Wingdings" panose="05000000000000000000" pitchFamily="2" charset="2"/>
              <a:buChar char="Ø"/>
            </a:pPr>
            <a:endParaRPr lang="en-US" sz="2400" kern="100" dirty="0">
              <a:effectLst/>
              <a:latin typeface="Calibri" panose="020F0502020204030204" pitchFamily="34" charset="0"/>
              <a:ea typeface="Calibri" panose="020F0502020204030204" pitchFamily="34"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45F1748A-7369-5BC4-8E1F-5B78D648A372}"/>
              </a:ext>
            </a:extLst>
          </p:cNvPr>
          <p:cNvGrpSpPr/>
          <p:nvPr/>
        </p:nvGrpSpPr>
        <p:grpSpPr>
          <a:xfrm>
            <a:off x="-9359" y="-9358"/>
            <a:ext cx="2009775" cy="1737360"/>
            <a:chOff x="-9359" y="-9358"/>
            <a:chExt cx="2009775" cy="1737360"/>
          </a:xfrm>
        </p:grpSpPr>
        <p:sp>
          <p:nvSpPr>
            <p:cNvPr id="5" name="object 3">
              <a:extLst>
                <a:ext uri="{FF2B5EF4-FFF2-40B4-BE49-F238E27FC236}">
                  <a16:creationId xmlns:a16="http://schemas.microsoft.com/office/drawing/2014/main" id="{69E6CE2E-56C9-F464-C802-9BAA8C807664}"/>
                </a:ext>
              </a:extLst>
            </p:cNvPr>
            <p:cNvSpPr/>
            <p:nvPr/>
          </p:nvSpPr>
          <p:spPr>
            <a:xfrm>
              <a:off x="0" y="0"/>
              <a:ext cx="1991360" cy="1718945"/>
            </a:xfrm>
            <a:custGeom>
              <a:avLst/>
              <a:gdLst/>
              <a:ahLst/>
              <a:cxnLst/>
              <a:rect l="l" t="t" r="r" b="b"/>
              <a:pathLst>
                <a:path w="1991360" h="1718945">
                  <a:moveTo>
                    <a:pt x="1990594" y="0"/>
                  </a:moveTo>
                  <a:lnTo>
                    <a:pt x="1990750" y="6451"/>
                  </a:lnTo>
                  <a:lnTo>
                    <a:pt x="1990026" y="6451"/>
                  </a:lnTo>
                  <a:lnTo>
                    <a:pt x="1987867" y="95732"/>
                  </a:lnTo>
                  <a:lnTo>
                    <a:pt x="1980666" y="185724"/>
                  </a:lnTo>
                  <a:lnTo>
                    <a:pt x="1969147" y="274294"/>
                  </a:lnTo>
                  <a:lnTo>
                    <a:pt x="1952586" y="362127"/>
                  </a:lnTo>
                  <a:lnTo>
                    <a:pt x="1931707" y="449249"/>
                  </a:lnTo>
                  <a:lnTo>
                    <a:pt x="1906511" y="535647"/>
                  </a:lnTo>
                  <a:lnTo>
                    <a:pt x="1876272" y="619886"/>
                  </a:lnTo>
                  <a:lnTo>
                    <a:pt x="1842426" y="702690"/>
                  </a:lnTo>
                  <a:lnTo>
                    <a:pt x="1803552" y="783323"/>
                  </a:lnTo>
                  <a:lnTo>
                    <a:pt x="1761070" y="862520"/>
                  </a:lnTo>
                  <a:lnTo>
                    <a:pt x="1714271" y="938834"/>
                  </a:lnTo>
                  <a:lnTo>
                    <a:pt x="1663153" y="1012278"/>
                  </a:lnTo>
                  <a:lnTo>
                    <a:pt x="1608429" y="1083563"/>
                  </a:lnTo>
                  <a:lnTo>
                    <a:pt x="1550834" y="1151953"/>
                  </a:lnTo>
                  <a:lnTo>
                    <a:pt x="1488922" y="1216761"/>
                  </a:lnTo>
                  <a:lnTo>
                    <a:pt x="1424114" y="1278674"/>
                  </a:lnTo>
                  <a:lnTo>
                    <a:pt x="1355724" y="1336992"/>
                  </a:lnTo>
                  <a:lnTo>
                    <a:pt x="1284439" y="1390992"/>
                  </a:lnTo>
                  <a:lnTo>
                    <a:pt x="1210999" y="1442110"/>
                  </a:lnTo>
                  <a:lnTo>
                    <a:pt x="1134680" y="1488909"/>
                  </a:lnTo>
                  <a:lnTo>
                    <a:pt x="1055484" y="1531391"/>
                  </a:lnTo>
                  <a:lnTo>
                    <a:pt x="974844" y="1570278"/>
                  </a:lnTo>
                  <a:lnTo>
                    <a:pt x="892045" y="1604835"/>
                  </a:lnTo>
                  <a:lnTo>
                    <a:pt x="807808" y="1634350"/>
                  </a:lnTo>
                  <a:lnTo>
                    <a:pt x="721409" y="1660270"/>
                  </a:lnTo>
                  <a:lnTo>
                    <a:pt x="634290" y="1681149"/>
                  </a:lnTo>
                  <a:lnTo>
                    <a:pt x="546451" y="1697710"/>
                  </a:lnTo>
                  <a:lnTo>
                    <a:pt x="457170" y="1709229"/>
                  </a:lnTo>
                  <a:lnTo>
                    <a:pt x="367893" y="1716430"/>
                  </a:lnTo>
                  <a:lnTo>
                    <a:pt x="278616" y="1718589"/>
                  </a:lnTo>
                  <a:lnTo>
                    <a:pt x="278616" y="1717865"/>
                  </a:lnTo>
                  <a:lnTo>
                    <a:pt x="189334" y="1715706"/>
                  </a:lnTo>
                  <a:lnTo>
                    <a:pt x="99337" y="1708505"/>
                  </a:lnTo>
                  <a:lnTo>
                    <a:pt x="10780" y="1696986"/>
                  </a:lnTo>
                  <a:lnTo>
                    <a:pt x="0" y="1694954"/>
                  </a:lnTo>
                </a:path>
              </a:pathLst>
            </a:custGeom>
            <a:ln w="18719">
              <a:solidFill>
                <a:srgbClr val="262425"/>
              </a:solidFill>
            </a:ln>
          </p:spPr>
          <p:txBody>
            <a:bodyPr wrap="square" lIns="0" tIns="0" rIns="0" bIns="0" rtlCol="0"/>
            <a:lstStyle/>
            <a:p>
              <a:endParaRPr/>
            </a:p>
          </p:txBody>
        </p:sp>
        <p:sp>
          <p:nvSpPr>
            <p:cNvPr id="6" name="object 4">
              <a:extLst>
                <a:ext uri="{FF2B5EF4-FFF2-40B4-BE49-F238E27FC236}">
                  <a16:creationId xmlns:a16="http://schemas.microsoft.com/office/drawing/2014/main" id="{5FC94A03-A315-FB08-ED22-30ABDD98A9DA}"/>
                </a:ext>
              </a:extLst>
            </p:cNvPr>
            <p:cNvSpPr/>
            <p:nvPr/>
          </p:nvSpPr>
          <p:spPr>
            <a:xfrm>
              <a:off x="0" y="0"/>
              <a:ext cx="1362710" cy="1090295"/>
            </a:xfrm>
            <a:custGeom>
              <a:avLst/>
              <a:gdLst/>
              <a:ahLst/>
              <a:cxnLst/>
              <a:rect l="l" t="t" r="r" b="b"/>
              <a:pathLst>
                <a:path w="1362710" h="1090295">
                  <a:moveTo>
                    <a:pt x="1362037" y="0"/>
                  </a:moveTo>
                  <a:lnTo>
                    <a:pt x="0" y="0"/>
                  </a:lnTo>
                  <a:lnTo>
                    <a:pt x="0" y="1052946"/>
                  </a:lnTo>
                  <a:lnTo>
                    <a:pt x="53260" y="1065555"/>
                  </a:lnTo>
                  <a:lnTo>
                    <a:pt x="109418" y="1075639"/>
                  </a:lnTo>
                  <a:lnTo>
                    <a:pt x="165576" y="1083563"/>
                  </a:lnTo>
                  <a:lnTo>
                    <a:pt x="221734" y="1087881"/>
                  </a:lnTo>
                  <a:lnTo>
                    <a:pt x="278616" y="1089317"/>
                  </a:lnTo>
                  <a:lnTo>
                    <a:pt x="278616" y="1090040"/>
                  </a:lnTo>
                  <a:lnTo>
                    <a:pt x="335493" y="1088605"/>
                  </a:lnTo>
                  <a:lnTo>
                    <a:pt x="391651" y="1084275"/>
                  </a:lnTo>
                  <a:lnTo>
                    <a:pt x="447813" y="1076363"/>
                  </a:lnTo>
                  <a:lnTo>
                    <a:pt x="503971" y="1066279"/>
                  </a:lnTo>
                  <a:lnTo>
                    <a:pt x="558690" y="1053325"/>
                  </a:lnTo>
                  <a:lnTo>
                    <a:pt x="613409" y="1036764"/>
                  </a:lnTo>
                  <a:lnTo>
                    <a:pt x="666690" y="1018044"/>
                  </a:lnTo>
                  <a:lnTo>
                    <a:pt x="719246" y="996441"/>
                  </a:lnTo>
                  <a:lnTo>
                    <a:pt x="770369" y="971956"/>
                  </a:lnTo>
                  <a:lnTo>
                    <a:pt x="820047" y="944600"/>
                  </a:lnTo>
                  <a:lnTo>
                    <a:pt x="868287" y="915085"/>
                  </a:lnTo>
                  <a:lnTo>
                    <a:pt x="915084" y="882688"/>
                  </a:lnTo>
                  <a:lnTo>
                    <a:pt x="960447" y="848118"/>
                  </a:lnTo>
                  <a:lnTo>
                    <a:pt x="1002922" y="811402"/>
                  </a:lnTo>
                  <a:lnTo>
                    <a:pt x="1044684" y="772528"/>
                  </a:lnTo>
                  <a:lnTo>
                    <a:pt x="1083562" y="731481"/>
                  </a:lnTo>
                  <a:lnTo>
                    <a:pt x="1120283" y="688289"/>
                  </a:lnTo>
                  <a:lnTo>
                    <a:pt x="1154841" y="642924"/>
                  </a:lnTo>
                  <a:lnTo>
                    <a:pt x="1186522" y="596125"/>
                  </a:lnTo>
                  <a:lnTo>
                    <a:pt x="1216758" y="547890"/>
                  </a:lnTo>
                  <a:lnTo>
                    <a:pt x="1243399" y="498208"/>
                  </a:lnTo>
                  <a:lnTo>
                    <a:pt x="1267881" y="447090"/>
                  </a:lnTo>
                  <a:lnTo>
                    <a:pt x="1289481" y="394525"/>
                  </a:lnTo>
                  <a:lnTo>
                    <a:pt x="1308201" y="341248"/>
                  </a:lnTo>
                  <a:lnTo>
                    <a:pt x="1324762" y="286537"/>
                  </a:lnTo>
                  <a:lnTo>
                    <a:pt x="1337716" y="231813"/>
                  </a:lnTo>
                  <a:lnTo>
                    <a:pt x="1347800" y="175653"/>
                  </a:lnTo>
                  <a:lnTo>
                    <a:pt x="1355724" y="119494"/>
                  </a:lnTo>
                  <a:lnTo>
                    <a:pt x="1360042" y="63334"/>
                  </a:lnTo>
                  <a:lnTo>
                    <a:pt x="1361478" y="6451"/>
                  </a:lnTo>
                  <a:lnTo>
                    <a:pt x="1362201" y="6451"/>
                  </a:lnTo>
                  <a:lnTo>
                    <a:pt x="1362037" y="0"/>
                  </a:lnTo>
                  <a:close/>
                </a:path>
              </a:pathLst>
            </a:custGeom>
            <a:solidFill>
              <a:srgbClr val="4A86E8">
                <a:alpha val="27059"/>
              </a:srgbClr>
            </a:solidFill>
          </p:spPr>
          <p:txBody>
            <a:bodyPr wrap="square" lIns="0" tIns="0" rIns="0" bIns="0" rtlCol="0"/>
            <a:lstStyle/>
            <a:p>
              <a:endParaRPr/>
            </a:p>
          </p:txBody>
        </p:sp>
        <p:sp>
          <p:nvSpPr>
            <p:cNvPr id="7" name="object 5">
              <a:extLst>
                <a:ext uri="{FF2B5EF4-FFF2-40B4-BE49-F238E27FC236}">
                  <a16:creationId xmlns:a16="http://schemas.microsoft.com/office/drawing/2014/main" id="{162D02DA-F385-37C1-4612-2F007BF023A7}"/>
                </a:ext>
              </a:extLst>
            </p:cNvPr>
            <p:cNvSpPr/>
            <p:nvPr/>
          </p:nvSpPr>
          <p:spPr>
            <a:xfrm>
              <a:off x="0" y="0"/>
              <a:ext cx="1362710" cy="1090295"/>
            </a:xfrm>
            <a:custGeom>
              <a:avLst/>
              <a:gdLst/>
              <a:ahLst/>
              <a:cxnLst/>
              <a:rect l="l" t="t" r="r" b="b"/>
              <a:pathLst>
                <a:path w="1362710" h="1090295">
                  <a:moveTo>
                    <a:pt x="1362037" y="0"/>
                  </a:moveTo>
                  <a:lnTo>
                    <a:pt x="1362201" y="6451"/>
                  </a:lnTo>
                  <a:lnTo>
                    <a:pt x="1361478" y="6451"/>
                  </a:lnTo>
                  <a:lnTo>
                    <a:pt x="1360042" y="63334"/>
                  </a:lnTo>
                  <a:lnTo>
                    <a:pt x="1355724" y="119494"/>
                  </a:lnTo>
                  <a:lnTo>
                    <a:pt x="1347800" y="175653"/>
                  </a:lnTo>
                  <a:lnTo>
                    <a:pt x="1337716" y="231813"/>
                  </a:lnTo>
                  <a:lnTo>
                    <a:pt x="1324762" y="286537"/>
                  </a:lnTo>
                  <a:lnTo>
                    <a:pt x="1308201" y="341248"/>
                  </a:lnTo>
                  <a:lnTo>
                    <a:pt x="1289481" y="394525"/>
                  </a:lnTo>
                  <a:lnTo>
                    <a:pt x="1267881" y="447090"/>
                  </a:lnTo>
                  <a:lnTo>
                    <a:pt x="1243399" y="498208"/>
                  </a:lnTo>
                  <a:lnTo>
                    <a:pt x="1216758" y="547890"/>
                  </a:lnTo>
                  <a:lnTo>
                    <a:pt x="1186522" y="596125"/>
                  </a:lnTo>
                  <a:lnTo>
                    <a:pt x="1154841" y="642924"/>
                  </a:lnTo>
                  <a:lnTo>
                    <a:pt x="1120283" y="688289"/>
                  </a:lnTo>
                  <a:lnTo>
                    <a:pt x="1083562" y="731481"/>
                  </a:lnTo>
                  <a:lnTo>
                    <a:pt x="1044684" y="772528"/>
                  </a:lnTo>
                  <a:lnTo>
                    <a:pt x="1002922" y="811402"/>
                  </a:lnTo>
                  <a:lnTo>
                    <a:pt x="960447" y="848118"/>
                  </a:lnTo>
                  <a:lnTo>
                    <a:pt x="915084" y="882688"/>
                  </a:lnTo>
                  <a:lnTo>
                    <a:pt x="868287" y="915085"/>
                  </a:lnTo>
                  <a:lnTo>
                    <a:pt x="820047" y="944600"/>
                  </a:lnTo>
                  <a:lnTo>
                    <a:pt x="770369" y="971956"/>
                  </a:lnTo>
                  <a:lnTo>
                    <a:pt x="719246" y="996441"/>
                  </a:lnTo>
                  <a:lnTo>
                    <a:pt x="666690" y="1018044"/>
                  </a:lnTo>
                  <a:lnTo>
                    <a:pt x="613409" y="1036764"/>
                  </a:lnTo>
                  <a:lnTo>
                    <a:pt x="558690" y="1053325"/>
                  </a:lnTo>
                  <a:lnTo>
                    <a:pt x="503971" y="1066279"/>
                  </a:lnTo>
                  <a:lnTo>
                    <a:pt x="447813" y="1076363"/>
                  </a:lnTo>
                  <a:lnTo>
                    <a:pt x="391651" y="1084275"/>
                  </a:lnTo>
                  <a:lnTo>
                    <a:pt x="335493" y="1088605"/>
                  </a:lnTo>
                  <a:lnTo>
                    <a:pt x="278616" y="1090040"/>
                  </a:lnTo>
                  <a:lnTo>
                    <a:pt x="278616" y="1089317"/>
                  </a:lnTo>
                  <a:lnTo>
                    <a:pt x="221734" y="1087881"/>
                  </a:lnTo>
                  <a:lnTo>
                    <a:pt x="165576" y="1083563"/>
                  </a:lnTo>
                  <a:lnTo>
                    <a:pt x="109418" y="1075639"/>
                  </a:lnTo>
                  <a:lnTo>
                    <a:pt x="53260" y="1065555"/>
                  </a:lnTo>
                  <a:lnTo>
                    <a:pt x="0" y="1052946"/>
                  </a:lnTo>
                </a:path>
              </a:pathLst>
            </a:custGeom>
            <a:ln w="3175">
              <a:solidFill>
                <a:srgbClr val="FFFFFF"/>
              </a:solidFill>
            </a:ln>
          </p:spPr>
          <p:txBody>
            <a:bodyPr wrap="square" lIns="0" tIns="0" rIns="0" bIns="0" rtlCol="0"/>
            <a:lstStyle/>
            <a:p>
              <a:endParaRPr/>
            </a:p>
          </p:txBody>
        </p:sp>
        <p:sp>
          <p:nvSpPr>
            <p:cNvPr id="8" name="object 6">
              <a:extLst>
                <a:ext uri="{FF2B5EF4-FFF2-40B4-BE49-F238E27FC236}">
                  <a16:creationId xmlns:a16="http://schemas.microsoft.com/office/drawing/2014/main" id="{6A0223AE-6955-E1C0-9EB0-A3C9F13A8AA0}"/>
                </a:ext>
              </a:extLst>
            </p:cNvPr>
            <p:cNvSpPr/>
            <p:nvPr/>
          </p:nvSpPr>
          <p:spPr>
            <a:xfrm>
              <a:off x="0" y="0"/>
              <a:ext cx="1362710" cy="1090295"/>
            </a:xfrm>
            <a:custGeom>
              <a:avLst/>
              <a:gdLst/>
              <a:ahLst/>
              <a:cxnLst/>
              <a:rect l="l" t="t" r="r" b="b"/>
              <a:pathLst>
                <a:path w="1362710" h="1090295">
                  <a:moveTo>
                    <a:pt x="1362037" y="0"/>
                  </a:moveTo>
                  <a:lnTo>
                    <a:pt x="1362201" y="6451"/>
                  </a:lnTo>
                  <a:lnTo>
                    <a:pt x="1361478" y="6451"/>
                  </a:lnTo>
                  <a:lnTo>
                    <a:pt x="1360042" y="63334"/>
                  </a:lnTo>
                  <a:lnTo>
                    <a:pt x="1355724" y="119494"/>
                  </a:lnTo>
                  <a:lnTo>
                    <a:pt x="1347800" y="175653"/>
                  </a:lnTo>
                  <a:lnTo>
                    <a:pt x="1337716" y="231813"/>
                  </a:lnTo>
                  <a:lnTo>
                    <a:pt x="1324762" y="286537"/>
                  </a:lnTo>
                  <a:lnTo>
                    <a:pt x="1308201" y="341248"/>
                  </a:lnTo>
                  <a:lnTo>
                    <a:pt x="1289481" y="394525"/>
                  </a:lnTo>
                  <a:lnTo>
                    <a:pt x="1267881" y="447090"/>
                  </a:lnTo>
                  <a:lnTo>
                    <a:pt x="1243399" y="498208"/>
                  </a:lnTo>
                  <a:lnTo>
                    <a:pt x="1216758" y="547890"/>
                  </a:lnTo>
                  <a:lnTo>
                    <a:pt x="1186522" y="596125"/>
                  </a:lnTo>
                  <a:lnTo>
                    <a:pt x="1154841" y="642924"/>
                  </a:lnTo>
                  <a:lnTo>
                    <a:pt x="1120283" y="688289"/>
                  </a:lnTo>
                  <a:lnTo>
                    <a:pt x="1083562" y="731481"/>
                  </a:lnTo>
                  <a:lnTo>
                    <a:pt x="1044684" y="772528"/>
                  </a:lnTo>
                  <a:lnTo>
                    <a:pt x="1002922" y="811402"/>
                  </a:lnTo>
                  <a:lnTo>
                    <a:pt x="960447" y="848118"/>
                  </a:lnTo>
                  <a:lnTo>
                    <a:pt x="915084" y="882688"/>
                  </a:lnTo>
                  <a:lnTo>
                    <a:pt x="868287" y="915085"/>
                  </a:lnTo>
                  <a:lnTo>
                    <a:pt x="820047" y="944600"/>
                  </a:lnTo>
                  <a:lnTo>
                    <a:pt x="770369" y="971956"/>
                  </a:lnTo>
                  <a:lnTo>
                    <a:pt x="719246" y="996441"/>
                  </a:lnTo>
                  <a:lnTo>
                    <a:pt x="666690" y="1018044"/>
                  </a:lnTo>
                  <a:lnTo>
                    <a:pt x="613409" y="1036764"/>
                  </a:lnTo>
                  <a:lnTo>
                    <a:pt x="558690" y="1053325"/>
                  </a:lnTo>
                  <a:lnTo>
                    <a:pt x="503971" y="1066279"/>
                  </a:lnTo>
                  <a:lnTo>
                    <a:pt x="447813" y="1076363"/>
                  </a:lnTo>
                  <a:lnTo>
                    <a:pt x="391651" y="1084275"/>
                  </a:lnTo>
                  <a:lnTo>
                    <a:pt x="335493" y="1088605"/>
                  </a:lnTo>
                  <a:lnTo>
                    <a:pt x="278616" y="1090040"/>
                  </a:lnTo>
                  <a:lnTo>
                    <a:pt x="278616" y="1089317"/>
                  </a:lnTo>
                  <a:lnTo>
                    <a:pt x="221734" y="1087881"/>
                  </a:lnTo>
                  <a:lnTo>
                    <a:pt x="165576" y="1083563"/>
                  </a:lnTo>
                  <a:lnTo>
                    <a:pt x="109418" y="1075639"/>
                  </a:lnTo>
                  <a:lnTo>
                    <a:pt x="53260" y="1065555"/>
                  </a:lnTo>
                  <a:lnTo>
                    <a:pt x="0" y="1052946"/>
                  </a:lnTo>
                </a:path>
              </a:pathLst>
            </a:custGeom>
            <a:ln w="18719">
              <a:solidFill>
                <a:srgbClr val="4A86E8"/>
              </a:solidFill>
            </a:ln>
          </p:spPr>
          <p:txBody>
            <a:bodyPr wrap="square" lIns="0" tIns="0" rIns="0" bIns="0" rtlCol="0"/>
            <a:lstStyle/>
            <a:p>
              <a:endParaRPr/>
            </a:p>
          </p:txBody>
        </p:sp>
      </p:grpSp>
      <p:sp>
        <p:nvSpPr>
          <p:cNvPr id="9" name="object 7">
            <a:extLst>
              <a:ext uri="{FF2B5EF4-FFF2-40B4-BE49-F238E27FC236}">
                <a16:creationId xmlns:a16="http://schemas.microsoft.com/office/drawing/2014/main" id="{EC7BC57B-A284-7116-90A6-5D83379DBCCE}"/>
              </a:ext>
            </a:extLst>
          </p:cNvPr>
          <p:cNvSpPr/>
          <p:nvPr/>
        </p:nvSpPr>
        <p:spPr>
          <a:xfrm>
            <a:off x="13759941" y="5695036"/>
            <a:ext cx="4528185" cy="4592320"/>
          </a:xfrm>
          <a:custGeom>
            <a:avLst/>
            <a:gdLst/>
            <a:ahLst/>
            <a:cxnLst/>
            <a:rect l="l" t="t" r="r" b="b"/>
            <a:pathLst>
              <a:path w="4528184" h="4592320">
                <a:moveTo>
                  <a:pt x="0" y="2889287"/>
                </a:moveTo>
                <a:lnTo>
                  <a:pt x="3555" y="2738094"/>
                </a:lnTo>
                <a:lnTo>
                  <a:pt x="15874" y="2587612"/>
                </a:lnTo>
                <a:lnTo>
                  <a:pt x="35305" y="2437129"/>
                </a:lnTo>
                <a:lnTo>
                  <a:pt x="63372" y="2288819"/>
                </a:lnTo>
                <a:lnTo>
                  <a:pt x="98678" y="2141219"/>
                </a:lnTo>
                <a:lnTo>
                  <a:pt x="141096" y="1996503"/>
                </a:lnTo>
                <a:lnTo>
                  <a:pt x="192277" y="1853945"/>
                </a:lnTo>
                <a:lnTo>
                  <a:pt x="249808" y="1714271"/>
                </a:lnTo>
                <a:lnTo>
                  <a:pt x="314578" y="1577479"/>
                </a:lnTo>
                <a:lnTo>
                  <a:pt x="387349" y="1444282"/>
                </a:lnTo>
                <a:lnTo>
                  <a:pt x="465835" y="1315402"/>
                </a:lnTo>
                <a:lnTo>
                  <a:pt x="551560" y="1190853"/>
                </a:lnTo>
                <a:lnTo>
                  <a:pt x="643635" y="1071333"/>
                </a:lnTo>
                <a:lnTo>
                  <a:pt x="742314" y="956132"/>
                </a:lnTo>
                <a:lnTo>
                  <a:pt x="845946" y="845972"/>
                </a:lnTo>
                <a:lnTo>
                  <a:pt x="956182" y="742289"/>
                </a:lnTo>
                <a:lnTo>
                  <a:pt x="1071371" y="643661"/>
                </a:lnTo>
                <a:lnTo>
                  <a:pt x="1190878" y="551497"/>
                </a:lnTo>
                <a:lnTo>
                  <a:pt x="1315338" y="465823"/>
                </a:lnTo>
                <a:lnTo>
                  <a:pt x="1445005" y="387349"/>
                </a:lnTo>
                <a:lnTo>
                  <a:pt x="1577466" y="314629"/>
                </a:lnTo>
                <a:lnTo>
                  <a:pt x="1714245" y="249821"/>
                </a:lnTo>
                <a:lnTo>
                  <a:pt x="1853945" y="192227"/>
                </a:lnTo>
                <a:lnTo>
                  <a:pt x="1996439" y="141109"/>
                </a:lnTo>
                <a:lnTo>
                  <a:pt x="2141219" y="98628"/>
                </a:lnTo>
                <a:lnTo>
                  <a:pt x="2288793" y="63360"/>
                </a:lnTo>
                <a:lnTo>
                  <a:pt x="2437129" y="35267"/>
                </a:lnTo>
                <a:lnTo>
                  <a:pt x="2587624" y="15836"/>
                </a:lnTo>
                <a:lnTo>
                  <a:pt x="2738119" y="3594"/>
                </a:lnTo>
                <a:lnTo>
                  <a:pt x="2889249" y="0"/>
                </a:lnTo>
                <a:lnTo>
                  <a:pt x="3040506" y="3594"/>
                </a:lnTo>
                <a:lnTo>
                  <a:pt x="3191001" y="15836"/>
                </a:lnTo>
                <a:lnTo>
                  <a:pt x="3341369" y="35267"/>
                </a:lnTo>
                <a:lnTo>
                  <a:pt x="3489705" y="63360"/>
                </a:lnTo>
                <a:lnTo>
                  <a:pt x="3637406" y="98628"/>
                </a:lnTo>
                <a:lnTo>
                  <a:pt x="3782059" y="141109"/>
                </a:lnTo>
                <a:lnTo>
                  <a:pt x="3924680" y="192227"/>
                </a:lnTo>
                <a:lnTo>
                  <a:pt x="4064253" y="249821"/>
                </a:lnTo>
                <a:lnTo>
                  <a:pt x="4201032" y="314629"/>
                </a:lnTo>
                <a:lnTo>
                  <a:pt x="4334255" y="387349"/>
                </a:lnTo>
                <a:lnTo>
                  <a:pt x="4463160" y="465823"/>
                </a:lnTo>
                <a:lnTo>
                  <a:pt x="4528019" y="510424"/>
                </a:lnTo>
              </a:path>
              <a:path w="4528184" h="4592320">
                <a:moveTo>
                  <a:pt x="555996" y="4591962"/>
                </a:moveTo>
                <a:lnTo>
                  <a:pt x="466597" y="4462446"/>
                </a:lnTo>
                <a:lnTo>
                  <a:pt x="387349" y="4333571"/>
                </a:lnTo>
                <a:lnTo>
                  <a:pt x="315340" y="4200374"/>
                </a:lnTo>
                <a:lnTo>
                  <a:pt x="249808" y="4064296"/>
                </a:lnTo>
                <a:lnTo>
                  <a:pt x="192277" y="3924622"/>
                </a:lnTo>
                <a:lnTo>
                  <a:pt x="141858" y="3782064"/>
                </a:lnTo>
                <a:lnTo>
                  <a:pt x="98678" y="3636629"/>
                </a:lnTo>
                <a:lnTo>
                  <a:pt x="63372" y="3489751"/>
                </a:lnTo>
                <a:lnTo>
                  <a:pt x="35940" y="3341433"/>
                </a:lnTo>
                <a:lnTo>
                  <a:pt x="15874" y="3190963"/>
                </a:lnTo>
                <a:lnTo>
                  <a:pt x="4317" y="3040481"/>
                </a:lnTo>
                <a:lnTo>
                  <a:pt x="0" y="2889287"/>
                </a:lnTo>
              </a:path>
            </a:pathLst>
          </a:custGeom>
          <a:ln w="18719">
            <a:solidFill>
              <a:srgbClr val="262425"/>
            </a:solidFill>
          </a:ln>
        </p:spPr>
        <p:txBody>
          <a:bodyPr wrap="square" lIns="0" tIns="0" rIns="0" bIns="0" rtlCol="0"/>
          <a:lstStyle/>
          <a:p>
            <a:endParaRPr/>
          </a:p>
        </p:txBody>
      </p:sp>
      <p:sp>
        <p:nvSpPr>
          <p:cNvPr id="10" name="object 8">
            <a:extLst>
              <a:ext uri="{FF2B5EF4-FFF2-40B4-BE49-F238E27FC236}">
                <a16:creationId xmlns:a16="http://schemas.microsoft.com/office/drawing/2014/main" id="{E408162B-E5A9-83E8-F3B5-A30FCA289005}"/>
              </a:ext>
            </a:extLst>
          </p:cNvPr>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11" name="object 9">
            <a:extLst>
              <a:ext uri="{FF2B5EF4-FFF2-40B4-BE49-F238E27FC236}">
                <a16:creationId xmlns:a16="http://schemas.microsoft.com/office/drawing/2014/main" id="{3F93C301-79A3-C86E-4E81-7A3F8201AC4A}"/>
              </a:ext>
            </a:extLst>
          </p:cNvPr>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pic>
        <p:nvPicPr>
          <p:cNvPr id="17" name="Picture 16">
            <a:extLst>
              <a:ext uri="{FF2B5EF4-FFF2-40B4-BE49-F238E27FC236}">
                <a16:creationId xmlns:a16="http://schemas.microsoft.com/office/drawing/2014/main" id="{FF3892D6-77DD-0578-5B45-FEA076234279}"/>
              </a:ext>
            </a:extLst>
          </p:cNvPr>
          <p:cNvPicPr>
            <a:picLocks noChangeAspect="1"/>
          </p:cNvPicPr>
          <p:nvPr/>
        </p:nvPicPr>
        <p:blipFill>
          <a:blip r:embed="rId2"/>
          <a:stretch>
            <a:fillRect/>
          </a:stretch>
        </p:blipFill>
        <p:spPr>
          <a:xfrm>
            <a:off x="8235950" y="1263650"/>
            <a:ext cx="9196404" cy="7043765"/>
          </a:xfrm>
          <a:prstGeom prst="rect">
            <a:avLst/>
          </a:prstGeom>
        </p:spPr>
      </p:pic>
      <p:pic>
        <p:nvPicPr>
          <p:cNvPr id="20" name="Picture 19">
            <a:extLst>
              <a:ext uri="{FF2B5EF4-FFF2-40B4-BE49-F238E27FC236}">
                <a16:creationId xmlns:a16="http://schemas.microsoft.com/office/drawing/2014/main" id="{E086257C-93DB-BA10-F844-F5272AEC0B38}"/>
              </a:ext>
            </a:extLst>
          </p:cNvPr>
          <p:cNvPicPr>
            <a:picLocks noChangeAspect="1"/>
          </p:cNvPicPr>
          <p:nvPr/>
        </p:nvPicPr>
        <p:blipFill>
          <a:blip r:embed="rId3"/>
          <a:stretch>
            <a:fillRect/>
          </a:stretch>
        </p:blipFill>
        <p:spPr>
          <a:xfrm>
            <a:off x="234950" y="2687885"/>
            <a:ext cx="7776593" cy="3805214"/>
          </a:xfrm>
          <a:prstGeom prst="rect">
            <a:avLst/>
          </a:prstGeom>
        </p:spPr>
      </p:pic>
    </p:spTree>
    <p:extLst>
      <p:ext uri="{BB962C8B-B14F-4D97-AF65-F5344CB8AC3E}">
        <p14:creationId xmlns:p14="http://schemas.microsoft.com/office/powerpoint/2010/main" val="337826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2">
            <a:extLst>
              <a:ext uri="{FF2B5EF4-FFF2-40B4-BE49-F238E27FC236}">
                <a16:creationId xmlns:a16="http://schemas.microsoft.com/office/drawing/2014/main" id="{11D13F35-C2D2-D166-341B-C798EF3948EE}"/>
              </a:ext>
            </a:extLst>
          </p:cNvPr>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16" name="object 3">
            <a:extLst>
              <a:ext uri="{FF2B5EF4-FFF2-40B4-BE49-F238E27FC236}">
                <a16:creationId xmlns:a16="http://schemas.microsoft.com/office/drawing/2014/main" id="{2A150A8B-1E07-5F26-2C0C-4404B395767F}"/>
              </a:ext>
            </a:extLst>
          </p:cNvPr>
          <p:cNvSpPr/>
          <p:nvPr/>
        </p:nvSpPr>
        <p:spPr>
          <a:xfrm>
            <a:off x="0" y="9739299"/>
            <a:ext cx="18288000" cy="1905"/>
          </a:xfrm>
          <a:custGeom>
            <a:avLst/>
            <a:gdLst/>
            <a:ahLst/>
            <a:cxnLst/>
            <a:rect l="l" t="t" r="r" b="b"/>
            <a:pathLst>
              <a:path w="18288000" h="1904">
                <a:moveTo>
                  <a:pt x="18287999" y="1437"/>
                </a:moveTo>
                <a:lnTo>
                  <a:pt x="0" y="0"/>
                </a:lnTo>
              </a:path>
            </a:pathLst>
          </a:custGeom>
          <a:ln w="18719">
            <a:solidFill>
              <a:srgbClr val="262425"/>
            </a:solidFill>
          </a:ln>
        </p:spPr>
        <p:txBody>
          <a:bodyPr wrap="square" lIns="0" tIns="0" rIns="0" bIns="0" rtlCol="0"/>
          <a:lstStyle/>
          <a:p>
            <a:endParaRPr/>
          </a:p>
        </p:txBody>
      </p:sp>
      <p:grpSp>
        <p:nvGrpSpPr>
          <p:cNvPr id="17" name="object 5">
            <a:extLst>
              <a:ext uri="{FF2B5EF4-FFF2-40B4-BE49-F238E27FC236}">
                <a16:creationId xmlns:a16="http://schemas.microsoft.com/office/drawing/2014/main" id="{920D2CDC-9FBB-CD83-31C4-6648C6ABAEF3}"/>
              </a:ext>
            </a:extLst>
          </p:cNvPr>
          <p:cNvGrpSpPr/>
          <p:nvPr/>
        </p:nvGrpSpPr>
        <p:grpSpPr>
          <a:xfrm>
            <a:off x="6073230" y="8575040"/>
            <a:ext cx="3442970" cy="1721485"/>
            <a:chOff x="6073230" y="8575040"/>
            <a:chExt cx="3442970" cy="1721485"/>
          </a:xfrm>
        </p:grpSpPr>
        <p:sp>
          <p:nvSpPr>
            <p:cNvPr id="18" name="object 6">
              <a:extLst>
                <a:ext uri="{FF2B5EF4-FFF2-40B4-BE49-F238E27FC236}">
                  <a16:creationId xmlns:a16="http://schemas.microsoft.com/office/drawing/2014/main" id="{DE69C89F-C63A-62E4-457A-278814B9D0F0}"/>
                </a:ext>
              </a:extLst>
            </p:cNvPr>
            <p:cNvSpPr/>
            <p:nvPr/>
          </p:nvSpPr>
          <p:spPr>
            <a:xfrm>
              <a:off x="6082590" y="8584399"/>
              <a:ext cx="3423920" cy="1703070"/>
            </a:xfrm>
            <a:custGeom>
              <a:avLst/>
              <a:gdLst/>
              <a:ahLst/>
              <a:cxnLst/>
              <a:rect l="l" t="t" r="r" b="b"/>
              <a:pathLst>
                <a:path w="3423920" h="1703070">
                  <a:moveTo>
                    <a:pt x="0" y="1702598"/>
                  </a:moveTo>
                  <a:lnTo>
                    <a:pt x="1928" y="1622850"/>
                  </a:lnTo>
                  <a:lnTo>
                    <a:pt x="9129" y="1532849"/>
                  </a:lnTo>
                  <a:lnTo>
                    <a:pt x="20648" y="1444292"/>
                  </a:lnTo>
                  <a:lnTo>
                    <a:pt x="37209" y="1356453"/>
                  </a:lnTo>
                  <a:lnTo>
                    <a:pt x="58087" y="1269334"/>
                  </a:lnTo>
                  <a:lnTo>
                    <a:pt x="83284" y="1182935"/>
                  </a:lnTo>
                  <a:lnTo>
                    <a:pt x="113523" y="1098698"/>
                  </a:lnTo>
                  <a:lnTo>
                    <a:pt x="148092" y="1015899"/>
                  </a:lnTo>
                  <a:lnTo>
                    <a:pt x="186243" y="934540"/>
                  </a:lnTo>
                  <a:lnTo>
                    <a:pt x="229449" y="856063"/>
                  </a:lnTo>
                  <a:lnTo>
                    <a:pt x="276248" y="779744"/>
                  </a:lnTo>
                  <a:lnTo>
                    <a:pt x="326642" y="705584"/>
                  </a:lnTo>
                  <a:lnTo>
                    <a:pt x="381366" y="634305"/>
                  </a:lnTo>
                  <a:lnTo>
                    <a:pt x="439684" y="566628"/>
                  </a:lnTo>
                  <a:lnTo>
                    <a:pt x="501597" y="501827"/>
                  </a:lnTo>
                  <a:lnTo>
                    <a:pt x="566405" y="439902"/>
                  </a:lnTo>
                  <a:lnTo>
                    <a:pt x="634083" y="381584"/>
                  </a:lnTo>
                  <a:lnTo>
                    <a:pt x="705356" y="326872"/>
                  </a:lnTo>
                  <a:lnTo>
                    <a:pt x="779511" y="276466"/>
                  </a:lnTo>
                  <a:lnTo>
                    <a:pt x="855838" y="229666"/>
                  </a:lnTo>
                  <a:lnTo>
                    <a:pt x="934324" y="186474"/>
                  </a:lnTo>
                  <a:lnTo>
                    <a:pt x="1015667" y="148310"/>
                  </a:lnTo>
                  <a:lnTo>
                    <a:pt x="1098471" y="113753"/>
                  </a:lnTo>
                  <a:lnTo>
                    <a:pt x="1182710" y="83515"/>
                  </a:lnTo>
                  <a:lnTo>
                    <a:pt x="1269109" y="58318"/>
                  </a:lnTo>
                  <a:lnTo>
                    <a:pt x="1356231" y="37439"/>
                  </a:lnTo>
                  <a:lnTo>
                    <a:pt x="1444064" y="20878"/>
                  </a:lnTo>
                  <a:lnTo>
                    <a:pt x="1532621" y="9359"/>
                  </a:lnTo>
                  <a:lnTo>
                    <a:pt x="1622626" y="2146"/>
                  </a:lnTo>
                  <a:lnTo>
                    <a:pt x="1711907" y="0"/>
                  </a:lnTo>
                  <a:lnTo>
                    <a:pt x="1801188" y="2146"/>
                  </a:lnTo>
                  <a:lnTo>
                    <a:pt x="1891180" y="9359"/>
                  </a:lnTo>
                  <a:lnTo>
                    <a:pt x="1979737" y="20878"/>
                  </a:lnTo>
                  <a:lnTo>
                    <a:pt x="2067583" y="37439"/>
                  </a:lnTo>
                  <a:lnTo>
                    <a:pt x="2154692" y="58318"/>
                  </a:lnTo>
                  <a:lnTo>
                    <a:pt x="2241103" y="83515"/>
                  </a:lnTo>
                  <a:lnTo>
                    <a:pt x="2325329" y="113753"/>
                  </a:lnTo>
                  <a:lnTo>
                    <a:pt x="2408133" y="148310"/>
                  </a:lnTo>
                  <a:lnTo>
                    <a:pt x="2489490" y="186474"/>
                  </a:lnTo>
                  <a:lnTo>
                    <a:pt x="2567963" y="229666"/>
                  </a:lnTo>
                  <a:lnTo>
                    <a:pt x="2644290" y="276466"/>
                  </a:lnTo>
                  <a:lnTo>
                    <a:pt x="2718445" y="326872"/>
                  </a:lnTo>
                  <a:lnTo>
                    <a:pt x="2789730" y="381584"/>
                  </a:lnTo>
                  <a:lnTo>
                    <a:pt x="2857409" y="439902"/>
                  </a:lnTo>
                  <a:lnTo>
                    <a:pt x="2922204" y="501827"/>
                  </a:lnTo>
                  <a:lnTo>
                    <a:pt x="2984129" y="566628"/>
                  </a:lnTo>
                  <a:lnTo>
                    <a:pt x="3042448" y="634305"/>
                  </a:lnTo>
                  <a:lnTo>
                    <a:pt x="3097159" y="705584"/>
                  </a:lnTo>
                  <a:lnTo>
                    <a:pt x="3147565" y="779744"/>
                  </a:lnTo>
                  <a:lnTo>
                    <a:pt x="3194365" y="856063"/>
                  </a:lnTo>
                  <a:lnTo>
                    <a:pt x="3237558" y="934540"/>
                  </a:lnTo>
                  <a:lnTo>
                    <a:pt x="3275721" y="1015899"/>
                  </a:lnTo>
                  <a:lnTo>
                    <a:pt x="3310278" y="1098698"/>
                  </a:lnTo>
                  <a:lnTo>
                    <a:pt x="3340517" y="1182935"/>
                  </a:lnTo>
                  <a:lnTo>
                    <a:pt x="3365713" y="1269334"/>
                  </a:lnTo>
                  <a:lnTo>
                    <a:pt x="3386592" y="1356453"/>
                  </a:lnTo>
                  <a:lnTo>
                    <a:pt x="3403153" y="1444292"/>
                  </a:lnTo>
                  <a:lnTo>
                    <a:pt x="3414672" y="1532849"/>
                  </a:lnTo>
                  <a:lnTo>
                    <a:pt x="3421885" y="1622850"/>
                  </a:lnTo>
                  <a:lnTo>
                    <a:pt x="3423814" y="1702598"/>
                  </a:lnTo>
                </a:path>
              </a:pathLst>
            </a:custGeom>
            <a:ln w="18719">
              <a:solidFill>
                <a:srgbClr val="262425"/>
              </a:solidFill>
            </a:ln>
          </p:spPr>
          <p:txBody>
            <a:bodyPr wrap="square" lIns="0" tIns="0" rIns="0" bIns="0" rtlCol="0"/>
            <a:lstStyle/>
            <a:p>
              <a:endParaRPr/>
            </a:p>
          </p:txBody>
        </p:sp>
        <p:sp>
          <p:nvSpPr>
            <p:cNvPr id="19" name="object 7">
              <a:extLst>
                <a:ext uri="{FF2B5EF4-FFF2-40B4-BE49-F238E27FC236}">
                  <a16:creationId xmlns:a16="http://schemas.microsoft.com/office/drawing/2014/main" id="{0424B840-31E9-B51B-E0F6-F7B06AD792BE}"/>
                </a:ext>
              </a:extLst>
            </p:cNvPr>
            <p:cNvSpPr/>
            <p:nvPr/>
          </p:nvSpPr>
          <p:spPr>
            <a:xfrm>
              <a:off x="6711150" y="9212944"/>
              <a:ext cx="2167255" cy="1074420"/>
            </a:xfrm>
            <a:custGeom>
              <a:avLst/>
              <a:gdLst/>
              <a:ahLst/>
              <a:cxnLst/>
              <a:rect l="l" t="t" r="r" b="b"/>
              <a:pathLst>
                <a:path w="2167254" h="1074420">
                  <a:moveTo>
                    <a:pt x="1083346" y="0"/>
                  </a:moveTo>
                  <a:lnTo>
                    <a:pt x="1026463" y="1438"/>
                  </a:lnTo>
                  <a:lnTo>
                    <a:pt x="970304" y="5760"/>
                  </a:lnTo>
                  <a:lnTo>
                    <a:pt x="914144" y="13682"/>
                  </a:lnTo>
                  <a:lnTo>
                    <a:pt x="857985" y="23759"/>
                  </a:lnTo>
                  <a:lnTo>
                    <a:pt x="802549" y="36722"/>
                  </a:lnTo>
                  <a:lnTo>
                    <a:pt x="748549" y="53281"/>
                  </a:lnTo>
                  <a:lnTo>
                    <a:pt x="695272" y="71998"/>
                  </a:lnTo>
                  <a:lnTo>
                    <a:pt x="642707" y="93598"/>
                  </a:lnTo>
                  <a:lnTo>
                    <a:pt x="591590" y="118080"/>
                  </a:lnTo>
                  <a:lnTo>
                    <a:pt x="541907" y="145440"/>
                  </a:lnTo>
                  <a:lnTo>
                    <a:pt x="492949" y="174957"/>
                  </a:lnTo>
                  <a:lnTo>
                    <a:pt x="446149" y="206639"/>
                  </a:lnTo>
                  <a:lnTo>
                    <a:pt x="401509" y="241195"/>
                  </a:lnTo>
                  <a:lnTo>
                    <a:pt x="358316" y="278636"/>
                  </a:lnTo>
                  <a:lnTo>
                    <a:pt x="317282" y="317515"/>
                  </a:lnTo>
                  <a:lnTo>
                    <a:pt x="278395" y="358557"/>
                  </a:lnTo>
                  <a:lnTo>
                    <a:pt x="240955" y="401756"/>
                  </a:lnTo>
                  <a:lnTo>
                    <a:pt x="206399" y="446396"/>
                  </a:lnTo>
                  <a:lnTo>
                    <a:pt x="174725" y="493191"/>
                  </a:lnTo>
                  <a:lnTo>
                    <a:pt x="145197" y="541432"/>
                  </a:lnTo>
                  <a:lnTo>
                    <a:pt x="117842" y="591830"/>
                  </a:lnTo>
                  <a:lnTo>
                    <a:pt x="93356" y="642952"/>
                  </a:lnTo>
                  <a:lnTo>
                    <a:pt x="71766" y="695509"/>
                  </a:lnTo>
                  <a:lnTo>
                    <a:pt x="53033" y="748789"/>
                  </a:lnTo>
                  <a:lnTo>
                    <a:pt x="36473" y="802789"/>
                  </a:lnTo>
                  <a:lnTo>
                    <a:pt x="23519" y="858227"/>
                  </a:lnTo>
                  <a:lnTo>
                    <a:pt x="13435" y="914385"/>
                  </a:lnTo>
                  <a:lnTo>
                    <a:pt x="5523" y="970548"/>
                  </a:lnTo>
                  <a:lnTo>
                    <a:pt x="1205" y="1026706"/>
                  </a:lnTo>
                  <a:lnTo>
                    <a:pt x="0" y="1074053"/>
                  </a:lnTo>
                  <a:lnTo>
                    <a:pt x="2166682" y="1074053"/>
                  </a:lnTo>
                  <a:lnTo>
                    <a:pt x="2165488" y="1026706"/>
                  </a:lnTo>
                  <a:lnTo>
                    <a:pt x="2161170" y="970548"/>
                  </a:lnTo>
                  <a:lnTo>
                    <a:pt x="2153245" y="914385"/>
                  </a:lnTo>
                  <a:lnTo>
                    <a:pt x="2143174" y="858227"/>
                  </a:lnTo>
                  <a:lnTo>
                    <a:pt x="2130207" y="802789"/>
                  </a:lnTo>
                  <a:lnTo>
                    <a:pt x="2113646" y="748789"/>
                  </a:lnTo>
                  <a:lnTo>
                    <a:pt x="2094927" y="695509"/>
                  </a:lnTo>
                  <a:lnTo>
                    <a:pt x="2073324" y="642952"/>
                  </a:lnTo>
                  <a:lnTo>
                    <a:pt x="2048851" y="591830"/>
                  </a:lnTo>
                  <a:lnTo>
                    <a:pt x="2021483" y="542151"/>
                  </a:lnTo>
                  <a:lnTo>
                    <a:pt x="1991968" y="493191"/>
                  </a:lnTo>
                  <a:lnTo>
                    <a:pt x="1960294" y="446396"/>
                  </a:lnTo>
                  <a:lnTo>
                    <a:pt x="1925737" y="401756"/>
                  </a:lnTo>
                  <a:lnTo>
                    <a:pt x="1888285" y="358557"/>
                  </a:lnTo>
                  <a:lnTo>
                    <a:pt x="1849410" y="317515"/>
                  </a:lnTo>
                  <a:lnTo>
                    <a:pt x="1808377" y="278636"/>
                  </a:lnTo>
                  <a:lnTo>
                    <a:pt x="1765171" y="241195"/>
                  </a:lnTo>
                  <a:lnTo>
                    <a:pt x="1720531" y="206639"/>
                  </a:lnTo>
                  <a:lnTo>
                    <a:pt x="1673731" y="174957"/>
                  </a:lnTo>
                  <a:lnTo>
                    <a:pt x="1625497" y="145440"/>
                  </a:lnTo>
                  <a:lnTo>
                    <a:pt x="1575103" y="118080"/>
                  </a:lnTo>
                  <a:lnTo>
                    <a:pt x="1523973" y="93598"/>
                  </a:lnTo>
                  <a:lnTo>
                    <a:pt x="1471420" y="71998"/>
                  </a:lnTo>
                  <a:lnTo>
                    <a:pt x="1418144" y="53281"/>
                  </a:lnTo>
                  <a:lnTo>
                    <a:pt x="1364143" y="36722"/>
                  </a:lnTo>
                  <a:lnTo>
                    <a:pt x="1308695" y="23759"/>
                  </a:lnTo>
                  <a:lnTo>
                    <a:pt x="1252548" y="13682"/>
                  </a:lnTo>
                  <a:lnTo>
                    <a:pt x="1196376" y="5760"/>
                  </a:lnTo>
                  <a:lnTo>
                    <a:pt x="1140217" y="1438"/>
                  </a:lnTo>
                  <a:lnTo>
                    <a:pt x="1083346" y="0"/>
                  </a:lnTo>
                  <a:close/>
                </a:path>
              </a:pathLst>
            </a:custGeom>
            <a:solidFill>
              <a:srgbClr val="4A86E8">
                <a:alpha val="27059"/>
              </a:srgbClr>
            </a:solidFill>
          </p:spPr>
          <p:txBody>
            <a:bodyPr wrap="square" lIns="0" tIns="0" rIns="0" bIns="0" rtlCol="0"/>
            <a:lstStyle/>
            <a:p>
              <a:endParaRPr/>
            </a:p>
          </p:txBody>
        </p:sp>
        <p:sp>
          <p:nvSpPr>
            <p:cNvPr id="20" name="object 8">
              <a:extLst>
                <a:ext uri="{FF2B5EF4-FFF2-40B4-BE49-F238E27FC236}">
                  <a16:creationId xmlns:a16="http://schemas.microsoft.com/office/drawing/2014/main" id="{F3BFEFC4-4B80-640B-2C0B-85C4078FC280}"/>
                </a:ext>
              </a:extLst>
            </p:cNvPr>
            <p:cNvSpPr/>
            <p:nvPr/>
          </p:nvSpPr>
          <p:spPr>
            <a:xfrm>
              <a:off x="6711150" y="9212944"/>
              <a:ext cx="2167255" cy="1074420"/>
            </a:xfrm>
            <a:custGeom>
              <a:avLst/>
              <a:gdLst/>
              <a:ahLst/>
              <a:cxnLst/>
              <a:rect l="l" t="t" r="r" b="b"/>
              <a:pathLst>
                <a:path w="2167254" h="1074420">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ln w="3175">
              <a:solidFill>
                <a:srgbClr val="FFFFFF"/>
              </a:solidFill>
            </a:ln>
          </p:spPr>
          <p:txBody>
            <a:bodyPr wrap="square" lIns="0" tIns="0" rIns="0" bIns="0" rtlCol="0"/>
            <a:lstStyle/>
            <a:p>
              <a:endParaRPr/>
            </a:p>
          </p:txBody>
        </p:sp>
        <p:sp>
          <p:nvSpPr>
            <p:cNvPr id="21" name="object 9">
              <a:extLst>
                <a:ext uri="{FF2B5EF4-FFF2-40B4-BE49-F238E27FC236}">
                  <a16:creationId xmlns:a16="http://schemas.microsoft.com/office/drawing/2014/main" id="{4E8AD34A-BB44-172B-320F-551CC0740DE8}"/>
                </a:ext>
              </a:extLst>
            </p:cNvPr>
            <p:cNvSpPr/>
            <p:nvPr/>
          </p:nvSpPr>
          <p:spPr>
            <a:xfrm>
              <a:off x="6711150" y="9212944"/>
              <a:ext cx="2167255" cy="1074420"/>
            </a:xfrm>
            <a:custGeom>
              <a:avLst/>
              <a:gdLst/>
              <a:ahLst/>
              <a:cxnLst/>
              <a:rect l="l" t="t" r="r" b="b"/>
              <a:pathLst>
                <a:path w="2167254" h="1074420">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ln w="18719">
              <a:solidFill>
                <a:srgbClr val="4A86E8"/>
              </a:solidFill>
            </a:ln>
          </p:spPr>
          <p:txBody>
            <a:bodyPr wrap="square" lIns="0" tIns="0" rIns="0" bIns="0" rtlCol="0"/>
            <a:lstStyle/>
            <a:p>
              <a:endParaRPr/>
            </a:p>
          </p:txBody>
        </p:sp>
      </p:grpSp>
      <p:sp>
        <p:nvSpPr>
          <p:cNvPr id="24" name="object 12">
            <a:extLst>
              <a:ext uri="{FF2B5EF4-FFF2-40B4-BE49-F238E27FC236}">
                <a16:creationId xmlns:a16="http://schemas.microsoft.com/office/drawing/2014/main" id="{43E119A2-8FAB-67A4-6176-985DB58A907A}"/>
              </a:ext>
            </a:extLst>
          </p:cNvPr>
          <p:cNvSpPr/>
          <p:nvPr/>
        </p:nvSpPr>
        <p:spPr>
          <a:xfrm>
            <a:off x="0" y="0"/>
            <a:ext cx="2038985" cy="2094864"/>
          </a:xfrm>
          <a:custGeom>
            <a:avLst/>
            <a:gdLst/>
            <a:ahLst/>
            <a:cxnLst/>
            <a:rect l="l" t="t" r="r" b="b"/>
            <a:pathLst>
              <a:path w="2038985" h="2094864">
                <a:moveTo>
                  <a:pt x="2038956" y="0"/>
                </a:moveTo>
                <a:lnTo>
                  <a:pt x="2025421" y="56350"/>
                </a:lnTo>
                <a:lnTo>
                  <a:pt x="1982952" y="201790"/>
                </a:lnTo>
                <a:lnTo>
                  <a:pt x="1932546" y="344347"/>
                </a:lnTo>
                <a:lnTo>
                  <a:pt x="1874227" y="484022"/>
                </a:lnTo>
                <a:lnTo>
                  <a:pt x="1809432" y="620814"/>
                </a:lnTo>
                <a:lnTo>
                  <a:pt x="1737436" y="753300"/>
                </a:lnTo>
                <a:lnTo>
                  <a:pt x="1658238" y="882180"/>
                </a:lnTo>
                <a:lnTo>
                  <a:pt x="1572551" y="1006729"/>
                </a:lnTo>
                <a:lnTo>
                  <a:pt x="1480400" y="1126972"/>
                </a:lnTo>
                <a:lnTo>
                  <a:pt x="1382483" y="1242161"/>
                </a:lnTo>
                <a:lnTo>
                  <a:pt x="1278089" y="1351610"/>
                </a:lnTo>
                <a:lnTo>
                  <a:pt x="1168647" y="1456004"/>
                </a:lnTo>
                <a:lnTo>
                  <a:pt x="1053449" y="1553921"/>
                </a:lnTo>
                <a:lnTo>
                  <a:pt x="933212" y="1646072"/>
                </a:lnTo>
                <a:lnTo>
                  <a:pt x="808657" y="1731759"/>
                </a:lnTo>
                <a:lnTo>
                  <a:pt x="679777" y="1810956"/>
                </a:lnTo>
                <a:lnTo>
                  <a:pt x="546581" y="1882952"/>
                </a:lnTo>
                <a:lnTo>
                  <a:pt x="410502" y="1948472"/>
                </a:lnTo>
                <a:lnTo>
                  <a:pt x="270827" y="2006066"/>
                </a:lnTo>
                <a:lnTo>
                  <a:pt x="128269" y="2056460"/>
                </a:lnTo>
                <a:lnTo>
                  <a:pt x="0" y="2094566"/>
                </a:lnTo>
              </a:path>
            </a:pathLst>
          </a:custGeom>
          <a:ln w="18719">
            <a:solidFill>
              <a:srgbClr val="262425"/>
            </a:solidFill>
          </a:ln>
        </p:spPr>
        <p:txBody>
          <a:bodyPr wrap="square" lIns="0" tIns="0" rIns="0" bIns="0" rtlCol="0"/>
          <a:lstStyle/>
          <a:p>
            <a:endParaRPr/>
          </a:p>
        </p:txBody>
      </p:sp>
      <p:sp>
        <p:nvSpPr>
          <p:cNvPr id="28" name="Title 1">
            <a:extLst>
              <a:ext uri="{FF2B5EF4-FFF2-40B4-BE49-F238E27FC236}">
                <a16:creationId xmlns:a16="http://schemas.microsoft.com/office/drawing/2014/main" id="{AC400F11-8869-412F-8356-4C4C2118215B}"/>
              </a:ext>
            </a:extLst>
          </p:cNvPr>
          <p:cNvSpPr>
            <a:spLocks noGrp="1"/>
          </p:cNvSpPr>
          <p:nvPr>
            <p:ph type="title"/>
          </p:nvPr>
        </p:nvSpPr>
        <p:spPr>
          <a:xfrm>
            <a:off x="1370863" y="1030496"/>
            <a:ext cx="13996264" cy="830997"/>
          </a:xfrm>
        </p:spPr>
        <p:txBody>
          <a:bodyPr/>
          <a:lstStyle/>
          <a:p>
            <a:r>
              <a:rPr lang="en-US" sz="5400" dirty="0"/>
              <a:t>Experimental results</a:t>
            </a:r>
          </a:p>
        </p:txBody>
      </p:sp>
      <p:pic>
        <p:nvPicPr>
          <p:cNvPr id="29" name="Content Placeholder 5">
            <a:extLst>
              <a:ext uri="{FF2B5EF4-FFF2-40B4-BE49-F238E27FC236}">
                <a16:creationId xmlns:a16="http://schemas.microsoft.com/office/drawing/2014/main" id="{6FFFB965-E35C-DCF3-D980-0603DAEB0698}"/>
              </a:ext>
            </a:extLst>
          </p:cNvPr>
          <p:cNvPicPr>
            <a:picLocks noChangeAspect="1"/>
          </p:cNvPicPr>
          <p:nvPr/>
        </p:nvPicPr>
        <p:blipFill>
          <a:blip r:embed="rId2"/>
          <a:stretch>
            <a:fillRect/>
          </a:stretch>
        </p:blipFill>
        <p:spPr>
          <a:xfrm>
            <a:off x="692150" y="2223494"/>
            <a:ext cx="8307020" cy="6465646"/>
          </a:xfrm>
          <a:prstGeom prst="rect">
            <a:avLst/>
          </a:prstGeom>
        </p:spPr>
      </p:pic>
      <p:sp>
        <p:nvSpPr>
          <p:cNvPr id="30" name="Content Placeholder 3">
            <a:extLst>
              <a:ext uri="{FF2B5EF4-FFF2-40B4-BE49-F238E27FC236}">
                <a16:creationId xmlns:a16="http://schemas.microsoft.com/office/drawing/2014/main" id="{FE65E952-8426-C7D6-2E61-848548938780}"/>
              </a:ext>
            </a:extLst>
          </p:cNvPr>
          <p:cNvSpPr txBox="1">
            <a:spLocks/>
          </p:cNvSpPr>
          <p:nvPr/>
        </p:nvSpPr>
        <p:spPr>
          <a:xfrm>
            <a:off x="9607550" y="3027214"/>
            <a:ext cx="7696200" cy="435134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3600" u="sng" dirty="0"/>
              <a:t>Training of the model</a:t>
            </a:r>
          </a:p>
          <a:p>
            <a:pPr marL="342900" indent="-342900">
              <a:lnSpc>
                <a:spcPct val="115000"/>
              </a:lnSpc>
              <a:buFont typeface="Arial" panose="020B0604020202020204" pitchFamily="34" charset="0"/>
              <a:buChar char="•"/>
            </a:pPr>
            <a:r>
              <a:rPr lang="en-US" sz="2400" dirty="0">
                <a:ea typeface="Times New Roman" panose="02020603050405020304" pitchFamily="18" charset="0"/>
                <a:cs typeface="Calibri" panose="020F0502020204030204" pitchFamily="34" charset="0"/>
              </a:rPr>
              <a:t>During training, the model’s rebuilt training data was used to calculate predictions and losses, gradients were backwards processed, and the model parameters were improved by a given optimizer.</a:t>
            </a:r>
            <a:endParaRPr lang="en-US" sz="2400" kern="100" dirty="0">
              <a:ea typeface="Calibri" panose="020F0502020204030204" pitchFamily="34" charset="0"/>
              <a:cs typeface="Times New Roman" panose="02020603050405020304" pitchFamily="18" charset="0"/>
            </a:endParaRPr>
          </a:p>
          <a:p>
            <a:pPr marL="342900" marR="0" indent="-342900">
              <a:lnSpc>
                <a:spcPct val="115000"/>
              </a:lnSpc>
              <a:spcBef>
                <a:spcPts val="0"/>
              </a:spcBef>
              <a:spcAft>
                <a:spcPts val="0"/>
              </a:spcAft>
              <a:buFont typeface="Arial" panose="020B0604020202020204" pitchFamily="34" charset="0"/>
              <a:buChar char="•"/>
            </a:pPr>
            <a:r>
              <a:rPr lang="en-US" sz="2400" kern="0" dirty="0">
                <a:effectLst/>
                <a:latin typeface="Calibri" panose="020F0502020204030204" pitchFamily="34" charset="0"/>
                <a:ea typeface="Times New Roman" panose="02020603050405020304" pitchFamily="18" charset="0"/>
                <a:cs typeface="Calibri" panose="020F0502020204030204" pitchFamily="34" charset="0"/>
              </a:rPr>
              <a:t>A fixed number of sessions were used for the training set, and after each session, the performance of the model in the validation set was evaluated . The last model tested in the test set was the one that exhibited the best validation performance revealed.</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1697848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E125DCCF-1737-6BA7-178B-476EC4CA1183}"/>
              </a:ext>
            </a:extLst>
          </p:cNvPr>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5" name="object 7">
            <a:extLst>
              <a:ext uri="{FF2B5EF4-FFF2-40B4-BE49-F238E27FC236}">
                <a16:creationId xmlns:a16="http://schemas.microsoft.com/office/drawing/2014/main" id="{A613AB76-DB28-0D23-9C19-CA33AD3B5AAF}"/>
              </a:ext>
            </a:extLst>
          </p:cNvPr>
          <p:cNvSpPr/>
          <p:nvPr/>
        </p:nvSpPr>
        <p:spPr>
          <a:xfrm>
            <a:off x="0" y="9739299"/>
            <a:ext cx="18288000" cy="1905"/>
          </a:xfrm>
          <a:custGeom>
            <a:avLst/>
            <a:gdLst/>
            <a:ahLst/>
            <a:cxnLst/>
            <a:rect l="l" t="t" r="r" b="b"/>
            <a:pathLst>
              <a:path w="18288000" h="1904">
                <a:moveTo>
                  <a:pt x="18287999" y="1437"/>
                </a:moveTo>
                <a:lnTo>
                  <a:pt x="0" y="0"/>
                </a:lnTo>
              </a:path>
            </a:pathLst>
          </a:custGeom>
          <a:ln w="18719">
            <a:solidFill>
              <a:srgbClr val="262425"/>
            </a:solidFill>
          </a:ln>
        </p:spPr>
        <p:txBody>
          <a:bodyPr wrap="square" lIns="0" tIns="0" rIns="0" bIns="0" rtlCol="0"/>
          <a:lstStyle/>
          <a:p>
            <a:endParaRPr/>
          </a:p>
        </p:txBody>
      </p:sp>
      <p:sp>
        <p:nvSpPr>
          <p:cNvPr id="6" name="Title 1">
            <a:extLst>
              <a:ext uri="{FF2B5EF4-FFF2-40B4-BE49-F238E27FC236}">
                <a16:creationId xmlns:a16="http://schemas.microsoft.com/office/drawing/2014/main" id="{CA650996-11D2-D25C-0943-E8998ED4ABF3}"/>
              </a:ext>
            </a:extLst>
          </p:cNvPr>
          <p:cNvSpPr>
            <a:spLocks noGrp="1"/>
          </p:cNvSpPr>
          <p:nvPr>
            <p:ph type="title"/>
          </p:nvPr>
        </p:nvSpPr>
        <p:spPr>
          <a:xfrm>
            <a:off x="1149350" y="1175239"/>
            <a:ext cx="16313150" cy="830997"/>
          </a:xfrm>
        </p:spPr>
        <p:txBody>
          <a:bodyPr/>
          <a:lstStyle/>
          <a:p>
            <a:r>
              <a:rPr lang="en-US" sz="5400" dirty="0"/>
              <a:t>Experimental results (</a:t>
            </a:r>
            <a:r>
              <a:rPr lang="en-US" sz="5400" dirty="0" err="1"/>
              <a:t>con’t</a:t>
            </a:r>
            <a:r>
              <a:rPr lang="en-US" sz="5400" dirty="0"/>
              <a:t>)</a:t>
            </a:r>
          </a:p>
        </p:txBody>
      </p:sp>
      <p:sp>
        <p:nvSpPr>
          <p:cNvPr id="7" name="Content Placeholder 2">
            <a:extLst>
              <a:ext uri="{FF2B5EF4-FFF2-40B4-BE49-F238E27FC236}">
                <a16:creationId xmlns:a16="http://schemas.microsoft.com/office/drawing/2014/main" id="{7A71C9C6-D4BC-A3CE-82F6-43081340F88F}"/>
              </a:ext>
            </a:extLst>
          </p:cNvPr>
          <p:cNvSpPr txBox="1">
            <a:spLocks/>
          </p:cNvSpPr>
          <p:nvPr/>
        </p:nvSpPr>
        <p:spPr>
          <a:xfrm>
            <a:off x="1149350" y="2635249"/>
            <a:ext cx="7315200" cy="4308872"/>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n-US" sz="2800" dirty="0">
              <a:ea typeface="Times New Roman" panose="02020603050405020304" pitchFamily="18" charset="0"/>
            </a:endParaRPr>
          </a:p>
          <a:p>
            <a:pPr marL="457200" indent="-457200">
              <a:buFont typeface="Arial" panose="020B0604020202020204" pitchFamily="34" charset="0"/>
              <a:buChar char="•"/>
            </a:pPr>
            <a:r>
              <a:rPr lang="en-US" sz="2800" dirty="0">
                <a:ea typeface="Times New Roman" panose="02020603050405020304" pitchFamily="18" charset="0"/>
              </a:rPr>
              <a:t>Classification Accuracy and Loss: DNN obtained a test loss of 0.271 and a further test loss of 0.82 for test accuracy. </a:t>
            </a:r>
          </a:p>
          <a:p>
            <a:pPr marL="457200" indent="-457200">
              <a:buFont typeface="Arial" panose="020B0604020202020204" pitchFamily="34" charset="0"/>
              <a:buChar char="•"/>
            </a:pPr>
            <a:r>
              <a:rPr lang="en-US" sz="2800" dirty="0">
                <a:ea typeface="Times New Roman" panose="02020603050405020304" pitchFamily="18" charset="0"/>
              </a:rPr>
              <a:t>According to these findings, the chance is high that the model might adequately be used to distinguish subgroups of test samples where the possibility for such a division into two categories ("not depressed" and "probably depressed") exists</a:t>
            </a:r>
            <a:endParaRPr lang="en-US" sz="2800" dirty="0"/>
          </a:p>
        </p:txBody>
      </p:sp>
      <p:pic>
        <p:nvPicPr>
          <p:cNvPr id="8" name="Content Placeholder 5">
            <a:extLst>
              <a:ext uri="{FF2B5EF4-FFF2-40B4-BE49-F238E27FC236}">
                <a16:creationId xmlns:a16="http://schemas.microsoft.com/office/drawing/2014/main" id="{11966883-3042-14E9-6225-9B6D353C5AAC}"/>
              </a:ext>
            </a:extLst>
          </p:cNvPr>
          <p:cNvPicPr>
            <a:picLocks noChangeAspect="1"/>
          </p:cNvPicPr>
          <p:nvPr/>
        </p:nvPicPr>
        <p:blipFill>
          <a:blip r:embed="rId2"/>
          <a:stretch>
            <a:fillRect/>
          </a:stretch>
        </p:blipFill>
        <p:spPr>
          <a:xfrm>
            <a:off x="9378950" y="2517546"/>
            <a:ext cx="7620000" cy="6987068"/>
          </a:xfrm>
          <a:prstGeom prst="rect">
            <a:avLst/>
          </a:prstGeom>
        </p:spPr>
      </p:pic>
    </p:spTree>
    <p:extLst>
      <p:ext uri="{BB962C8B-B14F-4D97-AF65-F5344CB8AC3E}">
        <p14:creationId xmlns:p14="http://schemas.microsoft.com/office/powerpoint/2010/main" val="2010575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6" name="object 6"/>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7" name="object 3">
            <a:extLst>
              <a:ext uri="{FF2B5EF4-FFF2-40B4-BE49-F238E27FC236}">
                <a16:creationId xmlns:a16="http://schemas.microsoft.com/office/drawing/2014/main" id="{5B225230-4B8F-070E-4911-4A016575A9FA}"/>
              </a:ext>
            </a:extLst>
          </p:cNvPr>
          <p:cNvSpPr txBox="1">
            <a:spLocks/>
          </p:cNvSpPr>
          <p:nvPr/>
        </p:nvSpPr>
        <p:spPr>
          <a:xfrm>
            <a:off x="7590947" y="5519402"/>
            <a:ext cx="8405811" cy="1123384"/>
          </a:xfrm>
          <a:prstGeom prst="rect">
            <a:avLst/>
          </a:prstGeom>
        </p:spPr>
        <p:txBody>
          <a:bodyPr vert="horz" wrap="square" lIns="0" tIns="15240" rIns="0" bIns="0" rtlCol="0">
            <a:spAutoFit/>
          </a:bodyPr>
          <a:lstStyle>
            <a:lvl1pPr>
              <a:defRPr sz="9000" b="0" i="0">
                <a:solidFill>
                  <a:srgbClr val="262425"/>
                </a:solidFill>
                <a:latin typeface="Microsoft Sans Serif"/>
                <a:ea typeface="+mj-ea"/>
                <a:cs typeface="Microsoft Sans Serif"/>
              </a:defRPr>
            </a:lvl1pPr>
          </a:lstStyle>
          <a:p>
            <a:pPr marL="12700">
              <a:spcBef>
                <a:spcPts val="120"/>
              </a:spcBef>
            </a:pPr>
            <a:r>
              <a:rPr lang="en-US" sz="3600" dirty="0"/>
              <a:t>CLINICAL INTERGRATION &amp; DEPLOYMENT</a:t>
            </a:r>
          </a:p>
        </p:txBody>
      </p:sp>
      <p:sp>
        <p:nvSpPr>
          <p:cNvPr id="9" name="object 2">
            <a:extLst>
              <a:ext uri="{FF2B5EF4-FFF2-40B4-BE49-F238E27FC236}">
                <a16:creationId xmlns:a16="http://schemas.microsoft.com/office/drawing/2014/main" id="{B3BB1E33-5661-DCF3-73AD-5606D8AC38EE}"/>
              </a:ext>
            </a:extLst>
          </p:cNvPr>
          <p:cNvSpPr txBox="1"/>
          <p:nvPr/>
        </p:nvSpPr>
        <p:spPr>
          <a:xfrm>
            <a:off x="7590947" y="7090056"/>
            <a:ext cx="8629015" cy="2230098"/>
          </a:xfrm>
          <a:prstGeom prst="rect">
            <a:avLst/>
          </a:prstGeom>
        </p:spPr>
        <p:txBody>
          <a:bodyPr vert="horz" wrap="square" lIns="0" tIns="13970" rIns="0" bIns="0" rtlCol="0">
            <a:spAutoFit/>
          </a:bodyPr>
          <a:lstStyle/>
          <a:p>
            <a:pPr marL="12700" marR="5080">
              <a:lnSpc>
                <a:spcPct val="99600"/>
              </a:lnSpc>
              <a:spcBef>
                <a:spcPts val="110"/>
              </a:spcBef>
            </a:pPr>
            <a:r>
              <a:rPr lang="en-US" sz="2400" spc="80" dirty="0">
                <a:solidFill>
                  <a:srgbClr val="262425"/>
                </a:solidFill>
                <a:latin typeface="Trebuchet MS"/>
                <a:cs typeface="Trebuchet MS"/>
              </a:rPr>
              <a:t>The ultimate goal of deep learning-based classification of depression is to facilitate diagnosis, for incorporation into clinical practice followed by research efforts to verify the effectiveness of the model in real clinical settings. The information from medical experts will be integrated, and practical barriers to implementation will be </a:t>
            </a:r>
            <a:r>
              <a:rPr lang="en-US" sz="2400" spc="80" dirty="0" err="1">
                <a:solidFill>
                  <a:srgbClr val="262425"/>
                </a:solidFill>
                <a:latin typeface="Trebuchet MS"/>
                <a:cs typeface="Trebuchet MS"/>
              </a:rPr>
              <a:t>overcomed</a:t>
            </a:r>
            <a:r>
              <a:rPr lang="en-US" sz="2400" spc="80" dirty="0">
                <a:solidFill>
                  <a:srgbClr val="262425"/>
                </a:solidFill>
                <a:latin typeface="Trebuchet MS"/>
                <a:cs typeface="Trebuchet MS"/>
              </a:rPr>
              <a:t>.</a:t>
            </a:r>
            <a:endParaRPr sz="2400" dirty="0">
              <a:latin typeface="Trebuchet MS"/>
              <a:cs typeface="Trebuchet MS"/>
            </a:endParaRPr>
          </a:p>
        </p:txBody>
      </p:sp>
      <p:pic>
        <p:nvPicPr>
          <p:cNvPr id="8" name="object 5">
            <a:extLst>
              <a:ext uri="{FF2B5EF4-FFF2-40B4-BE49-F238E27FC236}">
                <a16:creationId xmlns:a16="http://schemas.microsoft.com/office/drawing/2014/main" id="{DF3C04FD-643D-2903-6016-7311938BBE26}"/>
              </a:ext>
            </a:extLst>
          </p:cNvPr>
          <p:cNvPicPr/>
          <p:nvPr/>
        </p:nvPicPr>
        <p:blipFill>
          <a:blip r:embed="rId2" cstate="print"/>
          <a:stretch>
            <a:fillRect/>
          </a:stretch>
        </p:blipFill>
        <p:spPr>
          <a:xfrm>
            <a:off x="-1593850" y="1494070"/>
            <a:ext cx="8179079" cy="6886574"/>
          </a:xfrm>
          <a:prstGeom prst="rect">
            <a:avLst/>
          </a:prstGeom>
        </p:spPr>
      </p:pic>
      <p:sp>
        <p:nvSpPr>
          <p:cNvPr id="12" name="Title 1">
            <a:extLst>
              <a:ext uri="{FF2B5EF4-FFF2-40B4-BE49-F238E27FC236}">
                <a16:creationId xmlns:a16="http://schemas.microsoft.com/office/drawing/2014/main" id="{88E95E01-20BC-CB64-473E-C65363589575}"/>
              </a:ext>
            </a:extLst>
          </p:cNvPr>
          <p:cNvSpPr>
            <a:spLocks noGrp="1"/>
          </p:cNvSpPr>
          <p:nvPr>
            <p:ph type="title"/>
          </p:nvPr>
        </p:nvSpPr>
        <p:spPr>
          <a:xfrm>
            <a:off x="7321550" y="730250"/>
            <a:ext cx="10515600" cy="830997"/>
          </a:xfrm>
        </p:spPr>
        <p:txBody>
          <a:bodyPr/>
          <a:lstStyle/>
          <a:p>
            <a:r>
              <a:rPr lang="en-US" sz="5400" dirty="0"/>
              <a:t>Conclusion</a:t>
            </a:r>
          </a:p>
        </p:txBody>
      </p:sp>
      <p:sp>
        <p:nvSpPr>
          <p:cNvPr id="13" name="Content Placeholder 2">
            <a:extLst>
              <a:ext uri="{FF2B5EF4-FFF2-40B4-BE49-F238E27FC236}">
                <a16:creationId xmlns:a16="http://schemas.microsoft.com/office/drawing/2014/main" id="{41341CC0-0E65-52B4-44E2-C3F9FD2D748B}"/>
              </a:ext>
            </a:extLst>
          </p:cNvPr>
          <p:cNvSpPr txBox="1">
            <a:spLocks/>
          </p:cNvSpPr>
          <p:nvPr/>
        </p:nvSpPr>
        <p:spPr>
          <a:xfrm>
            <a:off x="7473950" y="1745272"/>
            <a:ext cx="9689304" cy="397237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15000"/>
              </a:lnSpc>
              <a:spcAft>
                <a:spcPts val="800"/>
              </a:spcAft>
              <a:buFont typeface="Arial" panose="020B0604020202020204" pitchFamily="34" charset="0"/>
              <a:buChar char="•"/>
            </a:pPr>
            <a:r>
              <a:rPr lang="en-US" sz="2400" dirty="0">
                <a:ea typeface="Times New Roman" panose="02020603050405020304" pitchFamily="18" charset="0"/>
                <a:cs typeface="Calibri" panose="020F0502020204030204" pitchFamily="34" charset="0"/>
              </a:rPr>
              <a:t>The result demonstrated that the deep neural network model gives a test loss of 0.271 and 0.82 test accuracy. In terms of the introduced measures, i.e., accuracy and loss, the model has performed to specificity. It has also given additional information via the uncertainty matrix.</a:t>
            </a:r>
            <a:endParaRPr lang="en-US" sz="2400" kern="100" dirty="0">
              <a:ea typeface="Calibri" panose="020F0502020204030204" pitchFamily="34" charset="0"/>
              <a:cs typeface="Times New Roman" panose="02020603050405020304" pitchFamily="18" charset="0"/>
            </a:endParaRPr>
          </a:p>
          <a:p>
            <a:pPr marL="342900" indent="-342900" algn="just">
              <a:lnSpc>
                <a:spcPct val="115000"/>
              </a:lnSpc>
              <a:spcAft>
                <a:spcPts val="800"/>
              </a:spcAft>
              <a:buFont typeface="Arial" panose="020B0604020202020204" pitchFamily="34" charset="0"/>
              <a:buChar char="•"/>
            </a:pPr>
            <a:r>
              <a:rPr lang="en-US" sz="2400" dirty="0">
                <a:ea typeface="Times New Roman" panose="02020603050405020304" pitchFamily="18" charset="0"/>
                <a:cs typeface="Calibri" panose="020F0502020204030204" pitchFamily="34" charset="0"/>
              </a:rPr>
              <a:t>It should be noted that there are inevitable limitations of the current research which may include the limited sample size, data biases in collection, and the use of primary sampling designs coupled with a follow-up analysis.</a:t>
            </a:r>
            <a:endParaRPr lang="en-US" sz="2400" kern="100" dirty="0">
              <a:ea typeface="Calibri" panose="020F0502020204030204" pitchFamily="34" charset="0"/>
              <a:cs typeface="Times New Roman" panose="02020603050405020304" pitchFamily="18" charset="0"/>
            </a:endParaRPr>
          </a:p>
          <a:p>
            <a:pPr algn="just"/>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grpSp>
        <p:nvGrpSpPr>
          <p:cNvPr id="3" name="object 3"/>
          <p:cNvGrpSpPr/>
          <p:nvPr/>
        </p:nvGrpSpPr>
        <p:grpSpPr>
          <a:xfrm>
            <a:off x="-9359" y="4246820"/>
            <a:ext cx="18307050" cy="6047740"/>
            <a:chOff x="-9359" y="4246820"/>
            <a:chExt cx="18307050" cy="6047740"/>
          </a:xfrm>
        </p:grpSpPr>
        <p:sp>
          <p:nvSpPr>
            <p:cNvPr id="4" name="object 4"/>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5" name="object 5"/>
            <p:cNvSpPr/>
            <p:nvPr/>
          </p:nvSpPr>
          <p:spPr>
            <a:xfrm>
              <a:off x="13161771" y="4254140"/>
              <a:ext cx="5126355" cy="6033135"/>
            </a:xfrm>
            <a:custGeom>
              <a:avLst/>
              <a:gdLst/>
              <a:ahLst/>
              <a:cxnLst/>
              <a:rect l="l" t="t" r="r" b="b"/>
              <a:pathLst>
                <a:path w="5126355" h="6033134">
                  <a:moveTo>
                    <a:pt x="507" y="5880243"/>
                  </a:moveTo>
                  <a:lnTo>
                    <a:pt x="2285" y="5729898"/>
                  </a:lnTo>
                  <a:lnTo>
                    <a:pt x="7873" y="5579557"/>
                  </a:lnTo>
                  <a:lnTo>
                    <a:pt x="17398" y="5429775"/>
                  </a:lnTo>
                  <a:lnTo>
                    <a:pt x="30987" y="5279434"/>
                  </a:lnTo>
                  <a:lnTo>
                    <a:pt x="47878" y="5130219"/>
                  </a:lnTo>
                  <a:lnTo>
                    <a:pt x="68706" y="4981564"/>
                  </a:lnTo>
                  <a:lnTo>
                    <a:pt x="93471" y="4832911"/>
                  </a:lnTo>
                  <a:lnTo>
                    <a:pt x="122173" y="4685389"/>
                  </a:lnTo>
                  <a:lnTo>
                    <a:pt x="154304" y="4538425"/>
                  </a:lnTo>
                  <a:lnTo>
                    <a:pt x="189737" y="4392578"/>
                  </a:lnTo>
                  <a:lnTo>
                    <a:pt x="229742" y="4247303"/>
                  </a:lnTo>
                  <a:lnTo>
                    <a:pt x="272541" y="4103158"/>
                  </a:lnTo>
                  <a:lnTo>
                    <a:pt x="319277" y="3960143"/>
                  </a:lnTo>
                  <a:lnTo>
                    <a:pt x="369950" y="3818805"/>
                  </a:lnTo>
                  <a:lnTo>
                    <a:pt x="423925" y="3678038"/>
                  </a:lnTo>
                  <a:lnTo>
                    <a:pt x="481456" y="3539519"/>
                  </a:lnTo>
                  <a:lnTo>
                    <a:pt x="542289" y="3402118"/>
                  </a:lnTo>
                  <a:lnTo>
                    <a:pt x="606932" y="3265859"/>
                  </a:lnTo>
                  <a:lnTo>
                    <a:pt x="675131" y="3131849"/>
                  </a:lnTo>
                  <a:lnTo>
                    <a:pt x="746124" y="2999528"/>
                  </a:lnTo>
                  <a:lnTo>
                    <a:pt x="820927" y="2868883"/>
                  </a:lnTo>
                  <a:lnTo>
                    <a:pt x="898651" y="2740511"/>
                  </a:lnTo>
                  <a:lnTo>
                    <a:pt x="979804" y="2613803"/>
                  </a:lnTo>
                  <a:lnTo>
                    <a:pt x="1064259" y="2489369"/>
                  </a:lnTo>
                  <a:lnTo>
                    <a:pt x="1151508" y="2366623"/>
                  </a:lnTo>
                  <a:lnTo>
                    <a:pt x="1242186" y="2246684"/>
                  </a:lnTo>
                  <a:lnTo>
                    <a:pt x="1335658" y="2128994"/>
                  </a:lnTo>
                  <a:lnTo>
                    <a:pt x="1432432" y="2013563"/>
                  </a:lnTo>
                  <a:lnTo>
                    <a:pt x="1531619" y="1900952"/>
                  </a:lnTo>
                  <a:lnTo>
                    <a:pt x="1634108" y="1790589"/>
                  </a:lnTo>
                  <a:lnTo>
                    <a:pt x="1738756" y="1682474"/>
                  </a:lnTo>
                  <a:lnTo>
                    <a:pt x="1846325" y="1577737"/>
                  </a:lnTo>
                  <a:lnTo>
                    <a:pt x="1956688" y="1475261"/>
                  </a:lnTo>
                  <a:lnTo>
                    <a:pt x="2069845" y="1376163"/>
                  </a:lnTo>
                  <a:lnTo>
                    <a:pt x="2185288" y="1279313"/>
                  </a:lnTo>
                  <a:lnTo>
                    <a:pt x="2303017" y="1185841"/>
                  </a:lnTo>
                  <a:lnTo>
                    <a:pt x="2422905" y="1095176"/>
                  </a:lnTo>
                  <a:lnTo>
                    <a:pt x="2545079" y="1007901"/>
                  </a:lnTo>
                  <a:lnTo>
                    <a:pt x="2669539" y="923446"/>
                  </a:lnTo>
                  <a:lnTo>
                    <a:pt x="2796285" y="842357"/>
                  </a:lnTo>
                  <a:lnTo>
                    <a:pt x="2925190" y="764658"/>
                  </a:lnTo>
                  <a:lnTo>
                    <a:pt x="3055873" y="689766"/>
                  </a:lnTo>
                  <a:lnTo>
                    <a:pt x="3188207" y="618252"/>
                  </a:lnTo>
                  <a:lnTo>
                    <a:pt x="3322192" y="550688"/>
                  </a:lnTo>
                  <a:lnTo>
                    <a:pt x="3457828" y="485931"/>
                  </a:lnTo>
                  <a:lnTo>
                    <a:pt x="3595242" y="425124"/>
                  </a:lnTo>
                  <a:lnTo>
                    <a:pt x="3734307" y="367681"/>
                  </a:lnTo>
                  <a:lnTo>
                    <a:pt x="3874515" y="313630"/>
                  </a:lnTo>
                  <a:lnTo>
                    <a:pt x="4016501" y="262945"/>
                  </a:lnTo>
                  <a:lnTo>
                    <a:pt x="4159503" y="216209"/>
                  </a:lnTo>
                  <a:lnTo>
                    <a:pt x="4303648" y="172851"/>
                  </a:lnTo>
                  <a:lnTo>
                    <a:pt x="4448301" y="133443"/>
                  </a:lnTo>
                  <a:lnTo>
                    <a:pt x="4594732" y="97400"/>
                  </a:lnTo>
                  <a:lnTo>
                    <a:pt x="4741671" y="65307"/>
                  </a:lnTo>
                  <a:lnTo>
                    <a:pt x="4889245" y="37151"/>
                  </a:lnTo>
                  <a:lnTo>
                    <a:pt x="5037835" y="12374"/>
                  </a:lnTo>
                  <a:lnTo>
                    <a:pt x="5126189" y="0"/>
                  </a:lnTo>
                </a:path>
                <a:path w="5126355" h="6033134">
                  <a:moveTo>
                    <a:pt x="1745" y="6032857"/>
                  </a:moveTo>
                  <a:lnTo>
                    <a:pt x="1650" y="6030585"/>
                  </a:lnTo>
                  <a:lnTo>
                    <a:pt x="0" y="5880243"/>
                  </a:lnTo>
                  <a:lnTo>
                    <a:pt x="507" y="5880243"/>
                  </a:lnTo>
                </a:path>
              </a:pathLst>
            </a:custGeom>
            <a:ln w="14640">
              <a:solidFill>
                <a:srgbClr val="262425"/>
              </a:solidFill>
            </a:ln>
          </p:spPr>
          <p:txBody>
            <a:bodyPr wrap="square" lIns="0" tIns="0" rIns="0" bIns="0" rtlCol="0"/>
            <a:lstStyle/>
            <a:p>
              <a:endParaRPr/>
            </a:p>
          </p:txBody>
        </p:sp>
        <p:sp>
          <p:nvSpPr>
            <p:cNvPr id="6" name="object 6"/>
            <p:cNvSpPr/>
            <p:nvPr/>
          </p:nvSpPr>
          <p:spPr>
            <a:xfrm>
              <a:off x="15341980" y="6466579"/>
              <a:ext cx="2946400" cy="3820795"/>
            </a:xfrm>
            <a:custGeom>
              <a:avLst/>
              <a:gdLst/>
              <a:ahLst/>
              <a:cxnLst/>
              <a:rect l="l" t="t" r="r" b="b"/>
              <a:pathLst>
                <a:path w="2946400" h="3820795">
                  <a:moveTo>
                    <a:pt x="2945980" y="0"/>
                  </a:moveTo>
                  <a:lnTo>
                    <a:pt x="2907791" y="8337"/>
                  </a:lnTo>
                  <a:lnTo>
                    <a:pt x="2815462" y="30867"/>
                  </a:lnTo>
                  <a:lnTo>
                    <a:pt x="2723641" y="55645"/>
                  </a:lnTo>
                  <a:lnTo>
                    <a:pt x="2632455" y="83229"/>
                  </a:lnTo>
                  <a:lnTo>
                    <a:pt x="2541777" y="113074"/>
                  </a:lnTo>
                  <a:lnTo>
                    <a:pt x="2452242" y="144608"/>
                  </a:lnTo>
                  <a:lnTo>
                    <a:pt x="2363215" y="178962"/>
                  </a:lnTo>
                  <a:lnTo>
                    <a:pt x="2275458" y="215551"/>
                  </a:lnTo>
                  <a:lnTo>
                    <a:pt x="2188209" y="253841"/>
                  </a:lnTo>
                  <a:lnTo>
                    <a:pt x="2102611" y="294951"/>
                  </a:lnTo>
                  <a:lnTo>
                    <a:pt x="2017521" y="337750"/>
                  </a:lnTo>
                  <a:lnTo>
                    <a:pt x="1933701" y="382797"/>
                  </a:lnTo>
                  <a:lnTo>
                    <a:pt x="1850897" y="430092"/>
                  </a:lnTo>
                  <a:lnTo>
                    <a:pt x="1769744" y="479634"/>
                  </a:lnTo>
                  <a:lnTo>
                    <a:pt x="1689226" y="530879"/>
                  </a:lnTo>
                  <a:lnTo>
                    <a:pt x="1610486" y="584371"/>
                  </a:lnTo>
                  <a:lnTo>
                    <a:pt x="1533270" y="639553"/>
                  </a:lnTo>
                  <a:lnTo>
                    <a:pt x="1457324" y="696982"/>
                  </a:lnTo>
                  <a:lnTo>
                    <a:pt x="1382902" y="756113"/>
                  </a:lnTo>
                  <a:lnTo>
                    <a:pt x="1309750" y="817492"/>
                  </a:lnTo>
                  <a:lnTo>
                    <a:pt x="1238249" y="879989"/>
                  </a:lnTo>
                  <a:lnTo>
                    <a:pt x="1168399" y="944746"/>
                  </a:lnTo>
                  <a:lnTo>
                    <a:pt x="1100327" y="1011193"/>
                  </a:lnTo>
                  <a:lnTo>
                    <a:pt x="1033906" y="1079316"/>
                  </a:lnTo>
                  <a:lnTo>
                    <a:pt x="969136" y="1149140"/>
                  </a:lnTo>
                  <a:lnTo>
                    <a:pt x="906525" y="1220654"/>
                  </a:lnTo>
                  <a:lnTo>
                    <a:pt x="845184" y="1293857"/>
                  </a:lnTo>
                  <a:lnTo>
                    <a:pt x="786129" y="1368177"/>
                  </a:lnTo>
                  <a:lnTo>
                    <a:pt x="728598" y="1444199"/>
                  </a:lnTo>
                  <a:lnTo>
                    <a:pt x="673480" y="1521339"/>
                  </a:lnTo>
                  <a:lnTo>
                    <a:pt x="620013" y="1600168"/>
                  </a:lnTo>
                  <a:lnTo>
                    <a:pt x="568705" y="1680686"/>
                  </a:lnTo>
                  <a:lnTo>
                    <a:pt x="519175" y="1761775"/>
                  </a:lnTo>
                  <a:lnTo>
                    <a:pt x="471931" y="1844541"/>
                  </a:lnTo>
                  <a:lnTo>
                    <a:pt x="426846" y="1928450"/>
                  </a:lnTo>
                  <a:lnTo>
                    <a:pt x="384047" y="2013477"/>
                  </a:lnTo>
                  <a:lnTo>
                    <a:pt x="342899" y="2099062"/>
                  </a:lnTo>
                  <a:lnTo>
                    <a:pt x="304672" y="2186336"/>
                  </a:lnTo>
                  <a:lnTo>
                    <a:pt x="268096" y="2274182"/>
                  </a:lnTo>
                  <a:lnTo>
                    <a:pt x="233679" y="2363146"/>
                  </a:lnTo>
                  <a:lnTo>
                    <a:pt x="202183" y="2452668"/>
                  </a:lnTo>
                  <a:lnTo>
                    <a:pt x="172338" y="2543333"/>
                  </a:lnTo>
                  <a:lnTo>
                    <a:pt x="144779" y="2634551"/>
                  </a:lnTo>
                  <a:lnTo>
                    <a:pt x="120014" y="2726333"/>
                  </a:lnTo>
                  <a:lnTo>
                    <a:pt x="97408" y="2818676"/>
                  </a:lnTo>
                  <a:lnTo>
                    <a:pt x="77215" y="2911584"/>
                  </a:lnTo>
                  <a:lnTo>
                    <a:pt x="59181" y="3005058"/>
                  </a:lnTo>
                  <a:lnTo>
                    <a:pt x="43433" y="3099093"/>
                  </a:lnTo>
                  <a:lnTo>
                    <a:pt x="29844" y="3193128"/>
                  </a:lnTo>
                  <a:lnTo>
                    <a:pt x="19176" y="3287722"/>
                  </a:lnTo>
                  <a:lnTo>
                    <a:pt x="10667" y="3382322"/>
                  </a:lnTo>
                  <a:lnTo>
                    <a:pt x="5079" y="3477483"/>
                  </a:lnTo>
                  <a:lnTo>
                    <a:pt x="1142" y="3572644"/>
                  </a:lnTo>
                  <a:lnTo>
                    <a:pt x="0" y="3667804"/>
                  </a:lnTo>
                  <a:lnTo>
                    <a:pt x="1142" y="3762965"/>
                  </a:lnTo>
                  <a:lnTo>
                    <a:pt x="3519" y="3820418"/>
                  </a:lnTo>
                  <a:lnTo>
                    <a:pt x="2945980" y="3820418"/>
                  </a:lnTo>
                  <a:lnTo>
                    <a:pt x="2945980" y="0"/>
                  </a:lnTo>
                  <a:close/>
                </a:path>
              </a:pathLst>
            </a:custGeom>
            <a:solidFill>
              <a:srgbClr val="4A86E8">
                <a:alpha val="27059"/>
              </a:srgbClr>
            </a:solidFill>
          </p:spPr>
          <p:txBody>
            <a:bodyPr wrap="square" lIns="0" tIns="0" rIns="0" bIns="0" rtlCol="0"/>
            <a:lstStyle/>
            <a:p>
              <a:endParaRPr/>
            </a:p>
          </p:txBody>
        </p:sp>
        <p:sp>
          <p:nvSpPr>
            <p:cNvPr id="7" name="object 7"/>
            <p:cNvSpPr/>
            <p:nvPr/>
          </p:nvSpPr>
          <p:spPr>
            <a:xfrm>
              <a:off x="15341980" y="6466579"/>
              <a:ext cx="2946400" cy="3820795"/>
            </a:xfrm>
            <a:custGeom>
              <a:avLst/>
              <a:gdLst/>
              <a:ahLst/>
              <a:cxnLst/>
              <a:rect l="l" t="t" r="r" b="b"/>
              <a:pathLst>
                <a:path w="2946400" h="3820795">
                  <a:moveTo>
                    <a:pt x="0" y="3667804"/>
                  </a:moveTo>
                  <a:lnTo>
                    <a:pt x="1142" y="3572644"/>
                  </a:lnTo>
                  <a:lnTo>
                    <a:pt x="5079" y="3477483"/>
                  </a:lnTo>
                  <a:lnTo>
                    <a:pt x="10667" y="3382322"/>
                  </a:lnTo>
                  <a:lnTo>
                    <a:pt x="19176" y="3287722"/>
                  </a:lnTo>
                  <a:lnTo>
                    <a:pt x="29844" y="3193128"/>
                  </a:lnTo>
                  <a:lnTo>
                    <a:pt x="43433" y="3099093"/>
                  </a:lnTo>
                  <a:lnTo>
                    <a:pt x="59181" y="3005058"/>
                  </a:lnTo>
                  <a:lnTo>
                    <a:pt x="77215" y="2911584"/>
                  </a:lnTo>
                  <a:lnTo>
                    <a:pt x="97408" y="2818676"/>
                  </a:lnTo>
                  <a:lnTo>
                    <a:pt x="120014" y="2726333"/>
                  </a:lnTo>
                  <a:lnTo>
                    <a:pt x="144779" y="2634551"/>
                  </a:lnTo>
                  <a:lnTo>
                    <a:pt x="172338" y="2543333"/>
                  </a:lnTo>
                  <a:lnTo>
                    <a:pt x="202183" y="2452668"/>
                  </a:lnTo>
                  <a:lnTo>
                    <a:pt x="233679" y="2363146"/>
                  </a:lnTo>
                  <a:lnTo>
                    <a:pt x="268096" y="2274182"/>
                  </a:lnTo>
                  <a:lnTo>
                    <a:pt x="304672" y="2186336"/>
                  </a:lnTo>
                  <a:lnTo>
                    <a:pt x="342899" y="2099062"/>
                  </a:lnTo>
                  <a:lnTo>
                    <a:pt x="384047" y="2013477"/>
                  </a:lnTo>
                  <a:lnTo>
                    <a:pt x="426846" y="1928450"/>
                  </a:lnTo>
                  <a:lnTo>
                    <a:pt x="471931" y="1844541"/>
                  </a:lnTo>
                  <a:lnTo>
                    <a:pt x="519175" y="1761775"/>
                  </a:lnTo>
                  <a:lnTo>
                    <a:pt x="568705" y="1680686"/>
                  </a:lnTo>
                  <a:lnTo>
                    <a:pt x="620013" y="1600168"/>
                  </a:lnTo>
                  <a:lnTo>
                    <a:pt x="673480" y="1521339"/>
                  </a:lnTo>
                  <a:lnTo>
                    <a:pt x="728598" y="1444199"/>
                  </a:lnTo>
                  <a:lnTo>
                    <a:pt x="786129" y="1368177"/>
                  </a:lnTo>
                  <a:lnTo>
                    <a:pt x="845184" y="1293857"/>
                  </a:lnTo>
                  <a:lnTo>
                    <a:pt x="906525" y="1220654"/>
                  </a:lnTo>
                  <a:lnTo>
                    <a:pt x="969136" y="1149140"/>
                  </a:lnTo>
                  <a:lnTo>
                    <a:pt x="1033906" y="1079316"/>
                  </a:lnTo>
                  <a:lnTo>
                    <a:pt x="1100327" y="1011193"/>
                  </a:lnTo>
                  <a:lnTo>
                    <a:pt x="1168399" y="944746"/>
                  </a:lnTo>
                  <a:lnTo>
                    <a:pt x="1238249" y="879989"/>
                  </a:lnTo>
                  <a:lnTo>
                    <a:pt x="1309750" y="817492"/>
                  </a:lnTo>
                  <a:lnTo>
                    <a:pt x="1382902" y="756113"/>
                  </a:lnTo>
                  <a:lnTo>
                    <a:pt x="1457324" y="696982"/>
                  </a:lnTo>
                  <a:lnTo>
                    <a:pt x="1533270" y="639553"/>
                  </a:lnTo>
                  <a:lnTo>
                    <a:pt x="1610486" y="584371"/>
                  </a:lnTo>
                  <a:lnTo>
                    <a:pt x="1689226" y="530879"/>
                  </a:lnTo>
                  <a:lnTo>
                    <a:pt x="1769744" y="479634"/>
                  </a:lnTo>
                  <a:lnTo>
                    <a:pt x="1850897" y="430092"/>
                  </a:lnTo>
                  <a:lnTo>
                    <a:pt x="1933701" y="382797"/>
                  </a:lnTo>
                  <a:lnTo>
                    <a:pt x="2017521" y="337750"/>
                  </a:lnTo>
                  <a:lnTo>
                    <a:pt x="2102611" y="294951"/>
                  </a:lnTo>
                  <a:lnTo>
                    <a:pt x="2188209" y="253841"/>
                  </a:lnTo>
                  <a:lnTo>
                    <a:pt x="2275458" y="215551"/>
                  </a:lnTo>
                  <a:lnTo>
                    <a:pt x="2363215" y="178962"/>
                  </a:lnTo>
                  <a:lnTo>
                    <a:pt x="2452242" y="144608"/>
                  </a:lnTo>
                  <a:lnTo>
                    <a:pt x="2541777" y="113074"/>
                  </a:lnTo>
                  <a:lnTo>
                    <a:pt x="2632455" y="83229"/>
                  </a:lnTo>
                  <a:lnTo>
                    <a:pt x="2723641" y="55645"/>
                  </a:lnTo>
                  <a:lnTo>
                    <a:pt x="2815462" y="30867"/>
                  </a:lnTo>
                  <a:lnTo>
                    <a:pt x="2907791" y="8337"/>
                  </a:lnTo>
                  <a:lnTo>
                    <a:pt x="2945980" y="0"/>
                  </a:lnTo>
                </a:path>
                <a:path w="2946400" h="3820795">
                  <a:moveTo>
                    <a:pt x="3519" y="3820418"/>
                  </a:moveTo>
                  <a:lnTo>
                    <a:pt x="1142" y="3762965"/>
                  </a:lnTo>
                  <a:lnTo>
                    <a:pt x="0" y="3667804"/>
                  </a:lnTo>
                </a:path>
              </a:pathLst>
            </a:custGeom>
            <a:ln w="3175">
              <a:solidFill>
                <a:srgbClr val="FFFFFF"/>
              </a:solidFill>
            </a:ln>
          </p:spPr>
          <p:txBody>
            <a:bodyPr wrap="square" lIns="0" tIns="0" rIns="0" bIns="0" rtlCol="0"/>
            <a:lstStyle/>
            <a:p>
              <a:endParaRPr/>
            </a:p>
          </p:txBody>
        </p:sp>
        <p:sp>
          <p:nvSpPr>
            <p:cNvPr id="8" name="object 8"/>
            <p:cNvSpPr/>
            <p:nvPr/>
          </p:nvSpPr>
          <p:spPr>
            <a:xfrm>
              <a:off x="15341980" y="6466579"/>
              <a:ext cx="2946400" cy="3820795"/>
            </a:xfrm>
            <a:custGeom>
              <a:avLst/>
              <a:gdLst/>
              <a:ahLst/>
              <a:cxnLst/>
              <a:rect l="l" t="t" r="r" b="b"/>
              <a:pathLst>
                <a:path w="2946400" h="3820795">
                  <a:moveTo>
                    <a:pt x="0" y="3667804"/>
                  </a:moveTo>
                  <a:lnTo>
                    <a:pt x="1142" y="3572644"/>
                  </a:lnTo>
                  <a:lnTo>
                    <a:pt x="5079" y="3477483"/>
                  </a:lnTo>
                  <a:lnTo>
                    <a:pt x="10667" y="3382322"/>
                  </a:lnTo>
                  <a:lnTo>
                    <a:pt x="19176" y="3287722"/>
                  </a:lnTo>
                  <a:lnTo>
                    <a:pt x="29844" y="3193128"/>
                  </a:lnTo>
                  <a:lnTo>
                    <a:pt x="43433" y="3099093"/>
                  </a:lnTo>
                  <a:lnTo>
                    <a:pt x="59181" y="3005058"/>
                  </a:lnTo>
                  <a:lnTo>
                    <a:pt x="77215" y="2911584"/>
                  </a:lnTo>
                  <a:lnTo>
                    <a:pt x="97408" y="2818676"/>
                  </a:lnTo>
                  <a:lnTo>
                    <a:pt x="120014" y="2726333"/>
                  </a:lnTo>
                  <a:lnTo>
                    <a:pt x="144779" y="2634551"/>
                  </a:lnTo>
                  <a:lnTo>
                    <a:pt x="172338" y="2543333"/>
                  </a:lnTo>
                  <a:lnTo>
                    <a:pt x="202183" y="2452668"/>
                  </a:lnTo>
                  <a:lnTo>
                    <a:pt x="233679" y="2363146"/>
                  </a:lnTo>
                  <a:lnTo>
                    <a:pt x="268096" y="2274182"/>
                  </a:lnTo>
                  <a:lnTo>
                    <a:pt x="304672" y="2186336"/>
                  </a:lnTo>
                  <a:lnTo>
                    <a:pt x="342899" y="2099062"/>
                  </a:lnTo>
                  <a:lnTo>
                    <a:pt x="384047" y="2013477"/>
                  </a:lnTo>
                  <a:lnTo>
                    <a:pt x="426846" y="1928450"/>
                  </a:lnTo>
                  <a:lnTo>
                    <a:pt x="471931" y="1844541"/>
                  </a:lnTo>
                  <a:lnTo>
                    <a:pt x="519175" y="1761775"/>
                  </a:lnTo>
                  <a:lnTo>
                    <a:pt x="568705" y="1680686"/>
                  </a:lnTo>
                  <a:lnTo>
                    <a:pt x="620013" y="1600168"/>
                  </a:lnTo>
                  <a:lnTo>
                    <a:pt x="673480" y="1521339"/>
                  </a:lnTo>
                  <a:lnTo>
                    <a:pt x="728598" y="1444199"/>
                  </a:lnTo>
                  <a:lnTo>
                    <a:pt x="786129" y="1368177"/>
                  </a:lnTo>
                  <a:lnTo>
                    <a:pt x="845184" y="1293857"/>
                  </a:lnTo>
                  <a:lnTo>
                    <a:pt x="906525" y="1220654"/>
                  </a:lnTo>
                  <a:lnTo>
                    <a:pt x="969136" y="1149140"/>
                  </a:lnTo>
                  <a:lnTo>
                    <a:pt x="1033906" y="1079316"/>
                  </a:lnTo>
                  <a:lnTo>
                    <a:pt x="1100327" y="1011193"/>
                  </a:lnTo>
                  <a:lnTo>
                    <a:pt x="1168399" y="944746"/>
                  </a:lnTo>
                  <a:lnTo>
                    <a:pt x="1238249" y="879989"/>
                  </a:lnTo>
                  <a:lnTo>
                    <a:pt x="1309750" y="817492"/>
                  </a:lnTo>
                  <a:lnTo>
                    <a:pt x="1382902" y="756113"/>
                  </a:lnTo>
                  <a:lnTo>
                    <a:pt x="1457324" y="696982"/>
                  </a:lnTo>
                  <a:lnTo>
                    <a:pt x="1533270" y="639553"/>
                  </a:lnTo>
                  <a:lnTo>
                    <a:pt x="1610486" y="584371"/>
                  </a:lnTo>
                  <a:lnTo>
                    <a:pt x="1689226" y="530879"/>
                  </a:lnTo>
                  <a:lnTo>
                    <a:pt x="1769744" y="479634"/>
                  </a:lnTo>
                  <a:lnTo>
                    <a:pt x="1850897" y="430092"/>
                  </a:lnTo>
                  <a:lnTo>
                    <a:pt x="1933701" y="382797"/>
                  </a:lnTo>
                  <a:lnTo>
                    <a:pt x="2017521" y="337750"/>
                  </a:lnTo>
                  <a:lnTo>
                    <a:pt x="2102611" y="294951"/>
                  </a:lnTo>
                  <a:lnTo>
                    <a:pt x="2188209" y="253841"/>
                  </a:lnTo>
                  <a:lnTo>
                    <a:pt x="2275458" y="215551"/>
                  </a:lnTo>
                  <a:lnTo>
                    <a:pt x="2363215" y="178962"/>
                  </a:lnTo>
                  <a:lnTo>
                    <a:pt x="2452242" y="144608"/>
                  </a:lnTo>
                  <a:lnTo>
                    <a:pt x="2541777" y="113074"/>
                  </a:lnTo>
                  <a:lnTo>
                    <a:pt x="2632455" y="83229"/>
                  </a:lnTo>
                  <a:lnTo>
                    <a:pt x="2723641" y="55645"/>
                  </a:lnTo>
                  <a:lnTo>
                    <a:pt x="2815462" y="30867"/>
                  </a:lnTo>
                  <a:lnTo>
                    <a:pt x="2907791" y="8337"/>
                  </a:lnTo>
                  <a:lnTo>
                    <a:pt x="2945980" y="0"/>
                  </a:lnTo>
                </a:path>
                <a:path w="2946400" h="3820795">
                  <a:moveTo>
                    <a:pt x="3519" y="3820418"/>
                  </a:moveTo>
                  <a:lnTo>
                    <a:pt x="1142" y="3762965"/>
                  </a:lnTo>
                  <a:lnTo>
                    <a:pt x="0" y="3667804"/>
                  </a:lnTo>
                </a:path>
              </a:pathLst>
            </a:custGeom>
            <a:ln w="14640">
              <a:solidFill>
                <a:srgbClr val="4A86E8"/>
              </a:solidFill>
            </a:ln>
          </p:spPr>
          <p:txBody>
            <a:bodyPr wrap="square" lIns="0" tIns="0" rIns="0" bIns="0" rtlCol="0"/>
            <a:lstStyle/>
            <a:p>
              <a:endParaRPr/>
            </a:p>
          </p:txBody>
        </p:sp>
      </p:grpSp>
      <p:sp>
        <p:nvSpPr>
          <p:cNvPr id="9" name="object 9"/>
          <p:cNvSpPr txBox="1"/>
          <p:nvPr/>
        </p:nvSpPr>
        <p:spPr>
          <a:xfrm>
            <a:off x="1097643" y="2891110"/>
            <a:ext cx="9899650" cy="4105611"/>
          </a:xfrm>
          <a:prstGeom prst="rect">
            <a:avLst/>
          </a:prstGeom>
        </p:spPr>
        <p:txBody>
          <a:bodyPr vert="horz" wrap="square" lIns="0" tIns="17145" rIns="0" bIns="0" rtlCol="0">
            <a:spAutoFit/>
          </a:bodyPr>
          <a:lstStyle/>
          <a:p>
            <a:pPr marL="12700" marR="5080" algn="just">
              <a:lnSpc>
                <a:spcPct val="99500"/>
              </a:lnSpc>
              <a:spcBef>
                <a:spcPts val="135"/>
              </a:spcBef>
            </a:pPr>
            <a:r>
              <a:rPr sz="2400" dirty="0">
                <a:solidFill>
                  <a:srgbClr val="262425"/>
                </a:solidFill>
                <a:latin typeface="+mn-lt"/>
                <a:cs typeface="Trebuchet MS"/>
              </a:rPr>
              <a:t>In</a:t>
            </a:r>
            <a:r>
              <a:rPr sz="2400" spc="-55" dirty="0">
                <a:solidFill>
                  <a:srgbClr val="262425"/>
                </a:solidFill>
                <a:latin typeface="+mn-lt"/>
                <a:cs typeface="Trebuchet MS"/>
              </a:rPr>
              <a:t> </a:t>
            </a:r>
            <a:r>
              <a:rPr sz="2400" dirty="0">
                <a:solidFill>
                  <a:srgbClr val="262425"/>
                </a:solidFill>
                <a:latin typeface="+mn-lt"/>
                <a:cs typeface="Trebuchet MS"/>
              </a:rPr>
              <a:t>conclusion,</a:t>
            </a:r>
            <a:r>
              <a:rPr sz="2400" spc="-50" dirty="0">
                <a:solidFill>
                  <a:srgbClr val="262425"/>
                </a:solidFill>
                <a:latin typeface="+mn-lt"/>
                <a:cs typeface="Trebuchet MS"/>
              </a:rPr>
              <a:t> </a:t>
            </a:r>
            <a:r>
              <a:rPr sz="2400" dirty="0">
                <a:solidFill>
                  <a:srgbClr val="262425"/>
                </a:solidFill>
                <a:latin typeface="+mn-lt"/>
                <a:cs typeface="Trebuchet MS"/>
              </a:rPr>
              <a:t>the</a:t>
            </a:r>
            <a:r>
              <a:rPr sz="2400" spc="-50" dirty="0">
                <a:solidFill>
                  <a:srgbClr val="262425"/>
                </a:solidFill>
                <a:latin typeface="+mn-lt"/>
                <a:cs typeface="Trebuchet MS"/>
              </a:rPr>
              <a:t> </a:t>
            </a:r>
            <a:r>
              <a:rPr sz="2400" spc="-10" dirty="0">
                <a:solidFill>
                  <a:srgbClr val="262425"/>
                </a:solidFill>
                <a:latin typeface="+mn-lt"/>
                <a:cs typeface="Trebuchet MS"/>
              </a:rPr>
              <a:t>integration</a:t>
            </a:r>
            <a:r>
              <a:rPr sz="2400" spc="-50" dirty="0">
                <a:solidFill>
                  <a:srgbClr val="262425"/>
                </a:solidFill>
                <a:latin typeface="+mn-lt"/>
                <a:cs typeface="Trebuchet MS"/>
              </a:rPr>
              <a:t> </a:t>
            </a:r>
            <a:r>
              <a:rPr sz="2400" dirty="0">
                <a:solidFill>
                  <a:srgbClr val="262425"/>
                </a:solidFill>
                <a:latin typeface="+mn-lt"/>
                <a:cs typeface="Trebuchet MS"/>
              </a:rPr>
              <a:t>of</a:t>
            </a:r>
            <a:r>
              <a:rPr sz="2400" spc="-105" dirty="0">
                <a:solidFill>
                  <a:srgbClr val="262425"/>
                </a:solidFill>
                <a:latin typeface="+mn-lt"/>
                <a:cs typeface="Trebuchet MS"/>
              </a:rPr>
              <a:t> </a:t>
            </a:r>
            <a:r>
              <a:rPr sz="2400" spc="85" dirty="0">
                <a:solidFill>
                  <a:srgbClr val="262425"/>
                </a:solidFill>
                <a:latin typeface="+mn-lt"/>
                <a:cs typeface="Trebuchet MS"/>
              </a:rPr>
              <a:t>advanced</a:t>
            </a:r>
            <a:r>
              <a:rPr sz="2400" spc="-50" dirty="0">
                <a:solidFill>
                  <a:srgbClr val="262425"/>
                </a:solidFill>
                <a:latin typeface="+mn-lt"/>
                <a:cs typeface="Trebuchet MS"/>
              </a:rPr>
              <a:t> </a:t>
            </a:r>
            <a:r>
              <a:rPr sz="2400" i="1" dirty="0">
                <a:solidFill>
                  <a:srgbClr val="262425"/>
                </a:solidFill>
                <a:latin typeface="+mn-lt"/>
                <a:cs typeface="Trebuchet MS"/>
              </a:rPr>
              <a:t>Neural</a:t>
            </a:r>
            <a:r>
              <a:rPr sz="2400" i="1" spc="-145" dirty="0">
                <a:solidFill>
                  <a:srgbClr val="262425"/>
                </a:solidFill>
                <a:latin typeface="+mn-lt"/>
                <a:cs typeface="Trebuchet MS"/>
              </a:rPr>
              <a:t> </a:t>
            </a:r>
            <a:r>
              <a:rPr sz="2400" i="1" dirty="0">
                <a:solidFill>
                  <a:srgbClr val="262425"/>
                </a:solidFill>
                <a:latin typeface="+mn-lt"/>
                <a:cs typeface="Trebuchet MS"/>
              </a:rPr>
              <a:t>Network</a:t>
            </a:r>
            <a:r>
              <a:rPr sz="2400" i="1" spc="-65" dirty="0">
                <a:solidFill>
                  <a:srgbClr val="262425"/>
                </a:solidFill>
                <a:latin typeface="+mn-lt"/>
                <a:cs typeface="Trebuchet MS"/>
              </a:rPr>
              <a:t> </a:t>
            </a:r>
            <a:r>
              <a:rPr sz="2400" spc="110" dirty="0">
                <a:solidFill>
                  <a:srgbClr val="262425"/>
                </a:solidFill>
                <a:latin typeface="+mn-lt"/>
                <a:cs typeface="Trebuchet MS"/>
              </a:rPr>
              <a:t>models</a:t>
            </a:r>
            <a:r>
              <a:rPr sz="2400" spc="-50" dirty="0">
                <a:solidFill>
                  <a:srgbClr val="262425"/>
                </a:solidFill>
                <a:latin typeface="+mn-lt"/>
                <a:cs typeface="Trebuchet MS"/>
              </a:rPr>
              <a:t> </a:t>
            </a:r>
            <a:r>
              <a:rPr sz="2400" spc="-25" dirty="0">
                <a:solidFill>
                  <a:srgbClr val="262425"/>
                </a:solidFill>
                <a:latin typeface="+mn-lt"/>
                <a:cs typeface="Trebuchet MS"/>
              </a:rPr>
              <a:t>in </a:t>
            </a:r>
            <a:r>
              <a:rPr sz="2400" spc="70" dirty="0">
                <a:solidFill>
                  <a:srgbClr val="262425"/>
                </a:solidFill>
                <a:latin typeface="+mn-lt"/>
                <a:cs typeface="Trebuchet MS"/>
              </a:rPr>
              <a:t>depression</a:t>
            </a:r>
            <a:r>
              <a:rPr sz="2400" spc="-60" dirty="0">
                <a:solidFill>
                  <a:srgbClr val="262425"/>
                </a:solidFill>
                <a:latin typeface="+mn-lt"/>
                <a:cs typeface="Trebuchet MS"/>
              </a:rPr>
              <a:t> </a:t>
            </a:r>
            <a:r>
              <a:rPr sz="2400" dirty="0">
                <a:solidFill>
                  <a:srgbClr val="262425"/>
                </a:solidFill>
                <a:latin typeface="+mn-lt"/>
                <a:cs typeface="Trebuchet MS"/>
              </a:rPr>
              <a:t>classification</a:t>
            </a:r>
            <a:r>
              <a:rPr sz="2400" spc="-60" dirty="0">
                <a:solidFill>
                  <a:srgbClr val="262425"/>
                </a:solidFill>
                <a:latin typeface="+mn-lt"/>
                <a:cs typeface="Trebuchet MS"/>
              </a:rPr>
              <a:t> </a:t>
            </a:r>
            <a:r>
              <a:rPr sz="2400" dirty="0">
                <a:solidFill>
                  <a:srgbClr val="262425"/>
                </a:solidFill>
                <a:latin typeface="+mn-lt"/>
                <a:cs typeface="Trebuchet MS"/>
              </a:rPr>
              <a:t>oﬀers</a:t>
            </a:r>
            <a:r>
              <a:rPr sz="2400" spc="-60" dirty="0">
                <a:solidFill>
                  <a:srgbClr val="262425"/>
                </a:solidFill>
                <a:latin typeface="+mn-lt"/>
                <a:cs typeface="Trebuchet MS"/>
              </a:rPr>
              <a:t> </a:t>
            </a:r>
            <a:r>
              <a:rPr sz="2400" dirty="0">
                <a:solidFill>
                  <a:srgbClr val="262425"/>
                </a:solidFill>
                <a:latin typeface="+mn-lt"/>
                <a:cs typeface="Trebuchet MS"/>
              </a:rPr>
              <a:t>a</a:t>
            </a:r>
            <a:r>
              <a:rPr sz="2400" spc="-60" dirty="0">
                <a:solidFill>
                  <a:srgbClr val="262425"/>
                </a:solidFill>
                <a:latin typeface="+mn-lt"/>
                <a:cs typeface="Trebuchet MS"/>
              </a:rPr>
              <a:t> </a:t>
            </a:r>
            <a:r>
              <a:rPr sz="2400" spc="55" dirty="0">
                <a:solidFill>
                  <a:srgbClr val="262425"/>
                </a:solidFill>
                <a:latin typeface="+mn-lt"/>
                <a:cs typeface="Trebuchet MS"/>
              </a:rPr>
              <a:t>promising</a:t>
            </a:r>
            <a:r>
              <a:rPr sz="2400" spc="-55" dirty="0">
                <a:solidFill>
                  <a:srgbClr val="262425"/>
                </a:solidFill>
                <a:latin typeface="+mn-lt"/>
                <a:cs typeface="Trebuchet MS"/>
              </a:rPr>
              <a:t> </a:t>
            </a:r>
            <a:r>
              <a:rPr sz="2400" dirty="0">
                <a:solidFill>
                  <a:srgbClr val="262425"/>
                </a:solidFill>
                <a:latin typeface="+mn-lt"/>
                <a:cs typeface="Trebuchet MS"/>
              </a:rPr>
              <a:t>path</a:t>
            </a:r>
            <a:r>
              <a:rPr sz="2400" spc="-60" dirty="0">
                <a:solidFill>
                  <a:srgbClr val="262425"/>
                </a:solidFill>
                <a:latin typeface="+mn-lt"/>
                <a:cs typeface="Trebuchet MS"/>
              </a:rPr>
              <a:t> </a:t>
            </a:r>
            <a:r>
              <a:rPr sz="2400" dirty="0">
                <a:solidFill>
                  <a:srgbClr val="262425"/>
                </a:solidFill>
                <a:latin typeface="+mn-lt"/>
                <a:cs typeface="Trebuchet MS"/>
              </a:rPr>
              <a:t>towards</a:t>
            </a:r>
            <a:r>
              <a:rPr sz="2400" spc="-60" dirty="0">
                <a:solidFill>
                  <a:srgbClr val="262425"/>
                </a:solidFill>
                <a:latin typeface="+mn-lt"/>
                <a:cs typeface="Trebuchet MS"/>
              </a:rPr>
              <a:t> </a:t>
            </a:r>
            <a:r>
              <a:rPr sz="2400" spc="45" dirty="0">
                <a:solidFill>
                  <a:srgbClr val="262425"/>
                </a:solidFill>
                <a:latin typeface="+mn-lt"/>
                <a:cs typeface="Trebuchet MS"/>
              </a:rPr>
              <a:t>more </a:t>
            </a:r>
            <a:r>
              <a:rPr sz="2400" dirty="0">
                <a:solidFill>
                  <a:srgbClr val="262425"/>
                </a:solidFill>
                <a:latin typeface="+mn-lt"/>
                <a:cs typeface="Trebuchet MS"/>
              </a:rPr>
              <a:t>accurate</a:t>
            </a:r>
            <a:r>
              <a:rPr sz="2400" spc="-60" dirty="0">
                <a:solidFill>
                  <a:srgbClr val="262425"/>
                </a:solidFill>
                <a:latin typeface="+mn-lt"/>
                <a:cs typeface="Trebuchet MS"/>
              </a:rPr>
              <a:t> </a:t>
            </a:r>
            <a:r>
              <a:rPr sz="2400" spc="70" dirty="0">
                <a:solidFill>
                  <a:srgbClr val="262425"/>
                </a:solidFill>
                <a:latin typeface="+mn-lt"/>
                <a:cs typeface="Trebuchet MS"/>
              </a:rPr>
              <a:t>diagnosis</a:t>
            </a:r>
            <a:r>
              <a:rPr sz="2400" spc="-55" dirty="0">
                <a:solidFill>
                  <a:srgbClr val="262425"/>
                </a:solidFill>
                <a:latin typeface="+mn-lt"/>
                <a:cs typeface="Trebuchet MS"/>
              </a:rPr>
              <a:t> </a:t>
            </a:r>
            <a:r>
              <a:rPr sz="2400" spc="90" dirty="0">
                <a:solidFill>
                  <a:srgbClr val="262425"/>
                </a:solidFill>
                <a:latin typeface="+mn-lt"/>
                <a:cs typeface="Trebuchet MS"/>
              </a:rPr>
              <a:t>and</a:t>
            </a:r>
            <a:r>
              <a:rPr sz="2400" spc="-55" dirty="0">
                <a:solidFill>
                  <a:srgbClr val="262425"/>
                </a:solidFill>
                <a:latin typeface="+mn-lt"/>
                <a:cs typeface="Trebuchet MS"/>
              </a:rPr>
              <a:t> </a:t>
            </a:r>
            <a:r>
              <a:rPr sz="2400" spc="45" dirty="0">
                <a:solidFill>
                  <a:srgbClr val="262425"/>
                </a:solidFill>
                <a:latin typeface="+mn-lt"/>
                <a:cs typeface="Trebuchet MS"/>
              </a:rPr>
              <a:t>personalized</a:t>
            </a:r>
            <a:r>
              <a:rPr sz="2400" spc="-55" dirty="0">
                <a:solidFill>
                  <a:srgbClr val="262425"/>
                </a:solidFill>
                <a:latin typeface="+mn-lt"/>
                <a:cs typeface="Trebuchet MS"/>
              </a:rPr>
              <a:t> treatment. </a:t>
            </a:r>
            <a:r>
              <a:rPr sz="2400" spc="-125" dirty="0">
                <a:solidFill>
                  <a:srgbClr val="262425"/>
                </a:solidFill>
                <a:latin typeface="+mn-lt"/>
                <a:cs typeface="Trebuchet MS"/>
              </a:rPr>
              <a:t>It</a:t>
            </a:r>
            <a:r>
              <a:rPr sz="2400" spc="-60" dirty="0">
                <a:solidFill>
                  <a:srgbClr val="262425"/>
                </a:solidFill>
                <a:latin typeface="+mn-lt"/>
                <a:cs typeface="Trebuchet MS"/>
              </a:rPr>
              <a:t> </a:t>
            </a:r>
            <a:r>
              <a:rPr sz="2400" dirty="0">
                <a:solidFill>
                  <a:srgbClr val="262425"/>
                </a:solidFill>
                <a:latin typeface="+mn-lt"/>
                <a:cs typeface="Trebuchet MS"/>
              </a:rPr>
              <a:t>is</a:t>
            </a:r>
            <a:r>
              <a:rPr sz="2400" spc="-55" dirty="0">
                <a:solidFill>
                  <a:srgbClr val="262425"/>
                </a:solidFill>
                <a:latin typeface="+mn-lt"/>
                <a:cs typeface="Trebuchet MS"/>
              </a:rPr>
              <a:t> </a:t>
            </a:r>
            <a:r>
              <a:rPr sz="2400" dirty="0">
                <a:solidFill>
                  <a:srgbClr val="262425"/>
                </a:solidFill>
                <a:latin typeface="+mn-lt"/>
                <a:cs typeface="Trebuchet MS"/>
              </a:rPr>
              <a:t>essential</a:t>
            </a:r>
            <a:r>
              <a:rPr sz="2400" spc="-130" dirty="0">
                <a:solidFill>
                  <a:srgbClr val="262425"/>
                </a:solidFill>
                <a:latin typeface="+mn-lt"/>
                <a:cs typeface="Trebuchet MS"/>
              </a:rPr>
              <a:t> </a:t>
            </a:r>
            <a:r>
              <a:rPr sz="2400" spc="-25" dirty="0">
                <a:solidFill>
                  <a:srgbClr val="262425"/>
                </a:solidFill>
                <a:latin typeface="+mn-lt"/>
                <a:cs typeface="Trebuchet MS"/>
              </a:rPr>
              <a:t>to </a:t>
            </a:r>
            <a:r>
              <a:rPr sz="2400" dirty="0">
                <a:solidFill>
                  <a:srgbClr val="262425"/>
                </a:solidFill>
                <a:latin typeface="+mn-lt"/>
                <a:cs typeface="Trebuchet MS"/>
              </a:rPr>
              <a:t>continue</a:t>
            </a:r>
            <a:r>
              <a:rPr sz="2400" spc="-30" dirty="0">
                <a:solidFill>
                  <a:srgbClr val="262425"/>
                </a:solidFill>
                <a:latin typeface="+mn-lt"/>
                <a:cs typeface="Trebuchet MS"/>
              </a:rPr>
              <a:t> </a:t>
            </a:r>
            <a:r>
              <a:rPr sz="2400" dirty="0">
                <a:solidFill>
                  <a:srgbClr val="262425"/>
                </a:solidFill>
                <a:latin typeface="+mn-lt"/>
                <a:cs typeface="Trebuchet MS"/>
              </a:rPr>
              <a:t>research</a:t>
            </a:r>
            <a:r>
              <a:rPr sz="2400" spc="-30" dirty="0">
                <a:solidFill>
                  <a:srgbClr val="262425"/>
                </a:solidFill>
                <a:latin typeface="+mn-lt"/>
                <a:cs typeface="Trebuchet MS"/>
              </a:rPr>
              <a:t> </a:t>
            </a:r>
            <a:r>
              <a:rPr sz="2400" spc="90" dirty="0">
                <a:solidFill>
                  <a:srgbClr val="262425"/>
                </a:solidFill>
                <a:latin typeface="+mn-lt"/>
                <a:cs typeface="Trebuchet MS"/>
              </a:rPr>
              <a:t>and</a:t>
            </a:r>
            <a:r>
              <a:rPr sz="2400" spc="-30" dirty="0">
                <a:solidFill>
                  <a:srgbClr val="262425"/>
                </a:solidFill>
                <a:latin typeface="+mn-lt"/>
                <a:cs typeface="Trebuchet MS"/>
              </a:rPr>
              <a:t> </a:t>
            </a:r>
            <a:r>
              <a:rPr sz="2400" dirty="0">
                <a:solidFill>
                  <a:srgbClr val="262425"/>
                </a:solidFill>
                <a:latin typeface="+mn-lt"/>
                <a:cs typeface="Trebuchet MS"/>
              </a:rPr>
              <a:t>collaboration</a:t>
            </a:r>
            <a:r>
              <a:rPr sz="2400" spc="-30" dirty="0">
                <a:solidFill>
                  <a:srgbClr val="262425"/>
                </a:solidFill>
                <a:latin typeface="+mn-lt"/>
                <a:cs typeface="Trebuchet MS"/>
              </a:rPr>
              <a:t> </a:t>
            </a:r>
            <a:r>
              <a:rPr sz="2400" dirty="0">
                <a:solidFill>
                  <a:srgbClr val="262425"/>
                </a:solidFill>
                <a:latin typeface="+mn-lt"/>
                <a:cs typeface="Trebuchet MS"/>
              </a:rPr>
              <a:t>to</a:t>
            </a:r>
            <a:r>
              <a:rPr sz="2400" spc="-25" dirty="0">
                <a:solidFill>
                  <a:srgbClr val="262425"/>
                </a:solidFill>
                <a:latin typeface="+mn-lt"/>
                <a:cs typeface="Trebuchet MS"/>
              </a:rPr>
              <a:t> </a:t>
            </a:r>
            <a:r>
              <a:rPr sz="2400" spc="70" dirty="0">
                <a:solidFill>
                  <a:srgbClr val="262425"/>
                </a:solidFill>
                <a:latin typeface="+mn-lt"/>
                <a:cs typeface="Trebuchet MS"/>
              </a:rPr>
              <a:t>harness</a:t>
            </a:r>
            <a:r>
              <a:rPr sz="2400" spc="-30" dirty="0">
                <a:solidFill>
                  <a:srgbClr val="262425"/>
                </a:solidFill>
                <a:latin typeface="+mn-lt"/>
                <a:cs typeface="Trebuchet MS"/>
              </a:rPr>
              <a:t> </a:t>
            </a:r>
            <a:r>
              <a:rPr sz="2400" dirty="0">
                <a:solidFill>
                  <a:srgbClr val="262425"/>
                </a:solidFill>
                <a:latin typeface="+mn-lt"/>
                <a:cs typeface="Trebuchet MS"/>
              </a:rPr>
              <a:t>the</a:t>
            </a:r>
            <a:r>
              <a:rPr sz="2400" spc="-30" dirty="0">
                <a:solidFill>
                  <a:srgbClr val="262425"/>
                </a:solidFill>
                <a:latin typeface="+mn-lt"/>
                <a:cs typeface="Trebuchet MS"/>
              </a:rPr>
              <a:t> </a:t>
            </a:r>
            <a:r>
              <a:rPr sz="2400" spc="-35" dirty="0">
                <a:solidFill>
                  <a:srgbClr val="262425"/>
                </a:solidFill>
                <a:latin typeface="+mn-lt"/>
                <a:cs typeface="Trebuchet MS"/>
              </a:rPr>
              <a:t>full</a:t>
            </a:r>
            <a:r>
              <a:rPr sz="2400" spc="-110" dirty="0">
                <a:solidFill>
                  <a:srgbClr val="262425"/>
                </a:solidFill>
                <a:latin typeface="+mn-lt"/>
                <a:cs typeface="Trebuchet MS"/>
              </a:rPr>
              <a:t> </a:t>
            </a:r>
            <a:r>
              <a:rPr sz="2400" spc="-25" dirty="0">
                <a:solidFill>
                  <a:srgbClr val="262425"/>
                </a:solidFill>
                <a:latin typeface="+mn-lt"/>
                <a:cs typeface="Trebuchet MS"/>
              </a:rPr>
              <a:t>potential</a:t>
            </a:r>
            <a:r>
              <a:rPr sz="2400" spc="-105" dirty="0">
                <a:solidFill>
                  <a:srgbClr val="262425"/>
                </a:solidFill>
                <a:latin typeface="+mn-lt"/>
                <a:cs typeface="Trebuchet MS"/>
              </a:rPr>
              <a:t> </a:t>
            </a:r>
            <a:r>
              <a:rPr sz="2400" dirty="0">
                <a:solidFill>
                  <a:srgbClr val="262425"/>
                </a:solidFill>
                <a:latin typeface="+mn-lt"/>
                <a:cs typeface="Trebuchet MS"/>
              </a:rPr>
              <a:t>of</a:t>
            </a:r>
            <a:r>
              <a:rPr sz="2400" spc="-85" dirty="0">
                <a:solidFill>
                  <a:srgbClr val="262425"/>
                </a:solidFill>
                <a:latin typeface="+mn-lt"/>
                <a:cs typeface="Trebuchet MS"/>
              </a:rPr>
              <a:t> </a:t>
            </a:r>
            <a:r>
              <a:rPr sz="2400" spc="-20" dirty="0">
                <a:solidFill>
                  <a:srgbClr val="262425"/>
                </a:solidFill>
                <a:latin typeface="+mn-lt"/>
                <a:cs typeface="Trebuchet MS"/>
              </a:rPr>
              <a:t>this </a:t>
            </a:r>
            <a:r>
              <a:rPr sz="2400" spc="-10" dirty="0">
                <a:solidFill>
                  <a:srgbClr val="262425"/>
                </a:solidFill>
                <a:latin typeface="+mn-lt"/>
                <a:cs typeface="Trebuchet MS"/>
              </a:rPr>
              <a:t>technology.</a:t>
            </a:r>
            <a:endParaRPr lang="en-US" sz="2400" spc="-10" dirty="0">
              <a:solidFill>
                <a:srgbClr val="262425"/>
              </a:solidFill>
              <a:latin typeface="+mn-lt"/>
              <a:cs typeface="Trebuchet MS"/>
            </a:endParaRPr>
          </a:p>
          <a:p>
            <a:pPr marL="12700" marR="5080" algn="just">
              <a:lnSpc>
                <a:spcPct val="99500"/>
              </a:lnSpc>
              <a:spcBef>
                <a:spcPts val="135"/>
              </a:spcBef>
            </a:pPr>
            <a:endParaRPr lang="en-US" sz="2400" spc="-10" dirty="0">
              <a:solidFill>
                <a:srgbClr val="262425"/>
              </a:solidFill>
              <a:latin typeface="+mn-lt"/>
              <a:cs typeface="Trebuchet MS"/>
            </a:endParaRPr>
          </a:p>
          <a:p>
            <a:pPr marL="12700" marR="5080" algn="just">
              <a:lnSpc>
                <a:spcPct val="99500"/>
              </a:lnSpc>
              <a:spcBef>
                <a:spcPts val="135"/>
              </a:spcBef>
            </a:pPr>
            <a:r>
              <a:rPr lang="en-US" sz="2400" kern="0" dirty="0">
                <a:effectLst/>
                <a:latin typeface="+mn-lt"/>
                <a:ea typeface="Times New Roman" panose="02020603050405020304" pitchFamily="18" charset="0"/>
              </a:rPr>
              <a:t>The research showcases a deep learning-based depression classifier that highlights the possibility of utilizing sophisticated machine learning methods and neuroimaging data to enhance depression diagnosis. Using structural brain imaging data to train a deep neural network, the suggested method demonstrated encouraging classification performance in differentiating between those who are "not depressed" and those who are "likely depressed."</a:t>
            </a:r>
            <a:endParaRPr sz="2400" dirty="0">
              <a:latin typeface="+mn-lt"/>
              <a:cs typeface="Trebuchet MS"/>
            </a:endParaRPr>
          </a:p>
        </p:txBody>
      </p:sp>
      <p:sp>
        <p:nvSpPr>
          <p:cNvPr id="10" name="object 10"/>
          <p:cNvSpPr txBox="1">
            <a:spLocks noGrp="1"/>
          </p:cNvSpPr>
          <p:nvPr>
            <p:ph type="title"/>
          </p:nvPr>
        </p:nvSpPr>
        <p:spPr>
          <a:xfrm>
            <a:off x="1073150" y="1439466"/>
            <a:ext cx="13736446" cy="843821"/>
          </a:xfrm>
          <a:prstGeom prst="rect">
            <a:avLst/>
          </a:prstGeom>
        </p:spPr>
        <p:txBody>
          <a:bodyPr vert="horz" wrap="square" lIns="0" tIns="12700" rIns="0" bIns="0" rtlCol="0">
            <a:spAutoFit/>
          </a:bodyPr>
          <a:lstStyle/>
          <a:p>
            <a:pPr marL="12700">
              <a:lnSpc>
                <a:spcPct val="100000"/>
              </a:lnSpc>
              <a:spcBef>
                <a:spcPts val="100"/>
              </a:spcBef>
            </a:pPr>
            <a:r>
              <a:rPr sz="5400" spc="-555" dirty="0"/>
              <a:t>CONCLUSION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9" y="-8958"/>
            <a:ext cx="18307050" cy="2688590"/>
            <a:chOff x="-9359" y="-8958"/>
            <a:chExt cx="18307050" cy="2688590"/>
          </a:xfrm>
        </p:grpSpPr>
        <p:sp>
          <p:nvSpPr>
            <p:cNvPr id="3" name="object 3"/>
            <p:cNvSpPr/>
            <p:nvPr/>
          </p:nvSpPr>
          <p:spPr>
            <a:xfrm>
              <a:off x="0" y="544257"/>
              <a:ext cx="18288000" cy="1905"/>
            </a:xfrm>
            <a:custGeom>
              <a:avLst/>
              <a:gdLst/>
              <a:ahLst/>
              <a:cxnLst/>
              <a:rect l="l" t="t" r="r" b="b"/>
              <a:pathLst>
                <a:path w="18288000" h="1904">
                  <a:moveTo>
                    <a:pt x="18287999" y="1440"/>
                  </a:moveTo>
                  <a:lnTo>
                    <a:pt x="0" y="0"/>
                  </a:lnTo>
                </a:path>
              </a:pathLst>
            </a:custGeom>
            <a:ln w="18719">
              <a:solidFill>
                <a:srgbClr val="262425"/>
              </a:solidFill>
            </a:ln>
          </p:spPr>
          <p:txBody>
            <a:bodyPr wrap="square" lIns="0" tIns="0" rIns="0" bIns="0" rtlCol="0"/>
            <a:lstStyle/>
            <a:p>
              <a:endParaRPr/>
            </a:p>
          </p:txBody>
        </p:sp>
        <p:sp>
          <p:nvSpPr>
            <p:cNvPr id="4" name="object 4"/>
            <p:cNvSpPr/>
            <p:nvPr/>
          </p:nvSpPr>
          <p:spPr>
            <a:xfrm>
              <a:off x="15933291" y="0"/>
              <a:ext cx="2355215" cy="2670810"/>
            </a:xfrm>
            <a:custGeom>
              <a:avLst/>
              <a:gdLst/>
              <a:ahLst/>
              <a:cxnLst/>
              <a:rect l="l" t="t" r="r" b="b"/>
              <a:pathLst>
                <a:path w="2355215" h="2670810">
                  <a:moveTo>
                    <a:pt x="0" y="1031697"/>
                  </a:moveTo>
                  <a:lnTo>
                    <a:pt x="2031" y="946238"/>
                  </a:lnTo>
                  <a:lnTo>
                    <a:pt x="8889" y="860082"/>
                  </a:lnTo>
                  <a:lnTo>
                    <a:pt x="19938" y="775322"/>
                  </a:lnTo>
                  <a:lnTo>
                    <a:pt x="35813" y="691235"/>
                  </a:lnTo>
                  <a:lnTo>
                    <a:pt x="55752" y="607847"/>
                  </a:lnTo>
                  <a:lnTo>
                    <a:pt x="79882" y="525144"/>
                  </a:lnTo>
                  <a:lnTo>
                    <a:pt x="108838" y="444512"/>
                  </a:lnTo>
                  <a:lnTo>
                    <a:pt x="141858" y="365251"/>
                  </a:lnTo>
                  <a:lnTo>
                    <a:pt x="178434" y="287375"/>
                  </a:lnTo>
                  <a:lnTo>
                    <a:pt x="219836" y="212267"/>
                  </a:lnTo>
                  <a:lnTo>
                    <a:pt x="264540" y="139204"/>
                  </a:lnTo>
                  <a:lnTo>
                    <a:pt x="312800" y="68224"/>
                  </a:lnTo>
                  <a:lnTo>
                    <a:pt x="365242" y="0"/>
                  </a:lnTo>
                </a:path>
                <a:path w="2355215" h="2670810">
                  <a:moveTo>
                    <a:pt x="2354706" y="2504735"/>
                  </a:moveTo>
                  <a:lnTo>
                    <a:pt x="2305303" y="2528582"/>
                  </a:lnTo>
                  <a:lnTo>
                    <a:pt x="2225928" y="2561666"/>
                  </a:lnTo>
                  <a:lnTo>
                    <a:pt x="2145410" y="2589923"/>
                  </a:lnTo>
                  <a:lnTo>
                    <a:pt x="2062606" y="2614739"/>
                  </a:lnTo>
                  <a:lnTo>
                    <a:pt x="1979294" y="2634716"/>
                  </a:lnTo>
                  <a:lnTo>
                    <a:pt x="1895220" y="2650566"/>
                  </a:lnTo>
                  <a:lnTo>
                    <a:pt x="1809749" y="2661602"/>
                  </a:lnTo>
                  <a:lnTo>
                    <a:pt x="1724278" y="2668485"/>
                  </a:lnTo>
                  <a:lnTo>
                    <a:pt x="1638807" y="2670555"/>
                  </a:lnTo>
                  <a:lnTo>
                    <a:pt x="1638807" y="2669870"/>
                  </a:lnTo>
                  <a:lnTo>
                    <a:pt x="1553336" y="2667799"/>
                  </a:lnTo>
                  <a:lnTo>
                    <a:pt x="1467230" y="2660916"/>
                  </a:lnTo>
                  <a:lnTo>
                    <a:pt x="1382394" y="2649880"/>
                  </a:lnTo>
                  <a:lnTo>
                    <a:pt x="1298320" y="2634030"/>
                  </a:lnTo>
                  <a:lnTo>
                    <a:pt x="1215008" y="2614040"/>
                  </a:lnTo>
                  <a:lnTo>
                    <a:pt x="1132204" y="2589923"/>
                  </a:lnTo>
                  <a:lnTo>
                    <a:pt x="1051686" y="2560980"/>
                  </a:lnTo>
                  <a:lnTo>
                    <a:pt x="972311" y="2528582"/>
                  </a:lnTo>
                  <a:lnTo>
                    <a:pt x="895222" y="2491371"/>
                  </a:lnTo>
                  <a:lnTo>
                    <a:pt x="819403" y="2450706"/>
                  </a:lnTo>
                  <a:lnTo>
                    <a:pt x="746378" y="2405913"/>
                  </a:lnTo>
                  <a:lnTo>
                    <a:pt x="676020" y="2356980"/>
                  </a:lnTo>
                  <a:lnTo>
                    <a:pt x="607821" y="2304605"/>
                  </a:lnTo>
                  <a:lnTo>
                    <a:pt x="542289" y="2249474"/>
                  </a:lnTo>
                  <a:lnTo>
                    <a:pt x="480313" y="2190203"/>
                  </a:lnTo>
                  <a:lnTo>
                    <a:pt x="421004" y="2128176"/>
                  </a:lnTo>
                  <a:lnTo>
                    <a:pt x="365251" y="2062695"/>
                  </a:lnTo>
                  <a:lnTo>
                    <a:pt x="313562" y="1994471"/>
                  </a:lnTo>
                  <a:lnTo>
                    <a:pt x="264540" y="1924176"/>
                  </a:lnTo>
                  <a:lnTo>
                    <a:pt x="219836" y="1851126"/>
                  </a:lnTo>
                  <a:lnTo>
                    <a:pt x="179069" y="1775320"/>
                  </a:lnTo>
                  <a:lnTo>
                    <a:pt x="141858" y="1698129"/>
                  </a:lnTo>
                  <a:lnTo>
                    <a:pt x="108838" y="1618868"/>
                  </a:lnTo>
                  <a:lnTo>
                    <a:pt x="80517" y="1538236"/>
                  </a:lnTo>
                  <a:lnTo>
                    <a:pt x="55752" y="1455534"/>
                  </a:lnTo>
                  <a:lnTo>
                    <a:pt x="35813" y="1372146"/>
                  </a:lnTo>
                  <a:lnTo>
                    <a:pt x="19938" y="1288059"/>
                  </a:lnTo>
                  <a:lnTo>
                    <a:pt x="8889" y="1202613"/>
                  </a:lnTo>
                  <a:lnTo>
                    <a:pt x="2031" y="1117155"/>
                  </a:lnTo>
                  <a:lnTo>
                    <a:pt x="0" y="1031697"/>
                  </a:lnTo>
                </a:path>
              </a:pathLst>
            </a:custGeom>
            <a:ln w="17918">
              <a:solidFill>
                <a:srgbClr val="262425"/>
              </a:solidFill>
            </a:ln>
          </p:spPr>
          <p:txBody>
            <a:bodyPr wrap="square" lIns="0" tIns="0" rIns="0" bIns="0" rtlCol="0"/>
            <a:lstStyle/>
            <a:p>
              <a:endParaRPr/>
            </a:p>
          </p:txBody>
        </p:sp>
        <p:sp>
          <p:nvSpPr>
            <p:cNvPr id="5" name="object 5"/>
            <p:cNvSpPr/>
            <p:nvPr/>
          </p:nvSpPr>
          <p:spPr>
            <a:xfrm>
              <a:off x="16534890" y="0"/>
              <a:ext cx="1753235" cy="2069464"/>
            </a:xfrm>
            <a:custGeom>
              <a:avLst/>
              <a:gdLst/>
              <a:ahLst/>
              <a:cxnLst/>
              <a:rect l="l" t="t" r="r" b="b"/>
              <a:pathLst>
                <a:path w="1753234" h="2069464">
                  <a:moveTo>
                    <a:pt x="1145502" y="0"/>
                  </a:moveTo>
                  <a:lnTo>
                    <a:pt x="928914" y="0"/>
                  </a:lnTo>
                  <a:lnTo>
                    <a:pt x="875283" y="7569"/>
                  </a:lnTo>
                  <a:lnTo>
                    <a:pt x="821435" y="17221"/>
                  </a:lnTo>
                  <a:lnTo>
                    <a:pt x="768476" y="29629"/>
                  </a:lnTo>
                  <a:lnTo>
                    <a:pt x="716787" y="45478"/>
                  </a:lnTo>
                  <a:lnTo>
                    <a:pt x="665733" y="63398"/>
                  </a:lnTo>
                  <a:lnTo>
                    <a:pt x="615441" y="84073"/>
                  </a:lnTo>
                  <a:lnTo>
                    <a:pt x="566546" y="107505"/>
                  </a:lnTo>
                  <a:lnTo>
                    <a:pt x="518921" y="133692"/>
                  </a:lnTo>
                  <a:lnTo>
                    <a:pt x="472058" y="161950"/>
                  </a:lnTo>
                  <a:lnTo>
                    <a:pt x="427227" y="192277"/>
                  </a:lnTo>
                  <a:lnTo>
                    <a:pt x="384555" y="225348"/>
                  </a:lnTo>
                  <a:lnTo>
                    <a:pt x="343153" y="261188"/>
                  </a:lnTo>
                  <a:lnTo>
                    <a:pt x="303910" y="298411"/>
                  </a:lnTo>
                  <a:lnTo>
                    <a:pt x="266699" y="337692"/>
                  </a:lnTo>
                  <a:lnTo>
                    <a:pt x="230885" y="379044"/>
                  </a:lnTo>
                  <a:lnTo>
                    <a:pt x="197738" y="421766"/>
                  </a:lnTo>
                  <a:lnTo>
                    <a:pt x="167512" y="466572"/>
                  </a:lnTo>
                  <a:lnTo>
                    <a:pt x="139191" y="512737"/>
                  </a:lnTo>
                  <a:lnTo>
                    <a:pt x="113029" y="560984"/>
                  </a:lnTo>
                  <a:lnTo>
                    <a:pt x="89534" y="609917"/>
                  </a:lnTo>
                  <a:lnTo>
                    <a:pt x="68960" y="660222"/>
                  </a:lnTo>
                  <a:lnTo>
                    <a:pt x="51053" y="711225"/>
                  </a:lnTo>
                  <a:lnTo>
                    <a:pt x="35178" y="762914"/>
                  </a:lnTo>
                  <a:lnTo>
                    <a:pt x="22732" y="815974"/>
                  </a:lnTo>
                  <a:lnTo>
                    <a:pt x="13080" y="869734"/>
                  </a:lnTo>
                  <a:lnTo>
                    <a:pt x="5460" y="923493"/>
                  </a:lnTo>
                  <a:lnTo>
                    <a:pt x="1396" y="977252"/>
                  </a:lnTo>
                  <a:lnTo>
                    <a:pt x="0" y="1031697"/>
                  </a:lnTo>
                  <a:lnTo>
                    <a:pt x="1396" y="1086129"/>
                  </a:lnTo>
                  <a:lnTo>
                    <a:pt x="5460" y="1139888"/>
                  </a:lnTo>
                  <a:lnTo>
                    <a:pt x="13080" y="1193647"/>
                  </a:lnTo>
                  <a:lnTo>
                    <a:pt x="22732" y="1247406"/>
                  </a:lnTo>
                  <a:lnTo>
                    <a:pt x="35178" y="1299781"/>
                  </a:lnTo>
                  <a:lnTo>
                    <a:pt x="51053" y="1352156"/>
                  </a:lnTo>
                  <a:lnTo>
                    <a:pt x="68960" y="1403159"/>
                  </a:lnTo>
                  <a:lnTo>
                    <a:pt x="89534" y="1453464"/>
                  </a:lnTo>
                  <a:lnTo>
                    <a:pt x="113029" y="1502397"/>
                  </a:lnTo>
                  <a:lnTo>
                    <a:pt x="139191" y="1549958"/>
                  </a:lnTo>
                  <a:lnTo>
                    <a:pt x="167512" y="1596135"/>
                  </a:lnTo>
                  <a:lnTo>
                    <a:pt x="198500" y="1640928"/>
                  </a:lnTo>
                  <a:lnTo>
                    <a:pt x="231520" y="1684350"/>
                  </a:lnTo>
                  <a:lnTo>
                    <a:pt x="266699" y="1725002"/>
                  </a:lnTo>
                  <a:lnTo>
                    <a:pt x="303910" y="1764982"/>
                  </a:lnTo>
                  <a:lnTo>
                    <a:pt x="343153" y="1802193"/>
                  </a:lnTo>
                  <a:lnTo>
                    <a:pt x="384555" y="1837334"/>
                  </a:lnTo>
                  <a:lnTo>
                    <a:pt x="427989" y="1870430"/>
                  </a:lnTo>
                  <a:lnTo>
                    <a:pt x="472820" y="1900745"/>
                  </a:lnTo>
                  <a:lnTo>
                    <a:pt x="518921" y="1929688"/>
                  </a:lnTo>
                  <a:lnTo>
                    <a:pt x="566546" y="1955190"/>
                  </a:lnTo>
                  <a:lnTo>
                    <a:pt x="615441" y="1978621"/>
                  </a:lnTo>
                  <a:lnTo>
                    <a:pt x="665733" y="1999297"/>
                  </a:lnTo>
                  <a:lnTo>
                    <a:pt x="716787" y="2017217"/>
                  </a:lnTo>
                  <a:lnTo>
                    <a:pt x="769111" y="2033066"/>
                  </a:lnTo>
                  <a:lnTo>
                    <a:pt x="821435" y="2045474"/>
                  </a:lnTo>
                  <a:lnTo>
                    <a:pt x="875283" y="2055126"/>
                  </a:lnTo>
                  <a:lnTo>
                    <a:pt x="929004" y="2062695"/>
                  </a:lnTo>
                  <a:lnTo>
                    <a:pt x="982725" y="2066835"/>
                  </a:lnTo>
                  <a:lnTo>
                    <a:pt x="1037208" y="2068220"/>
                  </a:lnTo>
                  <a:lnTo>
                    <a:pt x="1037208" y="2068906"/>
                  </a:lnTo>
                  <a:lnTo>
                    <a:pt x="1091691" y="2067521"/>
                  </a:lnTo>
                  <a:lnTo>
                    <a:pt x="1145412" y="2063394"/>
                  </a:lnTo>
                  <a:lnTo>
                    <a:pt x="1199133" y="2055812"/>
                  </a:lnTo>
                  <a:lnTo>
                    <a:pt x="1252981" y="2046160"/>
                  </a:lnTo>
                  <a:lnTo>
                    <a:pt x="1305305" y="2033765"/>
                  </a:lnTo>
                  <a:lnTo>
                    <a:pt x="1357629" y="2017902"/>
                  </a:lnTo>
                  <a:lnTo>
                    <a:pt x="1408683" y="1999995"/>
                  </a:lnTo>
                  <a:lnTo>
                    <a:pt x="1458975" y="1979307"/>
                  </a:lnTo>
                  <a:lnTo>
                    <a:pt x="1507870" y="1955876"/>
                  </a:lnTo>
                  <a:lnTo>
                    <a:pt x="1555495" y="1929688"/>
                  </a:lnTo>
                  <a:lnTo>
                    <a:pt x="1601596" y="1901431"/>
                  </a:lnTo>
                  <a:lnTo>
                    <a:pt x="1646427" y="1870430"/>
                  </a:lnTo>
                  <a:lnTo>
                    <a:pt x="1689861" y="1837334"/>
                  </a:lnTo>
                  <a:lnTo>
                    <a:pt x="1730501" y="1802193"/>
                  </a:lnTo>
                  <a:lnTo>
                    <a:pt x="1753107" y="1781166"/>
                  </a:lnTo>
                  <a:lnTo>
                    <a:pt x="1753107" y="281908"/>
                  </a:lnTo>
                  <a:lnTo>
                    <a:pt x="1689861" y="225348"/>
                  </a:lnTo>
                  <a:lnTo>
                    <a:pt x="1647189" y="192277"/>
                  </a:lnTo>
                  <a:lnTo>
                    <a:pt x="1602358" y="161950"/>
                  </a:lnTo>
                  <a:lnTo>
                    <a:pt x="1556130" y="133692"/>
                  </a:lnTo>
                  <a:lnTo>
                    <a:pt x="1507870" y="107505"/>
                  </a:lnTo>
                  <a:lnTo>
                    <a:pt x="1458975" y="84073"/>
                  </a:lnTo>
                  <a:lnTo>
                    <a:pt x="1408683" y="63398"/>
                  </a:lnTo>
                  <a:lnTo>
                    <a:pt x="1357629" y="45478"/>
                  </a:lnTo>
                  <a:lnTo>
                    <a:pt x="1305940" y="29629"/>
                  </a:lnTo>
                  <a:lnTo>
                    <a:pt x="1252981" y="17221"/>
                  </a:lnTo>
                  <a:lnTo>
                    <a:pt x="1199133" y="7569"/>
                  </a:lnTo>
                  <a:lnTo>
                    <a:pt x="1145502" y="0"/>
                  </a:lnTo>
                  <a:close/>
                </a:path>
              </a:pathLst>
            </a:custGeom>
            <a:solidFill>
              <a:srgbClr val="4A86E8">
                <a:alpha val="27059"/>
              </a:srgbClr>
            </a:solidFill>
          </p:spPr>
          <p:txBody>
            <a:bodyPr wrap="square" lIns="0" tIns="0" rIns="0" bIns="0" rtlCol="0"/>
            <a:lstStyle/>
            <a:p>
              <a:endParaRPr/>
            </a:p>
          </p:txBody>
        </p:sp>
        <p:sp>
          <p:nvSpPr>
            <p:cNvPr id="6" name="object 6"/>
            <p:cNvSpPr/>
            <p:nvPr/>
          </p:nvSpPr>
          <p:spPr>
            <a:xfrm>
              <a:off x="16534890" y="0"/>
              <a:ext cx="1753235" cy="2069464"/>
            </a:xfrm>
            <a:custGeom>
              <a:avLst/>
              <a:gdLst/>
              <a:ahLst/>
              <a:cxnLst/>
              <a:rect l="l" t="t" r="r" b="b"/>
              <a:pathLst>
                <a:path w="1753234" h="2069464">
                  <a:moveTo>
                    <a:pt x="0" y="1031697"/>
                  </a:moveTo>
                  <a:lnTo>
                    <a:pt x="1396" y="977252"/>
                  </a:lnTo>
                  <a:lnTo>
                    <a:pt x="5460" y="923493"/>
                  </a:lnTo>
                  <a:lnTo>
                    <a:pt x="13080" y="869734"/>
                  </a:lnTo>
                  <a:lnTo>
                    <a:pt x="22732" y="815974"/>
                  </a:lnTo>
                  <a:lnTo>
                    <a:pt x="35178" y="762914"/>
                  </a:lnTo>
                  <a:lnTo>
                    <a:pt x="51053" y="711225"/>
                  </a:lnTo>
                  <a:lnTo>
                    <a:pt x="68960" y="660222"/>
                  </a:lnTo>
                  <a:lnTo>
                    <a:pt x="89534" y="609917"/>
                  </a:lnTo>
                  <a:lnTo>
                    <a:pt x="113029" y="560984"/>
                  </a:lnTo>
                  <a:lnTo>
                    <a:pt x="139191" y="512737"/>
                  </a:lnTo>
                  <a:lnTo>
                    <a:pt x="167512" y="466572"/>
                  </a:lnTo>
                  <a:lnTo>
                    <a:pt x="197738" y="421766"/>
                  </a:lnTo>
                  <a:lnTo>
                    <a:pt x="230885" y="379044"/>
                  </a:lnTo>
                  <a:lnTo>
                    <a:pt x="266699" y="337692"/>
                  </a:lnTo>
                  <a:lnTo>
                    <a:pt x="303910" y="298411"/>
                  </a:lnTo>
                  <a:lnTo>
                    <a:pt x="343153" y="261188"/>
                  </a:lnTo>
                  <a:lnTo>
                    <a:pt x="384555" y="225348"/>
                  </a:lnTo>
                  <a:lnTo>
                    <a:pt x="427227" y="192277"/>
                  </a:lnTo>
                  <a:lnTo>
                    <a:pt x="472058" y="161950"/>
                  </a:lnTo>
                  <a:lnTo>
                    <a:pt x="518921" y="133692"/>
                  </a:lnTo>
                  <a:lnTo>
                    <a:pt x="566546" y="107505"/>
                  </a:lnTo>
                  <a:lnTo>
                    <a:pt x="615441" y="84073"/>
                  </a:lnTo>
                  <a:lnTo>
                    <a:pt x="665733" y="63398"/>
                  </a:lnTo>
                  <a:lnTo>
                    <a:pt x="716787" y="45478"/>
                  </a:lnTo>
                  <a:lnTo>
                    <a:pt x="768476" y="29629"/>
                  </a:lnTo>
                  <a:lnTo>
                    <a:pt x="821435" y="17221"/>
                  </a:lnTo>
                  <a:lnTo>
                    <a:pt x="875283" y="7569"/>
                  </a:lnTo>
                  <a:lnTo>
                    <a:pt x="928914" y="0"/>
                  </a:lnTo>
                </a:path>
                <a:path w="1753234" h="2069464">
                  <a:moveTo>
                    <a:pt x="1145502" y="0"/>
                  </a:moveTo>
                  <a:lnTo>
                    <a:pt x="1199133" y="7569"/>
                  </a:lnTo>
                  <a:lnTo>
                    <a:pt x="1252981" y="17221"/>
                  </a:lnTo>
                  <a:lnTo>
                    <a:pt x="1305940" y="29629"/>
                  </a:lnTo>
                  <a:lnTo>
                    <a:pt x="1357629" y="45478"/>
                  </a:lnTo>
                  <a:lnTo>
                    <a:pt x="1408683" y="63398"/>
                  </a:lnTo>
                  <a:lnTo>
                    <a:pt x="1458975" y="84073"/>
                  </a:lnTo>
                  <a:lnTo>
                    <a:pt x="1507870" y="107505"/>
                  </a:lnTo>
                  <a:lnTo>
                    <a:pt x="1556130" y="133692"/>
                  </a:lnTo>
                  <a:lnTo>
                    <a:pt x="1602358" y="161950"/>
                  </a:lnTo>
                  <a:lnTo>
                    <a:pt x="1647189" y="192277"/>
                  </a:lnTo>
                  <a:lnTo>
                    <a:pt x="1689861" y="225348"/>
                  </a:lnTo>
                  <a:lnTo>
                    <a:pt x="1731263" y="261188"/>
                  </a:lnTo>
                  <a:lnTo>
                    <a:pt x="1753107" y="281908"/>
                  </a:lnTo>
                </a:path>
                <a:path w="1753234" h="2069464">
                  <a:moveTo>
                    <a:pt x="1753107" y="1781166"/>
                  </a:moveTo>
                  <a:lnTo>
                    <a:pt x="1689861" y="1837334"/>
                  </a:lnTo>
                  <a:lnTo>
                    <a:pt x="1646427" y="1870430"/>
                  </a:lnTo>
                  <a:lnTo>
                    <a:pt x="1601596" y="1901431"/>
                  </a:lnTo>
                  <a:lnTo>
                    <a:pt x="1555495" y="1929688"/>
                  </a:lnTo>
                  <a:lnTo>
                    <a:pt x="1507870" y="1955876"/>
                  </a:lnTo>
                  <a:lnTo>
                    <a:pt x="1458975" y="1979307"/>
                  </a:lnTo>
                  <a:lnTo>
                    <a:pt x="1408683" y="1999995"/>
                  </a:lnTo>
                  <a:lnTo>
                    <a:pt x="1357629" y="2017902"/>
                  </a:lnTo>
                  <a:lnTo>
                    <a:pt x="1305305" y="2033765"/>
                  </a:lnTo>
                  <a:lnTo>
                    <a:pt x="1252981" y="2046160"/>
                  </a:lnTo>
                  <a:lnTo>
                    <a:pt x="1199133" y="2055812"/>
                  </a:lnTo>
                  <a:lnTo>
                    <a:pt x="1145412" y="2063394"/>
                  </a:lnTo>
                  <a:lnTo>
                    <a:pt x="1091691" y="2067521"/>
                  </a:lnTo>
                  <a:lnTo>
                    <a:pt x="1037208" y="2068906"/>
                  </a:lnTo>
                  <a:lnTo>
                    <a:pt x="1037208" y="2068220"/>
                  </a:lnTo>
                  <a:lnTo>
                    <a:pt x="982725" y="2066835"/>
                  </a:lnTo>
                  <a:lnTo>
                    <a:pt x="929004" y="2062695"/>
                  </a:lnTo>
                  <a:lnTo>
                    <a:pt x="875283" y="2055126"/>
                  </a:lnTo>
                  <a:lnTo>
                    <a:pt x="821435" y="2045474"/>
                  </a:lnTo>
                  <a:lnTo>
                    <a:pt x="769111" y="2033066"/>
                  </a:lnTo>
                  <a:lnTo>
                    <a:pt x="716787" y="2017217"/>
                  </a:lnTo>
                  <a:lnTo>
                    <a:pt x="665733" y="1999297"/>
                  </a:lnTo>
                  <a:lnTo>
                    <a:pt x="615441" y="1978621"/>
                  </a:lnTo>
                  <a:lnTo>
                    <a:pt x="566546" y="1955190"/>
                  </a:lnTo>
                  <a:lnTo>
                    <a:pt x="518921" y="1929688"/>
                  </a:lnTo>
                  <a:lnTo>
                    <a:pt x="472820" y="1900745"/>
                  </a:lnTo>
                  <a:lnTo>
                    <a:pt x="427989" y="1870430"/>
                  </a:lnTo>
                  <a:lnTo>
                    <a:pt x="384555" y="1837334"/>
                  </a:lnTo>
                  <a:lnTo>
                    <a:pt x="343153" y="1802193"/>
                  </a:lnTo>
                  <a:lnTo>
                    <a:pt x="303910" y="1764982"/>
                  </a:lnTo>
                  <a:lnTo>
                    <a:pt x="266699" y="1725002"/>
                  </a:lnTo>
                  <a:lnTo>
                    <a:pt x="231520" y="1684350"/>
                  </a:lnTo>
                  <a:lnTo>
                    <a:pt x="198500" y="1640928"/>
                  </a:lnTo>
                  <a:lnTo>
                    <a:pt x="167512" y="1596135"/>
                  </a:lnTo>
                  <a:lnTo>
                    <a:pt x="139191" y="1549958"/>
                  </a:lnTo>
                  <a:lnTo>
                    <a:pt x="113029" y="1502397"/>
                  </a:lnTo>
                  <a:lnTo>
                    <a:pt x="89534" y="1453464"/>
                  </a:lnTo>
                  <a:lnTo>
                    <a:pt x="68960" y="1403159"/>
                  </a:lnTo>
                  <a:lnTo>
                    <a:pt x="51053" y="1352156"/>
                  </a:lnTo>
                  <a:lnTo>
                    <a:pt x="35178" y="1299781"/>
                  </a:lnTo>
                  <a:lnTo>
                    <a:pt x="22732" y="1247406"/>
                  </a:lnTo>
                  <a:lnTo>
                    <a:pt x="13080" y="1193647"/>
                  </a:lnTo>
                  <a:lnTo>
                    <a:pt x="5460" y="1139888"/>
                  </a:lnTo>
                  <a:lnTo>
                    <a:pt x="1396" y="1086129"/>
                  </a:lnTo>
                  <a:lnTo>
                    <a:pt x="0" y="1031697"/>
                  </a:lnTo>
                </a:path>
              </a:pathLst>
            </a:custGeom>
            <a:ln w="3175">
              <a:solidFill>
                <a:srgbClr val="FFFFFF"/>
              </a:solidFill>
            </a:ln>
          </p:spPr>
          <p:txBody>
            <a:bodyPr wrap="square" lIns="0" tIns="0" rIns="0" bIns="0" rtlCol="0"/>
            <a:lstStyle/>
            <a:p>
              <a:endParaRPr/>
            </a:p>
          </p:txBody>
        </p:sp>
        <p:sp>
          <p:nvSpPr>
            <p:cNvPr id="7" name="object 7"/>
            <p:cNvSpPr/>
            <p:nvPr/>
          </p:nvSpPr>
          <p:spPr>
            <a:xfrm>
              <a:off x="16534890" y="0"/>
              <a:ext cx="1753235" cy="2069464"/>
            </a:xfrm>
            <a:custGeom>
              <a:avLst/>
              <a:gdLst/>
              <a:ahLst/>
              <a:cxnLst/>
              <a:rect l="l" t="t" r="r" b="b"/>
              <a:pathLst>
                <a:path w="1753234" h="2069464">
                  <a:moveTo>
                    <a:pt x="0" y="1031697"/>
                  </a:moveTo>
                  <a:lnTo>
                    <a:pt x="1396" y="977252"/>
                  </a:lnTo>
                  <a:lnTo>
                    <a:pt x="5460" y="923493"/>
                  </a:lnTo>
                  <a:lnTo>
                    <a:pt x="13080" y="869734"/>
                  </a:lnTo>
                  <a:lnTo>
                    <a:pt x="22732" y="815974"/>
                  </a:lnTo>
                  <a:lnTo>
                    <a:pt x="35178" y="762914"/>
                  </a:lnTo>
                  <a:lnTo>
                    <a:pt x="51053" y="711225"/>
                  </a:lnTo>
                  <a:lnTo>
                    <a:pt x="68960" y="660222"/>
                  </a:lnTo>
                  <a:lnTo>
                    <a:pt x="89534" y="609917"/>
                  </a:lnTo>
                  <a:lnTo>
                    <a:pt x="113029" y="560984"/>
                  </a:lnTo>
                  <a:lnTo>
                    <a:pt x="139191" y="512737"/>
                  </a:lnTo>
                  <a:lnTo>
                    <a:pt x="167512" y="466572"/>
                  </a:lnTo>
                  <a:lnTo>
                    <a:pt x="197738" y="421766"/>
                  </a:lnTo>
                  <a:lnTo>
                    <a:pt x="230885" y="379044"/>
                  </a:lnTo>
                  <a:lnTo>
                    <a:pt x="266699" y="337692"/>
                  </a:lnTo>
                  <a:lnTo>
                    <a:pt x="303910" y="298411"/>
                  </a:lnTo>
                  <a:lnTo>
                    <a:pt x="343153" y="261188"/>
                  </a:lnTo>
                  <a:lnTo>
                    <a:pt x="384555" y="225348"/>
                  </a:lnTo>
                  <a:lnTo>
                    <a:pt x="427227" y="192277"/>
                  </a:lnTo>
                  <a:lnTo>
                    <a:pt x="472058" y="161950"/>
                  </a:lnTo>
                  <a:lnTo>
                    <a:pt x="518921" y="133692"/>
                  </a:lnTo>
                  <a:lnTo>
                    <a:pt x="566546" y="107505"/>
                  </a:lnTo>
                  <a:lnTo>
                    <a:pt x="615441" y="84073"/>
                  </a:lnTo>
                  <a:lnTo>
                    <a:pt x="665733" y="63398"/>
                  </a:lnTo>
                  <a:lnTo>
                    <a:pt x="716787" y="45478"/>
                  </a:lnTo>
                  <a:lnTo>
                    <a:pt x="768476" y="29629"/>
                  </a:lnTo>
                  <a:lnTo>
                    <a:pt x="821435" y="17221"/>
                  </a:lnTo>
                  <a:lnTo>
                    <a:pt x="875283" y="7569"/>
                  </a:lnTo>
                  <a:lnTo>
                    <a:pt x="928914" y="0"/>
                  </a:lnTo>
                </a:path>
                <a:path w="1753234" h="2069464">
                  <a:moveTo>
                    <a:pt x="1145502" y="0"/>
                  </a:moveTo>
                  <a:lnTo>
                    <a:pt x="1199133" y="7569"/>
                  </a:lnTo>
                  <a:lnTo>
                    <a:pt x="1252981" y="17221"/>
                  </a:lnTo>
                  <a:lnTo>
                    <a:pt x="1305940" y="29629"/>
                  </a:lnTo>
                  <a:lnTo>
                    <a:pt x="1357629" y="45478"/>
                  </a:lnTo>
                  <a:lnTo>
                    <a:pt x="1408683" y="63398"/>
                  </a:lnTo>
                  <a:lnTo>
                    <a:pt x="1458975" y="84073"/>
                  </a:lnTo>
                  <a:lnTo>
                    <a:pt x="1507870" y="107505"/>
                  </a:lnTo>
                  <a:lnTo>
                    <a:pt x="1556130" y="133692"/>
                  </a:lnTo>
                  <a:lnTo>
                    <a:pt x="1602358" y="161950"/>
                  </a:lnTo>
                  <a:lnTo>
                    <a:pt x="1647189" y="192277"/>
                  </a:lnTo>
                  <a:lnTo>
                    <a:pt x="1689861" y="225348"/>
                  </a:lnTo>
                  <a:lnTo>
                    <a:pt x="1731263" y="261188"/>
                  </a:lnTo>
                  <a:lnTo>
                    <a:pt x="1753107" y="281908"/>
                  </a:lnTo>
                </a:path>
                <a:path w="1753234" h="2069464">
                  <a:moveTo>
                    <a:pt x="1753107" y="1781166"/>
                  </a:moveTo>
                  <a:lnTo>
                    <a:pt x="1689861" y="1837334"/>
                  </a:lnTo>
                  <a:lnTo>
                    <a:pt x="1646427" y="1870430"/>
                  </a:lnTo>
                  <a:lnTo>
                    <a:pt x="1601596" y="1901431"/>
                  </a:lnTo>
                  <a:lnTo>
                    <a:pt x="1555495" y="1929688"/>
                  </a:lnTo>
                  <a:lnTo>
                    <a:pt x="1507870" y="1955876"/>
                  </a:lnTo>
                  <a:lnTo>
                    <a:pt x="1458975" y="1979307"/>
                  </a:lnTo>
                  <a:lnTo>
                    <a:pt x="1408683" y="1999995"/>
                  </a:lnTo>
                  <a:lnTo>
                    <a:pt x="1357629" y="2017902"/>
                  </a:lnTo>
                  <a:lnTo>
                    <a:pt x="1305305" y="2033765"/>
                  </a:lnTo>
                  <a:lnTo>
                    <a:pt x="1252981" y="2046160"/>
                  </a:lnTo>
                  <a:lnTo>
                    <a:pt x="1199133" y="2055812"/>
                  </a:lnTo>
                  <a:lnTo>
                    <a:pt x="1145412" y="2063394"/>
                  </a:lnTo>
                  <a:lnTo>
                    <a:pt x="1091691" y="2067521"/>
                  </a:lnTo>
                  <a:lnTo>
                    <a:pt x="1037208" y="2068906"/>
                  </a:lnTo>
                  <a:lnTo>
                    <a:pt x="1037208" y="2068220"/>
                  </a:lnTo>
                  <a:lnTo>
                    <a:pt x="982725" y="2066835"/>
                  </a:lnTo>
                  <a:lnTo>
                    <a:pt x="929004" y="2062695"/>
                  </a:lnTo>
                  <a:lnTo>
                    <a:pt x="875283" y="2055126"/>
                  </a:lnTo>
                  <a:lnTo>
                    <a:pt x="821435" y="2045474"/>
                  </a:lnTo>
                  <a:lnTo>
                    <a:pt x="769111" y="2033066"/>
                  </a:lnTo>
                  <a:lnTo>
                    <a:pt x="716787" y="2017217"/>
                  </a:lnTo>
                  <a:lnTo>
                    <a:pt x="665733" y="1999297"/>
                  </a:lnTo>
                  <a:lnTo>
                    <a:pt x="615441" y="1978621"/>
                  </a:lnTo>
                  <a:lnTo>
                    <a:pt x="566546" y="1955190"/>
                  </a:lnTo>
                  <a:lnTo>
                    <a:pt x="518921" y="1929688"/>
                  </a:lnTo>
                  <a:lnTo>
                    <a:pt x="472820" y="1900745"/>
                  </a:lnTo>
                  <a:lnTo>
                    <a:pt x="427989" y="1870430"/>
                  </a:lnTo>
                  <a:lnTo>
                    <a:pt x="384555" y="1837334"/>
                  </a:lnTo>
                  <a:lnTo>
                    <a:pt x="343153" y="1802193"/>
                  </a:lnTo>
                  <a:lnTo>
                    <a:pt x="303910" y="1764982"/>
                  </a:lnTo>
                  <a:lnTo>
                    <a:pt x="266699" y="1725002"/>
                  </a:lnTo>
                  <a:lnTo>
                    <a:pt x="231520" y="1684350"/>
                  </a:lnTo>
                  <a:lnTo>
                    <a:pt x="198500" y="1640928"/>
                  </a:lnTo>
                  <a:lnTo>
                    <a:pt x="167512" y="1596135"/>
                  </a:lnTo>
                  <a:lnTo>
                    <a:pt x="139191" y="1549958"/>
                  </a:lnTo>
                  <a:lnTo>
                    <a:pt x="113029" y="1502397"/>
                  </a:lnTo>
                  <a:lnTo>
                    <a:pt x="89534" y="1453464"/>
                  </a:lnTo>
                  <a:lnTo>
                    <a:pt x="68960" y="1403159"/>
                  </a:lnTo>
                  <a:lnTo>
                    <a:pt x="51053" y="1352156"/>
                  </a:lnTo>
                  <a:lnTo>
                    <a:pt x="35178" y="1299781"/>
                  </a:lnTo>
                  <a:lnTo>
                    <a:pt x="22732" y="1247406"/>
                  </a:lnTo>
                  <a:lnTo>
                    <a:pt x="13080" y="1193647"/>
                  </a:lnTo>
                  <a:lnTo>
                    <a:pt x="5460" y="1139888"/>
                  </a:lnTo>
                  <a:lnTo>
                    <a:pt x="1396" y="1086129"/>
                  </a:lnTo>
                  <a:lnTo>
                    <a:pt x="0" y="1031697"/>
                  </a:lnTo>
                </a:path>
              </a:pathLst>
            </a:custGeom>
            <a:ln w="17918">
              <a:solidFill>
                <a:srgbClr val="4A86E8"/>
              </a:solidFill>
            </a:ln>
          </p:spPr>
          <p:txBody>
            <a:bodyPr wrap="square" lIns="0" tIns="0" rIns="0" bIns="0" rtlCol="0"/>
            <a:lstStyle/>
            <a:p>
              <a:endParaRPr/>
            </a:p>
          </p:txBody>
        </p:sp>
      </p:grpSp>
      <p:sp>
        <p:nvSpPr>
          <p:cNvPr id="12" name="Title 1">
            <a:extLst>
              <a:ext uri="{FF2B5EF4-FFF2-40B4-BE49-F238E27FC236}">
                <a16:creationId xmlns:a16="http://schemas.microsoft.com/office/drawing/2014/main" id="{AF2209B7-6381-3E60-CE5E-1F0299717C1A}"/>
              </a:ext>
            </a:extLst>
          </p:cNvPr>
          <p:cNvSpPr>
            <a:spLocks noGrp="1"/>
          </p:cNvSpPr>
          <p:nvPr>
            <p:ph type="title"/>
          </p:nvPr>
        </p:nvSpPr>
        <p:spPr>
          <a:xfrm>
            <a:off x="768350" y="1335405"/>
            <a:ext cx="10515600" cy="1325563"/>
          </a:xfrm>
        </p:spPr>
        <p:txBody>
          <a:bodyPr>
            <a:noAutofit/>
          </a:bodyPr>
          <a:lstStyle/>
          <a:p>
            <a:r>
              <a:rPr lang="en-US" sz="5400" dirty="0"/>
              <a:t>A Table of Team Member Roles and Contributions</a:t>
            </a:r>
          </a:p>
        </p:txBody>
      </p:sp>
      <p:graphicFrame>
        <p:nvGraphicFramePr>
          <p:cNvPr id="14" name="Table 7">
            <a:extLst>
              <a:ext uri="{FF2B5EF4-FFF2-40B4-BE49-F238E27FC236}">
                <a16:creationId xmlns:a16="http://schemas.microsoft.com/office/drawing/2014/main" id="{363A9D44-4039-5EC9-8200-97B512F3487D}"/>
              </a:ext>
            </a:extLst>
          </p:cNvPr>
          <p:cNvGraphicFramePr>
            <a:graphicFrameLocks/>
          </p:cNvGraphicFramePr>
          <p:nvPr>
            <p:extLst>
              <p:ext uri="{D42A27DB-BD31-4B8C-83A1-F6EECF244321}">
                <p14:modId xmlns:p14="http://schemas.microsoft.com/office/powerpoint/2010/main" val="2595990187"/>
              </p:ext>
            </p:extLst>
          </p:nvPr>
        </p:nvGraphicFramePr>
        <p:xfrm>
          <a:off x="920750" y="3168649"/>
          <a:ext cx="16078199" cy="6385554"/>
        </p:xfrm>
        <a:graphic>
          <a:graphicData uri="http://schemas.openxmlformats.org/drawingml/2006/table">
            <a:tbl>
              <a:tblPr firstRow="1" bandRow="1">
                <a:tableStyleId>{5C22544A-7EE6-4342-B048-85BDC9FD1C3A}</a:tableStyleId>
              </a:tblPr>
              <a:tblGrid>
                <a:gridCol w="5176129">
                  <a:extLst>
                    <a:ext uri="{9D8B030D-6E8A-4147-A177-3AD203B41FA5}">
                      <a16:colId xmlns:a16="http://schemas.microsoft.com/office/drawing/2014/main" val="3407742612"/>
                    </a:ext>
                  </a:extLst>
                </a:gridCol>
                <a:gridCol w="5451035">
                  <a:extLst>
                    <a:ext uri="{9D8B030D-6E8A-4147-A177-3AD203B41FA5}">
                      <a16:colId xmlns:a16="http://schemas.microsoft.com/office/drawing/2014/main" val="1157308196"/>
                    </a:ext>
                  </a:extLst>
                </a:gridCol>
                <a:gridCol w="5451035">
                  <a:extLst>
                    <a:ext uri="{9D8B030D-6E8A-4147-A177-3AD203B41FA5}">
                      <a16:colId xmlns:a16="http://schemas.microsoft.com/office/drawing/2014/main" val="1942497541"/>
                    </a:ext>
                  </a:extLst>
                </a:gridCol>
              </a:tblGrid>
              <a:tr h="433396">
                <a:tc>
                  <a:txBody>
                    <a:bodyPr/>
                    <a:lstStyle/>
                    <a:p>
                      <a:pPr fontAlgn="b"/>
                      <a:r>
                        <a:rPr lang="en-US" sz="1800" b="1" dirty="0">
                          <a:effectLst/>
                        </a:rPr>
                        <a:t>Member Name</a:t>
                      </a:r>
                    </a:p>
                  </a:txBody>
                  <a:tcPr anchor="b"/>
                </a:tc>
                <a:tc>
                  <a:txBody>
                    <a:bodyPr/>
                    <a:lstStyle/>
                    <a:p>
                      <a:pPr fontAlgn="b"/>
                      <a:r>
                        <a:rPr lang="en-US" sz="1800" b="1">
                          <a:effectLst/>
                        </a:rPr>
                        <a:t>Role</a:t>
                      </a:r>
                    </a:p>
                  </a:txBody>
                  <a:tcPr anchor="b"/>
                </a:tc>
                <a:tc>
                  <a:txBody>
                    <a:bodyPr/>
                    <a:lstStyle/>
                    <a:p>
                      <a:pPr fontAlgn="b"/>
                      <a:r>
                        <a:rPr lang="en-US" sz="1800" b="1" dirty="0">
                          <a:effectLst/>
                        </a:rPr>
                        <a:t>Contribution</a:t>
                      </a:r>
                    </a:p>
                  </a:txBody>
                  <a:tcPr anchor="b"/>
                </a:tc>
                <a:extLst>
                  <a:ext uri="{0D108BD9-81ED-4DB2-BD59-A6C34878D82A}">
                    <a16:rowId xmlns:a16="http://schemas.microsoft.com/office/drawing/2014/main" val="1910937936"/>
                  </a:ext>
                </a:extLst>
              </a:tr>
              <a:tr h="1044892">
                <a:tc>
                  <a:txBody>
                    <a:bodyPr/>
                    <a:lstStyle/>
                    <a:p>
                      <a:pPr fontAlgn="base"/>
                      <a:r>
                        <a:rPr lang="en-US" sz="1800" dirty="0" err="1">
                          <a:effectLst/>
                        </a:rPr>
                        <a:t>Ibrahimpatnam</a:t>
                      </a:r>
                      <a:r>
                        <a:rPr lang="en-US" sz="1800" dirty="0">
                          <a:effectLst/>
                        </a:rPr>
                        <a:t> Rohit &amp; Pooja </a:t>
                      </a:r>
                      <a:r>
                        <a:rPr lang="en-US" sz="1800" dirty="0" err="1">
                          <a:effectLst/>
                        </a:rPr>
                        <a:t>Bhathaluri</a:t>
                      </a:r>
                      <a:endParaRPr lang="en-US" sz="1800" dirty="0">
                        <a:effectLst/>
                      </a:endParaRPr>
                    </a:p>
                  </a:txBody>
                  <a:tcPr anchor="ctr"/>
                </a:tc>
                <a:tc>
                  <a:txBody>
                    <a:bodyPr/>
                    <a:lstStyle/>
                    <a:p>
                      <a:pPr fontAlgn="base"/>
                      <a:r>
                        <a:rPr lang="en-US" sz="1800">
                          <a:effectLst/>
                        </a:rPr>
                        <a:t>Data Preprocessing</a:t>
                      </a:r>
                    </a:p>
                  </a:txBody>
                  <a:tcPr anchor="ctr"/>
                </a:tc>
                <a:tc>
                  <a:txBody>
                    <a:bodyPr/>
                    <a:lstStyle/>
                    <a:p>
                      <a:pPr fontAlgn="base"/>
                      <a:r>
                        <a:rPr lang="en-US" sz="1800">
                          <a:effectLst/>
                        </a:rPr>
                        <a:t>Loading and cleaning MRI data, handling missing values, data normalization</a:t>
                      </a:r>
                    </a:p>
                  </a:txBody>
                  <a:tcPr anchor="ctr"/>
                </a:tc>
                <a:extLst>
                  <a:ext uri="{0D108BD9-81ED-4DB2-BD59-A6C34878D82A}">
                    <a16:rowId xmlns:a16="http://schemas.microsoft.com/office/drawing/2014/main" val="3368923590"/>
                  </a:ext>
                </a:extLst>
              </a:tr>
              <a:tr h="748592">
                <a:tc>
                  <a:txBody>
                    <a:bodyPr/>
                    <a:lstStyle/>
                    <a:p>
                      <a:pPr fontAlgn="base"/>
                      <a:r>
                        <a:rPr lang="en-US" sz="1800" dirty="0" err="1">
                          <a:effectLst/>
                        </a:rPr>
                        <a:t>Thapasvini</a:t>
                      </a:r>
                      <a:r>
                        <a:rPr lang="en-US" sz="1800" dirty="0">
                          <a:effectLst/>
                        </a:rPr>
                        <a:t> </a:t>
                      </a:r>
                      <a:r>
                        <a:rPr lang="en-US" sz="1800" dirty="0" err="1">
                          <a:effectLst/>
                        </a:rPr>
                        <a:t>Devalla</a:t>
                      </a:r>
                      <a:r>
                        <a:rPr lang="en-US" sz="1800" dirty="0">
                          <a:effectLst/>
                        </a:rPr>
                        <a:t> &amp; </a:t>
                      </a:r>
                      <a:r>
                        <a:rPr lang="en-US" sz="1800" dirty="0" err="1">
                          <a:effectLst/>
                        </a:rPr>
                        <a:t>Ibrahimpatnam</a:t>
                      </a:r>
                      <a:r>
                        <a:rPr lang="en-US" sz="1800" dirty="0">
                          <a:effectLst/>
                        </a:rPr>
                        <a:t> Rohit</a:t>
                      </a:r>
                    </a:p>
                  </a:txBody>
                  <a:tcPr anchor="ctr"/>
                </a:tc>
                <a:tc>
                  <a:txBody>
                    <a:bodyPr/>
                    <a:lstStyle/>
                    <a:p>
                      <a:pPr fontAlgn="base"/>
                      <a:r>
                        <a:rPr lang="en-US" sz="1800">
                          <a:effectLst/>
                        </a:rPr>
                        <a:t>Feature Extraction and Engineering</a:t>
                      </a:r>
                    </a:p>
                  </a:txBody>
                  <a:tcPr anchor="ctr"/>
                </a:tc>
                <a:tc>
                  <a:txBody>
                    <a:bodyPr/>
                    <a:lstStyle/>
                    <a:p>
                      <a:pPr fontAlgn="base"/>
                      <a:r>
                        <a:rPr lang="en-US" sz="1800" dirty="0">
                          <a:effectLst/>
                        </a:rPr>
                        <a:t>Identifying relevant features from MRI data, reducing dimensionality</a:t>
                      </a:r>
                    </a:p>
                  </a:txBody>
                  <a:tcPr anchor="ctr"/>
                </a:tc>
                <a:extLst>
                  <a:ext uri="{0D108BD9-81ED-4DB2-BD59-A6C34878D82A}">
                    <a16:rowId xmlns:a16="http://schemas.microsoft.com/office/drawing/2014/main" val="2602708107"/>
                  </a:ext>
                </a:extLst>
              </a:tr>
              <a:tr h="1063789">
                <a:tc>
                  <a:txBody>
                    <a:bodyPr/>
                    <a:lstStyle/>
                    <a:p>
                      <a:pPr fontAlgn="base"/>
                      <a:r>
                        <a:rPr lang="en-US" sz="1800" dirty="0">
                          <a:effectLst/>
                        </a:rPr>
                        <a:t>Pooja </a:t>
                      </a:r>
                      <a:r>
                        <a:rPr lang="en-US" sz="1800" dirty="0" err="1">
                          <a:effectLst/>
                        </a:rPr>
                        <a:t>Bhathaluri</a:t>
                      </a:r>
                      <a:r>
                        <a:rPr lang="en-US" sz="1800" dirty="0">
                          <a:effectLst/>
                        </a:rPr>
                        <a:t>&amp; </a:t>
                      </a:r>
                      <a:r>
                        <a:rPr lang="en-US" sz="1800" dirty="0" err="1">
                          <a:effectLst/>
                        </a:rPr>
                        <a:t>Thapasvini</a:t>
                      </a:r>
                      <a:r>
                        <a:rPr lang="en-US" sz="1800" dirty="0">
                          <a:effectLst/>
                        </a:rPr>
                        <a:t> </a:t>
                      </a:r>
                      <a:r>
                        <a:rPr lang="en-US" sz="1800" dirty="0" err="1">
                          <a:effectLst/>
                        </a:rPr>
                        <a:t>Devalla</a:t>
                      </a:r>
                      <a:r>
                        <a:rPr lang="en-US" sz="1800" dirty="0">
                          <a:effectLst/>
                        </a:rPr>
                        <a:t> </a:t>
                      </a:r>
                    </a:p>
                  </a:txBody>
                  <a:tcPr anchor="ctr"/>
                </a:tc>
                <a:tc>
                  <a:txBody>
                    <a:bodyPr/>
                    <a:lstStyle/>
                    <a:p>
                      <a:pPr fontAlgn="base"/>
                      <a:r>
                        <a:rPr lang="en-US" sz="1800">
                          <a:effectLst/>
                        </a:rPr>
                        <a:t>Model Architecture and Training</a:t>
                      </a:r>
                    </a:p>
                  </a:txBody>
                  <a:tcPr anchor="ctr"/>
                </a:tc>
                <a:tc>
                  <a:txBody>
                    <a:bodyPr/>
                    <a:lstStyle/>
                    <a:p>
                      <a:pPr fontAlgn="base"/>
                      <a:r>
                        <a:rPr lang="en-US" sz="1800" dirty="0">
                          <a:effectLst/>
                        </a:rPr>
                        <a:t>Selecting DNN architecture, training the model, applying optimization techniques</a:t>
                      </a:r>
                    </a:p>
                  </a:txBody>
                  <a:tcPr anchor="ctr"/>
                </a:tc>
                <a:extLst>
                  <a:ext uri="{0D108BD9-81ED-4DB2-BD59-A6C34878D82A}">
                    <a16:rowId xmlns:a16="http://schemas.microsoft.com/office/drawing/2014/main" val="4179528139"/>
                  </a:ext>
                </a:extLst>
              </a:tr>
              <a:tr h="1063789">
                <a:tc>
                  <a:txBody>
                    <a:bodyPr/>
                    <a:lstStyle/>
                    <a:p>
                      <a:pPr fontAlgn="base"/>
                      <a:r>
                        <a:rPr lang="en-US" sz="1800" dirty="0" err="1">
                          <a:effectLst/>
                        </a:rPr>
                        <a:t>Benerji</a:t>
                      </a:r>
                      <a:r>
                        <a:rPr lang="en-US" sz="1800" dirty="0">
                          <a:effectLst/>
                        </a:rPr>
                        <a:t> Vigna Sai Thota &amp; Ashritha Kothakonda </a:t>
                      </a:r>
                    </a:p>
                  </a:txBody>
                  <a:tcPr anchor="ctr"/>
                </a:tc>
                <a:tc>
                  <a:txBody>
                    <a:bodyPr/>
                    <a:lstStyle/>
                    <a:p>
                      <a:pPr fontAlgn="base"/>
                      <a:r>
                        <a:rPr lang="en-US" sz="1800" dirty="0">
                          <a:effectLst/>
                        </a:rPr>
                        <a:t>Model Evaluation</a:t>
                      </a:r>
                    </a:p>
                  </a:txBody>
                  <a:tcPr anchor="ctr"/>
                </a:tc>
                <a:tc>
                  <a:txBody>
                    <a:bodyPr/>
                    <a:lstStyle/>
                    <a:p>
                      <a:pPr fontAlgn="base"/>
                      <a:r>
                        <a:rPr lang="en-US" sz="1800" dirty="0">
                          <a:effectLst/>
                        </a:rPr>
                        <a:t>Testing the model, evaluating performance metrics, optimizing the model</a:t>
                      </a:r>
                    </a:p>
                  </a:txBody>
                  <a:tcPr anchor="ctr"/>
                </a:tc>
                <a:extLst>
                  <a:ext uri="{0D108BD9-81ED-4DB2-BD59-A6C34878D82A}">
                    <a16:rowId xmlns:a16="http://schemas.microsoft.com/office/drawing/2014/main" val="2551905734"/>
                  </a:ext>
                </a:extLst>
              </a:tr>
              <a:tr h="1044892">
                <a:tc>
                  <a:txBody>
                    <a:bodyPr/>
                    <a:lstStyle/>
                    <a:p>
                      <a:pPr fontAlgn="base"/>
                      <a:r>
                        <a:rPr lang="en-US" sz="1800" dirty="0">
                          <a:effectLst/>
                        </a:rPr>
                        <a:t>Varun </a:t>
                      </a:r>
                      <a:r>
                        <a:rPr lang="en-US" sz="1800" dirty="0" err="1">
                          <a:effectLst/>
                        </a:rPr>
                        <a:t>Chaowdary</a:t>
                      </a:r>
                      <a:r>
                        <a:rPr lang="en-US" sz="1800" dirty="0">
                          <a:effectLst/>
                        </a:rPr>
                        <a:t> </a:t>
                      </a:r>
                      <a:r>
                        <a:rPr lang="en-US" sz="1800" dirty="0" err="1">
                          <a:effectLst/>
                        </a:rPr>
                        <a:t>Yarra</a:t>
                      </a:r>
                      <a:r>
                        <a:rPr lang="en-US" sz="1800" dirty="0">
                          <a:effectLst/>
                        </a:rPr>
                        <a:t>&amp; </a:t>
                      </a:r>
                      <a:r>
                        <a:rPr lang="en-US" sz="1800" dirty="0" err="1">
                          <a:effectLst/>
                        </a:rPr>
                        <a:t>Benerji</a:t>
                      </a:r>
                      <a:r>
                        <a:rPr lang="en-US" sz="1800" dirty="0">
                          <a:effectLst/>
                        </a:rPr>
                        <a:t> Vigna Sai Thota</a:t>
                      </a:r>
                    </a:p>
                  </a:txBody>
                  <a:tcPr anchor="ctr"/>
                </a:tc>
                <a:tc>
                  <a:txBody>
                    <a:bodyPr/>
                    <a:lstStyle/>
                    <a:p>
                      <a:pPr fontAlgn="base"/>
                      <a:r>
                        <a:rPr lang="en-US" sz="1800" dirty="0">
                          <a:effectLst/>
                        </a:rPr>
                        <a:t>Data Analysis and EDA</a:t>
                      </a:r>
                    </a:p>
                  </a:txBody>
                  <a:tcPr anchor="ctr"/>
                </a:tc>
                <a:tc>
                  <a:txBody>
                    <a:bodyPr/>
                    <a:lstStyle/>
                    <a:p>
                      <a:pPr fontAlgn="base"/>
                      <a:r>
                        <a:rPr lang="en-US" sz="1800">
                          <a:effectLst/>
                        </a:rPr>
                        <a:t>Conducting exploratory data analysis, identifying data patterns and insights</a:t>
                      </a:r>
                    </a:p>
                  </a:txBody>
                  <a:tcPr anchor="ctr"/>
                </a:tc>
                <a:extLst>
                  <a:ext uri="{0D108BD9-81ED-4DB2-BD59-A6C34878D82A}">
                    <a16:rowId xmlns:a16="http://schemas.microsoft.com/office/drawing/2014/main" val="1957578850"/>
                  </a:ext>
                </a:extLst>
              </a:tr>
              <a:tr h="986204">
                <a:tc>
                  <a:txBody>
                    <a:bodyPr/>
                    <a:lstStyle/>
                    <a:p>
                      <a:pPr fontAlgn="base"/>
                      <a:r>
                        <a:rPr lang="en-US" sz="1800" dirty="0">
                          <a:effectLst/>
                        </a:rPr>
                        <a:t>Ashritha Kothakonda &amp; Varun </a:t>
                      </a:r>
                      <a:r>
                        <a:rPr lang="en-US" sz="1800" dirty="0" err="1">
                          <a:effectLst/>
                        </a:rPr>
                        <a:t>Chaowdary</a:t>
                      </a:r>
                      <a:r>
                        <a:rPr lang="en-US" sz="1800" dirty="0">
                          <a:effectLst/>
                        </a:rPr>
                        <a:t> </a:t>
                      </a:r>
                      <a:r>
                        <a:rPr lang="en-US" sz="1800" dirty="0" err="1">
                          <a:effectLst/>
                        </a:rPr>
                        <a:t>Yarra</a:t>
                      </a:r>
                      <a:endParaRPr lang="en-US" sz="1800" dirty="0">
                        <a:effectLst/>
                      </a:endParaRPr>
                    </a:p>
                  </a:txBody>
                  <a:tcPr anchor="ctr"/>
                </a:tc>
                <a:tc>
                  <a:txBody>
                    <a:bodyPr/>
                    <a:lstStyle/>
                    <a:p>
                      <a:pPr fontAlgn="base"/>
                      <a:r>
                        <a:rPr lang="en-US" sz="1800">
                          <a:effectLst/>
                        </a:rPr>
                        <a:t>Implementation and Reporting</a:t>
                      </a:r>
                    </a:p>
                  </a:txBody>
                  <a:tcPr anchor="ctr"/>
                </a:tc>
                <a:tc>
                  <a:txBody>
                    <a:bodyPr/>
                    <a:lstStyle/>
                    <a:p>
                      <a:pPr fontAlgn="base"/>
                      <a:r>
                        <a:rPr lang="en-US" sz="1800" dirty="0">
                          <a:effectLst/>
                        </a:rPr>
                        <a:t>Coding the model, documenting the process, preparing for presentation</a:t>
                      </a:r>
                    </a:p>
                  </a:txBody>
                  <a:tcPr anchor="ctr"/>
                </a:tc>
                <a:extLst>
                  <a:ext uri="{0D108BD9-81ED-4DB2-BD59-A6C34878D82A}">
                    <a16:rowId xmlns:a16="http://schemas.microsoft.com/office/drawing/2014/main" val="174566062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71D7D55A-E30D-4527-2938-053BDC399A3C}"/>
              </a:ext>
            </a:extLst>
          </p:cNvPr>
          <p:cNvSpPr txBox="1"/>
          <p:nvPr/>
        </p:nvSpPr>
        <p:spPr>
          <a:xfrm>
            <a:off x="5213667" y="4864193"/>
            <a:ext cx="7873365" cy="975267"/>
          </a:xfrm>
          <a:prstGeom prst="rect">
            <a:avLst/>
          </a:prstGeom>
        </p:spPr>
        <p:txBody>
          <a:bodyPr vert="horz" wrap="square" lIns="0" tIns="10160" rIns="0" bIns="0" rtlCol="0">
            <a:spAutoFit/>
          </a:bodyPr>
          <a:lstStyle/>
          <a:p>
            <a:pPr marL="12065" marR="5080" algn="ctr">
              <a:lnSpc>
                <a:spcPct val="100600"/>
              </a:lnSpc>
              <a:spcBef>
                <a:spcPts val="80"/>
              </a:spcBef>
            </a:pPr>
            <a:r>
              <a:rPr lang="af-ZA" sz="6650" spc="-85" dirty="0">
                <a:solidFill>
                  <a:srgbClr val="262425"/>
                </a:solidFill>
                <a:latin typeface="Microsoft Sans Serif"/>
                <a:cs typeface="Microsoft Sans Serif"/>
              </a:rPr>
              <a:t>Thank you</a:t>
            </a:r>
            <a:endParaRPr sz="6650" dirty="0">
              <a:latin typeface="Microsoft Sans Serif"/>
              <a:cs typeface="Microsoft Sans Serif"/>
            </a:endParaRPr>
          </a:p>
        </p:txBody>
      </p:sp>
      <p:grpSp>
        <p:nvGrpSpPr>
          <p:cNvPr id="5" name="object 3">
            <a:extLst>
              <a:ext uri="{FF2B5EF4-FFF2-40B4-BE49-F238E27FC236}">
                <a16:creationId xmlns:a16="http://schemas.microsoft.com/office/drawing/2014/main" id="{79F3CA8D-0606-1EE6-7F6C-B8BB34FC805F}"/>
              </a:ext>
            </a:extLst>
          </p:cNvPr>
          <p:cNvGrpSpPr/>
          <p:nvPr/>
        </p:nvGrpSpPr>
        <p:grpSpPr>
          <a:xfrm>
            <a:off x="-9359" y="-9359"/>
            <a:ext cx="5782310" cy="5858510"/>
            <a:chOff x="-9359" y="-9359"/>
            <a:chExt cx="5782310" cy="5858510"/>
          </a:xfrm>
        </p:grpSpPr>
        <p:sp>
          <p:nvSpPr>
            <p:cNvPr id="6" name="object 4">
              <a:extLst>
                <a:ext uri="{FF2B5EF4-FFF2-40B4-BE49-F238E27FC236}">
                  <a16:creationId xmlns:a16="http://schemas.microsoft.com/office/drawing/2014/main" id="{5950E17A-D69C-A706-31DA-382DFCFF5F8B}"/>
                </a:ext>
              </a:extLst>
            </p:cNvPr>
            <p:cNvSpPr/>
            <p:nvPr/>
          </p:nvSpPr>
          <p:spPr>
            <a:xfrm>
              <a:off x="0" y="0"/>
              <a:ext cx="5763260" cy="5839460"/>
            </a:xfrm>
            <a:custGeom>
              <a:avLst/>
              <a:gdLst/>
              <a:ahLst/>
              <a:cxnLst/>
              <a:rect l="l" t="t" r="r" b="b"/>
              <a:pathLst>
                <a:path w="5763260" h="5839460">
                  <a:moveTo>
                    <a:pt x="5762996" y="0"/>
                  </a:moveTo>
                  <a:lnTo>
                    <a:pt x="5730379" y="149377"/>
                  </a:lnTo>
                  <a:lnTo>
                    <a:pt x="5684291" y="335864"/>
                  </a:lnTo>
                  <a:lnTo>
                    <a:pt x="5633897" y="521614"/>
                  </a:lnTo>
                  <a:lnTo>
                    <a:pt x="5579173" y="705929"/>
                  </a:lnTo>
                  <a:lnTo>
                    <a:pt x="5518695" y="888809"/>
                  </a:lnTo>
                  <a:lnTo>
                    <a:pt x="5454624" y="1069530"/>
                  </a:lnTo>
                  <a:lnTo>
                    <a:pt x="5385498" y="1249527"/>
                  </a:lnTo>
                  <a:lnTo>
                    <a:pt x="5312054" y="1426654"/>
                  </a:lnTo>
                  <a:lnTo>
                    <a:pt x="5233580" y="1603044"/>
                  </a:lnTo>
                  <a:lnTo>
                    <a:pt x="5151500" y="1776564"/>
                  </a:lnTo>
                  <a:lnTo>
                    <a:pt x="5064378" y="1947925"/>
                  </a:lnTo>
                  <a:lnTo>
                    <a:pt x="4972938" y="2117127"/>
                  </a:lnTo>
                  <a:lnTo>
                    <a:pt x="4877904" y="2284158"/>
                  </a:lnTo>
                  <a:lnTo>
                    <a:pt x="4777828" y="2449042"/>
                  </a:lnTo>
                  <a:lnTo>
                    <a:pt x="4674145" y="2610319"/>
                  </a:lnTo>
                  <a:lnTo>
                    <a:pt x="4566868" y="2770161"/>
                  </a:lnTo>
                  <a:lnTo>
                    <a:pt x="4454550" y="2926397"/>
                  </a:lnTo>
                  <a:lnTo>
                    <a:pt x="4338624" y="3079762"/>
                  </a:lnTo>
                  <a:lnTo>
                    <a:pt x="4219104" y="3230232"/>
                  </a:lnTo>
                  <a:lnTo>
                    <a:pt x="4095991" y="3377831"/>
                  </a:lnTo>
                  <a:lnTo>
                    <a:pt x="3968546" y="3522547"/>
                  </a:lnTo>
                  <a:lnTo>
                    <a:pt x="3838231" y="3662946"/>
                  </a:lnTo>
                  <a:lnTo>
                    <a:pt x="3703586" y="3801185"/>
                  </a:lnTo>
                  <a:lnTo>
                    <a:pt x="3566070" y="3935107"/>
                  </a:lnTo>
                  <a:lnTo>
                    <a:pt x="3424948" y="4066146"/>
                  </a:lnTo>
                  <a:lnTo>
                    <a:pt x="3280955" y="4192866"/>
                  </a:lnTo>
                  <a:lnTo>
                    <a:pt x="3133356" y="4316704"/>
                  </a:lnTo>
                  <a:lnTo>
                    <a:pt x="2982874" y="4436224"/>
                  </a:lnTo>
                  <a:lnTo>
                    <a:pt x="2829509" y="4552149"/>
                  </a:lnTo>
                  <a:lnTo>
                    <a:pt x="2672562" y="4663744"/>
                  </a:lnTo>
                  <a:lnTo>
                    <a:pt x="2513444" y="4771745"/>
                  </a:lnTo>
                  <a:lnTo>
                    <a:pt x="2351442" y="4875428"/>
                  </a:lnTo>
                  <a:lnTo>
                    <a:pt x="2187282" y="4974780"/>
                  </a:lnTo>
                  <a:lnTo>
                    <a:pt x="2020239" y="5070538"/>
                  </a:lnTo>
                  <a:lnTo>
                    <a:pt x="1851050" y="5161978"/>
                  </a:lnTo>
                  <a:lnTo>
                    <a:pt x="1679689" y="5248376"/>
                  </a:lnTo>
                  <a:lnTo>
                    <a:pt x="1505445" y="5331180"/>
                  </a:lnTo>
                  <a:lnTo>
                    <a:pt x="1329766" y="5408942"/>
                  </a:lnTo>
                  <a:lnTo>
                    <a:pt x="1152649" y="5483097"/>
                  </a:lnTo>
                  <a:lnTo>
                    <a:pt x="972651" y="5551499"/>
                  </a:lnTo>
                  <a:lnTo>
                    <a:pt x="791928" y="5616295"/>
                  </a:lnTo>
                  <a:lnTo>
                    <a:pt x="609053" y="5676061"/>
                  </a:lnTo>
                  <a:lnTo>
                    <a:pt x="424736" y="5731496"/>
                  </a:lnTo>
                  <a:lnTo>
                    <a:pt x="238973" y="5781890"/>
                  </a:lnTo>
                  <a:lnTo>
                    <a:pt x="52496" y="5827978"/>
                  </a:lnTo>
                  <a:lnTo>
                    <a:pt x="0" y="5839441"/>
                  </a:lnTo>
                </a:path>
              </a:pathLst>
            </a:custGeom>
            <a:ln w="18719">
              <a:solidFill>
                <a:srgbClr val="262425"/>
              </a:solidFill>
            </a:ln>
          </p:spPr>
          <p:txBody>
            <a:bodyPr wrap="square" lIns="0" tIns="0" rIns="0" bIns="0" rtlCol="0"/>
            <a:lstStyle/>
            <a:p>
              <a:endParaRPr/>
            </a:p>
          </p:txBody>
        </p:sp>
        <p:sp>
          <p:nvSpPr>
            <p:cNvPr id="7" name="object 5">
              <a:extLst>
                <a:ext uri="{FF2B5EF4-FFF2-40B4-BE49-F238E27FC236}">
                  <a16:creationId xmlns:a16="http://schemas.microsoft.com/office/drawing/2014/main" id="{5D8B0A30-1276-745F-B32B-EF465339AE36}"/>
                </a:ext>
              </a:extLst>
            </p:cNvPr>
            <p:cNvSpPr/>
            <p:nvPr/>
          </p:nvSpPr>
          <p:spPr>
            <a:xfrm>
              <a:off x="0" y="0"/>
              <a:ext cx="2878455" cy="2940685"/>
            </a:xfrm>
            <a:custGeom>
              <a:avLst/>
              <a:gdLst/>
              <a:ahLst/>
              <a:cxnLst/>
              <a:rect l="l" t="t" r="r" b="b"/>
              <a:pathLst>
                <a:path w="2878455" h="2940685">
                  <a:moveTo>
                    <a:pt x="2877884" y="0"/>
                  </a:moveTo>
                  <a:lnTo>
                    <a:pt x="0" y="0"/>
                  </a:lnTo>
                  <a:lnTo>
                    <a:pt x="0" y="2940681"/>
                  </a:lnTo>
                  <a:lnTo>
                    <a:pt x="119454" y="2895434"/>
                  </a:lnTo>
                  <a:lnTo>
                    <a:pt x="231774" y="2848635"/>
                  </a:lnTo>
                  <a:lnTo>
                    <a:pt x="342652" y="2798952"/>
                  </a:lnTo>
                  <a:lnTo>
                    <a:pt x="452814" y="2747111"/>
                  </a:lnTo>
                  <a:lnTo>
                    <a:pt x="561533" y="2691675"/>
                  </a:lnTo>
                  <a:lnTo>
                    <a:pt x="668813" y="2634081"/>
                  </a:lnTo>
                  <a:lnTo>
                    <a:pt x="773931" y="2573604"/>
                  </a:lnTo>
                  <a:lnTo>
                    <a:pt x="878329" y="2510967"/>
                  </a:lnTo>
                  <a:lnTo>
                    <a:pt x="980569" y="2445448"/>
                  </a:lnTo>
                  <a:lnTo>
                    <a:pt x="1081370" y="2377046"/>
                  </a:lnTo>
                  <a:lnTo>
                    <a:pt x="1180009" y="2305761"/>
                  </a:lnTo>
                  <a:lnTo>
                    <a:pt x="1277213" y="2233040"/>
                  </a:lnTo>
                  <a:lnTo>
                    <a:pt x="1372971" y="2157450"/>
                  </a:lnTo>
                  <a:lnTo>
                    <a:pt x="1465846" y="2078964"/>
                  </a:lnTo>
                  <a:lnTo>
                    <a:pt x="1557286" y="1998319"/>
                  </a:lnTo>
                  <a:lnTo>
                    <a:pt x="1646567" y="1915528"/>
                  </a:lnTo>
                  <a:lnTo>
                    <a:pt x="1733689" y="1830565"/>
                  </a:lnTo>
                  <a:lnTo>
                    <a:pt x="1818639" y="1743443"/>
                  </a:lnTo>
                  <a:lnTo>
                    <a:pt x="1901443" y="1654162"/>
                  </a:lnTo>
                  <a:lnTo>
                    <a:pt x="1982088" y="1563446"/>
                  </a:lnTo>
                  <a:lnTo>
                    <a:pt x="2059838" y="1469847"/>
                  </a:lnTo>
                  <a:lnTo>
                    <a:pt x="2135441" y="1374813"/>
                  </a:lnTo>
                  <a:lnTo>
                    <a:pt x="2208885" y="1277607"/>
                  </a:lnTo>
                  <a:lnTo>
                    <a:pt x="2279446" y="1178255"/>
                  </a:lnTo>
                  <a:lnTo>
                    <a:pt x="2347836" y="1077455"/>
                  </a:lnTo>
                  <a:lnTo>
                    <a:pt x="2413368" y="975207"/>
                  </a:lnTo>
                  <a:lnTo>
                    <a:pt x="2476715" y="870813"/>
                  </a:lnTo>
                  <a:lnTo>
                    <a:pt x="2537193" y="765695"/>
                  </a:lnTo>
                  <a:lnTo>
                    <a:pt x="2594800" y="658418"/>
                  </a:lnTo>
                  <a:lnTo>
                    <a:pt x="2649511" y="549694"/>
                  </a:lnTo>
                  <a:lnTo>
                    <a:pt x="2702077" y="439534"/>
                  </a:lnTo>
                  <a:lnTo>
                    <a:pt x="2751035" y="328650"/>
                  </a:lnTo>
                  <a:lnTo>
                    <a:pt x="2797835" y="216331"/>
                  </a:lnTo>
                  <a:lnTo>
                    <a:pt x="2841764" y="102577"/>
                  </a:lnTo>
                  <a:lnTo>
                    <a:pt x="2877884" y="0"/>
                  </a:lnTo>
                  <a:close/>
                </a:path>
              </a:pathLst>
            </a:custGeom>
            <a:solidFill>
              <a:srgbClr val="4A86E8">
                <a:alpha val="27059"/>
              </a:srgbClr>
            </a:solidFill>
          </p:spPr>
          <p:txBody>
            <a:bodyPr wrap="square" lIns="0" tIns="0" rIns="0" bIns="0" rtlCol="0"/>
            <a:lstStyle/>
            <a:p>
              <a:endParaRPr/>
            </a:p>
          </p:txBody>
        </p:sp>
        <p:sp>
          <p:nvSpPr>
            <p:cNvPr id="8" name="object 6">
              <a:extLst>
                <a:ext uri="{FF2B5EF4-FFF2-40B4-BE49-F238E27FC236}">
                  <a16:creationId xmlns:a16="http://schemas.microsoft.com/office/drawing/2014/main" id="{6CEBB3E9-E36F-031B-3A8E-3033A59940C5}"/>
                </a:ext>
              </a:extLst>
            </p:cNvPr>
            <p:cNvSpPr/>
            <p:nvPr/>
          </p:nvSpPr>
          <p:spPr>
            <a:xfrm>
              <a:off x="0" y="0"/>
              <a:ext cx="2878455" cy="2940685"/>
            </a:xfrm>
            <a:custGeom>
              <a:avLst/>
              <a:gdLst/>
              <a:ahLst/>
              <a:cxnLst/>
              <a:rect l="l" t="t" r="r" b="b"/>
              <a:pathLst>
                <a:path w="2878455" h="2940685">
                  <a:moveTo>
                    <a:pt x="2877884" y="0"/>
                  </a:moveTo>
                  <a:lnTo>
                    <a:pt x="2841764" y="102577"/>
                  </a:lnTo>
                  <a:lnTo>
                    <a:pt x="2797835" y="216331"/>
                  </a:lnTo>
                  <a:lnTo>
                    <a:pt x="2751035" y="328650"/>
                  </a:lnTo>
                  <a:lnTo>
                    <a:pt x="2702077" y="439534"/>
                  </a:lnTo>
                  <a:lnTo>
                    <a:pt x="2649511" y="549694"/>
                  </a:lnTo>
                  <a:lnTo>
                    <a:pt x="2594800" y="658418"/>
                  </a:lnTo>
                  <a:lnTo>
                    <a:pt x="2537193" y="765695"/>
                  </a:lnTo>
                  <a:lnTo>
                    <a:pt x="2476715" y="870813"/>
                  </a:lnTo>
                  <a:lnTo>
                    <a:pt x="2413368" y="975207"/>
                  </a:lnTo>
                  <a:lnTo>
                    <a:pt x="2347836" y="1077455"/>
                  </a:lnTo>
                  <a:lnTo>
                    <a:pt x="2279446" y="1178255"/>
                  </a:lnTo>
                  <a:lnTo>
                    <a:pt x="2208885" y="1277607"/>
                  </a:lnTo>
                  <a:lnTo>
                    <a:pt x="2135441" y="1374813"/>
                  </a:lnTo>
                  <a:lnTo>
                    <a:pt x="2059838" y="1469847"/>
                  </a:lnTo>
                  <a:lnTo>
                    <a:pt x="1982088" y="1563446"/>
                  </a:lnTo>
                  <a:lnTo>
                    <a:pt x="1901443" y="1654162"/>
                  </a:lnTo>
                  <a:lnTo>
                    <a:pt x="1818639" y="1743443"/>
                  </a:lnTo>
                  <a:lnTo>
                    <a:pt x="1733689" y="1830565"/>
                  </a:lnTo>
                  <a:lnTo>
                    <a:pt x="1646567" y="1915528"/>
                  </a:lnTo>
                  <a:lnTo>
                    <a:pt x="1557286" y="1998319"/>
                  </a:lnTo>
                  <a:lnTo>
                    <a:pt x="1465846" y="2078964"/>
                  </a:lnTo>
                  <a:lnTo>
                    <a:pt x="1372971" y="2157450"/>
                  </a:lnTo>
                  <a:lnTo>
                    <a:pt x="1277213" y="2233040"/>
                  </a:lnTo>
                  <a:lnTo>
                    <a:pt x="1180008" y="2305761"/>
                  </a:lnTo>
                  <a:lnTo>
                    <a:pt x="1081370" y="2377046"/>
                  </a:lnTo>
                  <a:lnTo>
                    <a:pt x="980569" y="2445448"/>
                  </a:lnTo>
                  <a:lnTo>
                    <a:pt x="878329" y="2510967"/>
                  </a:lnTo>
                  <a:lnTo>
                    <a:pt x="773931" y="2573604"/>
                  </a:lnTo>
                  <a:lnTo>
                    <a:pt x="668813" y="2634081"/>
                  </a:lnTo>
                  <a:lnTo>
                    <a:pt x="561533" y="2691675"/>
                  </a:lnTo>
                  <a:lnTo>
                    <a:pt x="452814" y="2747111"/>
                  </a:lnTo>
                  <a:lnTo>
                    <a:pt x="342652" y="2798952"/>
                  </a:lnTo>
                  <a:lnTo>
                    <a:pt x="231774" y="2848635"/>
                  </a:lnTo>
                  <a:lnTo>
                    <a:pt x="119454" y="2895434"/>
                  </a:lnTo>
                  <a:lnTo>
                    <a:pt x="5695" y="2938640"/>
                  </a:lnTo>
                  <a:lnTo>
                    <a:pt x="0" y="2940681"/>
                  </a:lnTo>
                </a:path>
              </a:pathLst>
            </a:custGeom>
            <a:ln w="3175">
              <a:solidFill>
                <a:srgbClr val="FFFFFF"/>
              </a:solidFill>
            </a:ln>
          </p:spPr>
          <p:txBody>
            <a:bodyPr wrap="square" lIns="0" tIns="0" rIns="0" bIns="0" rtlCol="0"/>
            <a:lstStyle/>
            <a:p>
              <a:endParaRPr/>
            </a:p>
          </p:txBody>
        </p:sp>
        <p:sp>
          <p:nvSpPr>
            <p:cNvPr id="9" name="object 7">
              <a:extLst>
                <a:ext uri="{FF2B5EF4-FFF2-40B4-BE49-F238E27FC236}">
                  <a16:creationId xmlns:a16="http://schemas.microsoft.com/office/drawing/2014/main" id="{A1C3E1E6-2FB4-402F-B143-2E52D7B7D7BE}"/>
                </a:ext>
              </a:extLst>
            </p:cNvPr>
            <p:cNvSpPr/>
            <p:nvPr/>
          </p:nvSpPr>
          <p:spPr>
            <a:xfrm>
              <a:off x="0" y="0"/>
              <a:ext cx="2878455" cy="2940685"/>
            </a:xfrm>
            <a:custGeom>
              <a:avLst/>
              <a:gdLst/>
              <a:ahLst/>
              <a:cxnLst/>
              <a:rect l="l" t="t" r="r" b="b"/>
              <a:pathLst>
                <a:path w="2878455" h="2940685">
                  <a:moveTo>
                    <a:pt x="2877884" y="0"/>
                  </a:moveTo>
                  <a:lnTo>
                    <a:pt x="2841764" y="102577"/>
                  </a:lnTo>
                  <a:lnTo>
                    <a:pt x="2797835" y="216331"/>
                  </a:lnTo>
                  <a:lnTo>
                    <a:pt x="2751035" y="328650"/>
                  </a:lnTo>
                  <a:lnTo>
                    <a:pt x="2702077" y="439534"/>
                  </a:lnTo>
                  <a:lnTo>
                    <a:pt x="2649511" y="549694"/>
                  </a:lnTo>
                  <a:lnTo>
                    <a:pt x="2594800" y="658418"/>
                  </a:lnTo>
                  <a:lnTo>
                    <a:pt x="2537193" y="765695"/>
                  </a:lnTo>
                  <a:lnTo>
                    <a:pt x="2476715" y="870813"/>
                  </a:lnTo>
                  <a:lnTo>
                    <a:pt x="2413368" y="975207"/>
                  </a:lnTo>
                  <a:lnTo>
                    <a:pt x="2347836" y="1077455"/>
                  </a:lnTo>
                  <a:lnTo>
                    <a:pt x="2279446" y="1178255"/>
                  </a:lnTo>
                  <a:lnTo>
                    <a:pt x="2208885" y="1277607"/>
                  </a:lnTo>
                  <a:lnTo>
                    <a:pt x="2135441" y="1374813"/>
                  </a:lnTo>
                  <a:lnTo>
                    <a:pt x="2059838" y="1469847"/>
                  </a:lnTo>
                  <a:lnTo>
                    <a:pt x="1982088" y="1563446"/>
                  </a:lnTo>
                  <a:lnTo>
                    <a:pt x="1901443" y="1654162"/>
                  </a:lnTo>
                  <a:lnTo>
                    <a:pt x="1818639" y="1743443"/>
                  </a:lnTo>
                  <a:lnTo>
                    <a:pt x="1733689" y="1830565"/>
                  </a:lnTo>
                  <a:lnTo>
                    <a:pt x="1646567" y="1915528"/>
                  </a:lnTo>
                  <a:lnTo>
                    <a:pt x="1557286" y="1998319"/>
                  </a:lnTo>
                  <a:lnTo>
                    <a:pt x="1465846" y="2078964"/>
                  </a:lnTo>
                  <a:lnTo>
                    <a:pt x="1372971" y="2157450"/>
                  </a:lnTo>
                  <a:lnTo>
                    <a:pt x="1277213" y="2233040"/>
                  </a:lnTo>
                  <a:lnTo>
                    <a:pt x="1180008" y="2305761"/>
                  </a:lnTo>
                  <a:lnTo>
                    <a:pt x="1081370" y="2377046"/>
                  </a:lnTo>
                  <a:lnTo>
                    <a:pt x="980569" y="2445448"/>
                  </a:lnTo>
                  <a:lnTo>
                    <a:pt x="878329" y="2510967"/>
                  </a:lnTo>
                  <a:lnTo>
                    <a:pt x="773931" y="2573604"/>
                  </a:lnTo>
                  <a:lnTo>
                    <a:pt x="668813" y="2634081"/>
                  </a:lnTo>
                  <a:lnTo>
                    <a:pt x="561533" y="2691675"/>
                  </a:lnTo>
                  <a:lnTo>
                    <a:pt x="452814" y="2747111"/>
                  </a:lnTo>
                  <a:lnTo>
                    <a:pt x="342652" y="2798952"/>
                  </a:lnTo>
                  <a:lnTo>
                    <a:pt x="231774" y="2848635"/>
                  </a:lnTo>
                  <a:lnTo>
                    <a:pt x="119454" y="2895434"/>
                  </a:lnTo>
                  <a:lnTo>
                    <a:pt x="5695" y="2938640"/>
                  </a:lnTo>
                  <a:lnTo>
                    <a:pt x="0" y="2940681"/>
                  </a:lnTo>
                </a:path>
              </a:pathLst>
            </a:custGeom>
            <a:ln w="18719">
              <a:solidFill>
                <a:srgbClr val="4A86E8"/>
              </a:solidFill>
            </a:ln>
          </p:spPr>
          <p:txBody>
            <a:bodyPr wrap="square" lIns="0" tIns="0" rIns="0" bIns="0" rtlCol="0"/>
            <a:lstStyle/>
            <a:p>
              <a:endParaRPr/>
            </a:p>
          </p:txBody>
        </p:sp>
      </p:grpSp>
      <p:sp>
        <p:nvSpPr>
          <p:cNvPr id="10" name="object 6">
            <a:extLst>
              <a:ext uri="{FF2B5EF4-FFF2-40B4-BE49-F238E27FC236}">
                <a16:creationId xmlns:a16="http://schemas.microsoft.com/office/drawing/2014/main" id="{2BF6E5D3-0691-C60E-AA83-F2BDA458B1A6}"/>
              </a:ext>
            </a:extLst>
          </p:cNvPr>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11" name="object 4">
            <a:extLst>
              <a:ext uri="{FF2B5EF4-FFF2-40B4-BE49-F238E27FC236}">
                <a16:creationId xmlns:a16="http://schemas.microsoft.com/office/drawing/2014/main" id="{0B4AC864-1262-526C-2093-A209F133B086}"/>
              </a:ext>
            </a:extLst>
          </p:cNvPr>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grpSp>
        <p:nvGrpSpPr>
          <p:cNvPr id="12" name="object 3">
            <a:extLst>
              <a:ext uri="{FF2B5EF4-FFF2-40B4-BE49-F238E27FC236}">
                <a16:creationId xmlns:a16="http://schemas.microsoft.com/office/drawing/2014/main" id="{FC48A319-C356-2848-0F5E-6BFBD34C386D}"/>
              </a:ext>
            </a:extLst>
          </p:cNvPr>
          <p:cNvGrpSpPr/>
          <p:nvPr/>
        </p:nvGrpSpPr>
        <p:grpSpPr>
          <a:xfrm>
            <a:off x="-9359" y="4246820"/>
            <a:ext cx="18307050" cy="6047740"/>
            <a:chOff x="-9359" y="4246820"/>
            <a:chExt cx="18307050" cy="6047740"/>
          </a:xfrm>
        </p:grpSpPr>
        <p:sp>
          <p:nvSpPr>
            <p:cNvPr id="13" name="object 4">
              <a:extLst>
                <a:ext uri="{FF2B5EF4-FFF2-40B4-BE49-F238E27FC236}">
                  <a16:creationId xmlns:a16="http://schemas.microsoft.com/office/drawing/2014/main" id="{DF483A2E-C339-DAEA-2378-CACC80292D39}"/>
                </a:ext>
              </a:extLst>
            </p:cNvPr>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14" name="object 5">
              <a:extLst>
                <a:ext uri="{FF2B5EF4-FFF2-40B4-BE49-F238E27FC236}">
                  <a16:creationId xmlns:a16="http://schemas.microsoft.com/office/drawing/2014/main" id="{BD79D34B-325B-3FE9-E2B3-3A1F346FDF14}"/>
                </a:ext>
              </a:extLst>
            </p:cNvPr>
            <p:cNvSpPr/>
            <p:nvPr/>
          </p:nvSpPr>
          <p:spPr>
            <a:xfrm>
              <a:off x="13161771" y="4254140"/>
              <a:ext cx="5126355" cy="6033135"/>
            </a:xfrm>
            <a:custGeom>
              <a:avLst/>
              <a:gdLst/>
              <a:ahLst/>
              <a:cxnLst/>
              <a:rect l="l" t="t" r="r" b="b"/>
              <a:pathLst>
                <a:path w="5126355" h="6033134">
                  <a:moveTo>
                    <a:pt x="507" y="5880243"/>
                  </a:moveTo>
                  <a:lnTo>
                    <a:pt x="2285" y="5729898"/>
                  </a:lnTo>
                  <a:lnTo>
                    <a:pt x="7873" y="5579557"/>
                  </a:lnTo>
                  <a:lnTo>
                    <a:pt x="17398" y="5429775"/>
                  </a:lnTo>
                  <a:lnTo>
                    <a:pt x="30987" y="5279434"/>
                  </a:lnTo>
                  <a:lnTo>
                    <a:pt x="47878" y="5130219"/>
                  </a:lnTo>
                  <a:lnTo>
                    <a:pt x="68706" y="4981564"/>
                  </a:lnTo>
                  <a:lnTo>
                    <a:pt x="93471" y="4832911"/>
                  </a:lnTo>
                  <a:lnTo>
                    <a:pt x="122173" y="4685389"/>
                  </a:lnTo>
                  <a:lnTo>
                    <a:pt x="154304" y="4538425"/>
                  </a:lnTo>
                  <a:lnTo>
                    <a:pt x="189737" y="4392578"/>
                  </a:lnTo>
                  <a:lnTo>
                    <a:pt x="229742" y="4247303"/>
                  </a:lnTo>
                  <a:lnTo>
                    <a:pt x="272541" y="4103158"/>
                  </a:lnTo>
                  <a:lnTo>
                    <a:pt x="319277" y="3960143"/>
                  </a:lnTo>
                  <a:lnTo>
                    <a:pt x="369950" y="3818805"/>
                  </a:lnTo>
                  <a:lnTo>
                    <a:pt x="423925" y="3678038"/>
                  </a:lnTo>
                  <a:lnTo>
                    <a:pt x="481456" y="3539519"/>
                  </a:lnTo>
                  <a:lnTo>
                    <a:pt x="542289" y="3402118"/>
                  </a:lnTo>
                  <a:lnTo>
                    <a:pt x="606932" y="3265859"/>
                  </a:lnTo>
                  <a:lnTo>
                    <a:pt x="675131" y="3131849"/>
                  </a:lnTo>
                  <a:lnTo>
                    <a:pt x="746124" y="2999528"/>
                  </a:lnTo>
                  <a:lnTo>
                    <a:pt x="820927" y="2868883"/>
                  </a:lnTo>
                  <a:lnTo>
                    <a:pt x="898651" y="2740511"/>
                  </a:lnTo>
                  <a:lnTo>
                    <a:pt x="979804" y="2613803"/>
                  </a:lnTo>
                  <a:lnTo>
                    <a:pt x="1064259" y="2489369"/>
                  </a:lnTo>
                  <a:lnTo>
                    <a:pt x="1151508" y="2366623"/>
                  </a:lnTo>
                  <a:lnTo>
                    <a:pt x="1242186" y="2246684"/>
                  </a:lnTo>
                  <a:lnTo>
                    <a:pt x="1335658" y="2128994"/>
                  </a:lnTo>
                  <a:lnTo>
                    <a:pt x="1432432" y="2013563"/>
                  </a:lnTo>
                  <a:lnTo>
                    <a:pt x="1531619" y="1900952"/>
                  </a:lnTo>
                  <a:lnTo>
                    <a:pt x="1634108" y="1790589"/>
                  </a:lnTo>
                  <a:lnTo>
                    <a:pt x="1738756" y="1682474"/>
                  </a:lnTo>
                  <a:lnTo>
                    <a:pt x="1846325" y="1577737"/>
                  </a:lnTo>
                  <a:lnTo>
                    <a:pt x="1956688" y="1475261"/>
                  </a:lnTo>
                  <a:lnTo>
                    <a:pt x="2069845" y="1376163"/>
                  </a:lnTo>
                  <a:lnTo>
                    <a:pt x="2185288" y="1279313"/>
                  </a:lnTo>
                  <a:lnTo>
                    <a:pt x="2303017" y="1185841"/>
                  </a:lnTo>
                  <a:lnTo>
                    <a:pt x="2422905" y="1095176"/>
                  </a:lnTo>
                  <a:lnTo>
                    <a:pt x="2545079" y="1007901"/>
                  </a:lnTo>
                  <a:lnTo>
                    <a:pt x="2669539" y="923446"/>
                  </a:lnTo>
                  <a:lnTo>
                    <a:pt x="2796285" y="842357"/>
                  </a:lnTo>
                  <a:lnTo>
                    <a:pt x="2925190" y="764658"/>
                  </a:lnTo>
                  <a:lnTo>
                    <a:pt x="3055873" y="689766"/>
                  </a:lnTo>
                  <a:lnTo>
                    <a:pt x="3188207" y="618252"/>
                  </a:lnTo>
                  <a:lnTo>
                    <a:pt x="3322192" y="550688"/>
                  </a:lnTo>
                  <a:lnTo>
                    <a:pt x="3457828" y="485931"/>
                  </a:lnTo>
                  <a:lnTo>
                    <a:pt x="3595242" y="425124"/>
                  </a:lnTo>
                  <a:lnTo>
                    <a:pt x="3734307" y="367681"/>
                  </a:lnTo>
                  <a:lnTo>
                    <a:pt x="3874515" y="313630"/>
                  </a:lnTo>
                  <a:lnTo>
                    <a:pt x="4016501" y="262945"/>
                  </a:lnTo>
                  <a:lnTo>
                    <a:pt x="4159503" y="216209"/>
                  </a:lnTo>
                  <a:lnTo>
                    <a:pt x="4303648" y="172851"/>
                  </a:lnTo>
                  <a:lnTo>
                    <a:pt x="4448301" y="133443"/>
                  </a:lnTo>
                  <a:lnTo>
                    <a:pt x="4594732" y="97400"/>
                  </a:lnTo>
                  <a:lnTo>
                    <a:pt x="4741671" y="65307"/>
                  </a:lnTo>
                  <a:lnTo>
                    <a:pt x="4889245" y="37151"/>
                  </a:lnTo>
                  <a:lnTo>
                    <a:pt x="5037835" y="12374"/>
                  </a:lnTo>
                  <a:lnTo>
                    <a:pt x="5126189" y="0"/>
                  </a:lnTo>
                </a:path>
                <a:path w="5126355" h="6033134">
                  <a:moveTo>
                    <a:pt x="1745" y="6032857"/>
                  </a:moveTo>
                  <a:lnTo>
                    <a:pt x="1650" y="6030585"/>
                  </a:lnTo>
                  <a:lnTo>
                    <a:pt x="0" y="5880243"/>
                  </a:lnTo>
                  <a:lnTo>
                    <a:pt x="507" y="5880243"/>
                  </a:lnTo>
                </a:path>
              </a:pathLst>
            </a:custGeom>
            <a:ln w="14640">
              <a:solidFill>
                <a:srgbClr val="262425"/>
              </a:solidFill>
            </a:ln>
          </p:spPr>
          <p:txBody>
            <a:bodyPr wrap="square" lIns="0" tIns="0" rIns="0" bIns="0" rtlCol="0"/>
            <a:lstStyle/>
            <a:p>
              <a:endParaRPr/>
            </a:p>
          </p:txBody>
        </p:sp>
        <p:sp>
          <p:nvSpPr>
            <p:cNvPr id="15" name="object 6">
              <a:extLst>
                <a:ext uri="{FF2B5EF4-FFF2-40B4-BE49-F238E27FC236}">
                  <a16:creationId xmlns:a16="http://schemas.microsoft.com/office/drawing/2014/main" id="{C06924EE-6A95-A995-3CA7-ABAC8D2ACF56}"/>
                </a:ext>
              </a:extLst>
            </p:cNvPr>
            <p:cNvSpPr/>
            <p:nvPr/>
          </p:nvSpPr>
          <p:spPr>
            <a:xfrm>
              <a:off x="15341980" y="6466579"/>
              <a:ext cx="2946400" cy="3820795"/>
            </a:xfrm>
            <a:custGeom>
              <a:avLst/>
              <a:gdLst/>
              <a:ahLst/>
              <a:cxnLst/>
              <a:rect l="l" t="t" r="r" b="b"/>
              <a:pathLst>
                <a:path w="2946400" h="3820795">
                  <a:moveTo>
                    <a:pt x="2945980" y="0"/>
                  </a:moveTo>
                  <a:lnTo>
                    <a:pt x="2907791" y="8337"/>
                  </a:lnTo>
                  <a:lnTo>
                    <a:pt x="2815462" y="30867"/>
                  </a:lnTo>
                  <a:lnTo>
                    <a:pt x="2723641" y="55645"/>
                  </a:lnTo>
                  <a:lnTo>
                    <a:pt x="2632455" y="83229"/>
                  </a:lnTo>
                  <a:lnTo>
                    <a:pt x="2541777" y="113074"/>
                  </a:lnTo>
                  <a:lnTo>
                    <a:pt x="2452242" y="144608"/>
                  </a:lnTo>
                  <a:lnTo>
                    <a:pt x="2363215" y="178962"/>
                  </a:lnTo>
                  <a:lnTo>
                    <a:pt x="2275458" y="215551"/>
                  </a:lnTo>
                  <a:lnTo>
                    <a:pt x="2188209" y="253841"/>
                  </a:lnTo>
                  <a:lnTo>
                    <a:pt x="2102611" y="294951"/>
                  </a:lnTo>
                  <a:lnTo>
                    <a:pt x="2017521" y="337750"/>
                  </a:lnTo>
                  <a:lnTo>
                    <a:pt x="1933701" y="382797"/>
                  </a:lnTo>
                  <a:lnTo>
                    <a:pt x="1850897" y="430092"/>
                  </a:lnTo>
                  <a:lnTo>
                    <a:pt x="1769744" y="479634"/>
                  </a:lnTo>
                  <a:lnTo>
                    <a:pt x="1689226" y="530879"/>
                  </a:lnTo>
                  <a:lnTo>
                    <a:pt x="1610486" y="584371"/>
                  </a:lnTo>
                  <a:lnTo>
                    <a:pt x="1533270" y="639553"/>
                  </a:lnTo>
                  <a:lnTo>
                    <a:pt x="1457324" y="696982"/>
                  </a:lnTo>
                  <a:lnTo>
                    <a:pt x="1382902" y="756113"/>
                  </a:lnTo>
                  <a:lnTo>
                    <a:pt x="1309750" y="817492"/>
                  </a:lnTo>
                  <a:lnTo>
                    <a:pt x="1238249" y="879989"/>
                  </a:lnTo>
                  <a:lnTo>
                    <a:pt x="1168399" y="944746"/>
                  </a:lnTo>
                  <a:lnTo>
                    <a:pt x="1100327" y="1011193"/>
                  </a:lnTo>
                  <a:lnTo>
                    <a:pt x="1033906" y="1079316"/>
                  </a:lnTo>
                  <a:lnTo>
                    <a:pt x="969136" y="1149140"/>
                  </a:lnTo>
                  <a:lnTo>
                    <a:pt x="906525" y="1220654"/>
                  </a:lnTo>
                  <a:lnTo>
                    <a:pt x="845184" y="1293857"/>
                  </a:lnTo>
                  <a:lnTo>
                    <a:pt x="786129" y="1368177"/>
                  </a:lnTo>
                  <a:lnTo>
                    <a:pt x="728598" y="1444199"/>
                  </a:lnTo>
                  <a:lnTo>
                    <a:pt x="673480" y="1521339"/>
                  </a:lnTo>
                  <a:lnTo>
                    <a:pt x="620013" y="1600168"/>
                  </a:lnTo>
                  <a:lnTo>
                    <a:pt x="568705" y="1680686"/>
                  </a:lnTo>
                  <a:lnTo>
                    <a:pt x="519175" y="1761775"/>
                  </a:lnTo>
                  <a:lnTo>
                    <a:pt x="471931" y="1844541"/>
                  </a:lnTo>
                  <a:lnTo>
                    <a:pt x="426846" y="1928450"/>
                  </a:lnTo>
                  <a:lnTo>
                    <a:pt x="384047" y="2013477"/>
                  </a:lnTo>
                  <a:lnTo>
                    <a:pt x="342899" y="2099062"/>
                  </a:lnTo>
                  <a:lnTo>
                    <a:pt x="304672" y="2186336"/>
                  </a:lnTo>
                  <a:lnTo>
                    <a:pt x="268096" y="2274182"/>
                  </a:lnTo>
                  <a:lnTo>
                    <a:pt x="233679" y="2363146"/>
                  </a:lnTo>
                  <a:lnTo>
                    <a:pt x="202183" y="2452668"/>
                  </a:lnTo>
                  <a:lnTo>
                    <a:pt x="172338" y="2543333"/>
                  </a:lnTo>
                  <a:lnTo>
                    <a:pt x="144779" y="2634551"/>
                  </a:lnTo>
                  <a:lnTo>
                    <a:pt x="120014" y="2726333"/>
                  </a:lnTo>
                  <a:lnTo>
                    <a:pt x="97408" y="2818676"/>
                  </a:lnTo>
                  <a:lnTo>
                    <a:pt x="77215" y="2911584"/>
                  </a:lnTo>
                  <a:lnTo>
                    <a:pt x="59181" y="3005058"/>
                  </a:lnTo>
                  <a:lnTo>
                    <a:pt x="43433" y="3099093"/>
                  </a:lnTo>
                  <a:lnTo>
                    <a:pt x="29844" y="3193128"/>
                  </a:lnTo>
                  <a:lnTo>
                    <a:pt x="19176" y="3287722"/>
                  </a:lnTo>
                  <a:lnTo>
                    <a:pt x="10667" y="3382322"/>
                  </a:lnTo>
                  <a:lnTo>
                    <a:pt x="5079" y="3477483"/>
                  </a:lnTo>
                  <a:lnTo>
                    <a:pt x="1142" y="3572644"/>
                  </a:lnTo>
                  <a:lnTo>
                    <a:pt x="0" y="3667804"/>
                  </a:lnTo>
                  <a:lnTo>
                    <a:pt x="1142" y="3762965"/>
                  </a:lnTo>
                  <a:lnTo>
                    <a:pt x="3519" y="3820418"/>
                  </a:lnTo>
                  <a:lnTo>
                    <a:pt x="2945980" y="3820418"/>
                  </a:lnTo>
                  <a:lnTo>
                    <a:pt x="2945980" y="0"/>
                  </a:lnTo>
                  <a:close/>
                </a:path>
              </a:pathLst>
            </a:custGeom>
            <a:solidFill>
              <a:srgbClr val="4A86E8">
                <a:alpha val="27059"/>
              </a:srgbClr>
            </a:solidFill>
          </p:spPr>
          <p:txBody>
            <a:bodyPr wrap="square" lIns="0" tIns="0" rIns="0" bIns="0" rtlCol="0"/>
            <a:lstStyle/>
            <a:p>
              <a:endParaRPr/>
            </a:p>
          </p:txBody>
        </p:sp>
        <p:sp>
          <p:nvSpPr>
            <p:cNvPr id="16" name="object 7">
              <a:extLst>
                <a:ext uri="{FF2B5EF4-FFF2-40B4-BE49-F238E27FC236}">
                  <a16:creationId xmlns:a16="http://schemas.microsoft.com/office/drawing/2014/main" id="{3D5D60EF-1122-7B75-5613-2B0CEAD20C5A}"/>
                </a:ext>
              </a:extLst>
            </p:cNvPr>
            <p:cNvSpPr/>
            <p:nvPr/>
          </p:nvSpPr>
          <p:spPr>
            <a:xfrm>
              <a:off x="15341980" y="6466579"/>
              <a:ext cx="2946400" cy="3820795"/>
            </a:xfrm>
            <a:custGeom>
              <a:avLst/>
              <a:gdLst/>
              <a:ahLst/>
              <a:cxnLst/>
              <a:rect l="l" t="t" r="r" b="b"/>
              <a:pathLst>
                <a:path w="2946400" h="3820795">
                  <a:moveTo>
                    <a:pt x="0" y="3667804"/>
                  </a:moveTo>
                  <a:lnTo>
                    <a:pt x="1142" y="3572644"/>
                  </a:lnTo>
                  <a:lnTo>
                    <a:pt x="5079" y="3477483"/>
                  </a:lnTo>
                  <a:lnTo>
                    <a:pt x="10667" y="3382322"/>
                  </a:lnTo>
                  <a:lnTo>
                    <a:pt x="19176" y="3287722"/>
                  </a:lnTo>
                  <a:lnTo>
                    <a:pt x="29844" y="3193128"/>
                  </a:lnTo>
                  <a:lnTo>
                    <a:pt x="43433" y="3099093"/>
                  </a:lnTo>
                  <a:lnTo>
                    <a:pt x="59181" y="3005058"/>
                  </a:lnTo>
                  <a:lnTo>
                    <a:pt x="77215" y="2911584"/>
                  </a:lnTo>
                  <a:lnTo>
                    <a:pt x="97408" y="2818676"/>
                  </a:lnTo>
                  <a:lnTo>
                    <a:pt x="120014" y="2726333"/>
                  </a:lnTo>
                  <a:lnTo>
                    <a:pt x="144779" y="2634551"/>
                  </a:lnTo>
                  <a:lnTo>
                    <a:pt x="172338" y="2543333"/>
                  </a:lnTo>
                  <a:lnTo>
                    <a:pt x="202183" y="2452668"/>
                  </a:lnTo>
                  <a:lnTo>
                    <a:pt x="233679" y="2363146"/>
                  </a:lnTo>
                  <a:lnTo>
                    <a:pt x="268096" y="2274182"/>
                  </a:lnTo>
                  <a:lnTo>
                    <a:pt x="304672" y="2186336"/>
                  </a:lnTo>
                  <a:lnTo>
                    <a:pt x="342899" y="2099062"/>
                  </a:lnTo>
                  <a:lnTo>
                    <a:pt x="384047" y="2013477"/>
                  </a:lnTo>
                  <a:lnTo>
                    <a:pt x="426846" y="1928450"/>
                  </a:lnTo>
                  <a:lnTo>
                    <a:pt x="471931" y="1844541"/>
                  </a:lnTo>
                  <a:lnTo>
                    <a:pt x="519175" y="1761775"/>
                  </a:lnTo>
                  <a:lnTo>
                    <a:pt x="568705" y="1680686"/>
                  </a:lnTo>
                  <a:lnTo>
                    <a:pt x="620013" y="1600168"/>
                  </a:lnTo>
                  <a:lnTo>
                    <a:pt x="673480" y="1521339"/>
                  </a:lnTo>
                  <a:lnTo>
                    <a:pt x="728598" y="1444199"/>
                  </a:lnTo>
                  <a:lnTo>
                    <a:pt x="786129" y="1368177"/>
                  </a:lnTo>
                  <a:lnTo>
                    <a:pt x="845184" y="1293857"/>
                  </a:lnTo>
                  <a:lnTo>
                    <a:pt x="906525" y="1220654"/>
                  </a:lnTo>
                  <a:lnTo>
                    <a:pt x="969136" y="1149140"/>
                  </a:lnTo>
                  <a:lnTo>
                    <a:pt x="1033906" y="1079316"/>
                  </a:lnTo>
                  <a:lnTo>
                    <a:pt x="1100327" y="1011193"/>
                  </a:lnTo>
                  <a:lnTo>
                    <a:pt x="1168399" y="944746"/>
                  </a:lnTo>
                  <a:lnTo>
                    <a:pt x="1238249" y="879989"/>
                  </a:lnTo>
                  <a:lnTo>
                    <a:pt x="1309750" y="817492"/>
                  </a:lnTo>
                  <a:lnTo>
                    <a:pt x="1382902" y="756113"/>
                  </a:lnTo>
                  <a:lnTo>
                    <a:pt x="1457324" y="696982"/>
                  </a:lnTo>
                  <a:lnTo>
                    <a:pt x="1533270" y="639553"/>
                  </a:lnTo>
                  <a:lnTo>
                    <a:pt x="1610486" y="584371"/>
                  </a:lnTo>
                  <a:lnTo>
                    <a:pt x="1689226" y="530879"/>
                  </a:lnTo>
                  <a:lnTo>
                    <a:pt x="1769744" y="479634"/>
                  </a:lnTo>
                  <a:lnTo>
                    <a:pt x="1850897" y="430092"/>
                  </a:lnTo>
                  <a:lnTo>
                    <a:pt x="1933701" y="382797"/>
                  </a:lnTo>
                  <a:lnTo>
                    <a:pt x="2017521" y="337750"/>
                  </a:lnTo>
                  <a:lnTo>
                    <a:pt x="2102611" y="294951"/>
                  </a:lnTo>
                  <a:lnTo>
                    <a:pt x="2188209" y="253841"/>
                  </a:lnTo>
                  <a:lnTo>
                    <a:pt x="2275458" y="215551"/>
                  </a:lnTo>
                  <a:lnTo>
                    <a:pt x="2363215" y="178962"/>
                  </a:lnTo>
                  <a:lnTo>
                    <a:pt x="2452242" y="144608"/>
                  </a:lnTo>
                  <a:lnTo>
                    <a:pt x="2541777" y="113074"/>
                  </a:lnTo>
                  <a:lnTo>
                    <a:pt x="2632455" y="83229"/>
                  </a:lnTo>
                  <a:lnTo>
                    <a:pt x="2723641" y="55645"/>
                  </a:lnTo>
                  <a:lnTo>
                    <a:pt x="2815462" y="30867"/>
                  </a:lnTo>
                  <a:lnTo>
                    <a:pt x="2907791" y="8337"/>
                  </a:lnTo>
                  <a:lnTo>
                    <a:pt x="2945980" y="0"/>
                  </a:lnTo>
                </a:path>
                <a:path w="2946400" h="3820795">
                  <a:moveTo>
                    <a:pt x="3519" y="3820418"/>
                  </a:moveTo>
                  <a:lnTo>
                    <a:pt x="1142" y="3762965"/>
                  </a:lnTo>
                  <a:lnTo>
                    <a:pt x="0" y="3667804"/>
                  </a:lnTo>
                </a:path>
              </a:pathLst>
            </a:custGeom>
            <a:ln w="3175">
              <a:solidFill>
                <a:srgbClr val="FFFFFF"/>
              </a:solidFill>
            </a:ln>
          </p:spPr>
          <p:txBody>
            <a:bodyPr wrap="square" lIns="0" tIns="0" rIns="0" bIns="0" rtlCol="0"/>
            <a:lstStyle/>
            <a:p>
              <a:endParaRPr/>
            </a:p>
          </p:txBody>
        </p:sp>
        <p:sp>
          <p:nvSpPr>
            <p:cNvPr id="17" name="object 8">
              <a:extLst>
                <a:ext uri="{FF2B5EF4-FFF2-40B4-BE49-F238E27FC236}">
                  <a16:creationId xmlns:a16="http://schemas.microsoft.com/office/drawing/2014/main" id="{E0A24B65-45B3-57F2-935D-3733DCEDEB0E}"/>
                </a:ext>
              </a:extLst>
            </p:cNvPr>
            <p:cNvSpPr/>
            <p:nvPr/>
          </p:nvSpPr>
          <p:spPr>
            <a:xfrm>
              <a:off x="15341980" y="6466579"/>
              <a:ext cx="2946400" cy="3820795"/>
            </a:xfrm>
            <a:custGeom>
              <a:avLst/>
              <a:gdLst/>
              <a:ahLst/>
              <a:cxnLst/>
              <a:rect l="l" t="t" r="r" b="b"/>
              <a:pathLst>
                <a:path w="2946400" h="3820795">
                  <a:moveTo>
                    <a:pt x="0" y="3667804"/>
                  </a:moveTo>
                  <a:lnTo>
                    <a:pt x="1142" y="3572644"/>
                  </a:lnTo>
                  <a:lnTo>
                    <a:pt x="5079" y="3477483"/>
                  </a:lnTo>
                  <a:lnTo>
                    <a:pt x="10667" y="3382322"/>
                  </a:lnTo>
                  <a:lnTo>
                    <a:pt x="19176" y="3287722"/>
                  </a:lnTo>
                  <a:lnTo>
                    <a:pt x="29844" y="3193128"/>
                  </a:lnTo>
                  <a:lnTo>
                    <a:pt x="43433" y="3099093"/>
                  </a:lnTo>
                  <a:lnTo>
                    <a:pt x="59181" y="3005058"/>
                  </a:lnTo>
                  <a:lnTo>
                    <a:pt x="77215" y="2911584"/>
                  </a:lnTo>
                  <a:lnTo>
                    <a:pt x="97408" y="2818676"/>
                  </a:lnTo>
                  <a:lnTo>
                    <a:pt x="120014" y="2726333"/>
                  </a:lnTo>
                  <a:lnTo>
                    <a:pt x="144779" y="2634551"/>
                  </a:lnTo>
                  <a:lnTo>
                    <a:pt x="172338" y="2543333"/>
                  </a:lnTo>
                  <a:lnTo>
                    <a:pt x="202183" y="2452668"/>
                  </a:lnTo>
                  <a:lnTo>
                    <a:pt x="233679" y="2363146"/>
                  </a:lnTo>
                  <a:lnTo>
                    <a:pt x="268096" y="2274182"/>
                  </a:lnTo>
                  <a:lnTo>
                    <a:pt x="304672" y="2186336"/>
                  </a:lnTo>
                  <a:lnTo>
                    <a:pt x="342899" y="2099062"/>
                  </a:lnTo>
                  <a:lnTo>
                    <a:pt x="384047" y="2013477"/>
                  </a:lnTo>
                  <a:lnTo>
                    <a:pt x="426846" y="1928450"/>
                  </a:lnTo>
                  <a:lnTo>
                    <a:pt x="471931" y="1844541"/>
                  </a:lnTo>
                  <a:lnTo>
                    <a:pt x="519175" y="1761775"/>
                  </a:lnTo>
                  <a:lnTo>
                    <a:pt x="568705" y="1680686"/>
                  </a:lnTo>
                  <a:lnTo>
                    <a:pt x="620013" y="1600168"/>
                  </a:lnTo>
                  <a:lnTo>
                    <a:pt x="673480" y="1521339"/>
                  </a:lnTo>
                  <a:lnTo>
                    <a:pt x="728598" y="1444199"/>
                  </a:lnTo>
                  <a:lnTo>
                    <a:pt x="786129" y="1368177"/>
                  </a:lnTo>
                  <a:lnTo>
                    <a:pt x="845184" y="1293857"/>
                  </a:lnTo>
                  <a:lnTo>
                    <a:pt x="906525" y="1220654"/>
                  </a:lnTo>
                  <a:lnTo>
                    <a:pt x="969136" y="1149140"/>
                  </a:lnTo>
                  <a:lnTo>
                    <a:pt x="1033906" y="1079316"/>
                  </a:lnTo>
                  <a:lnTo>
                    <a:pt x="1100327" y="1011193"/>
                  </a:lnTo>
                  <a:lnTo>
                    <a:pt x="1168399" y="944746"/>
                  </a:lnTo>
                  <a:lnTo>
                    <a:pt x="1238249" y="879989"/>
                  </a:lnTo>
                  <a:lnTo>
                    <a:pt x="1309750" y="817492"/>
                  </a:lnTo>
                  <a:lnTo>
                    <a:pt x="1382902" y="756113"/>
                  </a:lnTo>
                  <a:lnTo>
                    <a:pt x="1457324" y="696982"/>
                  </a:lnTo>
                  <a:lnTo>
                    <a:pt x="1533270" y="639553"/>
                  </a:lnTo>
                  <a:lnTo>
                    <a:pt x="1610486" y="584371"/>
                  </a:lnTo>
                  <a:lnTo>
                    <a:pt x="1689226" y="530879"/>
                  </a:lnTo>
                  <a:lnTo>
                    <a:pt x="1769744" y="479634"/>
                  </a:lnTo>
                  <a:lnTo>
                    <a:pt x="1850897" y="430092"/>
                  </a:lnTo>
                  <a:lnTo>
                    <a:pt x="1933701" y="382797"/>
                  </a:lnTo>
                  <a:lnTo>
                    <a:pt x="2017521" y="337750"/>
                  </a:lnTo>
                  <a:lnTo>
                    <a:pt x="2102611" y="294951"/>
                  </a:lnTo>
                  <a:lnTo>
                    <a:pt x="2188209" y="253841"/>
                  </a:lnTo>
                  <a:lnTo>
                    <a:pt x="2275458" y="215551"/>
                  </a:lnTo>
                  <a:lnTo>
                    <a:pt x="2363215" y="178962"/>
                  </a:lnTo>
                  <a:lnTo>
                    <a:pt x="2452242" y="144608"/>
                  </a:lnTo>
                  <a:lnTo>
                    <a:pt x="2541777" y="113074"/>
                  </a:lnTo>
                  <a:lnTo>
                    <a:pt x="2632455" y="83229"/>
                  </a:lnTo>
                  <a:lnTo>
                    <a:pt x="2723641" y="55645"/>
                  </a:lnTo>
                  <a:lnTo>
                    <a:pt x="2815462" y="30867"/>
                  </a:lnTo>
                  <a:lnTo>
                    <a:pt x="2907791" y="8337"/>
                  </a:lnTo>
                  <a:lnTo>
                    <a:pt x="2945980" y="0"/>
                  </a:lnTo>
                </a:path>
                <a:path w="2946400" h="3820795">
                  <a:moveTo>
                    <a:pt x="3519" y="3820418"/>
                  </a:moveTo>
                  <a:lnTo>
                    <a:pt x="1142" y="3762965"/>
                  </a:lnTo>
                  <a:lnTo>
                    <a:pt x="0" y="3667804"/>
                  </a:lnTo>
                </a:path>
              </a:pathLst>
            </a:custGeom>
            <a:ln w="14640">
              <a:solidFill>
                <a:srgbClr val="4A86E8"/>
              </a:solidFill>
            </a:ln>
          </p:spPr>
          <p:txBody>
            <a:bodyPr wrap="square" lIns="0" tIns="0" rIns="0" bIns="0" rtlCol="0"/>
            <a:lstStyle/>
            <a:p>
              <a:endParaRPr/>
            </a:p>
          </p:txBody>
        </p:sp>
      </p:grpSp>
    </p:spTree>
    <p:extLst>
      <p:ext uri="{BB962C8B-B14F-4D97-AF65-F5344CB8AC3E}">
        <p14:creationId xmlns:p14="http://schemas.microsoft.com/office/powerpoint/2010/main" val="283578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169150" y="3244850"/>
            <a:ext cx="9375038" cy="3738203"/>
          </a:xfrm>
          <a:prstGeom prst="rect">
            <a:avLst/>
          </a:prstGeom>
        </p:spPr>
        <p:txBody>
          <a:bodyPr vert="horz" wrap="square" lIns="0" tIns="36830" rIns="0" bIns="0" rtlCol="0">
            <a:spAutoFit/>
          </a:bodyPr>
          <a:lstStyle/>
          <a:p>
            <a:pPr marL="12700" marR="5080">
              <a:lnSpc>
                <a:spcPts val="2850"/>
              </a:lnSpc>
              <a:spcBef>
                <a:spcPts val="290"/>
              </a:spcBef>
              <a:tabLst>
                <a:tab pos="5240655" algn="l"/>
              </a:tabLst>
            </a:pPr>
            <a:r>
              <a:rPr sz="2400" dirty="0">
                <a:solidFill>
                  <a:schemeClr val="tx1"/>
                </a:solidFill>
                <a:latin typeface="+mn-lt"/>
                <a:cs typeface="Trebuchet MS"/>
              </a:rPr>
              <a:t>In</a:t>
            </a:r>
            <a:r>
              <a:rPr sz="2400" spc="-75" dirty="0">
                <a:solidFill>
                  <a:schemeClr val="tx1"/>
                </a:solidFill>
                <a:latin typeface="+mn-lt"/>
                <a:cs typeface="Trebuchet MS"/>
              </a:rPr>
              <a:t> </a:t>
            </a:r>
            <a:r>
              <a:rPr sz="2400" spc="-10" dirty="0">
                <a:solidFill>
                  <a:schemeClr val="tx1"/>
                </a:solidFill>
                <a:latin typeface="+mn-lt"/>
                <a:cs typeface="Trebuchet MS"/>
              </a:rPr>
              <a:t>this</a:t>
            </a:r>
            <a:r>
              <a:rPr sz="2400" spc="-70" dirty="0">
                <a:solidFill>
                  <a:schemeClr val="tx1"/>
                </a:solidFill>
                <a:latin typeface="+mn-lt"/>
                <a:cs typeface="Trebuchet MS"/>
              </a:rPr>
              <a:t> </a:t>
            </a:r>
            <a:r>
              <a:rPr sz="2400" spc="-20" dirty="0">
                <a:solidFill>
                  <a:schemeClr val="tx1"/>
                </a:solidFill>
                <a:latin typeface="+mn-lt"/>
                <a:cs typeface="Trebuchet MS"/>
              </a:rPr>
              <a:t>presentation,</a:t>
            </a:r>
            <a:r>
              <a:rPr sz="2400" spc="-140" dirty="0">
                <a:solidFill>
                  <a:schemeClr val="tx1"/>
                </a:solidFill>
                <a:latin typeface="+mn-lt"/>
                <a:cs typeface="Trebuchet MS"/>
              </a:rPr>
              <a:t> </a:t>
            </a:r>
            <a:r>
              <a:rPr sz="2400" spc="100" dirty="0">
                <a:solidFill>
                  <a:schemeClr val="tx1"/>
                </a:solidFill>
                <a:latin typeface="+mn-lt"/>
                <a:cs typeface="Trebuchet MS"/>
              </a:rPr>
              <a:t>we</a:t>
            </a:r>
            <a:r>
              <a:rPr sz="2400" spc="-70" dirty="0">
                <a:solidFill>
                  <a:schemeClr val="tx1"/>
                </a:solidFill>
                <a:latin typeface="+mn-lt"/>
                <a:cs typeface="Trebuchet MS"/>
              </a:rPr>
              <a:t> </a:t>
            </a:r>
            <a:r>
              <a:rPr sz="2400" dirty="0">
                <a:solidFill>
                  <a:schemeClr val="tx1"/>
                </a:solidFill>
                <a:latin typeface="+mn-lt"/>
                <a:cs typeface="Trebuchet MS"/>
              </a:rPr>
              <a:t>explore</a:t>
            </a:r>
            <a:r>
              <a:rPr sz="2400" spc="-70" dirty="0">
                <a:solidFill>
                  <a:schemeClr val="tx1"/>
                </a:solidFill>
                <a:latin typeface="+mn-lt"/>
                <a:cs typeface="Trebuchet MS"/>
              </a:rPr>
              <a:t> </a:t>
            </a:r>
            <a:r>
              <a:rPr lang="en-US" sz="2400" spc="-70" dirty="0">
                <a:solidFill>
                  <a:schemeClr val="tx1"/>
                </a:solidFill>
                <a:latin typeface="+mn-lt"/>
                <a:cs typeface="Trebuchet MS"/>
              </a:rPr>
              <a:t> </a:t>
            </a:r>
            <a:r>
              <a:rPr sz="2450" i="1" spc="85" dirty="0">
                <a:solidFill>
                  <a:schemeClr val="tx1"/>
                </a:solidFill>
                <a:latin typeface="+mn-lt"/>
                <a:cs typeface="Trebuchet MS"/>
              </a:rPr>
              <a:t>Advanced</a:t>
            </a:r>
            <a:r>
              <a:rPr sz="2450" i="1" spc="-85" dirty="0">
                <a:solidFill>
                  <a:schemeClr val="tx1"/>
                </a:solidFill>
                <a:latin typeface="+mn-lt"/>
                <a:cs typeface="Trebuchet MS"/>
              </a:rPr>
              <a:t> </a:t>
            </a:r>
            <a:r>
              <a:rPr sz="2450" i="1" spc="-10" dirty="0">
                <a:solidFill>
                  <a:schemeClr val="tx1"/>
                </a:solidFill>
                <a:latin typeface="+mn-lt"/>
                <a:cs typeface="Trebuchet MS"/>
              </a:rPr>
              <a:t>Neural </a:t>
            </a:r>
            <a:r>
              <a:rPr sz="2450" i="1" dirty="0">
                <a:solidFill>
                  <a:schemeClr val="tx1"/>
                </a:solidFill>
                <a:latin typeface="+mn-lt"/>
                <a:cs typeface="Trebuchet MS"/>
              </a:rPr>
              <a:t>Network</a:t>
            </a:r>
            <a:r>
              <a:rPr sz="2450" i="1" spc="-5" dirty="0">
                <a:solidFill>
                  <a:schemeClr val="tx1"/>
                </a:solidFill>
                <a:latin typeface="+mn-lt"/>
                <a:cs typeface="Trebuchet MS"/>
              </a:rPr>
              <a:t> </a:t>
            </a:r>
            <a:r>
              <a:rPr sz="2400" spc="-25" dirty="0">
                <a:solidFill>
                  <a:schemeClr val="tx1"/>
                </a:solidFill>
                <a:latin typeface="+mn-lt"/>
                <a:cs typeface="Trebuchet MS"/>
              </a:rPr>
              <a:t>for</a:t>
            </a:r>
            <a:r>
              <a:rPr sz="2400" spc="-434" dirty="0">
                <a:solidFill>
                  <a:schemeClr val="tx1"/>
                </a:solidFill>
                <a:latin typeface="+mn-lt"/>
                <a:cs typeface="Trebuchet MS"/>
              </a:rPr>
              <a:t>.</a:t>
            </a:r>
            <a:r>
              <a:rPr sz="2400" spc="-200" dirty="0">
                <a:solidFill>
                  <a:schemeClr val="tx1"/>
                </a:solidFill>
                <a:latin typeface="+mn-lt"/>
                <a:cs typeface="Trebuchet MS"/>
              </a:rPr>
              <a:t> </a:t>
            </a:r>
            <a:r>
              <a:rPr sz="2400" spc="185" dirty="0">
                <a:solidFill>
                  <a:schemeClr val="tx1"/>
                </a:solidFill>
                <a:latin typeface="+mn-lt"/>
                <a:cs typeface="Trebuchet MS"/>
              </a:rPr>
              <a:t>We</a:t>
            </a:r>
            <a:r>
              <a:rPr sz="2400" spc="-110" dirty="0">
                <a:solidFill>
                  <a:schemeClr val="tx1"/>
                </a:solidFill>
                <a:latin typeface="+mn-lt"/>
                <a:cs typeface="Trebuchet MS"/>
              </a:rPr>
              <a:t> </a:t>
            </a:r>
            <a:r>
              <a:rPr sz="2400" spc="40" dirty="0">
                <a:solidFill>
                  <a:schemeClr val="tx1"/>
                </a:solidFill>
                <a:latin typeface="+mn-lt"/>
                <a:cs typeface="Trebuchet MS"/>
              </a:rPr>
              <a:t>delve</a:t>
            </a:r>
            <a:r>
              <a:rPr lang="en-US" sz="2400" spc="40" dirty="0">
                <a:solidFill>
                  <a:schemeClr val="tx1"/>
                </a:solidFill>
                <a:latin typeface="+mn-lt"/>
                <a:cs typeface="Trebuchet MS"/>
              </a:rPr>
              <a:t> depression classification</a:t>
            </a:r>
            <a:r>
              <a:rPr lang="en-US" sz="2400" dirty="0">
                <a:solidFill>
                  <a:schemeClr val="tx1"/>
                </a:solidFill>
                <a:latin typeface="+mn-lt"/>
                <a:cs typeface="Trebuchet MS"/>
              </a:rPr>
              <a:t> </a:t>
            </a:r>
            <a:r>
              <a:rPr sz="2400" spc="-35" dirty="0">
                <a:solidFill>
                  <a:schemeClr val="tx1"/>
                </a:solidFill>
                <a:latin typeface="+mn-lt"/>
                <a:cs typeface="Trebuchet MS"/>
              </a:rPr>
              <a:t>into</a:t>
            </a:r>
            <a:r>
              <a:rPr sz="2400" spc="-90" dirty="0">
                <a:solidFill>
                  <a:schemeClr val="tx1"/>
                </a:solidFill>
                <a:latin typeface="+mn-lt"/>
                <a:cs typeface="Trebuchet MS"/>
              </a:rPr>
              <a:t> </a:t>
            </a:r>
            <a:r>
              <a:rPr sz="2400" dirty="0">
                <a:solidFill>
                  <a:schemeClr val="tx1"/>
                </a:solidFill>
                <a:latin typeface="+mn-lt"/>
                <a:cs typeface="Trebuchet MS"/>
              </a:rPr>
              <a:t>the</a:t>
            </a:r>
            <a:r>
              <a:rPr sz="2400" spc="-90" dirty="0">
                <a:solidFill>
                  <a:schemeClr val="tx1"/>
                </a:solidFill>
                <a:latin typeface="+mn-lt"/>
                <a:cs typeface="Trebuchet MS"/>
              </a:rPr>
              <a:t> </a:t>
            </a:r>
            <a:r>
              <a:rPr sz="2400" spc="-10" dirty="0">
                <a:solidFill>
                  <a:schemeClr val="tx1"/>
                </a:solidFill>
                <a:latin typeface="+mn-lt"/>
                <a:cs typeface="Trebuchet MS"/>
              </a:rPr>
              <a:t>latest</a:t>
            </a:r>
            <a:r>
              <a:rPr sz="2400" spc="-95" dirty="0">
                <a:solidFill>
                  <a:schemeClr val="tx1"/>
                </a:solidFill>
                <a:latin typeface="+mn-lt"/>
                <a:cs typeface="Trebuchet MS"/>
              </a:rPr>
              <a:t> </a:t>
            </a:r>
            <a:r>
              <a:rPr sz="2400" spc="75" dirty="0">
                <a:solidFill>
                  <a:schemeClr val="tx1"/>
                </a:solidFill>
                <a:latin typeface="+mn-lt"/>
                <a:cs typeface="Trebuchet MS"/>
              </a:rPr>
              <a:t>advancements</a:t>
            </a:r>
            <a:r>
              <a:rPr sz="2400" spc="-90" dirty="0">
                <a:solidFill>
                  <a:schemeClr val="tx1"/>
                </a:solidFill>
                <a:latin typeface="+mn-lt"/>
                <a:cs typeface="Trebuchet MS"/>
              </a:rPr>
              <a:t> </a:t>
            </a:r>
            <a:r>
              <a:rPr sz="2400" spc="90" dirty="0">
                <a:solidFill>
                  <a:schemeClr val="tx1"/>
                </a:solidFill>
                <a:latin typeface="+mn-lt"/>
                <a:cs typeface="Trebuchet MS"/>
              </a:rPr>
              <a:t>and</a:t>
            </a:r>
            <a:r>
              <a:rPr sz="2400" spc="-90" dirty="0">
                <a:solidFill>
                  <a:schemeClr val="tx1"/>
                </a:solidFill>
                <a:latin typeface="+mn-lt"/>
                <a:cs typeface="Trebuchet MS"/>
              </a:rPr>
              <a:t> </a:t>
            </a:r>
            <a:r>
              <a:rPr sz="2400" spc="-60" dirty="0">
                <a:solidFill>
                  <a:schemeClr val="tx1"/>
                </a:solidFill>
                <a:latin typeface="+mn-lt"/>
                <a:cs typeface="Trebuchet MS"/>
              </a:rPr>
              <a:t>their</a:t>
            </a:r>
            <a:r>
              <a:rPr sz="2400" spc="-145" dirty="0">
                <a:solidFill>
                  <a:schemeClr val="tx1"/>
                </a:solidFill>
                <a:latin typeface="+mn-lt"/>
                <a:cs typeface="Trebuchet MS"/>
              </a:rPr>
              <a:t> </a:t>
            </a:r>
            <a:r>
              <a:rPr sz="2400" dirty="0">
                <a:solidFill>
                  <a:schemeClr val="tx1"/>
                </a:solidFill>
                <a:latin typeface="+mn-lt"/>
                <a:cs typeface="Trebuchet MS"/>
              </a:rPr>
              <a:t>impact</a:t>
            </a:r>
            <a:r>
              <a:rPr sz="2400" spc="-90" dirty="0">
                <a:solidFill>
                  <a:schemeClr val="tx1"/>
                </a:solidFill>
                <a:latin typeface="+mn-lt"/>
                <a:cs typeface="Trebuchet MS"/>
              </a:rPr>
              <a:t> </a:t>
            </a:r>
            <a:r>
              <a:rPr sz="2400" spc="75" dirty="0">
                <a:solidFill>
                  <a:schemeClr val="tx1"/>
                </a:solidFill>
                <a:latin typeface="+mn-lt"/>
                <a:cs typeface="Trebuchet MS"/>
              </a:rPr>
              <a:t>on</a:t>
            </a:r>
            <a:r>
              <a:rPr lang="en-US" sz="2400" spc="75" dirty="0">
                <a:solidFill>
                  <a:schemeClr val="tx1"/>
                </a:solidFill>
                <a:latin typeface="+mn-lt"/>
                <a:cs typeface="Trebuchet MS"/>
              </a:rPr>
              <a:t> </a:t>
            </a:r>
            <a:r>
              <a:rPr sz="2400" dirty="0">
                <a:solidFill>
                  <a:schemeClr val="tx1"/>
                </a:solidFill>
                <a:latin typeface="+mn-lt"/>
                <a:cs typeface="Trebuchet MS"/>
              </a:rPr>
              <a:t>mental</a:t>
            </a:r>
            <a:r>
              <a:rPr sz="2400" spc="-130" dirty="0">
                <a:solidFill>
                  <a:schemeClr val="tx1"/>
                </a:solidFill>
                <a:latin typeface="+mn-lt"/>
                <a:cs typeface="Trebuchet MS"/>
              </a:rPr>
              <a:t> </a:t>
            </a:r>
            <a:r>
              <a:rPr sz="2400" dirty="0">
                <a:solidFill>
                  <a:schemeClr val="tx1"/>
                </a:solidFill>
                <a:latin typeface="+mn-lt"/>
                <a:cs typeface="Trebuchet MS"/>
              </a:rPr>
              <a:t>health</a:t>
            </a:r>
            <a:r>
              <a:rPr sz="2400" spc="-55" dirty="0">
                <a:solidFill>
                  <a:schemeClr val="tx1"/>
                </a:solidFill>
                <a:latin typeface="+mn-lt"/>
                <a:cs typeface="Trebuchet MS"/>
              </a:rPr>
              <a:t> </a:t>
            </a:r>
            <a:r>
              <a:rPr sz="2400" spc="75" dirty="0">
                <a:solidFill>
                  <a:schemeClr val="tx1"/>
                </a:solidFill>
                <a:latin typeface="+mn-lt"/>
                <a:cs typeface="Trebuchet MS"/>
              </a:rPr>
              <a:t>diagnosis</a:t>
            </a:r>
            <a:r>
              <a:rPr sz="2400" spc="-50" dirty="0">
                <a:solidFill>
                  <a:schemeClr val="tx1"/>
                </a:solidFill>
                <a:latin typeface="+mn-lt"/>
                <a:cs typeface="Trebuchet MS"/>
              </a:rPr>
              <a:t> </a:t>
            </a:r>
            <a:r>
              <a:rPr sz="2400" spc="80" dirty="0">
                <a:solidFill>
                  <a:schemeClr val="tx1"/>
                </a:solidFill>
                <a:latin typeface="+mn-lt"/>
                <a:cs typeface="Trebuchet MS"/>
              </a:rPr>
              <a:t>and</a:t>
            </a:r>
            <a:r>
              <a:rPr sz="2400" spc="-55" dirty="0">
                <a:solidFill>
                  <a:schemeClr val="tx1"/>
                </a:solidFill>
                <a:latin typeface="+mn-lt"/>
                <a:cs typeface="Trebuchet MS"/>
              </a:rPr>
              <a:t> </a:t>
            </a:r>
            <a:r>
              <a:rPr sz="2400" spc="-10" dirty="0">
                <a:solidFill>
                  <a:schemeClr val="tx1"/>
                </a:solidFill>
                <a:latin typeface="+mn-lt"/>
                <a:cs typeface="Trebuchet MS"/>
              </a:rPr>
              <a:t>treatment.</a:t>
            </a:r>
            <a:endParaRPr lang="en-US" sz="2400" spc="-10" dirty="0">
              <a:solidFill>
                <a:schemeClr val="tx1"/>
              </a:solidFill>
              <a:latin typeface="+mn-lt"/>
              <a:cs typeface="Trebuchet MS"/>
            </a:endParaRPr>
          </a:p>
          <a:p>
            <a:pPr marL="12700">
              <a:lnSpc>
                <a:spcPct val="100000"/>
              </a:lnSpc>
              <a:spcBef>
                <a:spcPts val="45"/>
              </a:spcBef>
            </a:pPr>
            <a:endParaRPr lang="en-US" sz="2400" spc="-10" dirty="0">
              <a:solidFill>
                <a:schemeClr val="tx1"/>
              </a:solidFill>
              <a:latin typeface="+mn-lt"/>
              <a:cs typeface="Trebuchet MS"/>
            </a:endParaRPr>
          </a:p>
          <a:p>
            <a:pPr marL="12700">
              <a:spcBef>
                <a:spcPts val="45"/>
              </a:spcBef>
            </a:pPr>
            <a:r>
              <a:rPr lang="en-US" sz="2400" dirty="0">
                <a:solidFill>
                  <a:schemeClr val="tx1"/>
                </a:solidFill>
                <a:effectLst/>
                <a:latin typeface="+mn-lt"/>
                <a:ea typeface="Calibri" panose="020F0502020204030204" pitchFamily="34" charset="0"/>
              </a:rPr>
              <a:t>Traditional diagnostic methods for depression are often based on skewed self-reports of symptoms and professional interviews. </a:t>
            </a:r>
            <a:r>
              <a:rPr lang="en-US" sz="2400" kern="100" dirty="0">
                <a:solidFill>
                  <a:schemeClr val="tx1"/>
                </a:solidFill>
                <a:effectLst/>
                <a:latin typeface="+mn-lt"/>
                <a:ea typeface="Calibri" panose="020F0502020204030204" pitchFamily="34" charset="0"/>
                <a:cs typeface="Calibri" panose="020F0502020204030204" pitchFamily="34" charset="0"/>
              </a:rPr>
              <a:t>Specifically, we developed a deep neural network (DNN) algorithm that uses brain MRI data to classify individuals as “non-depressed” or “probably depressed” and learn discriminatory symptoms.</a:t>
            </a:r>
            <a:endParaRPr lang="en-US" sz="2400" kern="100" dirty="0">
              <a:solidFill>
                <a:schemeClr val="tx1"/>
              </a:solidFill>
              <a:effectLst/>
              <a:latin typeface="+mn-lt"/>
              <a:ea typeface="Calibri" panose="020F0502020204030204" pitchFamily="34" charset="0"/>
              <a:cs typeface="Times New Roman" panose="02020603050405020304" pitchFamily="18" charset="0"/>
            </a:endParaRPr>
          </a:p>
          <a:p>
            <a:pPr marL="12700">
              <a:lnSpc>
                <a:spcPct val="100000"/>
              </a:lnSpc>
              <a:spcBef>
                <a:spcPts val="45"/>
              </a:spcBef>
            </a:pPr>
            <a:endParaRPr sz="2400" dirty="0">
              <a:solidFill>
                <a:schemeClr val="tx1"/>
              </a:solidFill>
              <a:latin typeface="+mn-lt"/>
              <a:cs typeface="Trebuchet MS"/>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7511415">
              <a:lnSpc>
                <a:spcPct val="100000"/>
              </a:lnSpc>
              <a:spcBef>
                <a:spcPts val="95"/>
              </a:spcBef>
            </a:pPr>
            <a:r>
              <a:rPr sz="5200" spc="-210" dirty="0"/>
              <a:t>INTRODUCTION</a:t>
            </a:r>
            <a:endParaRPr sz="5200" dirty="0"/>
          </a:p>
        </p:txBody>
      </p:sp>
      <p:sp>
        <p:nvSpPr>
          <p:cNvPr id="6" name="object 6"/>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7" name="object 7"/>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pic>
        <p:nvPicPr>
          <p:cNvPr id="9" name="Picture 8">
            <a:extLst>
              <a:ext uri="{FF2B5EF4-FFF2-40B4-BE49-F238E27FC236}">
                <a16:creationId xmlns:a16="http://schemas.microsoft.com/office/drawing/2014/main" id="{589E2DDB-6C3A-ACF7-124C-FD1CF164DC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650" y="1091226"/>
            <a:ext cx="6866467" cy="80454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37A3946A-556E-9CEB-4E21-918F2D7811E0}"/>
              </a:ext>
            </a:extLst>
          </p:cNvPr>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5" name="object 7">
            <a:extLst>
              <a:ext uri="{FF2B5EF4-FFF2-40B4-BE49-F238E27FC236}">
                <a16:creationId xmlns:a16="http://schemas.microsoft.com/office/drawing/2014/main" id="{08F99E9D-C372-7EF2-B2F2-1E5CDB872679}"/>
              </a:ext>
            </a:extLst>
          </p:cNvPr>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8" name="Title 7">
            <a:extLst>
              <a:ext uri="{FF2B5EF4-FFF2-40B4-BE49-F238E27FC236}">
                <a16:creationId xmlns:a16="http://schemas.microsoft.com/office/drawing/2014/main" id="{27A0EFEC-F9A7-2AC6-C813-778375D2C076}"/>
              </a:ext>
            </a:extLst>
          </p:cNvPr>
          <p:cNvSpPr>
            <a:spLocks noGrp="1"/>
          </p:cNvSpPr>
          <p:nvPr>
            <p:ph type="title"/>
          </p:nvPr>
        </p:nvSpPr>
        <p:spPr>
          <a:xfrm>
            <a:off x="1530350" y="1111250"/>
            <a:ext cx="13736446" cy="830997"/>
          </a:xfrm>
        </p:spPr>
        <p:txBody>
          <a:bodyPr/>
          <a:lstStyle/>
          <a:p>
            <a:r>
              <a:rPr lang="en-US" sz="5400" dirty="0"/>
              <a:t>MOTIVATION</a:t>
            </a:r>
          </a:p>
        </p:txBody>
      </p:sp>
      <p:sp>
        <p:nvSpPr>
          <p:cNvPr id="10" name="Content Placeholder 2">
            <a:extLst>
              <a:ext uri="{FF2B5EF4-FFF2-40B4-BE49-F238E27FC236}">
                <a16:creationId xmlns:a16="http://schemas.microsoft.com/office/drawing/2014/main" id="{DECC3F56-B8EC-EECE-DE5E-2BB516846914}"/>
              </a:ext>
            </a:extLst>
          </p:cNvPr>
          <p:cNvSpPr txBox="1">
            <a:spLocks/>
          </p:cNvSpPr>
          <p:nvPr/>
        </p:nvSpPr>
        <p:spPr>
          <a:xfrm>
            <a:off x="838200" y="2258058"/>
            <a:ext cx="16160750" cy="6164581"/>
          </a:xfrm>
          <a:prstGeom prst="rect">
            <a:avLst/>
          </a:prstGeom>
        </p:spPr>
        <p:txBody>
          <a:bodyPr wrap="square" lIns="0" tIns="0" rIns="0" bIns="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panose="020B0604020202020204" pitchFamily="34" charset="0"/>
              <a:buChar char="•"/>
            </a:pPr>
            <a:r>
              <a:rPr lang="en-US" sz="2400" dirty="0"/>
              <a:t>What is the problem</a:t>
            </a:r>
          </a:p>
          <a:p>
            <a:r>
              <a:rPr lang="en-US" sz="2400" kern="100" dirty="0">
                <a:ea typeface="Calibri" panose="020F0502020204030204" pitchFamily="34" charset="0"/>
                <a:cs typeface="Calibri" panose="020F0502020204030204" pitchFamily="34" charset="0"/>
              </a:rPr>
              <a:t>The extent that depression affects more than 5% of the world’s population, thereby making it one of the most common mental disorders. </a:t>
            </a:r>
            <a:endParaRPr lang="en-US" sz="2400" dirty="0"/>
          </a:p>
          <a:p>
            <a:pPr marL="342900" indent="-342900">
              <a:buFont typeface="Arial" panose="020B0604020202020204" pitchFamily="34" charset="0"/>
              <a:buChar char="•"/>
            </a:pPr>
            <a:r>
              <a:rPr lang="en-US" sz="2400" dirty="0"/>
              <a:t>Why is it important</a:t>
            </a:r>
          </a:p>
          <a:p>
            <a:r>
              <a:rPr lang="en-US" sz="2400" kern="100" dirty="0">
                <a:ea typeface="Calibri" panose="020F0502020204030204" pitchFamily="34" charset="0"/>
                <a:cs typeface="Calibri" panose="020F0502020204030204" pitchFamily="34" charset="0"/>
              </a:rPr>
              <a:t>The scope of depression is wide so there is an urgent need to improve diagnostic methods for early interventions and treatment that leads to easing of the burden of patients and society.</a:t>
            </a:r>
            <a:endParaRPr lang="en-US" sz="2400" dirty="0"/>
          </a:p>
          <a:p>
            <a:pPr marL="342900" indent="-342900">
              <a:buFont typeface="Arial" panose="020B0604020202020204" pitchFamily="34" charset="0"/>
              <a:buChar char="•"/>
            </a:pPr>
            <a:r>
              <a:rPr lang="en-US" sz="2400" dirty="0"/>
              <a:t>What has been done in the literature</a:t>
            </a:r>
          </a:p>
          <a:p>
            <a:r>
              <a:rPr lang="en-US" sz="2400" dirty="0"/>
              <a:t>While other approaches are majorly subjective our approach offers a more objective approach to diagnose depression and make its detection early enough for treatment.</a:t>
            </a:r>
          </a:p>
          <a:p>
            <a:pPr marL="342900" indent="-342900">
              <a:buFont typeface="Arial" panose="020B0604020202020204" pitchFamily="34" charset="0"/>
              <a:buChar char="•"/>
            </a:pPr>
            <a:r>
              <a:rPr lang="en-US" sz="2400" dirty="0"/>
              <a:t>What is the challenge</a:t>
            </a:r>
          </a:p>
          <a:p>
            <a:r>
              <a:rPr lang="en-US" sz="2400" spc="75" dirty="0">
                <a:solidFill>
                  <a:srgbClr val="262425"/>
                </a:solidFill>
                <a:cs typeface="Trebuchet MS"/>
              </a:rPr>
              <a:t>Depression</a:t>
            </a:r>
            <a:r>
              <a:rPr lang="en-US" sz="2400" spc="-105" dirty="0">
                <a:solidFill>
                  <a:srgbClr val="262425"/>
                </a:solidFill>
                <a:cs typeface="Trebuchet MS"/>
              </a:rPr>
              <a:t> </a:t>
            </a:r>
            <a:r>
              <a:rPr lang="en-US" sz="2400" spc="70" dirty="0">
                <a:solidFill>
                  <a:srgbClr val="262425"/>
                </a:solidFill>
                <a:cs typeface="Trebuchet MS"/>
              </a:rPr>
              <a:t>diagnosis</a:t>
            </a:r>
            <a:r>
              <a:rPr lang="en-US" sz="2400" spc="-100" dirty="0">
                <a:solidFill>
                  <a:srgbClr val="262425"/>
                </a:solidFill>
                <a:cs typeface="Trebuchet MS"/>
              </a:rPr>
              <a:t> </a:t>
            </a:r>
            <a:r>
              <a:rPr lang="en-US" sz="2400" dirty="0">
                <a:solidFill>
                  <a:srgbClr val="262425"/>
                </a:solidFill>
                <a:cs typeface="Trebuchet MS"/>
              </a:rPr>
              <a:t>is</a:t>
            </a:r>
            <a:r>
              <a:rPr lang="en-US" sz="2400" spc="-100" dirty="0">
                <a:solidFill>
                  <a:srgbClr val="262425"/>
                </a:solidFill>
                <a:cs typeface="Trebuchet MS"/>
              </a:rPr>
              <a:t> </a:t>
            </a:r>
            <a:r>
              <a:rPr lang="en-US" sz="2400" dirty="0">
                <a:solidFill>
                  <a:srgbClr val="262425"/>
                </a:solidFill>
                <a:cs typeface="Trebuchet MS"/>
              </a:rPr>
              <a:t>often</a:t>
            </a:r>
            <a:r>
              <a:rPr lang="en-US" sz="2400" spc="-100" dirty="0">
                <a:solidFill>
                  <a:srgbClr val="262425"/>
                </a:solidFill>
                <a:cs typeface="Trebuchet MS"/>
              </a:rPr>
              <a:t> </a:t>
            </a:r>
            <a:r>
              <a:rPr lang="en-US" sz="2400" spc="-10" dirty="0">
                <a:solidFill>
                  <a:srgbClr val="262425"/>
                </a:solidFill>
                <a:cs typeface="Trebuchet MS"/>
              </a:rPr>
              <a:t>subjective, </a:t>
            </a:r>
            <a:r>
              <a:rPr lang="en-US" sz="2400" dirty="0">
                <a:solidFill>
                  <a:srgbClr val="262425"/>
                </a:solidFill>
                <a:cs typeface="Trebuchet MS"/>
              </a:rPr>
              <a:t>relying</a:t>
            </a:r>
            <a:r>
              <a:rPr lang="en-US" sz="2400" spc="5" dirty="0">
                <a:solidFill>
                  <a:srgbClr val="262425"/>
                </a:solidFill>
                <a:cs typeface="Trebuchet MS"/>
              </a:rPr>
              <a:t> </a:t>
            </a:r>
            <a:r>
              <a:rPr lang="en-US" sz="2400" spc="100" dirty="0">
                <a:solidFill>
                  <a:srgbClr val="262425"/>
                </a:solidFill>
                <a:cs typeface="Trebuchet MS"/>
              </a:rPr>
              <a:t>on</a:t>
            </a:r>
            <a:r>
              <a:rPr lang="en-US" sz="2400" spc="5" dirty="0">
                <a:solidFill>
                  <a:srgbClr val="262425"/>
                </a:solidFill>
                <a:cs typeface="Trebuchet MS"/>
              </a:rPr>
              <a:t> </a:t>
            </a:r>
            <a:r>
              <a:rPr lang="en-US" sz="2400" dirty="0">
                <a:solidFill>
                  <a:srgbClr val="262425"/>
                </a:solidFill>
                <a:cs typeface="Trebuchet MS"/>
              </a:rPr>
              <a:t>self-reported</a:t>
            </a:r>
            <a:r>
              <a:rPr lang="en-US" sz="2400" spc="5" dirty="0">
                <a:solidFill>
                  <a:srgbClr val="262425"/>
                </a:solidFill>
                <a:cs typeface="Trebuchet MS"/>
              </a:rPr>
              <a:t> </a:t>
            </a:r>
            <a:r>
              <a:rPr lang="en-US" sz="2400" spc="110" dirty="0">
                <a:solidFill>
                  <a:srgbClr val="262425"/>
                </a:solidFill>
                <a:cs typeface="Trebuchet MS"/>
              </a:rPr>
              <a:t>symptoms</a:t>
            </a:r>
            <a:r>
              <a:rPr lang="en-US" sz="2400" spc="5" dirty="0">
                <a:solidFill>
                  <a:srgbClr val="262425"/>
                </a:solidFill>
                <a:cs typeface="Trebuchet MS"/>
              </a:rPr>
              <a:t> </a:t>
            </a:r>
            <a:r>
              <a:rPr lang="en-US" sz="2400" spc="65" dirty="0">
                <a:solidFill>
                  <a:srgbClr val="262425"/>
                </a:solidFill>
                <a:cs typeface="Trebuchet MS"/>
              </a:rPr>
              <a:t>and </a:t>
            </a:r>
            <a:r>
              <a:rPr lang="en-US" sz="2400" spc="-25" dirty="0">
                <a:solidFill>
                  <a:srgbClr val="262425"/>
                </a:solidFill>
                <a:cs typeface="Trebuchet MS"/>
              </a:rPr>
              <a:t>clinical</a:t>
            </a:r>
            <a:r>
              <a:rPr lang="en-US" sz="2400" spc="-105" dirty="0">
                <a:solidFill>
                  <a:srgbClr val="262425"/>
                </a:solidFill>
                <a:cs typeface="Trebuchet MS"/>
              </a:rPr>
              <a:t> </a:t>
            </a:r>
            <a:r>
              <a:rPr lang="en-US" sz="2400" spc="60" dirty="0">
                <a:solidFill>
                  <a:srgbClr val="262425"/>
                </a:solidFill>
                <a:cs typeface="Trebuchet MS"/>
              </a:rPr>
              <a:t>assessments.</a:t>
            </a:r>
            <a:r>
              <a:rPr lang="en-US" sz="2400" spc="-100" dirty="0">
                <a:solidFill>
                  <a:srgbClr val="262425"/>
                </a:solidFill>
                <a:cs typeface="Trebuchet MS"/>
              </a:rPr>
              <a:t> Although this new approach offers a new way to examine it but its not 100% certain to point out the condition other subjective analysis are needed to analyze ones conditions</a:t>
            </a:r>
            <a:r>
              <a:rPr lang="en-US" sz="2400" spc="-10" dirty="0">
                <a:solidFill>
                  <a:srgbClr val="262425"/>
                </a:solidFill>
                <a:cs typeface="Trebuchet MS"/>
              </a:rPr>
              <a:t>.</a:t>
            </a:r>
            <a:endParaRPr lang="en-US" sz="2400" dirty="0">
              <a:cs typeface="Trebuchet MS"/>
            </a:endParaRPr>
          </a:p>
          <a:p>
            <a:endParaRPr lang="en-US" sz="2400" dirty="0"/>
          </a:p>
        </p:txBody>
      </p:sp>
    </p:spTree>
    <p:extLst>
      <p:ext uri="{BB962C8B-B14F-4D97-AF65-F5344CB8AC3E}">
        <p14:creationId xmlns:p14="http://schemas.microsoft.com/office/powerpoint/2010/main" val="159559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769351" y="3092488"/>
            <a:ext cx="8179078" cy="4083234"/>
          </a:xfrm>
          <a:prstGeom prst="rect">
            <a:avLst/>
          </a:prstGeom>
        </p:spPr>
        <p:txBody>
          <a:bodyPr vert="horz" wrap="square" lIns="0" tIns="15240" rIns="0" bIns="0" rtlCol="0">
            <a:spAutoFit/>
          </a:bodyPr>
          <a:lstStyle/>
          <a:p>
            <a:pPr marL="12700" marR="5080">
              <a:lnSpc>
                <a:spcPct val="99100"/>
              </a:lnSpc>
              <a:spcBef>
                <a:spcPts val="120"/>
              </a:spcBef>
              <a:tabLst>
                <a:tab pos="2554605" algn="l"/>
              </a:tabLst>
            </a:pPr>
            <a:r>
              <a:rPr sz="2400" spc="75" dirty="0">
                <a:solidFill>
                  <a:schemeClr val="tx1"/>
                </a:solidFill>
                <a:latin typeface="+mn-lt"/>
                <a:cs typeface="Trebuchet MS"/>
              </a:rPr>
              <a:t>Depression</a:t>
            </a:r>
            <a:r>
              <a:rPr sz="2400" spc="-60" dirty="0">
                <a:solidFill>
                  <a:schemeClr val="tx1"/>
                </a:solidFill>
                <a:latin typeface="+mn-lt"/>
                <a:cs typeface="Trebuchet MS"/>
              </a:rPr>
              <a:t> </a:t>
            </a:r>
            <a:r>
              <a:rPr sz="2400" dirty="0">
                <a:solidFill>
                  <a:schemeClr val="tx1"/>
                </a:solidFill>
                <a:latin typeface="+mn-lt"/>
                <a:cs typeface="Trebuchet MS"/>
              </a:rPr>
              <a:t>is</a:t>
            </a:r>
            <a:r>
              <a:rPr sz="2400" spc="-55" dirty="0">
                <a:solidFill>
                  <a:schemeClr val="tx1"/>
                </a:solidFill>
                <a:latin typeface="+mn-lt"/>
                <a:cs typeface="Trebuchet MS"/>
              </a:rPr>
              <a:t> </a:t>
            </a:r>
            <a:r>
              <a:rPr sz="2400" dirty="0">
                <a:solidFill>
                  <a:schemeClr val="tx1"/>
                </a:solidFill>
                <a:latin typeface="+mn-lt"/>
                <a:cs typeface="Trebuchet MS"/>
              </a:rPr>
              <a:t>a</a:t>
            </a:r>
            <a:r>
              <a:rPr sz="2400" spc="-55" dirty="0">
                <a:solidFill>
                  <a:schemeClr val="tx1"/>
                </a:solidFill>
                <a:latin typeface="+mn-lt"/>
                <a:cs typeface="Trebuchet MS"/>
              </a:rPr>
              <a:t> </a:t>
            </a:r>
            <a:r>
              <a:rPr sz="2400" spc="75" dirty="0">
                <a:solidFill>
                  <a:schemeClr val="tx1"/>
                </a:solidFill>
                <a:latin typeface="+mn-lt"/>
                <a:cs typeface="Trebuchet MS"/>
              </a:rPr>
              <a:t>complex</a:t>
            </a:r>
            <a:r>
              <a:rPr sz="2400" spc="-55" dirty="0">
                <a:solidFill>
                  <a:schemeClr val="tx1"/>
                </a:solidFill>
                <a:latin typeface="+mn-lt"/>
                <a:cs typeface="Trebuchet MS"/>
              </a:rPr>
              <a:t> </a:t>
            </a:r>
            <a:r>
              <a:rPr sz="2400" dirty="0">
                <a:solidFill>
                  <a:schemeClr val="tx1"/>
                </a:solidFill>
                <a:latin typeface="+mn-lt"/>
                <a:cs typeface="Trebuchet MS"/>
              </a:rPr>
              <a:t>mental</a:t>
            </a:r>
            <a:r>
              <a:rPr sz="2400" spc="-135" dirty="0">
                <a:solidFill>
                  <a:schemeClr val="tx1"/>
                </a:solidFill>
                <a:latin typeface="+mn-lt"/>
                <a:cs typeface="Trebuchet MS"/>
              </a:rPr>
              <a:t> </a:t>
            </a:r>
            <a:r>
              <a:rPr sz="2400" dirty="0">
                <a:solidFill>
                  <a:schemeClr val="tx1"/>
                </a:solidFill>
                <a:latin typeface="+mn-lt"/>
                <a:cs typeface="Trebuchet MS"/>
              </a:rPr>
              <a:t>health</a:t>
            </a:r>
            <a:r>
              <a:rPr sz="2400" spc="-55" dirty="0">
                <a:solidFill>
                  <a:schemeClr val="tx1"/>
                </a:solidFill>
                <a:latin typeface="+mn-lt"/>
                <a:cs typeface="Trebuchet MS"/>
              </a:rPr>
              <a:t> </a:t>
            </a:r>
            <a:r>
              <a:rPr sz="2400" spc="-10" dirty="0">
                <a:solidFill>
                  <a:schemeClr val="tx1"/>
                </a:solidFill>
                <a:latin typeface="+mn-lt"/>
                <a:cs typeface="Trebuchet MS"/>
              </a:rPr>
              <a:t>disorder </a:t>
            </a:r>
            <a:r>
              <a:rPr sz="2400" dirty="0">
                <a:solidFill>
                  <a:schemeClr val="tx1"/>
                </a:solidFill>
                <a:latin typeface="+mn-lt"/>
                <a:cs typeface="Trebuchet MS"/>
              </a:rPr>
              <a:t>characterized</a:t>
            </a:r>
            <a:r>
              <a:rPr sz="2400" spc="15" dirty="0">
                <a:solidFill>
                  <a:schemeClr val="tx1"/>
                </a:solidFill>
                <a:latin typeface="+mn-lt"/>
                <a:cs typeface="Trebuchet MS"/>
              </a:rPr>
              <a:t> </a:t>
            </a:r>
            <a:r>
              <a:rPr sz="2400" spc="95" dirty="0">
                <a:solidFill>
                  <a:schemeClr val="tx1"/>
                </a:solidFill>
                <a:latin typeface="+mn-lt"/>
                <a:cs typeface="Trebuchet MS"/>
              </a:rPr>
              <a:t>by</a:t>
            </a:r>
            <a:r>
              <a:rPr sz="2400" spc="-65" dirty="0">
                <a:solidFill>
                  <a:schemeClr val="tx1"/>
                </a:solidFill>
                <a:latin typeface="+mn-lt"/>
                <a:cs typeface="Trebuchet MS"/>
              </a:rPr>
              <a:t> </a:t>
            </a:r>
            <a:r>
              <a:rPr sz="2400" dirty="0">
                <a:solidFill>
                  <a:schemeClr val="tx1"/>
                </a:solidFill>
                <a:latin typeface="+mn-lt"/>
                <a:cs typeface="Trebuchet MS"/>
              </a:rPr>
              <a:t>persistent</a:t>
            </a:r>
            <a:r>
              <a:rPr sz="2400" spc="15" dirty="0">
                <a:solidFill>
                  <a:schemeClr val="tx1"/>
                </a:solidFill>
                <a:latin typeface="+mn-lt"/>
                <a:cs typeface="Trebuchet MS"/>
              </a:rPr>
              <a:t> </a:t>
            </a:r>
            <a:r>
              <a:rPr sz="2400" dirty="0">
                <a:solidFill>
                  <a:schemeClr val="tx1"/>
                </a:solidFill>
                <a:latin typeface="+mn-lt"/>
                <a:cs typeface="Trebuchet MS"/>
              </a:rPr>
              <a:t>feelings</a:t>
            </a:r>
            <a:r>
              <a:rPr sz="2400" spc="20" dirty="0">
                <a:solidFill>
                  <a:schemeClr val="tx1"/>
                </a:solidFill>
                <a:latin typeface="+mn-lt"/>
                <a:cs typeface="Trebuchet MS"/>
              </a:rPr>
              <a:t> </a:t>
            </a:r>
            <a:r>
              <a:rPr sz="2400" dirty="0">
                <a:solidFill>
                  <a:schemeClr val="tx1"/>
                </a:solidFill>
                <a:latin typeface="+mn-lt"/>
                <a:cs typeface="Trebuchet MS"/>
              </a:rPr>
              <a:t>of</a:t>
            </a:r>
            <a:r>
              <a:rPr sz="2400" spc="-45" dirty="0">
                <a:solidFill>
                  <a:schemeClr val="tx1"/>
                </a:solidFill>
                <a:latin typeface="+mn-lt"/>
                <a:cs typeface="Trebuchet MS"/>
              </a:rPr>
              <a:t> </a:t>
            </a:r>
            <a:r>
              <a:rPr sz="2450" i="1" spc="95" dirty="0">
                <a:solidFill>
                  <a:schemeClr val="tx1"/>
                </a:solidFill>
                <a:latin typeface="+mn-lt"/>
                <a:cs typeface="Trebuchet MS"/>
              </a:rPr>
              <a:t>sadness </a:t>
            </a:r>
            <a:r>
              <a:rPr sz="2400" spc="65" dirty="0">
                <a:solidFill>
                  <a:schemeClr val="tx1"/>
                </a:solidFill>
                <a:latin typeface="+mn-lt"/>
                <a:cs typeface="Trebuchet MS"/>
              </a:rPr>
              <a:t>and</a:t>
            </a:r>
            <a:r>
              <a:rPr sz="2400" dirty="0">
                <a:solidFill>
                  <a:schemeClr val="tx1"/>
                </a:solidFill>
                <a:latin typeface="+mn-lt"/>
                <a:cs typeface="Trebuchet MS"/>
              </a:rPr>
              <a:t>	</a:t>
            </a:r>
            <a:r>
              <a:rPr sz="2400" spc="-434" dirty="0">
                <a:solidFill>
                  <a:schemeClr val="tx1"/>
                </a:solidFill>
                <a:latin typeface="+mn-lt"/>
                <a:cs typeface="Trebuchet MS"/>
              </a:rPr>
              <a:t>.</a:t>
            </a:r>
            <a:r>
              <a:rPr sz="2400" spc="-90" dirty="0">
                <a:solidFill>
                  <a:schemeClr val="tx1"/>
                </a:solidFill>
                <a:latin typeface="+mn-lt"/>
                <a:cs typeface="Trebuchet MS"/>
              </a:rPr>
              <a:t> </a:t>
            </a:r>
            <a:r>
              <a:rPr sz="2400" spc="-125" dirty="0">
                <a:solidFill>
                  <a:schemeClr val="tx1"/>
                </a:solidFill>
                <a:latin typeface="+mn-lt"/>
                <a:cs typeface="Trebuchet MS"/>
              </a:rPr>
              <a:t>It</a:t>
            </a:r>
            <a:r>
              <a:rPr sz="2400" spc="-90" dirty="0">
                <a:solidFill>
                  <a:schemeClr val="tx1"/>
                </a:solidFill>
                <a:latin typeface="+mn-lt"/>
                <a:cs typeface="Trebuchet MS"/>
              </a:rPr>
              <a:t> </a:t>
            </a:r>
            <a:r>
              <a:rPr sz="2400" dirty="0">
                <a:solidFill>
                  <a:schemeClr val="tx1"/>
                </a:solidFill>
                <a:latin typeface="+mn-lt"/>
                <a:cs typeface="Trebuchet MS"/>
              </a:rPr>
              <a:t>aﬀects</a:t>
            </a:r>
            <a:r>
              <a:rPr sz="2400" spc="-90" dirty="0">
                <a:solidFill>
                  <a:schemeClr val="tx1"/>
                </a:solidFill>
                <a:latin typeface="+mn-lt"/>
                <a:cs typeface="Trebuchet MS"/>
              </a:rPr>
              <a:t> </a:t>
            </a:r>
            <a:r>
              <a:rPr sz="2400" dirty="0">
                <a:solidFill>
                  <a:schemeClr val="tx1"/>
                </a:solidFill>
                <a:latin typeface="+mn-lt"/>
                <a:cs typeface="Trebuchet MS"/>
              </a:rPr>
              <a:t>millions</a:t>
            </a:r>
            <a:r>
              <a:rPr sz="2400" spc="-155" dirty="0">
                <a:solidFill>
                  <a:schemeClr val="tx1"/>
                </a:solidFill>
                <a:latin typeface="+mn-lt"/>
                <a:cs typeface="Trebuchet MS"/>
              </a:rPr>
              <a:t> </a:t>
            </a:r>
            <a:r>
              <a:rPr sz="2400" spc="35" dirty="0">
                <a:solidFill>
                  <a:schemeClr val="tx1"/>
                </a:solidFill>
                <a:latin typeface="+mn-lt"/>
                <a:cs typeface="Trebuchet MS"/>
              </a:rPr>
              <a:t>worldwide </a:t>
            </a:r>
            <a:r>
              <a:rPr sz="2400" spc="90" dirty="0">
                <a:solidFill>
                  <a:schemeClr val="tx1"/>
                </a:solidFill>
                <a:latin typeface="+mn-lt"/>
                <a:cs typeface="Trebuchet MS"/>
              </a:rPr>
              <a:t>and</a:t>
            </a:r>
            <a:r>
              <a:rPr sz="2400" spc="-105" dirty="0">
                <a:solidFill>
                  <a:schemeClr val="tx1"/>
                </a:solidFill>
                <a:latin typeface="+mn-lt"/>
                <a:cs typeface="Trebuchet MS"/>
              </a:rPr>
              <a:t> </a:t>
            </a:r>
            <a:r>
              <a:rPr sz="2400" dirty="0">
                <a:solidFill>
                  <a:schemeClr val="tx1"/>
                </a:solidFill>
                <a:latin typeface="+mn-lt"/>
                <a:cs typeface="Trebuchet MS"/>
              </a:rPr>
              <a:t>is</a:t>
            </a:r>
            <a:r>
              <a:rPr sz="2400" spc="-100" dirty="0">
                <a:solidFill>
                  <a:schemeClr val="tx1"/>
                </a:solidFill>
                <a:latin typeface="+mn-lt"/>
                <a:cs typeface="Trebuchet MS"/>
              </a:rPr>
              <a:t> </a:t>
            </a:r>
            <a:r>
              <a:rPr sz="2400" dirty="0">
                <a:solidFill>
                  <a:schemeClr val="tx1"/>
                </a:solidFill>
                <a:latin typeface="+mn-lt"/>
                <a:cs typeface="Trebuchet MS"/>
              </a:rPr>
              <a:t>a</a:t>
            </a:r>
            <a:r>
              <a:rPr sz="2400" spc="-100" dirty="0">
                <a:solidFill>
                  <a:schemeClr val="tx1"/>
                </a:solidFill>
                <a:latin typeface="+mn-lt"/>
                <a:cs typeface="Trebuchet MS"/>
              </a:rPr>
              <a:t> </a:t>
            </a:r>
            <a:r>
              <a:rPr sz="2400" spc="55" dirty="0">
                <a:solidFill>
                  <a:schemeClr val="tx1"/>
                </a:solidFill>
                <a:latin typeface="+mn-lt"/>
                <a:cs typeface="Trebuchet MS"/>
              </a:rPr>
              <a:t>leading</a:t>
            </a:r>
            <a:r>
              <a:rPr sz="2400" spc="-100" dirty="0">
                <a:solidFill>
                  <a:schemeClr val="tx1"/>
                </a:solidFill>
                <a:latin typeface="+mn-lt"/>
                <a:cs typeface="Trebuchet MS"/>
              </a:rPr>
              <a:t> </a:t>
            </a:r>
            <a:r>
              <a:rPr sz="2400" spc="105" dirty="0">
                <a:solidFill>
                  <a:schemeClr val="tx1"/>
                </a:solidFill>
                <a:latin typeface="+mn-lt"/>
                <a:cs typeface="Trebuchet MS"/>
              </a:rPr>
              <a:t>cause</a:t>
            </a:r>
            <a:r>
              <a:rPr sz="2400" spc="-100" dirty="0">
                <a:solidFill>
                  <a:schemeClr val="tx1"/>
                </a:solidFill>
                <a:latin typeface="+mn-lt"/>
                <a:cs typeface="Trebuchet MS"/>
              </a:rPr>
              <a:t> </a:t>
            </a:r>
            <a:r>
              <a:rPr sz="2400" dirty="0">
                <a:solidFill>
                  <a:schemeClr val="tx1"/>
                </a:solidFill>
                <a:latin typeface="+mn-lt"/>
                <a:cs typeface="Trebuchet MS"/>
              </a:rPr>
              <a:t>of</a:t>
            </a:r>
            <a:r>
              <a:rPr sz="2400" spc="-155" dirty="0">
                <a:solidFill>
                  <a:schemeClr val="tx1"/>
                </a:solidFill>
                <a:latin typeface="+mn-lt"/>
                <a:cs typeface="Trebuchet MS"/>
              </a:rPr>
              <a:t> </a:t>
            </a:r>
            <a:r>
              <a:rPr sz="2400" spc="-10" dirty="0">
                <a:solidFill>
                  <a:schemeClr val="tx1"/>
                </a:solidFill>
                <a:latin typeface="+mn-lt"/>
                <a:cs typeface="Trebuchet MS"/>
              </a:rPr>
              <a:t>disability.</a:t>
            </a:r>
            <a:endParaRPr lang="en-US" sz="2400" spc="-10" dirty="0">
              <a:solidFill>
                <a:schemeClr val="tx1"/>
              </a:solidFill>
              <a:latin typeface="+mn-lt"/>
              <a:cs typeface="Trebuchet MS"/>
            </a:endParaRPr>
          </a:p>
          <a:p>
            <a:pPr marL="12700" marR="5080">
              <a:lnSpc>
                <a:spcPct val="99100"/>
              </a:lnSpc>
              <a:spcBef>
                <a:spcPts val="120"/>
              </a:spcBef>
              <a:tabLst>
                <a:tab pos="2554605" algn="l"/>
              </a:tabLst>
            </a:pPr>
            <a:endParaRPr lang="en-US" sz="2400" spc="-10" dirty="0">
              <a:solidFill>
                <a:srgbClr val="262425"/>
              </a:solidFill>
              <a:latin typeface="Trebuchet MS"/>
              <a:cs typeface="Trebuchet MS"/>
            </a:endParaRPr>
          </a:p>
          <a:p>
            <a:pPr marL="12700" marR="5080">
              <a:lnSpc>
                <a:spcPct val="99100"/>
              </a:lnSpc>
              <a:spcBef>
                <a:spcPts val="120"/>
              </a:spcBef>
              <a:tabLst>
                <a:tab pos="2554605" algn="l"/>
              </a:tabLst>
            </a:pPr>
            <a:r>
              <a:rPr lang="en-US" sz="2400" kern="100" dirty="0">
                <a:effectLst/>
                <a:latin typeface="Calibri" panose="020F0502020204030204" pitchFamily="34" charset="0"/>
                <a:ea typeface="Calibri" panose="020F0502020204030204" pitchFamily="34" charset="0"/>
                <a:cs typeface="Calibri" panose="020F0502020204030204" pitchFamily="34" charset="0"/>
              </a:rPr>
              <a:t>Depression can be diagnosed using traditional brain imaging techniques such as magnetic resonance imaging (MRI). Several studies show physiological changes in brain regions associated with attention, motor dysfunction, cognitive function, and emotional functioning in healthy caregivers and patients with depression.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2700" marR="5080">
              <a:lnSpc>
                <a:spcPct val="99100"/>
              </a:lnSpc>
              <a:spcBef>
                <a:spcPts val="120"/>
              </a:spcBef>
              <a:tabLst>
                <a:tab pos="2554605" algn="l"/>
              </a:tabLst>
            </a:pPr>
            <a:endParaRPr sz="2400" dirty="0">
              <a:latin typeface="Trebuchet MS"/>
              <a:cs typeface="Trebuchet MS"/>
            </a:endParaRPr>
          </a:p>
        </p:txBody>
      </p:sp>
      <p:sp>
        <p:nvSpPr>
          <p:cNvPr id="4" name="object 4"/>
          <p:cNvSpPr txBox="1">
            <a:spLocks noGrp="1"/>
          </p:cNvSpPr>
          <p:nvPr>
            <p:ph type="title"/>
          </p:nvPr>
        </p:nvSpPr>
        <p:spPr>
          <a:xfrm>
            <a:off x="2282126" y="1695488"/>
            <a:ext cx="13736446" cy="1167307"/>
          </a:xfrm>
          <a:prstGeom prst="rect">
            <a:avLst/>
          </a:prstGeom>
        </p:spPr>
        <p:txBody>
          <a:bodyPr vert="horz" wrap="square" lIns="0" tIns="25400" rIns="0" bIns="0" rtlCol="0">
            <a:spAutoFit/>
          </a:bodyPr>
          <a:lstStyle/>
          <a:p>
            <a:pPr marL="7512050" marR="5080">
              <a:lnSpc>
                <a:spcPts val="4430"/>
              </a:lnSpc>
              <a:spcBef>
                <a:spcPts val="200"/>
              </a:spcBef>
            </a:pPr>
            <a:r>
              <a:rPr sz="5400" spc="-225" dirty="0"/>
              <a:t>UNDERSTANDING </a:t>
            </a:r>
            <a:r>
              <a:rPr sz="5400" spc="-335" dirty="0"/>
              <a:t>DEPRESSION</a:t>
            </a:r>
            <a:endParaRPr sz="5400" dirty="0"/>
          </a:p>
        </p:txBody>
      </p:sp>
      <p:pic>
        <p:nvPicPr>
          <p:cNvPr id="5" name="object 5"/>
          <p:cNvPicPr/>
          <p:nvPr/>
        </p:nvPicPr>
        <p:blipFill>
          <a:blip r:embed="rId2" cstate="print"/>
          <a:stretch>
            <a:fillRect/>
          </a:stretch>
        </p:blipFill>
        <p:spPr>
          <a:xfrm>
            <a:off x="0" y="1699260"/>
            <a:ext cx="8179079" cy="6886574"/>
          </a:xfrm>
          <a:prstGeom prst="rect">
            <a:avLst/>
          </a:prstGeom>
        </p:spPr>
      </p:pic>
      <p:sp>
        <p:nvSpPr>
          <p:cNvPr id="6" name="object 6"/>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7" name="object 7"/>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3" name="object 3"/>
          <p:cNvSpPr/>
          <p:nvPr/>
        </p:nvSpPr>
        <p:spPr>
          <a:xfrm>
            <a:off x="0" y="9739299"/>
            <a:ext cx="18288000" cy="1905"/>
          </a:xfrm>
          <a:custGeom>
            <a:avLst/>
            <a:gdLst/>
            <a:ahLst/>
            <a:cxnLst/>
            <a:rect l="l" t="t" r="r" b="b"/>
            <a:pathLst>
              <a:path w="18288000" h="1904">
                <a:moveTo>
                  <a:pt x="18287999" y="1437"/>
                </a:moveTo>
                <a:lnTo>
                  <a:pt x="0" y="0"/>
                </a:lnTo>
              </a:path>
            </a:pathLst>
          </a:custGeom>
          <a:ln w="18719">
            <a:solidFill>
              <a:srgbClr val="262425"/>
            </a:solidFill>
          </a:ln>
        </p:spPr>
        <p:txBody>
          <a:bodyPr wrap="square" lIns="0" tIns="0" rIns="0" bIns="0" rtlCol="0"/>
          <a:lstStyle/>
          <a:p>
            <a:endParaRPr/>
          </a:p>
        </p:txBody>
      </p:sp>
      <p:grpSp>
        <p:nvGrpSpPr>
          <p:cNvPr id="5" name="object 5"/>
          <p:cNvGrpSpPr/>
          <p:nvPr/>
        </p:nvGrpSpPr>
        <p:grpSpPr>
          <a:xfrm>
            <a:off x="6073230" y="8575040"/>
            <a:ext cx="3442970" cy="1721485"/>
            <a:chOff x="6073230" y="8575040"/>
            <a:chExt cx="3442970" cy="1721485"/>
          </a:xfrm>
        </p:grpSpPr>
        <p:sp>
          <p:nvSpPr>
            <p:cNvPr id="6" name="object 6"/>
            <p:cNvSpPr/>
            <p:nvPr/>
          </p:nvSpPr>
          <p:spPr>
            <a:xfrm>
              <a:off x="6082590" y="8584399"/>
              <a:ext cx="3423920" cy="1703070"/>
            </a:xfrm>
            <a:custGeom>
              <a:avLst/>
              <a:gdLst/>
              <a:ahLst/>
              <a:cxnLst/>
              <a:rect l="l" t="t" r="r" b="b"/>
              <a:pathLst>
                <a:path w="3423920" h="1703070">
                  <a:moveTo>
                    <a:pt x="0" y="1702598"/>
                  </a:moveTo>
                  <a:lnTo>
                    <a:pt x="1928" y="1622850"/>
                  </a:lnTo>
                  <a:lnTo>
                    <a:pt x="9129" y="1532849"/>
                  </a:lnTo>
                  <a:lnTo>
                    <a:pt x="20648" y="1444292"/>
                  </a:lnTo>
                  <a:lnTo>
                    <a:pt x="37209" y="1356453"/>
                  </a:lnTo>
                  <a:lnTo>
                    <a:pt x="58087" y="1269334"/>
                  </a:lnTo>
                  <a:lnTo>
                    <a:pt x="83284" y="1182935"/>
                  </a:lnTo>
                  <a:lnTo>
                    <a:pt x="113523" y="1098698"/>
                  </a:lnTo>
                  <a:lnTo>
                    <a:pt x="148092" y="1015899"/>
                  </a:lnTo>
                  <a:lnTo>
                    <a:pt x="186243" y="934540"/>
                  </a:lnTo>
                  <a:lnTo>
                    <a:pt x="229449" y="856063"/>
                  </a:lnTo>
                  <a:lnTo>
                    <a:pt x="276248" y="779744"/>
                  </a:lnTo>
                  <a:lnTo>
                    <a:pt x="326642" y="705584"/>
                  </a:lnTo>
                  <a:lnTo>
                    <a:pt x="381366" y="634305"/>
                  </a:lnTo>
                  <a:lnTo>
                    <a:pt x="439684" y="566628"/>
                  </a:lnTo>
                  <a:lnTo>
                    <a:pt x="501597" y="501827"/>
                  </a:lnTo>
                  <a:lnTo>
                    <a:pt x="566405" y="439902"/>
                  </a:lnTo>
                  <a:lnTo>
                    <a:pt x="634083" y="381584"/>
                  </a:lnTo>
                  <a:lnTo>
                    <a:pt x="705356" y="326872"/>
                  </a:lnTo>
                  <a:lnTo>
                    <a:pt x="779511" y="276466"/>
                  </a:lnTo>
                  <a:lnTo>
                    <a:pt x="855838" y="229666"/>
                  </a:lnTo>
                  <a:lnTo>
                    <a:pt x="934324" y="186474"/>
                  </a:lnTo>
                  <a:lnTo>
                    <a:pt x="1015667" y="148310"/>
                  </a:lnTo>
                  <a:lnTo>
                    <a:pt x="1098471" y="113753"/>
                  </a:lnTo>
                  <a:lnTo>
                    <a:pt x="1182710" y="83515"/>
                  </a:lnTo>
                  <a:lnTo>
                    <a:pt x="1269109" y="58318"/>
                  </a:lnTo>
                  <a:lnTo>
                    <a:pt x="1356231" y="37439"/>
                  </a:lnTo>
                  <a:lnTo>
                    <a:pt x="1444064" y="20878"/>
                  </a:lnTo>
                  <a:lnTo>
                    <a:pt x="1532621" y="9359"/>
                  </a:lnTo>
                  <a:lnTo>
                    <a:pt x="1622626" y="2146"/>
                  </a:lnTo>
                  <a:lnTo>
                    <a:pt x="1711907" y="0"/>
                  </a:lnTo>
                  <a:lnTo>
                    <a:pt x="1801188" y="2146"/>
                  </a:lnTo>
                  <a:lnTo>
                    <a:pt x="1891180" y="9359"/>
                  </a:lnTo>
                  <a:lnTo>
                    <a:pt x="1979737" y="20878"/>
                  </a:lnTo>
                  <a:lnTo>
                    <a:pt x="2067583" y="37439"/>
                  </a:lnTo>
                  <a:lnTo>
                    <a:pt x="2154692" y="58318"/>
                  </a:lnTo>
                  <a:lnTo>
                    <a:pt x="2241103" y="83515"/>
                  </a:lnTo>
                  <a:lnTo>
                    <a:pt x="2325329" y="113753"/>
                  </a:lnTo>
                  <a:lnTo>
                    <a:pt x="2408133" y="148310"/>
                  </a:lnTo>
                  <a:lnTo>
                    <a:pt x="2489490" y="186474"/>
                  </a:lnTo>
                  <a:lnTo>
                    <a:pt x="2567963" y="229666"/>
                  </a:lnTo>
                  <a:lnTo>
                    <a:pt x="2644290" y="276466"/>
                  </a:lnTo>
                  <a:lnTo>
                    <a:pt x="2718445" y="326872"/>
                  </a:lnTo>
                  <a:lnTo>
                    <a:pt x="2789730" y="381584"/>
                  </a:lnTo>
                  <a:lnTo>
                    <a:pt x="2857409" y="439902"/>
                  </a:lnTo>
                  <a:lnTo>
                    <a:pt x="2922204" y="501827"/>
                  </a:lnTo>
                  <a:lnTo>
                    <a:pt x="2984129" y="566628"/>
                  </a:lnTo>
                  <a:lnTo>
                    <a:pt x="3042448" y="634305"/>
                  </a:lnTo>
                  <a:lnTo>
                    <a:pt x="3097159" y="705584"/>
                  </a:lnTo>
                  <a:lnTo>
                    <a:pt x="3147565" y="779744"/>
                  </a:lnTo>
                  <a:lnTo>
                    <a:pt x="3194365" y="856063"/>
                  </a:lnTo>
                  <a:lnTo>
                    <a:pt x="3237558" y="934540"/>
                  </a:lnTo>
                  <a:lnTo>
                    <a:pt x="3275721" y="1015899"/>
                  </a:lnTo>
                  <a:lnTo>
                    <a:pt x="3310278" y="1098698"/>
                  </a:lnTo>
                  <a:lnTo>
                    <a:pt x="3340517" y="1182935"/>
                  </a:lnTo>
                  <a:lnTo>
                    <a:pt x="3365713" y="1269334"/>
                  </a:lnTo>
                  <a:lnTo>
                    <a:pt x="3386592" y="1356453"/>
                  </a:lnTo>
                  <a:lnTo>
                    <a:pt x="3403153" y="1444292"/>
                  </a:lnTo>
                  <a:lnTo>
                    <a:pt x="3414672" y="1532849"/>
                  </a:lnTo>
                  <a:lnTo>
                    <a:pt x="3421885" y="1622850"/>
                  </a:lnTo>
                  <a:lnTo>
                    <a:pt x="3423814" y="1702598"/>
                  </a:lnTo>
                </a:path>
              </a:pathLst>
            </a:custGeom>
            <a:ln w="18719">
              <a:solidFill>
                <a:srgbClr val="262425"/>
              </a:solidFill>
            </a:ln>
          </p:spPr>
          <p:txBody>
            <a:bodyPr wrap="square" lIns="0" tIns="0" rIns="0" bIns="0" rtlCol="0"/>
            <a:lstStyle/>
            <a:p>
              <a:endParaRPr/>
            </a:p>
          </p:txBody>
        </p:sp>
        <p:sp>
          <p:nvSpPr>
            <p:cNvPr id="7" name="object 7"/>
            <p:cNvSpPr/>
            <p:nvPr/>
          </p:nvSpPr>
          <p:spPr>
            <a:xfrm>
              <a:off x="6711150" y="9212944"/>
              <a:ext cx="2167255" cy="1074420"/>
            </a:xfrm>
            <a:custGeom>
              <a:avLst/>
              <a:gdLst/>
              <a:ahLst/>
              <a:cxnLst/>
              <a:rect l="l" t="t" r="r" b="b"/>
              <a:pathLst>
                <a:path w="2167254" h="1074420">
                  <a:moveTo>
                    <a:pt x="1083346" y="0"/>
                  </a:moveTo>
                  <a:lnTo>
                    <a:pt x="1026463" y="1438"/>
                  </a:lnTo>
                  <a:lnTo>
                    <a:pt x="970304" y="5760"/>
                  </a:lnTo>
                  <a:lnTo>
                    <a:pt x="914144" y="13682"/>
                  </a:lnTo>
                  <a:lnTo>
                    <a:pt x="857985" y="23759"/>
                  </a:lnTo>
                  <a:lnTo>
                    <a:pt x="802549" y="36722"/>
                  </a:lnTo>
                  <a:lnTo>
                    <a:pt x="748549" y="53281"/>
                  </a:lnTo>
                  <a:lnTo>
                    <a:pt x="695272" y="71998"/>
                  </a:lnTo>
                  <a:lnTo>
                    <a:pt x="642707" y="93598"/>
                  </a:lnTo>
                  <a:lnTo>
                    <a:pt x="591590" y="118080"/>
                  </a:lnTo>
                  <a:lnTo>
                    <a:pt x="541907" y="145440"/>
                  </a:lnTo>
                  <a:lnTo>
                    <a:pt x="492949" y="174957"/>
                  </a:lnTo>
                  <a:lnTo>
                    <a:pt x="446149" y="206639"/>
                  </a:lnTo>
                  <a:lnTo>
                    <a:pt x="401509" y="241195"/>
                  </a:lnTo>
                  <a:lnTo>
                    <a:pt x="358316" y="278636"/>
                  </a:lnTo>
                  <a:lnTo>
                    <a:pt x="317282" y="317515"/>
                  </a:lnTo>
                  <a:lnTo>
                    <a:pt x="278395" y="358557"/>
                  </a:lnTo>
                  <a:lnTo>
                    <a:pt x="240955" y="401756"/>
                  </a:lnTo>
                  <a:lnTo>
                    <a:pt x="206399" y="446396"/>
                  </a:lnTo>
                  <a:lnTo>
                    <a:pt x="174725" y="493191"/>
                  </a:lnTo>
                  <a:lnTo>
                    <a:pt x="145197" y="541432"/>
                  </a:lnTo>
                  <a:lnTo>
                    <a:pt x="117842" y="591830"/>
                  </a:lnTo>
                  <a:lnTo>
                    <a:pt x="93356" y="642952"/>
                  </a:lnTo>
                  <a:lnTo>
                    <a:pt x="71766" y="695509"/>
                  </a:lnTo>
                  <a:lnTo>
                    <a:pt x="53033" y="748789"/>
                  </a:lnTo>
                  <a:lnTo>
                    <a:pt x="36473" y="802789"/>
                  </a:lnTo>
                  <a:lnTo>
                    <a:pt x="23519" y="858227"/>
                  </a:lnTo>
                  <a:lnTo>
                    <a:pt x="13435" y="914385"/>
                  </a:lnTo>
                  <a:lnTo>
                    <a:pt x="5523" y="970548"/>
                  </a:lnTo>
                  <a:lnTo>
                    <a:pt x="1205" y="1026706"/>
                  </a:lnTo>
                  <a:lnTo>
                    <a:pt x="0" y="1074053"/>
                  </a:lnTo>
                  <a:lnTo>
                    <a:pt x="2166682" y="1074053"/>
                  </a:lnTo>
                  <a:lnTo>
                    <a:pt x="2165488" y="1026706"/>
                  </a:lnTo>
                  <a:lnTo>
                    <a:pt x="2161170" y="970548"/>
                  </a:lnTo>
                  <a:lnTo>
                    <a:pt x="2153245" y="914385"/>
                  </a:lnTo>
                  <a:lnTo>
                    <a:pt x="2143174" y="858227"/>
                  </a:lnTo>
                  <a:lnTo>
                    <a:pt x="2130207" y="802789"/>
                  </a:lnTo>
                  <a:lnTo>
                    <a:pt x="2113646" y="748789"/>
                  </a:lnTo>
                  <a:lnTo>
                    <a:pt x="2094927" y="695509"/>
                  </a:lnTo>
                  <a:lnTo>
                    <a:pt x="2073324" y="642952"/>
                  </a:lnTo>
                  <a:lnTo>
                    <a:pt x="2048851" y="591830"/>
                  </a:lnTo>
                  <a:lnTo>
                    <a:pt x="2021483" y="542151"/>
                  </a:lnTo>
                  <a:lnTo>
                    <a:pt x="1991968" y="493191"/>
                  </a:lnTo>
                  <a:lnTo>
                    <a:pt x="1960294" y="446396"/>
                  </a:lnTo>
                  <a:lnTo>
                    <a:pt x="1925737" y="401756"/>
                  </a:lnTo>
                  <a:lnTo>
                    <a:pt x="1888285" y="358557"/>
                  </a:lnTo>
                  <a:lnTo>
                    <a:pt x="1849410" y="317515"/>
                  </a:lnTo>
                  <a:lnTo>
                    <a:pt x="1808377" y="278636"/>
                  </a:lnTo>
                  <a:lnTo>
                    <a:pt x="1765171" y="241195"/>
                  </a:lnTo>
                  <a:lnTo>
                    <a:pt x="1720531" y="206639"/>
                  </a:lnTo>
                  <a:lnTo>
                    <a:pt x="1673731" y="174957"/>
                  </a:lnTo>
                  <a:lnTo>
                    <a:pt x="1625497" y="145440"/>
                  </a:lnTo>
                  <a:lnTo>
                    <a:pt x="1575103" y="118080"/>
                  </a:lnTo>
                  <a:lnTo>
                    <a:pt x="1523973" y="93598"/>
                  </a:lnTo>
                  <a:lnTo>
                    <a:pt x="1471420" y="71998"/>
                  </a:lnTo>
                  <a:lnTo>
                    <a:pt x="1418144" y="53281"/>
                  </a:lnTo>
                  <a:lnTo>
                    <a:pt x="1364143" y="36722"/>
                  </a:lnTo>
                  <a:lnTo>
                    <a:pt x="1308695" y="23759"/>
                  </a:lnTo>
                  <a:lnTo>
                    <a:pt x="1252548" y="13682"/>
                  </a:lnTo>
                  <a:lnTo>
                    <a:pt x="1196376" y="5760"/>
                  </a:lnTo>
                  <a:lnTo>
                    <a:pt x="1140217" y="1438"/>
                  </a:lnTo>
                  <a:lnTo>
                    <a:pt x="1083346" y="0"/>
                  </a:lnTo>
                  <a:close/>
                </a:path>
              </a:pathLst>
            </a:custGeom>
            <a:solidFill>
              <a:srgbClr val="4A86E8">
                <a:alpha val="27059"/>
              </a:srgbClr>
            </a:solidFill>
          </p:spPr>
          <p:txBody>
            <a:bodyPr wrap="square" lIns="0" tIns="0" rIns="0" bIns="0" rtlCol="0"/>
            <a:lstStyle/>
            <a:p>
              <a:endParaRPr/>
            </a:p>
          </p:txBody>
        </p:sp>
        <p:sp>
          <p:nvSpPr>
            <p:cNvPr id="8" name="object 8"/>
            <p:cNvSpPr/>
            <p:nvPr/>
          </p:nvSpPr>
          <p:spPr>
            <a:xfrm>
              <a:off x="6711150" y="9212944"/>
              <a:ext cx="2167255" cy="1074420"/>
            </a:xfrm>
            <a:custGeom>
              <a:avLst/>
              <a:gdLst/>
              <a:ahLst/>
              <a:cxnLst/>
              <a:rect l="l" t="t" r="r" b="b"/>
              <a:pathLst>
                <a:path w="2167254" h="1074420">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ln w="3175">
              <a:solidFill>
                <a:srgbClr val="FFFFFF"/>
              </a:solidFill>
            </a:ln>
          </p:spPr>
          <p:txBody>
            <a:bodyPr wrap="square" lIns="0" tIns="0" rIns="0" bIns="0" rtlCol="0"/>
            <a:lstStyle/>
            <a:p>
              <a:endParaRPr/>
            </a:p>
          </p:txBody>
        </p:sp>
        <p:sp>
          <p:nvSpPr>
            <p:cNvPr id="9" name="object 9"/>
            <p:cNvSpPr/>
            <p:nvPr/>
          </p:nvSpPr>
          <p:spPr>
            <a:xfrm>
              <a:off x="6711150" y="9212944"/>
              <a:ext cx="2167255" cy="1074420"/>
            </a:xfrm>
            <a:custGeom>
              <a:avLst/>
              <a:gdLst/>
              <a:ahLst/>
              <a:cxnLst/>
              <a:rect l="l" t="t" r="r" b="b"/>
              <a:pathLst>
                <a:path w="2167254" h="1074420">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ln w="18719">
              <a:solidFill>
                <a:srgbClr val="4A86E8"/>
              </a:solidFill>
            </a:ln>
          </p:spPr>
          <p:txBody>
            <a:bodyPr wrap="square" lIns="0" tIns="0" rIns="0" bIns="0" rtlCol="0"/>
            <a:lstStyle/>
            <a:p>
              <a:endParaRPr/>
            </a:p>
          </p:txBody>
        </p:sp>
      </p:grpSp>
      <p:sp>
        <p:nvSpPr>
          <p:cNvPr id="10" name="object 10"/>
          <p:cNvSpPr txBox="1"/>
          <p:nvPr/>
        </p:nvSpPr>
        <p:spPr>
          <a:xfrm>
            <a:off x="512006" y="2283367"/>
            <a:ext cx="8638344" cy="1122102"/>
          </a:xfrm>
          <a:prstGeom prst="rect">
            <a:avLst/>
          </a:prstGeom>
        </p:spPr>
        <p:txBody>
          <a:bodyPr vert="horz" wrap="square" lIns="0" tIns="13970" rIns="0" bIns="0" rtlCol="0">
            <a:spAutoFit/>
          </a:bodyPr>
          <a:lstStyle/>
          <a:p>
            <a:pPr marL="355600" marR="5080" indent="-342900">
              <a:lnSpc>
                <a:spcPct val="99600"/>
              </a:lnSpc>
              <a:spcBef>
                <a:spcPts val="110"/>
              </a:spcBef>
              <a:buFont typeface="Arial" panose="020B0604020202020204" pitchFamily="34" charset="0"/>
              <a:buChar char="•"/>
            </a:pPr>
            <a:r>
              <a:rPr sz="2400" spc="75" dirty="0">
                <a:solidFill>
                  <a:srgbClr val="262425"/>
                </a:solidFill>
                <a:latin typeface="+mn-lt"/>
                <a:cs typeface="Trebuchet MS"/>
              </a:rPr>
              <a:t>Depression</a:t>
            </a:r>
            <a:r>
              <a:rPr sz="2400" spc="-105" dirty="0">
                <a:solidFill>
                  <a:srgbClr val="262425"/>
                </a:solidFill>
                <a:latin typeface="+mn-lt"/>
                <a:cs typeface="Trebuchet MS"/>
              </a:rPr>
              <a:t> </a:t>
            </a:r>
            <a:r>
              <a:rPr sz="2400" spc="70" dirty="0">
                <a:solidFill>
                  <a:srgbClr val="262425"/>
                </a:solidFill>
                <a:latin typeface="+mn-lt"/>
                <a:cs typeface="Trebuchet MS"/>
              </a:rPr>
              <a:t>diagnosis</a:t>
            </a:r>
            <a:r>
              <a:rPr sz="2400" spc="-100" dirty="0">
                <a:solidFill>
                  <a:srgbClr val="262425"/>
                </a:solidFill>
                <a:latin typeface="+mn-lt"/>
                <a:cs typeface="Trebuchet MS"/>
              </a:rPr>
              <a:t> </a:t>
            </a:r>
            <a:r>
              <a:rPr sz="2400" dirty="0">
                <a:solidFill>
                  <a:srgbClr val="262425"/>
                </a:solidFill>
                <a:latin typeface="+mn-lt"/>
                <a:cs typeface="Trebuchet MS"/>
              </a:rPr>
              <a:t>is</a:t>
            </a:r>
            <a:r>
              <a:rPr sz="2400" spc="-100" dirty="0">
                <a:solidFill>
                  <a:srgbClr val="262425"/>
                </a:solidFill>
                <a:latin typeface="+mn-lt"/>
                <a:cs typeface="Trebuchet MS"/>
              </a:rPr>
              <a:t> </a:t>
            </a:r>
            <a:r>
              <a:rPr sz="2400" dirty="0">
                <a:solidFill>
                  <a:srgbClr val="262425"/>
                </a:solidFill>
                <a:latin typeface="+mn-lt"/>
                <a:cs typeface="Trebuchet MS"/>
              </a:rPr>
              <a:t>often</a:t>
            </a:r>
            <a:r>
              <a:rPr sz="2400" spc="-100" dirty="0">
                <a:solidFill>
                  <a:srgbClr val="262425"/>
                </a:solidFill>
                <a:latin typeface="+mn-lt"/>
                <a:cs typeface="Trebuchet MS"/>
              </a:rPr>
              <a:t> </a:t>
            </a:r>
            <a:r>
              <a:rPr sz="2400" spc="-10" dirty="0">
                <a:solidFill>
                  <a:srgbClr val="262425"/>
                </a:solidFill>
                <a:latin typeface="+mn-lt"/>
                <a:cs typeface="Trebuchet MS"/>
              </a:rPr>
              <a:t>subjective, </a:t>
            </a:r>
            <a:r>
              <a:rPr sz="2400" dirty="0">
                <a:solidFill>
                  <a:srgbClr val="262425"/>
                </a:solidFill>
                <a:latin typeface="+mn-lt"/>
                <a:cs typeface="Trebuchet MS"/>
              </a:rPr>
              <a:t>relying</a:t>
            </a:r>
            <a:r>
              <a:rPr sz="2400" spc="5" dirty="0">
                <a:solidFill>
                  <a:srgbClr val="262425"/>
                </a:solidFill>
                <a:latin typeface="+mn-lt"/>
                <a:cs typeface="Trebuchet MS"/>
              </a:rPr>
              <a:t> </a:t>
            </a:r>
            <a:r>
              <a:rPr sz="2400" spc="100" dirty="0">
                <a:solidFill>
                  <a:srgbClr val="262425"/>
                </a:solidFill>
                <a:latin typeface="+mn-lt"/>
                <a:cs typeface="Trebuchet MS"/>
              </a:rPr>
              <a:t>on</a:t>
            </a:r>
            <a:r>
              <a:rPr sz="2400" spc="5" dirty="0">
                <a:solidFill>
                  <a:srgbClr val="262425"/>
                </a:solidFill>
                <a:latin typeface="+mn-lt"/>
                <a:cs typeface="Trebuchet MS"/>
              </a:rPr>
              <a:t> </a:t>
            </a:r>
            <a:r>
              <a:rPr sz="2400" dirty="0">
                <a:solidFill>
                  <a:srgbClr val="262425"/>
                </a:solidFill>
                <a:latin typeface="+mn-lt"/>
                <a:cs typeface="Trebuchet MS"/>
              </a:rPr>
              <a:t>self-reported</a:t>
            </a:r>
            <a:r>
              <a:rPr sz="2400" spc="5" dirty="0">
                <a:solidFill>
                  <a:srgbClr val="262425"/>
                </a:solidFill>
                <a:latin typeface="+mn-lt"/>
                <a:cs typeface="Trebuchet MS"/>
              </a:rPr>
              <a:t> </a:t>
            </a:r>
            <a:r>
              <a:rPr sz="2400" spc="110" dirty="0">
                <a:solidFill>
                  <a:srgbClr val="262425"/>
                </a:solidFill>
                <a:latin typeface="+mn-lt"/>
                <a:cs typeface="Trebuchet MS"/>
              </a:rPr>
              <a:t>symptoms</a:t>
            </a:r>
            <a:r>
              <a:rPr sz="2400" spc="5" dirty="0">
                <a:solidFill>
                  <a:srgbClr val="262425"/>
                </a:solidFill>
                <a:latin typeface="+mn-lt"/>
                <a:cs typeface="Trebuchet MS"/>
              </a:rPr>
              <a:t> </a:t>
            </a:r>
            <a:r>
              <a:rPr sz="2400" spc="65" dirty="0">
                <a:solidFill>
                  <a:srgbClr val="262425"/>
                </a:solidFill>
                <a:latin typeface="+mn-lt"/>
                <a:cs typeface="Trebuchet MS"/>
              </a:rPr>
              <a:t>and </a:t>
            </a:r>
            <a:r>
              <a:rPr sz="2400" spc="-25" dirty="0">
                <a:solidFill>
                  <a:srgbClr val="262425"/>
                </a:solidFill>
                <a:latin typeface="+mn-lt"/>
                <a:cs typeface="Trebuchet MS"/>
              </a:rPr>
              <a:t>clinical</a:t>
            </a:r>
            <a:r>
              <a:rPr sz="2400" spc="-105" dirty="0">
                <a:solidFill>
                  <a:srgbClr val="262425"/>
                </a:solidFill>
                <a:latin typeface="+mn-lt"/>
                <a:cs typeface="Trebuchet MS"/>
              </a:rPr>
              <a:t> </a:t>
            </a:r>
            <a:r>
              <a:rPr sz="2400" spc="60" dirty="0">
                <a:solidFill>
                  <a:srgbClr val="262425"/>
                </a:solidFill>
                <a:latin typeface="+mn-lt"/>
                <a:cs typeface="Trebuchet MS"/>
              </a:rPr>
              <a:t>assessments.</a:t>
            </a:r>
            <a:r>
              <a:rPr sz="2400" spc="-100" dirty="0">
                <a:solidFill>
                  <a:srgbClr val="262425"/>
                </a:solidFill>
                <a:latin typeface="+mn-lt"/>
                <a:cs typeface="Trebuchet MS"/>
              </a:rPr>
              <a:t> </a:t>
            </a:r>
            <a:r>
              <a:rPr sz="2400" dirty="0">
                <a:solidFill>
                  <a:srgbClr val="262425"/>
                </a:solidFill>
                <a:latin typeface="+mn-lt"/>
                <a:cs typeface="Trebuchet MS"/>
              </a:rPr>
              <a:t>This</a:t>
            </a:r>
            <a:r>
              <a:rPr sz="2400" spc="-20" dirty="0">
                <a:solidFill>
                  <a:srgbClr val="262425"/>
                </a:solidFill>
                <a:latin typeface="+mn-lt"/>
                <a:cs typeface="Trebuchet MS"/>
              </a:rPr>
              <a:t> </a:t>
            </a:r>
            <a:r>
              <a:rPr sz="2400" spc="-10" dirty="0">
                <a:solidFill>
                  <a:srgbClr val="262425"/>
                </a:solidFill>
                <a:latin typeface="+mn-lt"/>
                <a:cs typeface="Trebuchet MS"/>
              </a:rPr>
              <a:t>introduces </a:t>
            </a:r>
            <a:r>
              <a:rPr sz="2400" spc="-50" dirty="0">
                <a:solidFill>
                  <a:srgbClr val="262425"/>
                </a:solidFill>
                <a:latin typeface="+mn-lt"/>
                <a:cs typeface="Trebuchet MS"/>
              </a:rPr>
              <a:t>variability</a:t>
            </a:r>
            <a:r>
              <a:rPr sz="2400" spc="-145" dirty="0">
                <a:solidFill>
                  <a:srgbClr val="262425"/>
                </a:solidFill>
                <a:latin typeface="+mn-lt"/>
                <a:cs typeface="Trebuchet MS"/>
              </a:rPr>
              <a:t> </a:t>
            </a:r>
            <a:r>
              <a:rPr sz="2400" spc="90" dirty="0">
                <a:solidFill>
                  <a:srgbClr val="262425"/>
                </a:solidFill>
                <a:latin typeface="+mn-lt"/>
                <a:cs typeface="Trebuchet MS"/>
              </a:rPr>
              <a:t>and</a:t>
            </a:r>
            <a:r>
              <a:rPr sz="2400" spc="-80" dirty="0">
                <a:solidFill>
                  <a:srgbClr val="262425"/>
                </a:solidFill>
                <a:latin typeface="+mn-lt"/>
                <a:cs typeface="Trebuchet MS"/>
              </a:rPr>
              <a:t> </a:t>
            </a:r>
            <a:r>
              <a:rPr sz="2400" spc="80" dirty="0">
                <a:solidFill>
                  <a:srgbClr val="262425"/>
                </a:solidFill>
                <a:latin typeface="+mn-lt"/>
                <a:cs typeface="Trebuchet MS"/>
              </a:rPr>
              <a:t>can</a:t>
            </a:r>
            <a:r>
              <a:rPr sz="2400" spc="-75" dirty="0">
                <a:solidFill>
                  <a:srgbClr val="262425"/>
                </a:solidFill>
                <a:latin typeface="+mn-lt"/>
                <a:cs typeface="Trebuchet MS"/>
              </a:rPr>
              <a:t> </a:t>
            </a:r>
            <a:r>
              <a:rPr sz="2400" dirty="0">
                <a:solidFill>
                  <a:srgbClr val="262425"/>
                </a:solidFill>
                <a:latin typeface="+mn-lt"/>
                <a:cs typeface="Trebuchet MS"/>
              </a:rPr>
              <a:t>lead</a:t>
            </a:r>
            <a:r>
              <a:rPr sz="2400" spc="-75" dirty="0">
                <a:solidFill>
                  <a:srgbClr val="262425"/>
                </a:solidFill>
                <a:latin typeface="+mn-lt"/>
                <a:cs typeface="Trebuchet MS"/>
              </a:rPr>
              <a:t> </a:t>
            </a:r>
            <a:r>
              <a:rPr sz="2400" dirty="0">
                <a:solidFill>
                  <a:srgbClr val="262425"/>
                </a:solidFill>
                <a:latin typeface="+mn-lt"/>
                <a:cs typeface="Trebuchet MS"/>
              </a:rPr>
              <a:t>to</a:t>
            </a:r>
            <a:r>
              <a:rPr sz="2400" spc="-75" dirty="0">
                <a:solidFill>
                  <a:srgbClr val="262425"/>
                </a:solidFill>
                <a:latin typeface="+mn-lt"/>
                <a:cs typeface="Trebuchet MS"/>
              </a:rPr>
              <a:t> </a:t>
            </a:r>
            <a:r>
              <a:rPr sz="2400" spc="70" dirty="0">
                <a:solidFill>
                  <a:srgbClr val="262425"/>
                </a:solidFill>
                <a:latin typeface="+mn-lt"/>
                <a:cs typeface="Trebuchet MS"/>
              </a:rPr>
              <a:t>misdiagnosis</a:t>
            </a:r>
            <a:r>
              <a:rPr sz="2400" spc="-75" dirty="0">
                <a:solidFill>
                  <a:srgbClr val="262425"/>
                </a:solidFill>
                <a:latin typeface="+mn-lt"/>
                <a:cs typeface="Trebuchet MS"/>
              </a:rPr>
              <a:t> </a:t>
            </a:r>
            <a:r>
              <a:rPr sz="2400" spc="65" dirty="0">
                <a:solidFill>
                  <a:srgbClr val="262425"/>
                </a:solidFill>
                <a:latin typeface="+mn-lt"/>
                <a:cs typeface="Trebuchet MS"/>
              </a:rPr>
              <a:t>and </a:t>
            </a:r>
            <a:r>
              <a:rPr sz="2400" dirty="0">
                <a:solidFill>
                  <a:srgbClr val="262425"/>
                </a:solidFill>
                <a:latin typeface="+mn-lt"/>
                <a:cs typeface="Trebuchet MS"/>
              </a:rPr>
              <a:t>inadequate</a:t>
            </a:r>
            <a:r>
              <a:rPr sz="2400" spc="240" dirty="0">
                <a:solidFill>
                  <a:srgbClr val="262425"/>
                </a:solidFill>
                <a:latin typeface="+mn-lt"/>
                <a:cs typeface="Trebuchet MS"/>
              </a:rPr>
              <a:t> </a:t>
            </a:r>
            <a:r>
              <a:rPr sz="2400" spc="-10" dirty="0">
                <a:solidFill>
                  <a:srgbClr val="262425"/>
                </a:solidFill>
                <a:latin typeface="+mn-lt"/>
                <a:cs typeface="Trebuchet MS"/>
              </a:rPr>
              <a:t>treatment.</a:t>
            </a:r>
            <a:endParaRPr sz="2400" dirty="0">
              <a:latin typeface="+mn-lt"/>
              <a:cs typeface="Trebuchet MS"/>
            </a:endParaRPr>
          </a:p>
        </p:txBody>
      </p:sp>
      <p:sp>
        <p:nvSpPr>
          <p:cNvPr id="11" name="object 11"/>
          <p:cNvSpPr txBox="1">
            <a:spLocks noGrp="1"/>
          </p:cNvSpPr>
          <p:nvPr>
            <p:ph type="title"/>
          </p:nvPr>
        </p:nvSpPr>
        <p:spPr>
          <a:xfrm>
            <a:off x="615950" y="751577"/>
            <a:ext cx="8638344" cy="846386"/>
          </a:xfrm>
          <a:prstGeom prst="rect">
            <a:avLst/>
          </a:prstGeom>
        </p:spPr>
        <p:txBody>
          <a:bodyPr vert="horz" wrap="square" lIns="0" tIns="15240" rIns="0" bIns="0" rtlCol="0">
            <a:spAutoFit/>
          </a:bodyPr>
          <a:lstStyle/>
          <a:p>
            <a:pPr marL="12700">
              <a:lnSpc>
                <a:spcPct val="100000"/>
              </a:lnSpc>
              <a:spcBef>
                <a:spcPts val="120"/>
              </a:spcBef>
            </a:pPr>
            <a:r>
              <a:rPr sz="5400" spc="-225" dirty="0"/>
              <a:t>CHALLENGES</a:t>
            </a:r>
            <a:endParaRPr sz="5400" dirty="0"/>
          </a:p>
        </p:txBody>
      </p:sp>
      <p:sp>
        <p:nvSpPr>
          <p:cNvPr id="12" name="object 12"/>
          <p:cNvSpPr/>
          <p:nvPr/>
        </p:nvSpPr>
        <p:spPr>
          <a:xfrm>
            <a:off x="0" y="0"/>
            <a:ext cx="2038985" cy="2094864"/>
          </a:xfrm>
          <a:custGeom>
            <a:avLst/>
            <a:gdLst/>
            <a:ahLst/>
            <a:cxnLst/>
            <a:rect l="l" t="t" r="r" b="b"/>
            <a:pathLst>
              <a:path w="2038985" h="2094864">
                <a:moveTo>
                  <a:pt x="2038956" y="0"/>
                </a:moveTo>
                <a:lnTo>
                  <a:pt x="2025421" y="56350"/>
                </a:lnTo>
                <a:lnTo>
                  <a:pt x="1982952" y="201790"/>
                </a:lnTo>
                <a:lnTo>
                  <a:pt x="1932546" y="344347"/>
                </a:lnTo>
                <a:lnTo>
                  <a:pt x="1874227" y="484022"/>
                </a:lnTo>
                <a:lnTo>
                  <a:pt x="1809432" y="620814"/>
                </a:lnTo>
                <a:lnTo>
                  <a:pt x="1737436" y="753300"/>
                </a:lnTo>
                <a:lnTo>
                  <a:pt x="1658238" y="882180"/>
                </a:lnTo>
                <a:lnTo>
                  <a:pt x="1572551" y="1006729"/>
                </a:lnTo>
                <a:lnTo>
                  <a:pt x="1480400" y="1126972"/>
                </a:lnTo>
                <a:lnTo>
                  <a:pt x="1382483" y="1242161"/>
                </a:lnTo>
                <a:lnTo>
                  <a:pt x="1278089" y="1351610"/>
                </a:lnTo>
                <a:lnTo>
                  <a:pt x="1168647" y="1456004"/>
                </a:lnTo>
                <a:lnTo>
                  <a:pt x="1053449" y="1553921"/>
                </a:lnTo>
                <a:lnTo>
                  <a:pt x="933212" y="1646072"/>
                </a:lnTo>
                <a:lnTo>
                  <a:pt x="808657" y="1731759"/>
                </a:lnTo>
                <a:lnTo>
                  <a:pt x="679777" y="1810956"/>
                </a:lnTo>
                <a:lnTo>
                  <a:pt x="546581" y="1882952"/>
                </a:lnTo>
                <a:lnTo>
                  <a:pt x="410502" y="1948472"/>
                </a:lnTo>
                <a:lnTo>
                  <a:pt x="270827" y="2006066"/>
                </a:lnTo>
                <a:lnTo>
                  <a:pt x="128269" y="2056460"/>
                </a:lnTo>
                <a:lnTo>
                  <a:pt x="0" y="2094566"/>
                </a:lnTo>
              </a:path>
            </a:pathLst>
          </a:custGeom>
          <a:ln w="18719">
            <a:solidFill>
              <a:srgbClr val="262425"/>
            </a:solidFill>
          </a:ln>
        </p:spPr>
        <p:txBody>
          <a:bodyPr wrap="square" lIns="0" tIns="0" rIns="0" bIns="0" rtlCol="0"/>
          <a:lstStyle/>
          <a:p>
            <a:endParaRPr/>
          </a:p>
        </p:txBody>
      </p:sp>
      <p:pic>
        <p:nvPicPr>
          <p:cNvPr id="13" name="object 5">
            <a:extLst>
              <a:ext uri="{FF2B5EF4-FFF2-40B4-BE49-F238E27FC236}">
                <a16:creationId xmlns:a16="http://schemas.microsoft.com/office/drawing/2014/main" id="{ED4D17E9-66AC-9B62-2BC4-1ED58DC259C5}"/>
              </a:ext>
            </a:extLst>
          </p:cNvPr>
          <p:cNvPicPr/>
          <p:nvPr/>
        </p:nvPicPr>
        <p:blipFill>
          <a:blip r:embed="rId2" cstate="print"/>
          <a:stretch>
            <a:fillRect/>
          </a:stretch>
        </p:blipFill>
        <p:spPr>
          <a:xfrm>
            <a:off x="11131550" y="1597963"/>
            <a:ext cx="8179079" cy="6886574"/>
          </a:xfrm>
          <a:prstGeom prst="rect">
            <a:avLst/>
          </a:prstGeom>
        </p:spPr>
      </p:pic>
      <p:sp>
        <p:nvSpPr>
          <p:cNvPr id="14" name="Content Placeholder 2">
            <a:extLst>
              <a:ext uri="{FF2B5EF4-FFF2-40B4-BE49-F238E27FC236}">
                <a16:creationId xmlns:a16="http://schemas.microsoft.com/office/drawing/2014/main" id="{208239C7-8385-94FB-6385-3E609EAC90AA}"/>
              </a:ext>
            </a:extLst>
          </p:cNvPr>
          <p:cNvSpPr txBox="1">
            <a:spLocks/>
          </p:cNvSpPr>
          <p:nvPr/>
        </p:nvSpPr>
        <p:spPr>
          <a:xfrm>
            <a:off x="506547" y="3705846"/>
            <a:ext cx="10515600" cy="4351338"/>
          </a:xfrm>
          <a:prstGeom prst="rect">
            <a:avLst/>
          </a:prstGeom>
        </p:spPr>
        <p:txBody>
          <a:bodyPr wrap="square" lIns="0" tIns="0" rIns="0" bIns="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dirty="0"/>
              <a:t>Literature Review:</a:t>
            </a:r>
          </a:p>
          <a:p>
            <a:pPr marL="342900" indent="-342900">
              <a:buFont typeface="Arial" panose="020B0604020202020204" pitchFamily="34" charset="0"/>
              <a:buChar char="•"/>
            </a:pPr>
            <a:r>
              <a:rPr lang="en-US" sz="2400" dirty="0"/>
              <a:t>Inadequate information concerning the overall situation of research, presented by limited distribution and outdated materials, inadequate to a full comprehension of the complexity of the topic.</a:t>
            </a:r>
          </a:p>
          <a:p>
            <a:pPr marL="342900" indent="-342900">
              <a:buFont typeface="Arial" panose="020B0604020202020204" pitchFamily="34" charset="0"/>
              <a:buChar char="•"/>
            </a:pPr>
            <a:r>
              <a:rPr lang="en-US" sz="2400" dirty="0"/>
              <a:t>Confident of determining the creditworthiness and reliability of various sources, may be responsible to the creation of a bias and inaccuracy in the review.</a:t>
            </a:r>
          </a:p>
          <a:p>
            <a:r>
              <a:rPr lang="en-US" sz="2400" dirty="0"/>
              <a:t>Why Methodologies in the Literature Do Not Work:</a:t>
            </a:r>
          </a:p>
          <a:p>
            <a:pPr marL="342900" indent="-342900">
              <a:buFont typeface="Arial" panose="020B0604020202020204" pitchFamily="34" charset="0"/>
              <a:buChar char="•"/>
            </a:pPr>
            <a:r>
              <a:rPr lang="en-US" sz="2400" dirty="0"/>
              <a:t>Sufficiency standards and diversion in diagnosis strategies and assessment techniques are what leads to the instability of universal diagnostic processes for depression.</a:t>
            </a:r>
          </a:p>
          <a:p>
            <a:pPr marL="342900" indent="-342900">
              <a:buFont typeface="Arial" panose="020B0604020202020204" pitchFamily="34" charset="0"/>
              <a:buChar char="•"/>
            </a:pPr>
            <a:r>
              <a:rPr lang="en-US" sz="2400" dirty="0"/>
              <a:t>The failure to standardize and maintain unity of methods between the studies is one of the factors that to the accumulation of inexhaustible and doubtful outcomes, inhibiting the design of appropriate diagnostic and treatment courses.</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F6637BF-14BE-A87B-3270-B968A3B2E86F}"/>
              </a:ext>
            </a:extLst>
          </p:cNvPr>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5" name="object 12">
            <a:extLst>
              <a:ext uri="{FF2B5EF4-FFF2-40B4-BE49-F238E27FC236}">
                <a16:creationId xmlns:a16="http://schemas.microsoft.com/office/drawing/2014/main" id="{B5F2E7C9-1FC5-2130-4D28-61B860C4AEEC}"/>
              </a:ext>
            </a:extLst>
          </p:cNvPr>
          <p:cNvSpPr/>
          <p:nvPr/>
        </p:nvSpPr>
        <p:spPr>
          <a:xfrm>
            <a:off x="0" y="0"/>
            <a:ext cx="2038985" cy="2094864"/>
          </a:xfrm>
          <a:custGeom>
            <a:avLst/>
            <a:gdLst/>
            <a:ahLst/>
            <a:cxnLst/>
            <a:rect l="l" t="t" r="r" b="b"/>
            <a:pathLst>
              <a:path w="2038985" h="2094864">
                <a:moveTo>
                  <a:pt x="2038956" y="0"/>
                </a:moveTo>
                <a:lnTo>
                  <a:pt x="2025421" y="56350"/>
                </a:lnTo>
                <a:lnTo>
                  <a:pt x="1982952" y="201790"/>
                </a:lnTo>
                <a:lnTo>
                  <a:pt x="1932546" y="344347"/>
                </a:lnTo>
                <a:lnTo>
                  <a:pt x="1874227" y="484022"/>
                </a:lnTo>
                <a:lnTo>
                  <a:pt x="1809432" y="620814"/>
                </a:lnTo>
                <a:lnTo>
                  <a:pt x="1737436" y="753300"/>
                </a:lnTo>
                <a:lnTo>
                  <a:pt x="1658238" y="882180"/>
                </a:lnTo>
                <a:lnTo>
                  <a:pt x="1572551" y="1006729"/>
                </a:lnTo>
                <a:lnTo>
                  <a:pt x="1480400" y="1126972"/>
                </a:lnTo>
                <a:lnTo>
                  <a:pt x="1382483" y="1242161"/>
                </a:lnTo>
                <a:lnTo>
                  <a:pt x="1278089" y="1351610"/>
                </a:lnTo>
                <a:lnTo>
                  <a:pt x="1168647" y="1456004"/>
                </a:lnTo>
                <a:lnTo>
                  <a:pt x="1053449" y="1553921"/>
                </a:lnTo>
                <a:lnTo>
                  <a:pt x="933212" y="1646072"/>
                </a:lnTo>
                <a:lnTo>
                  <a:pt x="808657" y="1731759"/>
                </a:lnTo>
                <a:lnTo>
                  <a:pt x="679777" y="1810956"/>
                </a:lnTo>
                <a:lnTo>
                  <a:pt x="546581" y="1882952"/>
                </a:lnTo>
                <a:lnTo>
                  <a:pt x="410502" y="1948472"/>
                </a:lnTo>
                <a:lnTo>
                  <a:pt x="270827" y="2006066"/>
                </a:lnTo>
                <a:lnTo>
                  <a:pt x="128269" y="2056460"/>
                </a:lnTo>
                <a:lnTo>
                  <a:pt x="0" y="2094566"/>
                </a:lnTo>
              </a:path>
            </a:pathLst>
          </a:custGeom>
          <a:ln w="18719">
            <a:solidFill>
              <a:srgbClr val="262425"/>
            </a:solidFill>
          </a:ln>
        </p:spPr>
        <p:txBody>
          <a:bodyPr wrap="square" lIns="0" tIns="0" rIns="0" bIns="0" rtlCol="0"/>
          <a:lstStyle/>
          <a:p>
            <a:endParaRPr/>
          </a:p>
        </p:txBody>
      </p:sp>
      <p:sp>
        <p:nvSpPr>
          <p:cNvPr id="6" name="object 2">
            <a:extLst>
              <a:ext uri="{FF2B5EF4-FFF2-40B4-BE49-F238E27FC236}">
                <a16:creationId xmlns:a16="http://schemas.microsoft.com/office/drawing/2014/main" id="{9A47C85C-8754-2677-42C6-5C011255885C}"/>
              </a:ext>
            </a:extLst>
          </p:cNvPr>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7" name="object 3">
            <a:extLst>
              <a:ext uri="{FF2B5EF4-FFF2-40B4-BE49-F238E27FC236}">
                <a16:creationId xmlns:a16="http://schemas.microsoft.com/office/drawing/2014/main" id="{5F1DC307-6AB7-7E0A-AB24-4903E85EB2F2}"/>
              </a:ext>
            </a:extLst>
          </p:cNvPr>
          <p:cNvSpPr/>
          <p:nvPr/>
        </p:nvSpPr>
        <p:spPr>
          <a:xfrm>
            <a:off x="0" y="9739299"/>
            <a:ext cx="18288000" cy="1905"/>
          </a:xfrm>
          <a:custGeom>
            <a:avLst/>
            <a:gdLst/>
            <a:ahLst/>
            <a:cxnLst/>
            <a:rect l="l" t="t" r="r" b="b"/>
            <a:pathLst>
              <a:path w="18288000" h="1904">
                <a:moveTo>
                  <a:pt x="18287999" y="1437"/>
                </a:moveTo>
                <a:lnTo>
                  <a:pt x="0" y="0"/>
                </a:lnTo>
              </a:path>
            </a:pathLst>
          </a:custGeom>
          <a:ln w="18719">
            <a:solidFill>
              <a:srgbClr val="262425"/>
            </a:solidFill>
          </a:ln>
        </p:spPr>
        <p:txBody>
          <a:bodyPr wrap="square" lIns="0" tIns="0" rIns="0" bIns="0" rtlCol="0"/>
          <a:lstStyle/>
          <a:p>
            <a:endParaRPr/>
          </a:p>
        </p:txBody>
      </p:sp>
      <p:grpSp>
        <p:nvGrpSpPr>
          <p:cNvPr id="8" name="object 5">
            <a:extLst>
              <a:ext uri="{FF2B5EF4-FFF2-40B4-BE49-F238E27FC236}">
                <a16:creationId xmlns:a16="http://schemas.microsoft.com/office/drawing/2014/main" id="{6EF22944-B26C-3195-16DD-BD1B152E676E}"/>
              </a:ext>
            </a:extLst>
          </p:cNvPr>
          <p:cNvGrpSpPr/>
          <p:nvPr/>
        </p:nvGrpSpPr>
        <p:grpSpPr>
          <a:xfrm>
            <a:off x="6073230" y="8575040"/>
            <a:ext cx="3442970" cy="1721485"/>
            <a:chOff x="6073230" y="8575040"/>
            <a:chExt cx="3442970" cy="1721485"/>
          </a:xfrm>
        </p:grpSpPr>
        <p:sp>
          <p:nvSpPr>
            <p:cNvPr id="9" name="object 6">
              <a:extLst>
                <a:ext uri="{FF2B5EF4-FFF2-40B4-BE49-F238E27FC236}">
                  <a16:creationId xmlns:a16="http://schemas.microsoft.com/office/drawing/2014/main" id="{7ECC6DB4-C668-2D67-B36D-F30DE02661CB}"/>
                </a:ext>
              </a:extLst>
            </p:cNvPr>
            <p:cNvSpPr/>
            <p:nvPr/>
          </p:nvSpPr>
          <p:spPr>
            <a:xfrm>
              <a:off x="6082590" y="8584399"/>
              <a:ext cx="3423920" cy="1703070"/>
            </a:xfrm>
            <a:custGeom>
              <a:avLst/>
              <a:gdLst/>
              <a:ahLst/>
              <a:cxnLst/>
              <a:rect l="l" t="t" r="r" b="b"/>
              <a:pathLst>
                <a:path w="3423920" h="1703070">
                  <a:moveTo>
                    <a:pt x="0" y="1702598"/>
                  </a:moveTo>
                  <a:lnTo>
                    <a:pt x="1928" y="1622850"/>
                  </a:lnTo>
                  <a:lnTo>
                    <a:pt x="9129" y="1532849"/>
                  </a:lnTo>
                  <a:lnTo>
                    <a:pt x="20648" y="1444292"/>
                  </a:lnTo>
                  <a:lnTo>
                    <a:pt x="37209" y="1356453"/>
                  </a:lnTo>
                  <a:lnTo>
                    <a:pt x="58087" y="1269334"/>
                  </a:lnTo>
                  <a:lnTo>
                    <a:pt x="83284" y="1182935"/>
                  </a:lnTo>
                  <a:lnTo>
                    <a:pt x="113523" y="1098698"/>
                  </a:lnTo>
                  <a:lnTo>
                    <a:pt x="148092" y="1015899"/>
                  </a:lnTo>
                  <a:lnTo>
                    <a:pt x="186243" y="934540"/>
                  </a:lnTo>
                  <a:lnTo>
                    <a:pt x="229449" y="856063"/>
                  </a:lnTo>
                  <a:lnTo>
                    <a:pt x="276248" y="779744"/>
                  </a:lnTo>
                  <a:lnTo>
                    <a:pt x="326642" y="705584"/>
                  </a:lnTo>
                  <a:lnTo>
                    <a:pt x="381366" y="634305"/>
                  </a:lnTo>
                  <a:lnTo>
                    <a:pt x="439684" y="566628"/>
                  </a:lnTo>
                  <a:lnTo>
                    <a:pt x="501597" y="501827"/>
                  </a:lnTo>
                  <a:lnTo>
                    <a:pt x="566405" y="439902"/>
                  </a:lnTo>
                  <a:lnTo>
                    <a:pt x="634083" y="381584"/>
                  </a:lnTo>
                  <a:lnTo>
                    <a:pt x="705356" y="326872"/>
                  </a:lnTo>
                  <a:lnTo>
                    <a:pt x="779511" y="276466"/>
                  </a:lnTo>
                  <a:lnTo>
                    <a:pt x="855838" y="229666"/>
                  </a:lnTo>
                  <a:lnTo>
                    <a:pt x="934324" y="186474"/>
                  </a:lnTo>
                  <a:lnTo>
                    <a:pt x="1015667" y="148310"/>
                  </a:lnTo>
                  <a:lnTo>
                    <a:pt x="1098471" y="113753"/>
                  </a:lnTo>
                  <a:lnTo>
                    <a:pt x="1182710" y="83515"/>
                  </a:lnTo>
                  <a:lnTo>
                    <a:pt x="1269109" y="58318"/>
                  </a:lnTo>
                  <a:lnTo>
                    <a:pt x="1356231" y="37439"/>
                  </a:lnTo>
                  <a:lnTo>
                    <a:pt x="1444064" y="20878"/>
                  </a:lnTo>
                  <a:lnTo>
                    <a:pt x="1532621" y="9359"/>
                  </a:lnTo>
                  <a:lnTo>
                    <a:pt x="1622626" y="2146"/>
                  </a:lnTo>
                  <a:lnTo>
                    <a:pt x="1711907" y="0"/>
                  </a:lnTo>
                  <a:lnTo>
                    <a:pt x="1801188" y="2146"/>
                  </a:lnTo>
                  <a:lnTo>
                    <a:pt x="1891180" y="9359"/>
                  </a:lnTo>
                  <a:lnTo>
                    <a:pt x="1979737" y="20878"/>
                  </a:lnTo>
                  <a:lnTo>
                    <a:pt x="2067583" y="37439"/>
                  </a:lnTo>
                  <a:lnTo>
                    <a:pt x="2154692" y="58318"/>
                  </a:lnTo>
                  <a:lnTo>
                    <a:pt x="2241103" y="83515"/>
                  </a:lnTo>
                  <a:lnTo>
                    <a:pt x="2325329" y="113753"/>
                  </a:lnTo>
                  <a:lnTo>
                    <a:pt x="2408133" y="148310"/>
                  </a:lnTo>
                  <a:lnTo>
                    <a:pt x="2489490" y="186474"/>
                  </a:lnTo>
                  <a:lnTo>
                    <a:pt x="2567963" y="229666"/>
                  </a:lnTo>
                  <a:lnTo>
                    <a:pt x="2644290" y="276466"/>
                  </a:lnTo>
                  <a:lnTo>
                    <a:pt x="2718445" y="326872"/>
                  </a:lnTo>
                  <a:lnTo>
                    <a:pt x="2789730" y="381584"/>
                  </a:lnTo>
                  <a:lnTo>
                    <a:pt x="2857409" y="439902"/>
                  </a:lnTo>
                  <a:lnTo>
                    <a:pt x="2922204" y="501827"/>
                  </a:lnTo>
                  <a:lnTo>
                    <a:pt x="2984129" y="566628"/>
                  </a:lnTo>
                  <a:lnTo>
                    <a:pt x="3042448" y="634305"/>
                  </a:lnTo>
                  <a:lnTo>
                    <a:pt x="3097159" y="705584"/>
                  </a:lnTo>
                  <a:lnTo>
                    <a:pt x="3147565" y="779744"/>
                  </a:lnTo>
                  <a:lnTo>
                    <a:pt x="3194365" y="856063"/>
                  </a:lnTo>
                  <a:lnTo>
                    <a:pt x="3237558" y="934540"/>
                  </a:lnTo>
                  <a:lnTo>
                    <a:pt x="3275721" y="1015899"/>
                  </a:lnTo>
                  <a:lnTo>
                    <a:pt x="3310278" y="1098698"/>
                  </a:lnTo>
                  <a:lnTo>
                    <a:pt x="3340517" y="1182935"/>
                  </a:lnTo>
                  <a:lnTo>
                    <a:pt x="3365713" y="1269334"/>
                  </a:lnTo>
                  <a:lnTo>
                    <a:pt x="3386592" y="1356453"/>
                  </a:lnTo>
                  <a:lnTo>
                    <a:pt x="3403153" y="1444292"/>
                  </a:lnTo>
                  <a:lnTo>
                    <a:pt x="3414672" y="1532849"/>
                  </a:lnTo>
                  <a:lnTo>
                    <a:pt x="3421885" y="1622850"/>
                  </a:lnTo>
                  <a:lnTo>
                    <a:pt x="3423814" y="1702598"/>
                  </a:lnTo>
                </a:path>
              </a:pathLst>
            </a:custGeom>
            <a:ln w="18719">
              <a:solidFill>
                <a:srgbClr val="262425"/>
              </a:solidFill>
            </a:ln>
          </p:spPr>
          <p:txBody>
            <a:bodyPr wrap="square" lIns="0" tIns="0" rIns="0" bIns="0" rtlCol="0"/>
            <a:lstStyle/>
            <a:p>
              <a:endParaRPr/>
            </a:p>
          </p:txBody>
        </p:sp>
        <p:sp>
          <p:nvSpPr>
            <p:cNvPr id="10" name="object 7">
              <a:extLst>
                <a:ext uri="{FF2B5EF4-FFF2-40B4-BE49-F238E27FC236}">
                  <a16:creationId xmlns:a16="http://schemas.microsoft.com/office/drawing/2014/main" id="{9FED8806-BFAA-A70F-76AD-29C5F0FEC2B0}"/>
                </a:ext>
              </a:extLst>
            </p:cNvPr>
            <p:cNvSpPr/>
            <p:nvPr/>
          </p:nvSpPr>
          <p:spPr>
            <a:xfrm>
              <a:off x="6711150" y="9212944"/>
              <a:ext cx="2167255" cy="1074420"/>
            </a:xfrm>
            <a:custGeom>
              <a:avLst/>
              <a:gdLst/>
              <a:ahLst/>
              <a:cxnLst/>
              <a:rect l="l" t="t" r="r" b="b"/>
              <a:pathLst>
                <a:path w="2167254" h="1074420">
                  <a:moveTo>
                    <a:pt x="1083346" y="0"/>
                  </a:moveTo>
                  <a:lnTo>
                    <a:pt x="1026463" y="1438"/>
                  </a:lnTo>
                  <a:lnTo>
                    <a:pt x="970304" y="5760"/>
                  </a:lnTo>
                  <a:lnTo>
                    <a:pt x="914144" y="13682"/>
                  </a:lnTo>
                  <a:lnTo>
                    <a:pt x="857985" y="23759"/>
                  </a:lnTo>
                  <a:lnTo>
                    <a:pt x="802549" y="36722"/>
                  </a:lnTo>
                  <a:lnTo>
                    <a:pt x="748549" y="53281"/>
                  </a:lnTo>
                  <a:lnTo>
                    <a:pt x="695272" y="71998"/>
                  </a:lnTo>
                  <a:lnTo>
                    <a:pt x="642707" y="93598"/>
                  </a:lnTo>
                  <a:lnTo>
                    <a:pt x="591590" y="118080"/>
                  </a:lnTo>
                  <a:lnTo>
                    <a:pt x="541907" y="145440"/>
                  </a:lnTo>
                  <a:lnTo>
                    <a:pt x="492949" y="174957"/>
                  </a:lnTo>
                  <a:lnTo>
                    <a:pt x="446149" y="206639"/>
                  </a:lnTo>
                  <a:lnTo>
                    <a:pt x="401509" y="241195"/>
                  </a:lnTo>
                  <a:lnTo>
                    <a:pt x="358316" y="278636"/>
                  </a:lnTo>
                  <a:lnTo>
                    <a:pt x="317282" y="317515"/>
                  </a:lnTo>
                  <a:lnTo>
                    <a:pt x="278395" y="358557"/>
                  </a:lnTo>
                  <a:lnTo>
                    <a:pt x="240955" y="401756"/>
                  </a:lnTo>
                  <a:lnTo>
                    <a:pt x="206399" y="446396"/>
                  </a:lnTo>
                  <a:lnTo>
                    <a:pt x="174725" y="493191"/>
                  </a:lnTo>
                  <a:lnTo>
                    <a:pt x="145197" y="541432"/>
                  </a:lnTo>
                  <a:lnTo>
                    <a:pt x="117842" y="591830"/>
                  </a:lnTo>
                  <a:lnTo>
                    <a:pt x="93356" y="642952"/>
                  </a:lnTo>
                  <a:lnTo>
                    <a:pt x="71766" y="695509"/>
                  </a:lnTo>
                  <a:lnTo>
                    <a:pt x="53033" y="748789"/>
                  </a:lnTo>
                  <a:lnTo>
                    <a:pt x="36473" y="802789"/>
                  </a:lnTo>
                  <a:lnTo>
                    <a:pt x="23519" y="858227"/>
                  </a:lnTo>
                  <a:lnTo>
                    <a:pt x="13435" y="914385"/>
                  </a:lnTo>
                  <a:lnTo>
                    <a:pt x="5523" y="970548"/>
                  </a:lnTo>
                  <a:lnTo>
                    <a:pt x="1205" y="1026706"/>
                  </a:lnTo>
                  <a:lnTo>
                    <a:pt x="0" y="1074053"/>
                  </a:lnTo>
                  <a:lnTo>
                    <a:pt x="2166682" y="1074053"/>
                  </a:lnTo>
                  <a:lnTo>
                    <a:pt x="2165488" y="1026706"/>
                  </a:lnTo>
                  <a:lnTo>
                    <a:pt x="2161170" y="970548"/>
                  </a:lnTo>
                  <a:lnTo>
                    <a:pt x="2153245" y="914385"/>
                  </a:lnTo>
                  <a:lnTo>
                    <a:pt x="2143174" y="858227"/>
                  </a:lnTo>
                  <a:lnTo>
                    <a:pt x="2130207" y="802789"/>
                  </a:lnTo>
                  <a:lnTo>
                    <a:pt x="2113646" y="748789"/>
                  </a:lnTo>
                  <a:lnTo>
                    <a:pt x="2094927" y="695509"/>
                  </a:lnTo>
                  <a:lnTo>
                    <a:pt x="2073324" y="642952"/>
                  </a:lnTo>
                  <a:lnTo>
                    <a:pt x="2048851" y="591830"/>
                  </a:lnTo>
                  <a:lnTo>
                    <a:pt x="2021483" y="542151"/>
                  </a:lnTo>
                  <a:lnTo>
                    <a:pt x="1991968" y="493191"/>
                  </a:lnTo>
                  <a:lnTo>
                    <a:pt x="1960294" y="446396"/>
                  </a:lnTo>
                  <a:lnTo>
                    <a:pt x="1925737" y="401756"/>
                  </a:lnTo>
                  <a:lnTo>
                    <a:pt x="1888285" y="358557"/>
                  </a:lnTo>
                  <a:lnTo>
                    <a:pt x="1849410" y="317515"/>
                  </a:lnTo>
                  <a:lnTo>
                    <a:pt x="1808377" y="278636"/>
                  </a:lnTo>
                  <a:lnTo>
                    <a:pt x="1765171" y="241195"/>
                  </a:lnTo>
                  <a:lnTo>
                    <a:pt x="1720531" y="206639"/>
                  </a:lnTo>
                  <a:lnTo>
                    <a:pt x="1673731" y="174957"/>
                  </a:lnTo>
                  <a:lnTo>
                    <a:pt x="1625497" y="145440"/>
                  </a:lnTo>
                  <a:lnTo>
                    <a:pt x="1575103" y="118080"/>
                  </a:lnTo>
                  <a:lnTo>
                    <a:pt x="1523973" y="93598"/>
                  </a:lnTo>
                  <a:lnTo>
                    <a:pt x="1471420" y="71998"/>
                  </a:lnTo>
                  <a:lnTo>
                    <a:pt x="1418144" y="53281"/>
                  </a:lnTo>
                  <a:lnTo>
                    <a:pt x="1364143" y="36722"/>
                  </a:lnTo>
                  <a:lnTo>
                    <a:pt x="1308695" y="23759"/>
                  </a:lnTo>
                  <a:lnTo>
                    <a:pt x="1252548" y="13682"/>
                  </a:lnTo>
                  <a:lnTo>
                    <a:pt x="1196376" y="5760"/>
                  </a:lnTo>
                  <a:lnTo>
                    <a:pt x="1140217" y="1438"/>
                  </a:lnTo>
                  <a:lnTo>
                    <a:pt x="1083346" y="0"/>
                  </a:lnTo>
                  <a:close/>
                </a:path>
              </a:pathLst>
            </a:custGeom>
            <a:solidFill>
              <a:srgbClr val="4A86E8">
                <a:alpha val="27059"/>
              </a:srgbClr>
            </a:solidFill>
          </p:spPr>
          <p:txBody>
            <a:bodyPr wrap="square" lIns="0" tIns="0" rIns="0" bIns="0" rtlCol="0"/>
            <a:lstStyle/>
            <a:p>
              <a:endParaRPr/>
            </a:p>
          </p:txBody>
        </p:sp>
        <p:sp>
          <p:nvSpPr>
            <p:cNvPr id="11" name="object 8">
              <a:extLst>
                <a:ext uri="{FF2B5EF4-FFF2-40B4-BE49-F238E27FC236}">
                  <a16:creationId xmlns:a16="http://schemas.microsoft.com/office/drawing/2014/main" id="{B88ED429-06BA-87FC-FE90-4E3C8F7FA163}"/>
                </a:ext>
              </a:extLst>
            </p:cNvPr>
            <p:cNvSpPr/>
            <p:nvPr/>
          </p:nvSpPr>
          <p:spPr>
            <a:xfrm>
              <a:off x="6711150" y="9212944"/>
              <a:ext cx="2167255" cy="1074420"/>
            </a:xfrm>
            <a:custGeom>
              <a:avLst/>
              <a:gdLst/>
              <a:ahLst/>
              <a:cxnLst/>
              <a:rect l="l" t="t" r="r" b="b"/>
              <a:pathLst>
                <a:path w="2167254" h="1074420">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ln w="3175">
              <a:solidFill>
                <a:srgbClr val="FFFFFF"/>
              </a:solidFill>
            </a:ln>
          </p:spPr>
          <p:txBody>
            <a:bodyPr wrap="square" lIns="0" tIns="0" rIns="0" bIns="0" rtlCol="0"/>
            <a:lstStyle/>
            <a:p>
              <a:endParaRPr/>
            </a:p>
          </p:txBody>
        </p:sp>
        <p:sp>
          <p:nvSpPr>
            <p:cNvPr id="12" name="object 9">
              <a:extLst>
                <a:ext uri="{FF2B5EF4-FFF2-40B4-BE49-F238E27FC236}">
                  <a16:creationId xmlns:a16="http://schemas.microsoft.com/office/drawing/2014/main" id="{49AE68C3-542D-BF7A-16A9-465ABD804A31}"/>
                </a:ext>
              </a:extLst>
            </p:cNvPr>
            <p:cNvSpPr/>
            <p:nvPr/>
          </p:nvSpPr>
          <p:spPr>
            <a:xfrm>
              <a:off x="6711150" y="9212944"/>
              <a:ext cx="2167255" cy="1074420"/>
            </a:xfrm>
            <a:custGeom>
              <a:avLst/>
              <a:gdLst/>
              <a:ahLst/>
              <a:cxnLst/>
              <a:rect l="l" t="t" r="r" b="b"/>
              <a:pathLst>
                <a:path w="2167254" h="1074420">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ln w="18719">
              <a:solidFill>
                <a:srgbClr val="4A86E8"/>
              </a:solidFill>
            </a:ln>
          </p:spPr>
          <p:txBody>
            <a:bodyPr wrap="square" lIns="0" tIns="0" rIns="0" bIns="0" rtlCol="0"/>
            <a:lstStyle/>
            <a:p>
              <a:endParaRPr/>
            </a:p>
          </p:txBody>
        </p:sp>
      </p:grpSp>
      <p:sp>
        <p:nvSpPr>
          <p:cNvPr id="15" name="object 12">
            <a:extLst>
              <a:ext uri="{FF2B5EF4-FFF2-40B4-BE49-F238E27FC236}">
                <a16:creationId xmlns:a16="http://schemas.microsoft.com/office/drawing/2014/main" id="{6A8166A9-1503-76C0-7967-80840302A398}"/>
              </a:ext>
            </a:extLst>
          </p:cNvPr>
          <p:cNvSpPr/>
          <p:nvPr/>
        </p:nvSpPr>
        <p:spPr>
          <a:xfrm>
            <a:off x="0" y="0"/>
            <a:ext cx="2038985" cy="2094864"/>
          </a:xfrm>
          <a:custGeom>
            <a:avLst/>
            <a:gdLst/>
            <a:ahLst/>
            <a:cxnLst/>
            <a:rect l="l" t="t" r="r" b="b"/>
            <a:pathLst>
              <a:path w="2038985" h="2094864">
                <a:moveTo>
                  <a:pt x="2038956" y="0"/>
                </a:moveTo>
                <a:lnTo>
                  <a:pt x="2025421" y="56350"/>
                </a:lnTo>
                <a:lnTo>
                  <a:pt x="1982952" y="201790"/>
                </a:lnTo>
                <a:lnTo>
                  <a:pt x="1932546" y="344347"/>
                </a:lnTo>
                <a:lnTo>
                  <a:pt x="1874227" y="484022"/>
                </a:lnTo>
                <a:lnTo>
                  <a:pt x="1809432" y="620814"/>
                </a:lnTo>
                <a:lnTo>
                  <a:pt x="1737436" y="753300"/>
                </a:lnTo>
                <a:lnTo>
                  <a:pt x="1658238" y="882180"/>
                </a:lnTo>
                <a:lnTo>
                  <a:pt x="1572551" y="1006729"/>
                </a:lnTo>
                <a:lnTo>
                  <a:pt x="1480400" y="1126972"/>
                </a:lnTo>
                <a:lnTo>
                  <a:pt x="1382483" y="1242161"/>
                </a:lnTo>
                <a:lnTo>
                  <a:pt x="1278089" y="1351610"/>
                </a:lnTo>
                <a:lnTo>
                  <a:pt x="1168647" y="1456004"/>
                </a:lnTo>
                <a:lnTo>
                  <a:pt x="1053449" y="1553921"/>
                </a:lnTo>
                <a:lnTo>
                  <a:pt x="933212" y="1646072"/>
                </a:lnTo>
                <a:lnTo>
                  <a:pt x="808657" y="1731759"/>
                </a:lnTo>
                <a:lnTo>
                  <a:pt x="679777" y="1810956"/>
                </a:lnTo>
                <a:lnTo>
                  <a:pt x="546581" y="1882952"/>
                </a:lnTo>
                <a:lnTo>
                  <a:pt x="410502" y="1948472"/>
                </a:lnTo>
                <a:lnTo>
                  <a:pt x="270827" y="2006066"/>
                </a:lnTo>
                <a:lnTo>
                  <a:pt x="128269" y="2056460"/>
                </a:lnTo>
                <a:lnTo>
                  <a:pt x="0" y="2094566"/>
                </a:lnTo>
              </a:path>
            </a:pathLst>
          </a:custGeom>
          <a:ln w="18719">
            <a:solidFill>
              <a:srgbClr val="262425"/>
            </a:solidFill>
          </a:ln>
        </p:spPr>
        <p:txBody>
          <a:bodyPr wrap="square" lIns="0" tIns="0" rIns="0" bIns="0" rtlCol="0"/>
          <a:lstStyle/>
          <a:p>
            <a:endParaRPr/>
          </a:p>
        </p:txBody>
      </p:sp>
      <p:sp>
        <p:nvSpPr>
          <p:cNvPr id="22" name="Title 1">
            <a:extLst>
              <a:ext uri="{FF2B5EF4-FFF2-40B4-BE49-F238E27FC236}">
                <a16:creationId xmlns:a16="http://schemas.microsoft.com/office/drawing/2014/main" id="{2D43E395-B8D9-C8DC-2635-722EE616FA2D}"/>
              </a:ext>
            </a:extLst>
          </p:cNvPr>
          <p:cNvSpPr>
            <a:spLocks noGrp="1"/>
          </p:cNvSpPr>
          <p:nvPr>
            <p:ph type="title"/>
          </p:nvPr>
        </p:nvSpPr>
        <p:spPr>
          <a:xfrm>
            <a:off x="1453350" y="1622688"/>
            <a:ext cx="10515600" cy="830997"/>
          </a:xfrm>
        </p:spPr>
        <p:txBody>
          <a:bodyPr/>
          <a:lstStyle/>
          <a:p>
            <a:r>
              <a:rPr lang="en-US" sz="5400" dirty="0"/>
              <a:t>Technical part</a:t>
            </a:r>
          </a:p>
        </p:txBody>
      </p:sp>
      <p:sp>
        <p:nvSpPr>
          <p:cNvPr id="23" name="Content Placeholder 2">
            <a:extLst>
              <a:ext uri="{FF2B5EF4-FFF2-40B4-BE49-F238E27FC236}">
                <a16:creationId xmlns:a16="http://schemas.microsoft.com/office/drawing/2014/main" id="{1DC7ADBE-9788-61A8-FCA0-39EF286A080C}"/>
              </a:ext>
            </a:extLst>
          </p:cNvPr>
          <p:cNvSpPr txBox="1">
            <a:spLocks/>
          </p:cNvSpPr>
          <p:nvPr/>
        </p:nvSpPr>
        <p:spPr>
          <a:xfrm>
            <a:off x="1447400" y="2897282"/>
            <a:ext cx="15393200" cy="5416547"/>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b="1" dirty="0">
                <a:ea typeface="Calibri" panose="020F0502020204030204" pitchFamily="34" charset="0"/>
              </a:rPr>
              <a:t>Implementation </a:t>
            </a:r>
          </a:p>
          <a:p>
            <a:r>
              <a:rPr lang="en-US" sz="2400" kern="100" dirty="0">
                <a:ea typeface="Calibri" panose="020F0502020204030204" pitchFamily="34" charset="0"/>
                <a:cs typeface="Calibri" panose="020F0502020204030204" pitchFamily="34" charset="0"/>
              </a:rPr>
              <a:t>Implementation of the deep learning-based depression classifier involved several steps: data entry, pre-processing, exploratory data analysis, model architecture definition, training and analysis using Python,  </a:t>
            </a:r>
            <a:r>
              <a:rPr lang="en-US" sz="2400" kern="100" dirty="0" err="1">
                <a:ea typeface="Calibri" panose="020F0502020204030204" pitchFamily="34" charset="0"/>
                <a:cs typeface="Calibri" panose="020F0502020204030204" pitchFamily="34" charset="0"/>
              </a:rPr>
              <a:t>PyTorch</a:t>
            </a:r>
            <a:r>
              <a:rPr lang="en-US" sz="2400" kern="100" dirty="0">
                <a:ea typeface="Calibri" panose="020F0502020204030204" pitchFamily="34" charset="0"/>
                <a:cs typeface="Calibri" panose="020F0502020204030204" pitchFamily="34" charset="0"/>
              </a:rPr>
              <a:t>, NumPy, Pandas , Scikit libraries and Matplotlib.</a:t>
            </a:r>
          </a:p>
          <a:p>
            <a:r>
              <a:rPr lang="en-US" sz="2400" kern="100" dirty="0">
                <a:ea typeface="Calibri" panose="020F0502020204030204" pitchFamily="34" charset="0"/>
                <a:cs typeface="Calibri" panose="020F0502020204030204" pitchFamily="34" charset="0"/>
              </a:rPr>
              <a:t>Separate files were used to load depression screening scores corresponding to brain imaging data. The </a:t>
            </a:r>
            <a:r>
              <a:rPr lang="en-US" sz="2400" kern="100" dirty="0" err="1">
                <a:ea typeface="Calibri" panose="020F0502020204030204" pitchFamily="34" charset="0"/>
                <a:cs typeface="Calibri" panose="020F0502020204030204" pitchFamily="34" charset="0"/>
              </a:rPr>
              <a:t>NiBabel</a:t>
            </a:r>
            <a:r>
              <a:rPr lang="en-US" sz="2400" kern="100" dirty="0">
                <a:ea typeface="Calibri" panose="020F0502020204030204" pitchFamily="34" charset="0"/>
                <a:cs typeface="Calibri" panose="020F0502020204030204" pitchFamily="34" charset="0"/>
              </a:rPr>
              <a:t> package was used to load brain imaging data and the enable reading and printing of neuroimaging data in multiple formats. The 3D brain volume data were stored in </a:t>
            </a:r>
            <a:r>
              <a:rPr lang="en-US" sz="2400" kern="100" dirty="0" err="1">
                <a:ea typeface="Calibri" panose="020F0502020204030204" pitchFamily="34" charset="0"/>
                <a:cs typeface="Calibri" panose="020F0502020204030204" pitchFamily="34" charset="0"/>
              </a:rPr>
              <a:t>NIfTI</a:t>
            </a:r>
            <a:r>
              <a:rPr lang="en-US" sz="2400" kern="100" dirty="0">
                <a:ea typeface="Calibri" panose="020F0502020204030204" pitchFamily="34" charset="0"/>
                <a:cs typeface="Calibri" panose="020F0502020204030204" pitchFamily="34" charset="0"/>
              </a:rPr>
              <a:t> file format.</a:t>
            </a:r>
            <a:endParaRPr lang="en-US" sz="2400" kern="100" dirty="0">
              <a:ea typeface="Calibri" panose="020F0502020204030204" pitchFamily="34" charset="0"/>
              <a:cs typeface="Times New Roman" panose="02020603050405020304" pitchFamily="18" charset="0"/>
            </a:endParaRPr>
          </a:p>
          <a:p>
            <a:pPr>
              <a:lnSpc>
                <a:spcPct val="115000"/>
              </a:lnSpc>
              <a:spcAft>
                <a:spcPts val="800"/>
              </a:spcAft>
            </a:pPr>
            <a:r>
              <a:rPr lang="en-US" sz="2400" b="1" kern="100" dirty="0">
                <a:ea typeface="Calibri" panose="020F0502020204030204" pitchFamily="34" charset="0"/>
                <a:cs typeface="Calibri" panose="020F0502020204030204" pitchFamily="34" charset="0"/>
              </a:rPr>
              <a:t>Exploratory data analysis</a:t>
            </a:r>
            <a:endParaRPr lang="en-US" sz="2400" b="1" kern="100" dirty="0">
              <a:ea typeface="Calibri" panose="020F0502020204030204" pitchFamily="34" charset="0"/>
              <a:cs typeface="Times New Roman" panose="02020603050405020304" pitchFamily="18" charset="0"/>
            </a:endParaRPr>
          </a:p>
          <a:p>
            <a:pPr>
              <a:lnSpc>
                <a:spcPct val="115000"/>
              </a:lnSpc>
              <a:spcAft>
                <a:spcPts val="800"/>
              </a:spcAft>
            </a:pPr>
            <a:r>
              <a:rPr lang="en-US" sz="2400" kern="100" dirty="0">
                <a:ea typeface="Calibri" panose="020F0502020204030204" pitchFamily="34" charset="0"/>
                <a:cs typeface="Calibri" panose="020F0502020204030204" pitchFamily="34" charset="0"/>
              </a:rPr>
              <a:t>To a better extent of depression data explanation and how depression distributed, an exploratory data analysis was done before going into the model training by painting quite a few masterpieces of which a good example is the plot.</a:t>
            </a:r>
            <a:endParaRPr lang="en-US" sz="2400" kern="100" dirty="0">
              <a:ea typeface="Calibri" panose="020F0502020204030204" pitchFamily="34" charset="0"/>
              <a:cs typeface="Times New Roman" panose="02020603050405020304" pitchFamily="18" charset="0"/>
            </a:endParaRPr>
          </a:p>
          <a:p>
            <a:pPr>
              <a:lnSpc>
                <a:spcPct val="115000"/>
              </a:lnSpc>
              <a:spcAft>
                <a:spcPts val="800"/>
              </a:spcAft>
            </a:pPr>
            <a:r>
              <a:rPr lang="en-US" sz="2400" b="1" kern="100" dirty="0">
                <a:ea typeface="Calibri" panose="020F0502020204030204" pitchFamily="34" charset="0"/>
                <a:cs typeface="Calibri" panose="020F0502020204030204" pitchFamily="34" charset="0"/>
              </a:rPr>
              <a:t>Ideal architecture definition</a:t>
            </a:r>
            <a:endParaRPr lang="en-US" sz="2400" b="1" kern="100" dirty="0">
              <a:ea typeface="Calibri" panose="020F0502020204030204" pitchFamily="34" charset="0"/>
              <a:cs typeface="Times New Roman" panose="02020603050405020304" pitchFamily="18" charset="0"/>
            </a:endParaRPr>
          </a:p>
          <a:p>
            <a:pPr>
              <a:lnSpc>
                <a:spcPct val="115000"/>
              </a:lnSpc>
              <a:spcAft>
                <a:spcPts val="800"/>
              </a:spcAft>
            </a:pPr>
            <a:r>
              <a:rPr lang="en-US" sz="2400" dirty="0">
                <a:ea typeface="Calibri" panose="020F0502020204030204" pitchFamily="34" charset="0"/>
              </a:rPr>
              <a:t>It was the </a:t>
            </a:r>
            <a:r>
              <a:rPr lang="en-US" sz="2400" dirty="0" err="1">
                <a:ea typeface="Calibri" panose="020F0502020204030204" pitchFamily="34" charset="0"/>
              </a:rPr>
              <a:t>PyTorch</a:t>
            </a:r>
            <a:r>
              <a:rPr lang="en-US" sz="2400" dirty="0">
                <a:ea typeface="Calibri" panose="020F0502020204030204" pitchFamily="34" charset="0"/>
              </a:rPr>
              <a:t> environment one which was given as an example during the training of the deep neural network (DNN). DNN has five fully connected layers, its output layer has </a:t>
            </a:r>
            <a:r>
              <a:rPr lang="en-US" sz="2400" dirty="0" err="1">
                <a:ea typeface="Calibri" panose="020F0502020204030204" pitchFamily="34" charset="0"/>
              </a:rPr>
              <a:t>softmax</a:t>
            </a:r>
            <a:r>
              <a:rPr lang="en-US" sz="2400" dirty="0">
                <a:ea typeface="Calibri" panose="020F0502020204030204" pitchFamily="34" charset="0"/>
              </a:rPr>
              <a:t> functions with its first two layers having </a:t>
            </a:r>
            <a:r>
              <a:rPr lang="en-US" sz="2400" dirty="0" err="1">
                <a:ea typeface="Calibri" panose="020F0502020204030204" pitchFamily="34" charset="0"/>
              </a:rPr>
              <a:t>ReLU</a:t>
            </a:r>
            <a:r>
              <a:rPr lang="en-US" sz="2400" dirty="0">
                <a:ea typeface="Calibri" panose="020F0502020204030204" pitchFamily="34" charset="0"/>
              </a:rPr>
              <a:t>. </a:t>
            </a:r>
            <a:endParaRPr lang="en-US" sz="2400" kern="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683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9" y="-9358"/>
            <a:ext cx="2009775" cy="1737360"/>
            <a:chOff x="-9359" y="-9358"/>
            <a:chExt cx="2009775" cy="1737360"/>
          </a:xfrm>
        </p:grpSpPr>
        <p:sp>
          <p:nvSpPr>
            <p:cNvPr id="3" name="object 3"/>
            <p:cNvSpPr/>
            <p:nvPr/>
          </p:nvSpPr>
          <p:spPr>
            <a:xfrm>
              <a:off x="0" y="0"/>
              <a:ext cx="1991360" cy="1718945"/>
            </a:xfrm>
            <a:custGeom>
              <a:avLst/>
              <a:gdLst/>
              <a:ahLst/>
              <a:cxnLst/>
              <a:rect l="l" t="t" r="r" b="b"/>
              <a:pathLst>
                <a:path w="1991360" h="1718945">
                  <a:moveTo>
                    <a:pt x="1990594" y="0"/>
                  </a:moveTo>
                  <a:lnTo>
                    <a:pt x="1990750" y="6451"/>
                  </a:lnTo>
                  <a:lnTo>
                    <a:pt x="1990026" y="6451"/>
                  </a:lnTo>
                  <a:lnTo>
                    <a:pt x="1987867" y="95732"/>
                  </a:lnTo>
                  <a:lnTo>
                    <a:pt x="1980666" y="185724"/>
                  </a:lnTo>
                  <a:lnTo>
                    <a:pt x="1969147" y="274294"/>
                  </a:lnTo>
                  <a:lnTo>
                    <a:pt x="1952586" y="362127"/>
                  </a:lnTo>
                  <a:lnTo>
                    <a:pt x="1931707" y="449249"/>
                  </a:lnTo>
                  <a:lnTo>
                    <a:pt x="1906511" y="535647"/>
                  </a:lnTo>
                  <a:lnTo>
                    <a:pt x="1876272" y="619886"/>
                  </a:lnTo>
                  <a:lnTo>
                    <a:pt x="1842426" y="702690"/>
                  </a:lnTo>
                  <a:lnTo>
                    <a:pt x="1803552" y="783323"/>
                  </a:lnTo>
                  <a:lnTo>
                    <a:pt x="1761070" y="862520"/>
                  </a:lnTo>
                  <a:lnTo>
                    <a:pt x="1714271" y="938834"/>
                  </a:lnTo>
                  <a:lnTo>
                    <a:pt x="1663153" y="1012278"/>
                  </a:lnTo>
                  <a:lnTo>
                    <a:pt x="1608429" y="1083563"/>
                  </a:lnTo>
                  <a:lnTo>
                    <a:pt x="1550834" y="1151953"/>
                  </a:lnTo>
                  <a:lnTo>
                    <a:pt x="1488922" y="1216761"/>
                  </a:lnTo>
                  <a:lnTo>
                    <a:pt x="1424114" y="1278674"/>
                  </a:lnTo>
                  <a:lnTo>
                    <a:pt x="1355724" y="1336992"/>
                  </a:lnTo>
                  <a:lnTo>
                    <a:pt x="1284439" y="1390992"/>
                  </a:lnTo>
                  <a:lnTo>
                    <a:pt x="1210999" y="1442110"/>
                  </a:lnTo>
                  <a:lnTo>
                    <a:pt x="1134680" y="1488909"/>
                  </a:lnTo>
                  <a:lnTo>
                    <a:pt x="1055484" y="1531391"/>
                  </a:lnTo>
                  <a:lnTo>
                    <a:pt x="974844" y="1570278"/>
                  </a:lnTo>
                  <a:lnTo>
                    <a:pt x="892045" y="1604835"/>
                  </a:lnTo>
                  <a:lnTo>
                    <a:pt x="807808" y="1634350"/>
                  </a:lnTo>
                  <a:lnTo>
                    <a:pt x="721409" y="1660270"/>
                  </a:lnTo>
                  <a:lnTo>
                    <a:pt x="634290" y="1681149"/>
                  </a:lnTo>
                  <a:lnTo>
                    <a:pt x="546451" y="1697710"/>
                  </a:lnTo>
                  <a:lnTo>
                    <a:pt x="457170" y="1709229"/>
                  </a:lnTo>
                  <a:lnTo>
                    <a:pt x="367893" y="1716430"/>
                  </a:lnTo>
                  <a:lnTo>
                    <a:pt x="278616" y="1718589"/>
                  </a:lnTo>
                  <a:lnTo>
                    <a:pt x="278616" y="1717865"/>
                  </a:lnTo>
                  <a:lnTo>
                    <a:pt x="189334" y="1715706"/>
                  </a:lnTo>
                  <a:lnTo>
                    <a:pt x="99337" y="1708505"/>
                  </a:lnTo>
                  <a:lnTo>
                    <a:pt x="10780" y="1696986"/>
                  </a:lnTo>
                  <a:lnTo>
                    <a:pt x="0" y="1694954"/>
                  </a:lnTo>
                </a:path>
              </a:pathLst>
            </a:custGeom>
            <a:ln w="18719">
              <a:solidFill>
                <a:srgbClr val="262425"/>
              </a:solidFill>
            </a:ln>
          </p:spPr>
          <p:txBody>
            <a:bodyPr wrap="square" lIns="0" tIns="0" rIns="0" bIns="0" rtlCol="0"/>
            <a:lstStyle/>
            <a:p>
              <a:endParaRPr/>
            </a:p>
          </p:txBody>
        </p:sp>
        <p:sp>
          <p:nvSpPr>
            <p:cNvPr id="4" name="object 4"/>
            <p:cNvSpPr/>
            <p:nvPr/>
          </p:nvSpPr>
          <p:spPr>
            <a:xfrm>
              <a:off x="0" y="0"/>
              <a:ext cx="1362710" cy="1090295"/>
            </a:xfrm>
            <a:custGeom>
              <a:avLst/>
              <a:gdLst/>
              <a:ahLst/>
              <a:cxnLst/>
              <a:rect l="l" t="t" r="r" b="b"/>
              <a:pathLst>
                <a:path w="1362710" h="1090295">
                  <a:moveTo>
                    <a:pt x="1362037" y="0"/>
                  </a:moveTo>
                  <a:lnTo>
                    <a:pt x="0" y="0"/>
                  </a:lnTo>
                  <a:lnTo>
                    <a:pt x="0" y="1052946"/>
                  </a:lnTo>
                  <a:lnTo>
                    <a:pt x="53260" y="1065555"/>
                  </a:lnTo>
                  <a:lnTo>
                    <a:pt x="109418" y="1075639"/>
                  </a:lnTo>
                  <a:lnTo>
                    <a:pt x="165576" y="1083563"/>
                  </a:lnTo>
                  <a:lnTo>
                    <a:pt x="221734" y="1087881"/>
                  </a:lnTo>
                  <a:lnTo>
                    <a:pt x="278616" y="1089317"/>
                  </a:lnTo>
                  <a:lnTo>
                    <a:pt x="278616" y="1090040"/>
                  </a:lnTo>
                  <a:lnTo>
                    <a:pt x="335493" y="1088605"/>
                  </a:lnTo>
                  <a:lnTo>
                    <a:pt x="391651" y="1084275"/>
                  </a:lnTo>
                  <a:lnTo>
                    <a:pt x="447813" y="1076363"/>
                  </a:lnTo>
                  <a:lnTo>
                    <a:pt x="503971" y="1066279"/>
                  </a:lnTo>
                  <a:lnTo>
                    <a:pt x="558690" y="1053325"/>
                  </a:lnTo>
                  <a:lnTo>
                    <a:pt x="613409" y="1036764"/>
                  </a:lnTo>
                  <a:lnTo>
                    <a:pt x="666690" y="1018044"/>
                  </a:lnTo>
                  <a:lnTo>
                    <a:pt x="719246" y="996441"/>
                  </a:lnTo>
                  <a:lnTo>
                    <a:pt x="770369" y="971956"/>
                  </a:lnTo>
                  <a:lnTo>
                    <a:pt x="820047" y="944600"/>
                  </a:lnTo>
                  <a:lnTo>
                    <a:pt x="868287" y="915085"/>
                  </a:lnTo>
                  <a:lnTo>
                    <a:pt x="915084" y="882688"/>
                  </a:lnTo>
                  <a:lnTo>
                    <a:pt x="960447" y="848118"/>
                  </a:lnTo>
                  <a:lnTo>
                    <a:pt x="1002922" y="811402"/>
                  </a:lnTo>
                  <a:lnTo>
                    <a:pt x="1044684" y="772528"/>
                  </a:lnTo>
                  <a:lnTo>
                    <a:pt x="1083562" y="731481"/>
                  </a:lnTo>
                  <a:lnTo>
                    <a:pt x="1120283" y="688289"/>
                  </a:lnTo>
                  <a:lnTo>
                    <a:pt x="1154841" y="642924"/>
                  </a:lnTo>
                  <a:lnTo>
                    <a:pt x="1186522" y="596125"/>
                  </a:lnTo>
                  <a:lnTo>
                    <a:pt x="1216758" y="547890"/>
                  </a:lnTo>
                  <a:lnTo>
                    <a:pt x="1243399" y="498208"/>
                  </a:lnTo>
                  <a:lnTo>
                    <a:pt x="1267881" y="447090"/>
                  </a:lnTo>
                  <a:lnTo>
                    <a:pt x="1289481" y="394525"/>
                  </a:lnTo>
                  <a:lnTo>
                    <a:pt x="1308201" y="341248"/>
                  </a:lnTo>
                  <a:lnTo>
                    <a:pt x="1324762" y="286537"/>
                  </a:lnTo>
                  <a:lnTo>
                    <a:pt x="1337716" y="231813"/>
                  </a:lnTo>
                  <a:lnTo>
                    <a:pt x="1347800" y="175653"/>
                  </a:lnTo>
                  <a:lnTo>
                    <a:pt x="1355724" y="119494"/>
                  </a:lnTo>
                  <a:lnTo>
                    <a:pt x="1360042" y="63334"/>
                  </a:lnTo>
                  <a:lnTo>
                    <a:pt x="1361478" y="6451"/>
                  </a:lnTo>
                  <a:lnTo>
                    <a:pt x="1362201" y="6451"/>
                  </a:lnTo>
                  <a:lnTo>
                    <a:pt x="1362037" y="0"/>
                  </a:lnTo>
                  <a:close/>
                </a:path>
              </a:pathLst>
            </a:custGeom>
            <a:solidFill>
              <a:srgbClr val="4A86E8">
                <a:alpha val="27059"/>
              </a:srgbClr>
            </a:solidFill>
          </p:spPr>
          <p:txBody>
            <a:bodyPr wrap="square" lIns="0" tIns="0" rIns="0" bIns="0" rtlCol="0"/>
            <a:lstStyle/>
            <a:p>
              <a:endParaRPr/>
            </a:p>
          </p:txBody>
        </p:sp>
        <p:sp>
          <p:nvSpPr>
            <p:cNvPr id="5" name="object 5"/>
            <p:cNvSpPr/>
            <p:nvPr/>
          </p:nvSpPr>
          <p:spPr>
            <a:xfrm>
              <a:off x="0" y="0"/>
              <a:ext cx="1362710" cy="1090295"/>
            </a:xfrm>
            <a:custGeom>
              <a:avLst/>
              <a:gdLst/>
              <a:ahLst/>
              <a:cxnLst/>
              <a:rect l="l" t="t" r="r" b="b"/>
              <a:pathLst>
                <a:path w="1362710" h="1090295">
                  <a:moveTo>
                    <a:pt x="1362037" y="0"/>
                  </a:moveTo>
                  <a:lnTo>
                    <a:pt x="1362201" y="6451"/>
                  </a:lnTo>
                  <a:lnTo>
                    <a:pt x="1361478" y="6451"/>
                  </a:lnTo>
                  <a:lnTo>
                    <a:pt x="1360042" y="63334"/>
                  </a:lnTo>
                  <a:lnTo>
                    <a:pt x="1355724" y="119494"/>
                  </a:lnTo>
                  <a:lnTo>
                    <a:pt x="1347800" y="175653"/>
                  </a:lnTo>
                  <a:lnTo>
                    <a:pt x="1337716" y="231813"/>
                  </a:lnTo>
                  <a:lnTo>
                    <a:pt x="1324762" y="286537"/>
                  </a:lnTo>
                  <a:lnTo>
                    <a:pt x="1308201" y="341248"/>
                  </a:lnTo>
                  <a:lnTo>
                    <a:pt x="1289481" y="394525"/>
                  </a:lnTo>
                  <a:lnTo>
                    <a:pt x="1267881" y="447090"/>
                  </a:lnTo>
                  <a:lnTo>
                    <a:pt x="1243399" y="498208"/>
                  </a:lnTo>
                  <a:lnTo>
                    <a:pt x="1216758" y="547890"/>
                  </a:lnTo>
                  <a:lnTo>
                    <a:pt x="1186522" y="596125"/>
                  </a:lnTo>
                  <a:lnTo>
                    <a:pt x="1154841" y="642924"/>
                  </a:lnTo>
                  <a:lnTo>
                    <a:pt x="1120283" y="688289"/>
                  </a:lnTo>
                  <a:lnTo>
                    <a:pt x="1083562" y="731481"/>
                  </a:lnTo>
                  <a:lnTo>
                    <a:pt x="1044684" y="772528"/>
                  </a:lnTo>
                  <a:lnTo>
                    <a:pt x="1002922" y="811402"/>
                  </a:lnTo>
                  <a:lnTo>
                    <a:pt x="960447" y="848118"/>
                  </a:lnTo>
                  <a:lnTo>
                    <a:pt x="915084" y="882688"/>
                  </a:lnTo>
                  <a:lnTo>
                    <a:pt x="868287" y="915085"/>
                  </a:lnTo>
                  <a:lnTo>
                    <a:pt x="820047" y="944600"/>
                  </a:lnTo>
                  <a:lnTo>
                    <a:pt x="770369" y="971956"/>
                  </a:lnTo>
                  <a:lnTo>
                    <a:pt x="719246" y="996441"/>
                  </a:lnTo>
                  <a:lnTo>
                    <a:pt x="666690" y="1018044"/>
                  </a:lnTo>
                  <a:lnTo>
                    <a:pt x="613409" y="1036764"/>
                  </a:lnTo>
                  <a:lnTo>
                    <a:pt x="558690" y="1053325"/>
                  </a:lnTo>
                  <a:lnTo>
                    <a:pt x="503971" y="1066279"/>
                  </a:lnTo>
                  <a:lnTo>
                    <a:pt x="447813" y="1076363"/>
                  </a:lnTo>
                  <a:lnTo>
                    <a:pt x="391651" y="1084275"/>
                  </a:lnTo>
                  <a:lnTo>
                    <a:pt x="335493" y="1088605"/>
                  </a:lnTo>
                  <a:lnTo>
                    <a:pt x="278616" y="1090040"/>
                  </a:lnTo>
                  <a:lnTo>
                    <a:pt x="278616" y="1089317"/>
                  </a:lnTo>
                  <a:lnTo>
                    <a:pt x="221734" y="1087881"/>
                  </a:lnTo>
                  <a:lnTo>
                    <a:pt x="165576" y="1083563"/>
                  </a:lnTo>
                  <a:lnTo>
                    <a:pt x="109418" y="1075639"/>
                  </a:lnTo>
                  <a:lnTo>
                    <a:pt x="53260" y="1065555"/>
                  </a:lnTo>
                  <a:lnTo>
                    <a:pt x="0" y="1052946"/>
                  </a:lnTo>
                </a:path>
              </a:pathLst>
            </a:custGeom>
            <a:ln w="3175">
              <a:solidFill>
                <a:srgbClr val="FFFFFF"/>
              </a:solidFill>
            </a:ln>
          </p:spPr>
          <p:txBody>
            <a:bodyPr wrap="square" lIns="0" tIns="0" rIns="0" bIns="0" rtlCol="0"/>
            <a:lstStyle/>
            <a:p>
              <a:endParaRPr/>
            </a:p>
          </p:txBody>
        </p:sp>
        <p:sp>
          <p:nvSpPr>
            <p:cNvPr id="6" name="object 6"/>
            <p:cNvSpPr/>
            <p:nvPr/>
          </p:nvSpPr>
          <p:spPr>
            <a:xfrm>
              <a:off x="0" y="0"/>
              <a:ext cx="1362710" cy="1090295"/>
            </a:xfrm>
            <a:custGeom>
              <a:avLst/>
              <a:gdLst/>
              <a:ahLst/>
              <a:cxnLst/>
              <a:rect l="l" t="t" r="r" b="b"/>
              <a:pathLst>
                <a:path w="1362710" h="1090295">
                  <a:moveTo>
                    <a:pt x="1362037" y="0"/>
                  </a:moveTo>
                  <a:lnTo>
                    <a:pt x="1362201" y="6451"/>
                  </a:lnTo>
                  <a:lnTo>
                    <a:pt x="1361478" y="6451"/>
                  </a:lnTo>
                  <a:lnTo>
                    <a:pt x="1360042" y="63334"/>
                  </a:lnTo>
                  <a:lnTo>
                    <a:pt x="1355724" y="119494"/>
                  </a:lnTo>
                  <a:lnTo>
                    <a:pt x="1347800" y="175653"/>
                  </a:lnTo>
                  <a:lnTo>
                    <a:pt x="1337716" y="231813"/>
                  </a:lnTo>
                  <a:lnTo>
                    <a:pt x="1324762" y="286537"/>
                  </a:lnTo>
                  <a:lnTo>
                    <a:pt x="1308201" y="341248"/>
                  </a:lnTo>
                  <a:lnTo>
                    <a:pt x="1289481" y="394525"/>
                  </a:lnTo>
                  <a:lnTo>
                    <a:pt x="1267881" y="447090"/>
                  </a:lnTo>
                  <a:lnTo>
                    <a:pt x="1243399" y="498208"/>
                  </a:lnTo>
                  <a:lnTo>
                    <a:pt x="1216758" y="547890"/>
                  </a:lnTo>
                  <a:lnTo>
                    <a:pt x="1186522" y="596125"/>
                  </a:lnTo>
                  <a:lnTo>
                    <a:pt x="1154841" y="642924"/>
                  </a:lnTo>
                  <a:lnTo>
                    <a:pt x="1120283" y="688289"/>
                  </a:lnTo>
                  <a:lnTo>
                    <a:pt x="1083562" y="731481"/>
                  </a:lnTo>
                  <a:lnTo>
                    <a:pt x="1044684" y="772528"/>
                  </a:lnTo>
                  <a:lnTo>
                    <a:pt x="1002922" y="811402"/>
                  </a:lnTo>
                  <a:lnTo>
                    <a:pt x="960447" y="848118"/>
                  </a:lnTo>
                  <a:lnTo>
                    <a:pt x="915084" y="882688"/>
                  </a:lnTo>
                  <a:lnTo>
                    <a:pt x="868287" y="915085"/>
                  </a:lnTo>
                  <a:lnTo>
                    <a:pt x="820047" y="944600"/>
                  </a:lnTo>
                  <a:lnTo>
                    <a:pt x="770369" y="971956"/>
                  </a:lnTo>
                  <a:lnTo>
                    <a:pt x="719246" y="996441"/>
                  </a:lnTo>
                  <a:lnTo>
                    <a:pt x="666690" y="1018044"/>
                  </a:lnTo>
                  <a:lnTo>
                    <a:pt x="613409" y="1036764"/>
                  </a:lnTo>
                  <a:lnTo>
                    <a:pt x="558690" y="1053325"/>
                  </a:lnTo>
                  <a:lnTo>
                    <a:pt x="503971" y="1066279"/>
                  </a:lnTo>
                  <a:lnTo>
                    <a:pt x="447813" y="1076363"/>
                  </a:lnTo>
                  <a:lnTo>
                    <a:pt x="391651" y="1084275"/>
                  </a:lnTo>
                  <a:lnTo>
                    <a:pt x="335493" y="1088605"/>
                  </a:lnTo>
                  <a:lnTo>
                    <a:pt x="278616" y="1090040"/>
                  </a:lnTo>
                  <a:lnTo>
                    <a:pt x="278616" y="1089317"/>
                  </a:lnTo>
                  <a:lnTo>
                    <a:pt x="221734" y="1087881"/>
                  </a:lnTo>
                  <a:lnTo>
                    <a:pt x="165576" y="1083563"/>
                  </a:lnTo>
                  <a:lnTo>
                    <a:pt x="109418" y="1075639"/>
                  </a:lnTo>
                  <a:lnTo>
                    <a:pt x="53260" y="1065555"/>
                  </a:lnTo>
                  <a:lnTo>
                    <a:pt x="0" y="1052946"/>
                  </a:lnTo>
                </a:path>
              </a:pathLst>
            </a:custGeom>
            <a:ln w="18719">
              <a:solidFill>
                <a:srgbClr val="4A86E8"/>
              </a:solidFill>
            </a:ln>
          </p:spPr>
          <p:txBody>
            <a:bodyPr wrap="square" lIns="0" tIns="0" rIns="0" bIns="0" rtlCol="0"/>
            <a:lstStyle/>
            <a:p>
              <a:endParaRPr/>
            </a:p>
          </p:txBody>
        </p:sp>
      </p:grpSp>
      <p:sp>
        <p:nvSpPr>
          <p:cNvPr id="7" name="object 7"/>
          <p:cNvSpPr/>
          <p:nvPr/>
        </p:nvSpPr>
        <p:spPr>
          <a:xfrm>
            <a:off x="13759941" y="5695036"/>
            <a:ext cx="4528185" cy="4592320"/>
          </a:xfrm>
          <a:custGeom>
            <a:avLst/>
            <a:gdLst/>
            <a:ahLst/>
            <a:cxnLst/>
            <a:rect l="l" t="t" r="r" b="b"/>
            <a:pathLst>
              <a:path w="4528184" h="4592320">
                <a:moveTo>
                  <a:pt x="0" y="2889287"/>
                </a:moveTo>
                <a:lnTo>
                  <a:pt x="3555" y="2738094"/>
                </a:lnTo>
                <a:lnTo>
                  <a:pt x="15874" y="2587612"/>
                </a:lnTo>
                <a:lnTo>
                  <a:pt x="35305" y="2437129"/>
                </a:lnTo>
                <a:lnTo>
                  <a:pt x="63372" y="2288819"/>
                </a:lnTo>
                <a:lnTo>
                  <a:pt x="98678" y="2141219"/>
                </a:lnTo>
                <a:lnTo>
                  <a:pt x="141096" y="1996503"/>
                </a:lnTo>
                <a:lnTo>
                  <a:pt x="192277" y="1853945"/>
                </a:lnTo>
                <a:lnTo>
                  <a:pt x="249808" y="1714271"/>
                </a:lnTo>
                <a:lnTo>
                  <a:pt x="314578" y="1577479"/>
                </a:lnTo>
                <a:lnTo>
                  <a:pt x="387349" y="1444282"/>
                </a:lnTo>
                <a:lnTo>
                  <a:pt x="465835" y="1315402"/>
                </a:lnTo>
                <a:lnTo>
                  <a:pt x="551560" y="1190853"/>
                </a:lnTo>
                <a:lnTo>
                  <a:pt x="643635" y="1071333"/>
                </a:lnTo>
                <a:lnTo>
                  <a:pt x="742314" y="956132"/>
                </a:lnTo>
                <a:lnTo>
                  <a:pt x="845946" y="845972"/>
                </a:lnTo>
                <a:lnTo>
                  <a:pt x="956182" y="742289"/>
                </a:lnTo>
                <a:lnTo>
                  <a:pt x="1071371" y="643661"/>
                </a:lnTo>
                <a:lnTo>
                  <a:pt x="1190878" y="551497"/>
                </a:lnTo>
                <a:lnTo>
                  <a:pt x="1315338" y="465823"/>
                </a:lnTo>
                <a:lnTo>
                  <a:pt x="1445005" y="387349"/>
                </a:lnTo>
                <a:lnTo>
                  <a:pt x="1577466" y="314629"/>
                </a:lnTo>
                <a:lnTo>
                  <a:pt x="1714245" y="249821"/>
                </a:lnTo>
                <a:lnTo>
                  <a:pt x="1853945" y="192227"/>
                </a:lnTo>
                <a:lnTo>
                  <a:pt x="1996439" y="141109"/>
                </a:lnTo>
                <a:lnTo>
                  <a:pt x="2141219" y="98628"/>
                </a:lnTo>
                <a:lnTo>
                  <a:pt x="2288793" y="63360"/>
                </a:lnTo>
                <a:lnTo>
                  <a:pt x="2437129" y="35267"/>
                </a:lnTo>
                <a:lnTo>
                  <a:pt x="2587624" y="15836"/>
                </a:lnTo>
                <a:lnTo>
                  <a:pt x="2738119" y="3594"/>
                </a:lnTo>
                <a:lnTo>
                  <a:pt x="2889249" y="0"/>
                </a:lnTo>
                <a:lnTo>
                  <a:pt x="3040506" y="3594"/>
                </a:lnTo>
                <a:lnTo>
                  <a:pt x="3191001" y="15836"/>
                </a:lnTo>
                <a:lnTo>
                  <a:pt x="3341369" y="35267"/>
                </a:lnTo>
                <a:lnTo>
                  <a:pt x="3489705" y="63360"/>
                </a:lnTo>
                <a:lnTo>
                  <a:pt x="3637406" y="98628"/>
                </a:lnTo>
                <a:lnTo>
                  <a:pt x="3782059" y="141109"/>
                </a:lnTo>
                <a:lnTo>
                  <a:pt x="3924680" y="192227"/>
                </a:lnTo>
                <a:lnTo>
                  <a:pt x="4064253" y="249821"/>
                </a:lnTo>
                <a:lnTo>
                  <a:pt x="4201032" y="314629"/>
                </a:lnTo>
                <a:lnTo>
                  <a:pt x="4334255" y="387349"/>
                </a:lnTo>
                <a:lnTo>
                  <a:pt x="4463160" y="465823"/>
                </a:lnTo>
                <a:lnTo>
                  <a:pt x="4528019" y="510424"/>
                </a:lnTo>
              </a:path>
              <a:path w="4528184" h="4592320">
                <a:moveTo>
                  <a:pt x="555996" y="4591962"/>
                </a:moveTo>
                <a:lnTo>
                  <a:pt x="466597" y="4462446"/>
                </a:lnTo>
                <a:lnTo>
                  <a:pt x="387349" y="4333571"/>
                </a:lnTo>
                <a:lnTo>
                  <a:pt x="315340" y="4200374"/>
                </a:lnTo>
                <a:lnTo>
                  <a:pt x="249808" y="4064296"/>
                </a:lnTo>
                <a:lnTo>
                  <a:pt x="192277" y="3924622"/>
                </a:lnTo>
                <a:lnTo>
                  <a:pt x="141858" y="3782064"/>
                </a:lnTo>
                <a:lnTo>
                  <a:pt x="98678" y="3636629"/>
                </a:lnTo>
                <a:lnTo>
                  <a:pt x="63372" y="3489751"/>
                </a:lnTo>
                <a:lnTo>
                  <a:pt x="35940" y="3341433"/>
                </a:lnTo>
                <a:lnTo>
                  <a:pt x="15874" y="3190963"/>
                </a:lnTo>
                <a:lnTo>
                  <a:pt x="4317" y="3040481"/>
                </a:lnTo>
                <a:lnTo>
                  <a:pt x="0" y="2889287"/>
                </a:lnTo>
              </a:path>
            </a:pathLst>
          </a:custGeom>
          <a:ln w="18719">
            <a:solidFill>
              <a:srgbClr val="262425"/>
            </a:solidFill>
          </a:ln>
        </p:spPr>
        <p:txBody>
          <a:bodyPr wrap="square" lIns="0" tIns="0" rIns="0" bIns="0" rtlCol="0"/>
          <a:lstStyle/>
          <a:p>
            <a:endParaRPr/>
          </a:p>
        </p:txBody>
      </p:sp>
      <p:sp>
        <p:nvSpPr>
          <p:cNvPr id="8" name="object 8"/>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9" name="object 9"/>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10" name="object 10"/>
          <p:cNvSpPr txBox="1"/>
          <p:nvPr/>
        </p:nvSpPr>
        <p:spPr>
          <a:xfrm>
            <a:off x="2028640" y="2356999"/>
            <a:ext cx="6406515" cy="4428392"/>
          </a:xfrm>
          <a:prstGeom prst="rect">
            <a:avLst/>
          </a:prstGeom>
        </p:spPr>
        <p:txBody>
          <a:bodyPr vert="horz" wrap="square" lIns="0" tIns="15240" rIns="0" bIns="0" rtlCol="0">
            <a:spAutoFit/>
          </a:bodyPr>
          <a:lstStyle/>
          <a:p>
            <a:pPr marL="12700" marR="5080">
              <a:lnSpc>
                <a:spcPct val="99100"/>
              </a:lnSpc>
              <a:spcBef>
                <a:spcPts val="120"/>
              </a:spcBef>
            </a:pPr>
            <a:r>
              <a:rPr lang="en-US" sz="2400" i="1" kern="100" dirty="0">
                <a:effectLst/>
                <a:latin typeface="+mn-lt"/>
                <a:ea typeface="Calibri" panose="020F0502020204030204" pitchFamily="34" charset="0"/>
                <a:cs typeface="Calibri" panose="020F0502020204030204" pitchFamily="34" charset="0"/>
              </a:rPr>
              <a:t>Feature extraction</a:t>
            </a:r>
            <a:r>
              <a:rPr lang="en-US" sz="2400" kern="100" dirty="0">
                <a:effectLst/>
                <a:latin typeface="+mn-lt"/>
                <a:ea typeface="Calibri" panose="020F0502020204030204" pitchFamily="34" charset="0"/>
                <a:cs typeface="Calibri" panose="020F0502020204030204" pitchFamily="34" charset="0"/>
              </a:rPr>
              <a:t>: This is a technique that occurs after preprocessing the brain image data so that the deep learning model can feed relevant features. By selecting a subset of 1000 voxels (3D pixels) from the preprocessed data, we were able to reduce the dimensionality of the brain volume data used in this study. </a:t>
            </a:r>
            <a:endParaRPr lang="en-US" sz="2400" kern="100" dirty="0">
              <a:effectLst/>
              <a:latin typeface="+mn-lt"/>
              <a:ea typeface="Calibri" panose="020F0502020204030204" pitchFamily="34" charset="0"/>
              <a:cs typeface="Times New Roman" panose="02020603050405020304" pitchFamily="18" charset="0"/>
            </a:endParaRPr>
          </a:p>
          <a:p>
            <a:pPr marL="12700" marR="5080">
              <a:lnSpc>
                <a:spcPct val="99100"/>
              </a:lnSpc>
              <a:spcBef>
                <a:spcPts val="120"/>
              </a:spcBef>
            </a:pPr>
            <a:endParaRPr lang="en-US" sz="2400" dirty="0">
              <a:solidFill>
                <a:srgbClr val="262425"/>
              </a:solidFill>
              <a:latin typeface="+mn-lt"/>
              <a:cs typeface="Trebuchet MS"/>
            </a:endParaRPr>
          </a:p>
          <a:p>
            <a:pPr marL="12700" marR="5080">
              <a:lnSpc>
                <a:spcPct val="99100"/>
              </a:lnSpc>
              <a:spcBef>
                <a:spcPts val="120"/>
              </a:spcBef>
            </a:pPr>
            <a:r>
              <a:rPr lang="en-US" sz="2400" dirty="0">
                <a:solidFill>
                  <a:srgbClr val="262425"/>
                </a:solidFill>
                <a:latin typeface="+mn-lt"/>
                <a:cs typeface="Trebuchet MS"/>
              </a:rPr>
              <a:t>I</a:t>
            </a:r>
            <a:r>
              <a:rPr sz="2400" dirty="0">
                <a:solidFill>
                  <a:srgbClr val="262425"/>
                </a:solidFill>
                <a:latin typeface="+mn-lt"/>
                <a:cs typeface="Trebuchet MS"/>
              </a:rPr>
              <a:t>ntegration</a:t>
            </a:r>
            <a:r>
              <a:rPr sz="2400" spc="5" dirty="0">
                <a:solidFill>
                  <a:srgbClr val="262425"/>
                </a:solidFill>
                <a:latin typeface="+mn-lt"/>
                <a:cs typeface="Trebuchet MS"/>
              </a:rPr>
              <a:t> </a:t>
            </a:r>
            <a:r>
              <a:rPr sz="2400" dirty="0">
                <a:solidFill>
                  <a:srgbClr val="262425"/>
                </a:solidFill>
                <a:latin typeface="+mn-lt"/>
                <a:cs typeface="Trebuchet MS"/>
              </a:rPr>
              <a:t>of</a:t>
            </a:r>
            <a:r>
              <a:rPr sz="2400" spc="-55" dirty="0">
                <a:solidFill>
                  <a:srgbClr val="262425"/>
                </a:solidFill>
                <a:latin typeface="+mn-lt"/>
                <a:cs typeface="Trebuchet MS"/>
              </a:rPr>
              <a:t> </a:t>
            </a:r>
            <a:r>
              <a:rPr sz="2400" dirty="0">
                <a:solidFill>
                  <a:srgbClr val="262425"/>
                </a:solidFill>
                <a:latin typeface="+mn-lt"/>
                <a:cs typeface="Trebuchet MS"/>
              </a:rPr>
              <a:t>diverse</a:t>
            </a:r>
            <a:r>
              <a:rPr sz="2400" spc="5" dirty="0">
                <a:solidFill>
                  <a:srgbClr val="262425"/>
                </a:solidFill>
                <a:latin typeface="+mn-lt"/>
                <a:cs typeface="Trebuchet MS"/>
              </a:rPr>
              <a:t> </a:t>
            </a:r>
            <a:r>
              <a:rPr sz="2400" dirty="0">
                <a:solidFill>
                  <a:srgbClr val="262425"/>
                </a:solidFill>
                <a:latin typeface="+mn-lt"/>
                <a:cs typeface="Trebuchet MS"/>
              </a:rPr>
              <a:t>data</a:t>
            </a:r>
            <a:r>
              <a:rPr sz="2400" spc="10" dirty="0">
                <a:solidFill>
                  <a:srgbClr val="262425"/>
                </a:solidFill>
                <a:latin typeface="+mn-lt"/>
                <a:cs typeface="Trebuchet MS"/>
              </a:rPr>
              <a:t> </a:t>
            </a:r>
            <a:r>
              <a:rPr sz="2400" dirty="0">
                <a:solidFill>
                  <a:srgbClr val="262425"/>
                </a:solidFill>
                <a:latin typeface="+mn-lt"/>
                <a:cs typeface="Trebuchet MS"/>
              </a:rPr>
              <a:t>sources,</a:t>
            </a:r>
            <a:r>
              <a:rPr sz="2400" spc="5" dirty="0">
                <a:solidFill>
                  <a:srgbClr val="262425"/>
                </a:solidFill>
                <a:latin typeface="+mn-lt"/>
                <a:cs typeface="Trebuchet MS"/>
              </a:rPr>
              <a:t> </a:t>
            </a:r>
            <a:r>
              <a:rPr sz="2400" spc="35" dirty="0">
                <a:solidFill>
                  <a:srgbClr val="262425"/>
                </a:solidFill>
                <a:latin typeface="+mn-lt"/>
                <a:cs typeface="Trebuchet MS"/>
              </a:rPr>
              <a:t>including </a:t>
            </a:r>
            <a:r>
              <a:rPr sz="2400" i="1" dirty="0">
                <a:solidFill>
                  <a:srgbClr val="262425"/>
                </a:solidFill>
                <a:latin typeface="+mn-lt"/>
                <a:cs typeface="Trebuchet MS"/>
              </a:rPr>
              <a:t>biological</a:t>
            </a:r>
            <a:r>
              <a:rPr sz="2400" i="1" spc="-195" dirty="0">
                <a:solidFill>
                  <a:srgbClr val="262425"/>
                </a:solidFill>
                <a:latin typeface="+mn-lt"/>
                <a:cs typeface="Trebuchet MS"/>
              </a:rPr>
              <a:t> </a:t>
            </a:r>
            <a:r>
              <a:rPr sz="2400" i="1" spc="-40" dirty="0">
                <a:solidFill>
                  <a:srgbClr val="262425"/>
                </a:solidFill>
                <a:latin typeface="+mn-lt"/>
                <a:cs typeface="Trebuchet MS"/>
              </a:rPr>
              <a:t>markers</a:t>
            </a:r>
            <a:r>
              <a:rPr sz="2400" spc="-40" dirty="0">
                <a:solidFill>
                  <a:srgbClr val="262425"/>
                </a:solidFill>
                <a:latin typeface="+mn-lt"/>
                <a:cs typeface="Trebuchet MS"/>
              </a:rPr>
              <a:t>,</a:t>
            </a:r>
            <a:r>
              <a:rPr sz="2400" spc="-110" dirty="0">
                <a:solidFill>
                  <a:srgbClr val="262425"/>
                </a:solidFill>
                <a:latin typeface="+mn-lt"/>
                <a:cs typeface="Trebuchet MS"/>
              </a:rPr>
              <a:t> </a:t>
            </a:r>
            <a:r>
              <a:rPr sz="2400" spc="65" dirty="0">
                <a:solidFill>
                  <a:srgbClr val="262425"/>
                </a:solidFill>
                <a:latin typeface="+mn-lt"/>
                <a:cs typeface="Trebuchet MS"/>
              </a:rPr>
              <a:t>and </a:t>
            </a:r>
            <a:r>
              <a:rPr sz="2400" b="1" dirty="0">
                <a:solidFill>
                  <a:srgbClr val="262425"/>
                </a:solidFill>
                <a:latin typeface="+mn-lt"/>
                <a:cs typeface="Trebuchet MS"/>
              </a:rPr>
              <a:t>electronic</a:t>
            </a:r>
            <a:r>
              <a:rPr sz="2400" b="1" spc="-35" dirty="0">
                <a:solidFill>
                  <a:srgbClr val="262425"/>
                </a:solidFill>
                <a:latin typeface="+mn-lt"/>
                <a:cs typeface="Trebuchet MS"/>
              </a:rPr>
              <a:t> </a:t>
            </a:r>
            <a:r>
              <a:rPr sz="2400" b="1" dirty="0">
                <a:solidFill>
                  <a:srgbClr val="262425"/>
                </a:solidFill>
                <a:latin typeface="+mn-lt"/>
                <a:cs typeface="Trebuchet MS"/>
              </a:rPr>
              <a:t>health</a:t>
            </a:r>
            <a:r>
              <a:rPr sz="2400" b="1" spc="-30" dirty="0">
                <a:solidFill>
                  <a:srgbClr val="262425"/>
                </a:solidFill>
                <a:latin typeface="+mn-lt"/>
                <a:cs typeface="Trebuchet MS"/>
              </a:rPr>
              <a:t> </a:t>
            </a:r>
            <a:r>
              <a:rPr sz="2400" b="1" dirty="0">
                <a:solidFill>
                  <a:srgbClr val="262425"/>
                </a:solidFill>
                <a:latin typeface="+mn-lt"/>
                <a:cs typeface="Trebuchet MS"/>
              </a:rPr>
              <a:t>records</a:t>
            </a:r>
            <a:r>
              <a:rPr sz="2400" dirty="0">
                <a:solidFill>
                  <a:srgbClr val="262425"/>
                </a:solidFill>
                <a:latin typeface="+mn-lt"/>
                <a:cs typeface="Trebuchet MS"/>
              </a:rPr>
              <a:t>,</a:t>
            </a:r>
            <a:r>
              <a:rPr sz="2400" spc="15" dirty="0">
                <a:solidFill>
                  <a:srgbClr val="262425"/>
                </a:solidFill>
                <a:latin typeface="+mn-lt"/>
                <a:cs typeface="Trebuchet MS"/>
              </a:rPr>
              <a:t> </a:t>
            </a:r>
            <a:r>
              <a:rPr sz="2400" spc="65" dirty="0">
                <a:solidFill>
                  <a:srgbClr val="262425"/>
                </a:solidFill>
                <a:latin typeface="+mn-lt"/>
                <a:cs typeface="Trebuchet MS"/>
              </a:rPr>
              <a:t>enables comprehensive</a:t>
            </a:r>
            <a:r>
              <a:rPr sz="2400" spc="-90" dirty="0">
                <a:solidFill>
                  <a:srgbClr val="262425"/>
                </a:solidFill>
                <a:latin typeface="+mn-lt"/>
                <a:cs typeface="Trebuchet MS"/>
              </a:rPr>
              <a:t> </a:t>
            </a:r>
            <a:r>
              <a:rPr sz="2400" spc="-20" dirty="0">
                <a:solidFill>
                  <a:srgbClr val="262425"/>
                </a:solidFill>
                <a:latin typeface="+mn-lt"/>
                <a:cs typeface="Trebuchet MS"/>
              </a:rPr>
              <a:t>feature</a:t>
            </a:r>
            <a:r>
              <a:rPr sz="2400" spc="-90" dirty="0">
                <a:solidFill>
                  <a:srgbClr val="262425"/>
                </a:solidFill>
                <a:latin typeface="+mn-lt"/>
                <a:cs typeface="Trebuchet MS"/>
              </a:rPr>
              <a:t> </a:t>
            </a:r>
            <a:r>
              <a:rPr sz="2400" spc="-20" dirty="0">
                <a:solidFill>
                  <a:srgbClr val="262425"/>
                </a:solidFill>
                <a:latin typeface="+mn-lt"/>
                <a:cs typeface="Trebuchet MS"/>
              </a:rPr>
              <a:t>extraction</a:t>
            </a:r>
            <a:r>
              <a:rPr sz="2400" spc="-90" dirty="0">
                <a:solidFill>
                  <a:srgbClr val="262425"/>
                </a:solidFill>
                <a:latin typeface="+mn-lt"/>
                <a:cs typeface="Trebuchet MS"/>
              </a:rPr>
              <a:t> </a:t>
            </a:r>
            <a:r>
              <a:rPr sz="2400" spc="-45" dirty="0">
                <a:solidFill>
                  <a:srgbClr val="262425"/>
                </a:solidFill>
                <a:latin typeface="+mn-lt"/>
                <a:cs typeface="Trebuchet MS"/>
              </a:rPr>
              <a:t>for</a:t>
            </a:r>
            <a:r>
              <a:rPr sz="2400" spc="-145" dirty="0">
                <a:solidFill>
                  <a:srgbClr val="262425"/>
                </a:solidFill>
                <a:latin typeface="+mn-lt"/>
                <a:cs typeface="Trebuchet MS"/>
              </a:rPr>
              <a:t> </a:t>
            </a:r>
            <a:r>
              <a:rPr sz="2400" spc="-10" dirty="0">
                <a:solidFill>
                  <a:srgbClr val="262425"/>
                </a:solidFill>
                <a:latin typeface="+mn-lt"/>
                <a:cs typeface="Trebuchet MS"/>
              </a:rPr>
              <a:t>robust </a:t>
            </a:r>
            <a:r>
              <a:rPr sz="2400" spc="70" dirty="0">
                <a:solidFill>
                  <a:srgbClr val="262425"/>
                </a:solidFill>
                <a:latin typeface="+mn-lt"/>
                <a:cs typeface="Trebuchet MS"/>
              </a:rPr>
              <a:t>depression</a:t>
            </a:r>
            <a:r>
              <a:rPr sz="2400" spc="-114" dirty="0">
                <a:solidFill>
                  <a:srgbClr val="262425"/>
                </a:solidFill>
                <a:latin typeface="+mn-lt"/>
                <a:cs typeface="Trebuchet MS"/>
              </a:rPr>
              <a:t> </a:t>
            </a:r>
            <a:r>
              <a:rPr sz="2400" spc="-10" dirty="0">
                <a:solidFill>
                  <a:srgbClr val="262425"/>
                </a:solidFill>
                <a:latin typeface="+mn-lt"/>
                <a:cs typeface="Trebuchet MS"/>
              </a:rPr>
              <a:t>classification.</a:t>
            </a:r>
            <a:endParaRPr sz="2400" dirty="0">
              <a:latin typeface="+mn-lt"/>
              <a:cs typeface="Trebuchet MS"/>
            </a:endParaRPr>
          </a:p>
        </p:txBody>
      </p:sp>
      <p:sp>
        <p:nvSpPr>
          <p:cNvPr id="11" name="object 11"/>
          <p:cNvSpPr txBox="1">
            <a:spLocks noGrp="1"/>
          </p:cNvSpPr>
          <p:nvPr>
            <p:ph type="title"/>
          </p:nvPr>
        </p:nvSpPr>
        <p:spPr>
          <a:xfrm>
            <a:off x="3292360" y="1089996"/>
            <a:ext cx="11704955" cy="680720"/>
          </a:xfrm>
          <a:prstGeom prst="rect">
            <a:avLst/>
          </a:prstGeom>
        </p:spPr>
        <p:txBody>
          <a:bodyPr vert="horz" wrap="square" lIns="0" tIns="12065" rIns="0" bIns="0" rtlCol="0">
            <a:spAutoFit/>
          </a:bodyPr>
          <a:lstStyle/>
          <a:p>
            <a:pPr marL="12700">
              <a:lnSpc>
                <a:spcPct val="100000"/>
              </a:lnSpc>
              <a:spcBef>
                <a:spcPts val="95"/>
              </a:spcBef>
            </a:pPr>
            <a:r>
              <a:rPr sz="4300" spc="-350" dirty="0"/>
              <a:t>DATA</a:t>
            </a:r>
            <a:r>
              <a:rPr sz="4300" spc="-114" dirty="0"/>
              <a:t> </a:t>
            </a:r>
            <a:r>
              <a:rPr sz="4300" spc="-265" dirty="0"/>
              <a:t>INTEGRATION</a:t>
            </a:r>
            <a:r>
              <a:rPr sz="4300" spc="-114" dirty="0"/>
              <a:t> AND</a:t>
            </a:r>
            <a:r>
              <a:rPr sz="4300" spc="-120" dirty="0"/>
              <a:t> </a:t>
            </a:r>
            <a:r>
              <a:rPr sz="4300" spc="-420" dirty="0"/>
              <a:t>FEATURE</a:t>
            </a:r>
            <a:r>
              <a:rPr sz="4300" spc="-114" dirty="0"/>
              <a:t> </a:t>
            </a:r>
            <a:r>
              <a:rPr sz="4300" spc="-300" dirty="0"/>
              <a:t>EXTRACTION</a:t>
            </a:r>
            <a:endParaRPr sz="4300"/>
          </a:p>
        </p:txBody>
      </p:sp>
      <p:pic>
        <p:nvPicPr>
          <p:cNvPr id="12" name="object 12"/>
          <p:cNvPicPr/>
          <p:nvPr/>
        </p:nvPicPr>
        <p:blipFill>
          <a:blip r:embed="rId2" cstate="print"/>
          <a:stretch>
            <a:fillRect/>
          </a:stretch>
        </p:blipFill>
        <p:spPr>
          <a:xfrm>
            <a:off x="10033610" y="2388489"/>
            <a:ext cx="6210300" cy="65246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CA4A63B1-224C-6771-FDFE-DC676CBA4F12}"/>
              </a:ext>
            </a:extLst>
          </p:cNvPr>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5" name="object 9">
            <a:extLst>
              <a:ext uri="{FF2B5EF4-FFF2-40B4-BE49-F238E27FC236}">
                <a16:creationId xmlns:a16="http://schemas.microsoft.com/office/drawing/2014/main" id="{99E53EB4-57F5-D63C-0CC7-F01B6C5D019E}"/>
              </a:ext>
            </a:extLst>
          </p:cNvPr>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pic>
        <p:nvPicPr>
          <p:cNvPr id="6" name="Content Placeholder 8">
            <a:extLst>
              <a:ext uri="{FF2B5EF4-FFF2-40B4-BE49-F238E27FC236}">
                <a16:creationId xmlns:a16="http://schemas.microsoft.com/office/drawing/2014/main" id="{D12B1821-2FE5-6CC7-FAFB-C35024D1413B}"/>
              </a:ext>
            </a:extLst>
          </p:cNvPr>
          <p:cNvPicPr>
            <a:picLocks noChangeAspect="1"/>
          </p:cNvPicPr>
          <p:nvPr/>
        </p:nvPicPr>
        <p:blipFill>
          <a:blip r:embed="rId2"/>
          <a:stretch>
            <a:fillRect/>
          </a:stretch>
        </p:blipFill>
        <p:spPr>
          <a:xfrm>
            <a:off x="463550" y="2178050"/>
            <a:ext cx="9677400" cy="5703057"/>
          </a:xfrm>
          <a:prstGeom prst="rect">
            <a:avLst/>
          </a:prstGeom>
        </p:spPr>
      </p:pic>
      <p:pic>
        <p:nvPicPr>
          <p:cNvPr id="10" name="Picture 9">
            <a:extLst>
              <a:ext uri="{FF2B5EF4-FFF2-40B4-BE49-F238E27FC236}">
                <a16:creationId xmlns:a16="http://schemas.microsoft.com/office/drawing/2014/main" id="{01ED063D-6691-EC89-EF91-A9CA5BBE21A0}"/>
              </a:ext>
            </a:extLst>
          </p:cNvPr>
          <p:cNvPicPr>
            <a:picLocks noChangeAspect="1"/>
          </p:cNvPicPr>
          <p:nvPr/>
        </p:nvPicPr>
        <p:blipFill>
          <a:blip r:embed="rId3"/>
          <a:stretch>
            <a:fillRect/>
          </a:stretch>
        </p:blipFill>
        <p:spPr>
          <a:xfrm>
            <a:off x="10293350" y="2893092"/>
            <a:ext cx="7241421" cy="3944742"/>
          </a:xfrm>
          <a:prstGeom prst="rect">
            <a:avLst/>
          </a:prstGeom>
        </p:spPr>
      </p:pic>
      <p:sp>
        <p:nvSpPr>
          <p:cNvPr id="11" name="object 12">
            <a:extLst>
              <a:ext uri="{FF2B5EF4-FFF2-40B4-BE49-F238E27FC236}">
                <a16:creationId xmlns:a16="http://schemas.microsoft.com/office/drawing/2014/main" id="{FFC64312-8961-63C1-1A34-39A354BFDD0D}"/>
              </a:ext>
            </a:extLst>
          </p:cNvPr>
          <p:cNvSpPr/>
          <p:nvPr/>
        </p:nvSpPr>
        <p:spPr>
          <a:xfrm>
            <a:off x="0" y="0"/>
            <a:ext cx="2038985" cy="2094864"/>
          </a:xfrm>
          <a:custGeom>
            <a:avLst/>
            <a:gdLst/>
            <a:ahLst/>
            <a:cxnLst/>
            <a:rect l="l" t="t" r="r" b="b"/>
            <a:pathLst>
              <a:path w="2038985" h="2094864">
                <a:moveTo>
                  <a:pt x="2038956" y="0"/>
                </a:moveTo>
                <a:lnTo>
                  <a:pt x="2025421" y="56350"/>
                </a:lnTo>
                <a:lnTo>
                  <a:pt x="1982952" y="201790"/>
                </a:lnTo>
                <a:lnTo>
                  <a:pt x="1932546" y="344347"/>
                </a:lnTo>
                <a:lnTo>
                  <a:pt x="1874227" y="484022"/>
                </a:lnTo>
                <a:lnTo>
                  <a:pt x="1809432" y="620814"/>
                </a:lnTo>
                <a:lnTo>
                  <a:pt x="1737436" y="753300"/>
                </a:lnTo>
                <a:lnTo>
                  <a:pt x="1658238" y="882180"/>
                </a:lnTo>
                <a:lnTo>
                  <a:pt x="1572551" y="1006729"/>
                </a:lnTo>
                <a:lnTo>
                  <a:pt x="1480400" y="1126972"/>
                </a:lnTo>
                <a:lnTo>
                  <a:pt x="1382483" y="1242161"/>
                </a:lnTo>
                <a:lnTo>
                  <a:pt x="1278089" y="1351610"/>
                </a:lnTo>
                <a:lnTo>
                  <a:pt x="1168647" y="1456004"/>
                </a:lnTo>
                <a:lnTo>
                  <a:pt x="1053449" y="1553921"/>
                </a:lnTo>
                <a:lnTo>
                  <a:pt x="933212" y="1646072"/>
                </a:lnTo>
                <a:lnTo>
                  <a:pt x="808657" y="1731759"/>
                </a:lnTo>
                <a:lnTo>
                  <a:pt x="679777" y="1810956"/>
                </a:lnTo>
                <a:lnTo>
                  <a:pt x="546581" y="1882952"/>
                </a:lnTo>
                <a:lnTo>
                  <a:pt x="410502" y="1948472"/>
                </a:lnTo>
                <a:lnTo>
                  <a:pt x="270827" y="2006066"/>
                </a:lnTo>
                <a:lnTo>
                  <a:pt x="128269" y="2056460"/>
                </a:lnTo>
                <a:lnTo>
                  <a:pt x="0" y="2094566"/>
                </a:lnTo>
              </a:path>
            </a:pathLst>
          </a:custGeom>
          <a:ln w="18719">
            <a:solidFill>
              <a:srgbClr val="262425"/>
            </a:solidFill>
          </a:ln>
        </p:spPr>
        <p:txBody>
          <a:bodyPr wrap="square" lIns="0" tIns="0" rIns="0" bIns="0" rtlCol="0"/>
          <a:lstStyle/>
          <a:p>
            <a:endParaRPr/>
          </a:p>
        </p:txBody>
      </p:sp>
    </p:spTree>
    <p:extLst>
      <p:ext uri="{BB962C8B-B14F-4D97-AF65-F5344CB8AC3E}">
        <p14:creationId xmlns:p14="http://schemas.microsoft.com/office/powerpoint/2010/main" val="262082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3" name="object 3"/>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0040010" y="1027741"/>
            <a:ext cx="8247989" cy="8229600"/>
          </a:xfrm>
          <a:prstGeom prst="rect">
            <a:avLst/>
          </a:prstGeom>
        </p:spPr>
      </p:pic>
      <p:grpSp>
        <p:nvGrpSpPr>
          <p:cNvPr id="5" name="object 5"/>
          <p:cNvGrpSpPr/>
          <p:nvPr/>
        </p:nvGrpSpPr>
        <p:grpSpPr>
          <a:xfrm>
            <a:off x="6073230" y="8575040"/>
            <a:ext cx="3442970" cy="1721485"/>
            <a:chOff x="6073230" y="8575040"/>
            <a:chExt cx="3442970" cy="1721485"/>
          </a:xfrm>
        </p:grpSpPr>
        <p:sp>
          <p:nvSpPr>
            <p:cNvPr id="6" name="object 6"/>
            <p:cNvSpPr/>
            <p:nvPr/>
          </p:nvSpPr>
          <p:spPr>
            <a:xfrm>
              <a:off x="6082590" y="8584399"/>
              <a:ext cx="3423920" cy="1703070"/>
            </a:xfrm>
            <a:custGeom>
              <a:avLst/>
              <a:gdLst/>
              <a:ahLst/>
              <a:cxnLst/>
              <a:rect l="l" t="t" r="r" b="b"/>
              <a:pathLst>
                <a:path w="3423920" h="1703070">
                  <a:moveTo>
                    <a:pt x="0" y="1702598"/>
                  </a:moveTo>
                  <a:lnTo>
                    <a:pt x="1928" y="1622850"/>
                  </a:lnTo>
                  <a:lnTo>
                    <a:pt x="9129" y="1532849"/>
                  </a:lnTo>
                  <a:lnTo>
                    <a:pt x="20648" y="1444292"/>
                  </a:lnTo>
                  <a:lnTo>
                    <a:pt x="37209" y="1356453"/>
                  </a:lnTo>
                  <a:lnTo>
                    <a:pt x="58087" y="1269334"/>
                  </a:lnTo>
                  <a:lnTo>
                    <a:pt x="83284" y="1182935"/>
                  </a:lnTo>
                  <a:lnTo>
                    <a:pt x="113523" y="1098698"/>
                  </a:lnTo>
                  <a:lnTo>
                    <a:pt x="148092" y="1015899"/>
                  </a:lnTo>
                  <a:lnTo>
                    <a:pt x="186243" y="934540"/>
                  </a:lnTo>
                  <a:lnTo>
                    <a:pt x="229449" y="856063"/>
                  </a:lnTo>
                  <a:lnTo>
                    <a:pt x="276248" y="779744"/>
                  </a:lnTo>
                  <a:lnTo>
                    <a:pt x="326642" y="705584"/>
                  </a:lnTo>
                  <a:lnTo>
                    <a:pt x="381366" y="634305"/>
                  </a:lnTo>
                  <a:lnTo>
                    <a:pt x="439684" y="566628"/>
                  </a:lnTo>
                  <a:lnTo>
                    <a:pt x="501597" y="501827"/>
                  </a:lnTo>
                  <a:lnTo>
                    <a:pt x="566405" y="439902"/>
                  </a:lnTo>
                  <a:lnTo>
                    <a:pt x="634083" y="381584"/>
                  </a:lnTo>
                  <a:lnTo>
                    <a:pt x="705356" y="326872"/>
                  </a:lnTo>
                  <a:lnTo>
                    <a:pt x="779511" y="276466"/>
                  </a:lnTo>
                  <a:lnTo>
                    <a:pt x="855838" y="229666"/>
                  </a:lnTo>
                  <a:lnTo>
                    <a:pt x="934324" y="186474"/>
                  </a:lnTo>
                  <a:lnTo>
                    <a:pt x="1015667" y="148310"/>
                  </a:lnTo>
                  <a:lnTo>
                    <a:pt x="1098471" y="113753"/>
                  </a:lnTo>
                  <a:lnTo>
                    <a:pt x="1182710" y="83515"/>
                  </a:lnTo>
                  <a:lnTo>
                    <a:pt x="1269109" y="58318"/>
                  </a:lnTo>
                  <a:lnTo>
                    <a:pt x="1356231" y="37439"/>
                  </a:lnTo>
                  <a:lnTo>
                    <a:pt x="1444064" y="20878"/>
                  </a:lnTo>
                  <a:lnTo>
                    <a:pt x="1532621" y="9359"/>
                  </a:lnTo>
                  <a:lnTo>
                    <a:pt x="1622626" y="2146"/>
                  </a:lnTo>
                  <a:lnTo>
                    <a:pt x="1711907" y="0"/>
                  </a:lnTo>
                  <a:lnTo>
                    <a:pt x="1801188" y="2146"/>
                  </a:lnTo>
                  <a:lnTo>
                    <a:pt x="1891180" y="9359"/>
                  </a:lnTo>
                  <a:lnTo>
                    <a:pt x="1979737" y="20878"/>
                  </a:lnTo>
                  <a:lnTo>
                    <a:pt x="2067583" y="37439"/>
                  </a:lnTo>
                  <a:lnTo>
                    <a:pt x="2154692" y="58318"/>
                  </a:lnTo>
                  <a:lnTo>
                    <a:pt x="2241103" y="83515"/>
                  </a:lnTo>
                  <a:lnTo>
                    <a:pt x="2325329" y="113753"/>
                  </a:lnTo>
                  <a:lnTo>
                    <a:pt x="2408133" y="148310"/>
                  </a:lnTo>
                  <a:lnTo>
                    <a:pt x="2489490" y="186474"/>
                  </a:lnTo>
                  <a:lnTo>
                    <a:pt x="2567963" y="229666"/>
                  </a:lnTo>
                  <a:lnTo>
                    <a:pt x="2644290" y="276466"/>
                  </a:lnTo>
                  <a:lnTo>
                    <a:pt x="2718445" y="326872"/>
                  </a:lnTo>
                  <a:lnTo>
                    <a:pt x="2789730" y="381584"/>
                  </a:lnTo>
                  <a:lnTo>
                    <a:pt x="2857409" y="439902"/>
                  </a:lnTo>
                  <a:lnTo>
                    <a:pt x="2922204" y="501827"/>
                  </a:lnTo>
                  <a:lnTo>
                    <a:pt x="2984129" y="566628"/>
                  </a:lnTo>
                  <a:lnTo>
                    <a:pt x="3042448" y="634305"/>
                  </a:lnTo>
                  <a:lnTo>
                    <a:pt x="3097159" y="705584"/>
                  </a:lnTo>
                  <a:lnTo>
                    <a:pt x="3147565" y="779744"/>
                  </a:lnTo>
                  <a:lnTo>
                    <a:pt x="3194365" y="856063"/>
                  </a:lnTo>
                  <a:lnTo>
                    <a:pt x="3237558" y="934540"/>
                  </a:lnTo>
                  <a:lnTo>
                    <a:pt x="3275721" y="1015899"/>
                  </a:lnTo>
                  <a:lnTo>
                    <a:pt x="3310278" y="1098698"/>
                  </a:lnTo>
                  <a:lnTo>
                    <a:pt x="3340517" y="1182935"/>
                  </a:lnTo>
                  <a:lnTo>
                    <a:pt x="3365713" y="1269334"/>
                  </a:lnTo>
                  <a:lnTo>
                    <a:pt x="3386592" y="1356453"/>
                  </a:lnTo>
                  <a:lnTo>
                    <a:pt x="3403153" y="1444292"/>
                  </a:lnTo>
                  <a:lnTo>
                    <a:pt x="3414672" y="1532849"/>
                  </a:lnTo>
                  <a:lnTo>
                    <a:pt x="3421885" y="1622850"/>
                  </a:lnTo>
                  <a:lnTo>
                    <a:pt x="3423814" y="1702598"/>
                  </a:lnTo>
                </a:path>
              </a:pathLst>
            </a:custGeom>
            <a:ln w="18719">
              <a:solidFill>
                <a:srgbClr val="262425"/>
              </a:solidFill>
            </a:ln>
          </p:spPr>
          <p:txBody>
            <a:bodyPr wrap="square" lIns="0" tIns="0" rIns="0" bIns="0" rtlCol="0"/>
            <a:lstStyle/>
            <a:p>
              <a:endParaRPr/>
            </a:p>
          </p:txBody>
        </p:sp>
        <p:sp>
          <p:nvSpPr>
            <p:cNvPr id="7" name="object 7"/>
            <p:cNvSpPr/>
            <p:nvPr/>
          </p:nvSpPr>
          <p:spPr>
            <a:xfrm>
              <a:off x="6711150" y="9212944"/>
              <a:ext cx="2167255" cy="1074420"/>
            </a:xfrm>
            <a:custGeom>
              <a:avLst/>
              <a:gdLst/>
              <a:ahLst/>
              <a:cxnLst/>
              <a:rect l="l" t="t" r="r" b="b"/>
              <a:pathLst>
                <a:path w="2167254" h="1074420">
                  <a:moveTo>
                    <a:pt x="1083346" y="0"/>
                  </a:moveTo>
                  <a:lnTo>
                    <a:pt x="1026463" y="1438"/>
                  </a:lnTo>
                  <a:lnTo>
                    <a:pt x="970304" y="5760"/>
                  </a:lnTo>
                  <a:lnTo>
                    <a:pt x="914144" y="13682"/>
                  </a:lnTo>
                  <a:lnTo>
                    <a:pt x="857985" y="23759"/>
                  </a:lnTo>
                  <a:lnTo>
                    <a:pt x="802549" y="36722"/>
                  </a:lnTo>
                  <a:lnTo>
                    <a:pt x="748549" y="53281"/>
                  </a:lnTo>
                  <a:lnTo>
                    <a:pt x="695272" y="71998"/>
                  </a:lnTo>
                  <a:lnTo>
                    <a:pt x="642707" y="93598"/>
                  </a:lnTo>
                  <a:lnTo>
                    <a:pt x="591590" y="118080"/>
                  </a:lnTo>
                  <a:lnTo>
                    <a:pt x="541907" y="145440"/>
                  </a:lnTo>
                  <a:lnTo>
                    <a:pt x="492949" y="174957"/>
                  </a:lnTo>
                  <a:lnTo>
                    <a:pt x="446149" y="206639"/>
                  </a:lnTo>
                  <a:lnTo>
                    <a:pt x="401509" y="241195"/>
                  </a:lnTo>
                  <a:lnTo>
                    <a:pt x="358316" y="278636"/>
                  </a:lnTo>
                  <a:lnTo>
                    <a:pt x="317282" y="317515"/>
                  </a:lnTo>
                  <a:lnTo>
                    <a:pt x="278395" y="358557"/>
                  </a:lnTo>
                  <a:lnTo>
                    <a:pt x="240955" y="401756"/>
                  </a:lnTo>
                  <a:lnTo>
                    <a:pt x="206399" y="446396"/>
                  </a:lnTo>
                  <a:lnTo>
                    <a:pt x="174725" y="493191"/>
                  </a:lnTo>
                  <a:lnTo>
                    <a:pt x="145197" y="541432"/>
                  </a:lnTo>
                  <a:lnTo>
                    <a:pt x="117842" y="591830"/>
                  </a:lnTo>
                  <a:lnTo>
                    <a:pt x="93356" y="642952"/>
                  </a:lnTo>
                  <a:lnTo>
                    <a:pt x="71766" y="695509"/>
                  </a:lnTo>
                  <a:lnTo>
                    <a:pt x="53033" y="748789"/>
                  </a:lnTo>
                  <a:lnTo>
                    <a:pt x="36473" y="802789"/>
                  </a:lnTo>
                  <a:lnTo>
                    <a:pt x="23519" y="858227"/>
                  </a:lnTo>
                  <a:lnTo>
                    <a:pt x="13435" y="914385"/>
                  </a:lnTo>
                  <a:lnTo>
                    <a:pt x="5523" y="970548"/>
                  </a:lnTo>
                  <a:lnTo>
                    <a:pt x="1205" y="1026706"/>
                  </a:lnTo>
                  <a:lnTo>
                    <a:pt x="0" y="1074053"/>
                  </a:lnTo>
                  <a:lnTo>
                    <a:pt x="2166682" y="1074053"/>
                  </a:lnTo>
                  <a:lnTo>
                    <a:pt x="2165488" y="1026706"/>
                  </a:lnTo>
                  <a:lnTo>
                    <a:pt x="2161170" y="970548"/>
                  </a:lnTo>
                  <a:lnTo>
                    <a:pt x="2153245" y="914385"/>
                  </a:lnTo>
                  <a:lnTo>
                    <a:pt x="2143174" y="858227"/>
                  </a:lnTo>
                  <a:lnTo>
                    <a:pt x="2130207" y="802789"/>
                  </a:lnTo>
                  <a:lnTo>
                    <a:pt x="2113646" y="748789"/>
                  </a:lnTo>
                  <a:lnTo>
                    <a:pt x="2094927" y="695509"/>
                  </a:lnTo>
                  <a:lnTo>
                    <a:pt x="2073324" y="642952"/>
                  </a:lnTo>
                  <a:lnTo>
                    <a:pt x="2048851" y="591830"/>
                  </a:lnTo>
                  <a:lnTo>
                    <a:pt x="2021483" y="542151"/>
                  </a:lnTo>
                  <a:lnTo>
                    <a:pt x="1991968" y="493191"/>
                  </a:lnTo>
                  <a:lnTo>
                    <a:pt x="1960294" y="446396"/>
                  </a:lnTo>
                  <a:lnTo>
                    <a:pt x="1925737" y="401756"/>
                  </a:lnTo>
                  <a:lnTo>
                    <a:pt x="1888285" y="358557"/>
                  </a:lnTo>
                  <a:lnTo>
                    <a:pt x="1849410" y="317515"/>
                  </a:lnTo>
                  <a:lnTo>
                    <a:pt x="1808377" y="278636"/>
                  </a:lnTo>
                  <a:lnTo>
                    <a:pt x="1765171" y="241195"/>
                  </a:lnTo>
                  <a:lnTo>
                    <a:pt x="1720531" y="206639"/>
                  </a:lnTo>
                  <a:lnTo>
                    <a:pt x="1673731" y="174957"/>
                  </a:lnTo>
                  <a:lnTo>
                    <a:pt x="1625497" y="145440"/>
                  </a:lnTo>
                  <a:lnTo>
                    <a:pt x="1575103" y="118080"/>
                  </a:lnTo>
                  <a:lnTo>
                    <a:pt x="1523973" y="93598"/>
                  </a:lnTo>
                  <a:lnTo>
                    <a:pt x="1471420" y="71998"/>
                  </a:lnTo>
                  <a:lnTo>
                    <a:pt x="1418144" y="53281"/>
                  </a:lnTo>
                  <a:lnTo>
                    <a:pt x="1364143" y="36722"/>
                  </a:lnTo>
                  <a:lnTo>
                    <a:pt x="1308695" y="23759"/>
                  </a:lnTo>
                  <a:lnTo>
                    <a:pt x="1252548" y="13682"/>
                  </a:lnTo>
                  <a:lnTo>
                    <a:pt x="1196376" y="5760"/>
                  </a:lnTo>
                  <a:lnTo>
                    <a:pt x="1140217" y="1438"/>
                  </a:lnTo>
                  <a:lnTo>
                    <a:pt x="1083346" y="0"/>
                  </a:lnTo>
                  <a:close/>
                </a:path>
              </a:pathLst>
            </a:custGeom>
            <a:solidFill>
              <a:srgbClr val="4A86E8">
                <a:alpha val="27059"/>
              </a:srgbClr>
            </a:solidFill>
          </p:spPr>
          <p:txBody>
            <a:bodyPr wrap="square" lIns="0" tIns="0" rIns="0" bIns="0" rtlCol="0"/>
            <a:lstStyle/>
            <a:p>
              <a:endParaRPr/>
            </a:p>
          </p:txBody>
        </p:sp>
        <p:sp>
          <p:nvSpPr>
            <p:cNvPr id="8" name="object 8"/>
            <p:cNvSpPr/>
            <p:nvPr/>
          </p:nvSpPr>
          <p:spPr>
            <a:xfrm>
              <a:off x="6711150" y="9212944"/>
              <a:ext cx="2167255" cy="1074420"/>
            </a:xfrm>
            <a:custGeom>
              <a:avLst/>
              <a:gdLst/>
              <a:ahLst/>
              <a:cxnLst/>
              <a:rect l="l" t="t" r="r" b="b"/>
              <a:pathLst>
                <a:path w="2167254" h="1074420">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ln w="3175">
              <a:solidFill>
                <a:srgbClr val="FFFFFF"/>
              </a:solidFill>
            </a:ln>
          </p:spPr>
          <p:txBody>
            <a:bodyPr wrap="square" lIns="0" tIns="0" rIns="0" bIns="0" rtlCol="0"/>
            <a:lstStyle/>
            <a:p>
              <a:endParaRPr/>
            </a:p>
          </p:txBody>
        </p:sp>
        <p:sp>
          <p:nvSpPr>
            <p:cNvPr id="9" name="object 9"/>
            <p:cNvSpPr/>
            <p:nvPr/>
          </p:nvSpPr>
          <p:spPr>
            <a:xfrm>
              <a:off x="6711150" y="9212944"/>
              <a:ext cx="2167255" cy="1074420"/>
            </a:xfrm>
            <a:custGeom>
              <a:avLst/>
              <a:gdLst/>
              <a:ahLst/>
              <a:cxnLst/>
              <a:rect l="l" t="t" r="r" b="b"/>
              <a:pathLst>
                <a:path w="2167254" h="1074420">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ln w="18719">
              <a:solidFill>
                <a:srgbClr val="4A86E8"/>
              </a:solidFill>
            </a:ln>
          </p:spPr>
          <p:txBody>
            <a:bodyPr wrap="square" lIns="0" tIns="0" rIns="0" bIns="0" rtlCol="0"/>
            <a:lstStyle/>
            <a:p>
              <a:endParaRPr/>
            </a:p>
          </p:txBody>
        </p:sp>
      </p:grpSp>
      <p:pic>
        <p:nvPicPr>
          <p:cNvPr id="10" name="object 10"/>
          <p:cNvPicPr/>
          <p:nvPr/>
        </p:nvPicPr>
        <p:blipFill>
          <a:blip r:embed="rId3" cstate="print"/>
          <a:stretch>
            <a:fillRect/>
          </a:stretch>
        </p:blipFill>
        <p:spPr>
          <a:xfrm>
            <a:off x="2301684" y="2993885"/>
            <a:ext cx="2208453" cy="237985"/>
          </a:xfrm>
          <a:prstGeom prst="rect">
            <a:avLst/>
          </a:prstGeom>
        </p:spPr>
      </p:pic>
      <p:sp>
        <p:nvSpPr>
          <p:cNvPr id="11" name="object 11"/>
          <p:cNvSpPr txBox="1"/>
          <p:nvPr/>
        </p:nvSpPr>
        <p:spPr>
          <a:xfrm>
            <a:off x="1987702" y="2911608"/>
            <a:ext cx="6890703" cy="7014741"/>
          </a:xfrm>
          <a:prstGeom prst="rect">
            <a:avLst/>
          </a:prstGeom>
        </p:spPr>
        <p:txBody>
          <a:bodyPr vert="horz" wrap="square" lIns="0" tIns="12700" rIns="0" bIns="0" rtlCol="0">
            <a:spAutoFit/>
          </a:bodyPr>
          <a:lstStyle/>
          <a:p>
            <a:pPr marL="12700" marR="5080">
              <a:lnSpc>
                <a:spcPct val="99800"/>
              </a:lnSpc>
              <a:spcBef>
                <a:spcPts val="100"/>
              </a:spcBef>
              <a:tabLst>
                <a:tab pos="2583180" algn="l"/>
              </a:tabLst>
            </a:pPr>
            <a:r>
              <a:rPr sz="2400" spc="145" dirty="0">
                <a:solidFill>
                  <a:srgbClr val="262425"/>
                </a:solidFill>
                <a:latin typeface="+mn-lt"/>
                <a:cs typeface="Trebuchet MS"/>
              </a:rPr>
              <a:t>A</a:t>
            </a:r>
            <a:r>
              <a:rPr sz="2400" dirty="0">
                <a:solidFill>
                  <a:srgbClr val="262425"/>
                </a:solidFill>
                <a:latin typeface="+mn-lt"/>
                <a:cs typeface="Trebuchet MS"/>
              </a:rPr>
              <a:t>	is</a:t>
            </a:r>
            <a:r>
              <a:rPr sz="2400" spc="45" dirty="0">
                <a:solidFill>
                  <a:srgbClr val="262425"/>
                </a:solidFill>
                <a:latin typeface="+mn-lt"/>
                <a:cs typeface="Trebuchet MS"/>
              </a:rPr>
              <a:t> </a:t>
            </a:r>
            <a:r>
              <a:rPr sz="2400" dirty="0">
                <a:solidFill>
                  <a:srgbClr val="262425"/>
                </a:solidFill>
                <a:latin typeface="+mn-lt"/>
                <a:cs typeface="Trebuchet MS"/>
              </a:rPr>
              <a:t>a</a:t>
            </a:r>
            <a:r>
              <a:rPr sz="2400" spc="50" dirty="0">
                <a:solidFill>
                  <a:srgbClr val="262425"/>
                </a:solidFill>
                <a:latin typeface="+mn-lt"/>
                <a:cs typeface="Trebuchet MS"/>
              </a:rPr>
              <a:t> </a:t>
            </a:r>
            <a:r>
              <a:rPr sz="2400" dirty="0">
                <a:solidFill>
                  <a:srgbClr val="262425"/>
                </a:solidFill>
                <a:latin typeface="+mn-lt"/>
                <a:cs typeface="Trebuchet MS"/>
              </a:rPr>
              <a:t>computational</a:t>
            </a:r>
            <a:r>
              <a:rPr sz="2400" spc="-40" dirty="0">
                <a:solidFill>
                  <a:srgbClr val="262425"/>
                </a:solidFill>
                <a:latin typeface="+mn-lt"/>
                <a:cs typeface="Trebuchet MS"/>
              </a:rPr>
              <a:t> </a:t>
            </a:r>
            <a:r>
              <a:rPr sz="2400" spc="75" dirty="0">
                <a:solidFill>
                  <a:srgbClr val="262425"/>
                </a:solidFill>
                <a:latin typeface="+mn-lt"/>
                <a:cs typeface="Trebuchet MS"/>
              </a:rPr>
              <a:t>model </a:t>
            </a:r>
            <a:r>
              <a:rPr sz="2400" dirty="0">
                <a:solidFill>
                  <a:srgbClr val="262425"/>
                </a:solidFill>
                <a:latin typeface="+mn-lt"/>
                <a:cs typeface="Trebuchet MS"/>
              </a:rPr>
              <a:t>inspired</a:t>
            </a:r>
            <a:r>
              <a:rPr sz="2400" spc="-40" dirty="0">
                <a:solidFill>
                  <a:srgbClr val="262425"/>
                </a:solidFill>
                <a:latin typeface="+mn-lt"/>
                <a:cs typeface="Trebuchet MS"/>
              </a:rPr>
              <a:t> </a:t>
            </a:r>
            <a:r>
              <a:rPr sz="2400" spc="95" dirty="0">
                <a:solidFill>
                  <a:srgbClr val="262425"/>
                </a:solidFill>
                <a:latin typeface="+mn-lt"/>
                <a:cs typeface="Trebuchet MS"/>
              </a:rPr>
              <a:t>by</a:t>
            </a:r>
            <a:r>
              <a:rPr sz="2400" spc="-110" dirty="0">
                <a:solidFill>
                  <a:srgbClr val="262425"/>
                </a:solidFill>
                <a:latin typeface="+mn-lt"/>
                <a:cs typeface="Trebuchet MS"/>
              </a:rPr>
              <a:t> </a:t>
            </a:r>
            <a:r>
              <a:rPr sz="2400" dirty="0">
                <a:solidFill>
                  <a:srgbClr val="262425"/>
                </a:solidFill>
                <a:latin typeface="+mn-lt"/>
                <a:cs typeface="Trebuchet MS"/>
              </a:rPr>
              <a:t>the</a:t>
            </a:r>
            <a:r>
              <a:rPr sz="2400" spc="-40" dirty="0">
                <a:solidFill>
                  <a:srgbClr val="262425"/>
                </a:solidFill>
                <a:latin typeface="+mn-lt"/>
                <a:cs typeface="Trebuchet MS"/>
              </a:rPr>
              <a:t> </a:t>
            </a:r>
            <a:r>
              <a:rPr sz="2400" spc="95" dirty="0">
                <a:solidFill>
                  <a:srgbClr val="262425"/>
                </a:solidFill>
                <a:latin typeface="+mn-lt"/>
                <a:cs typeface="Trebuchet MS"/>
              </a:rPr>
              <a:t>human</a:t>
            </a:r>
            <a:r>
              <a:rPr sz="2400" spc="-35" dirty="0">
                <a:solidFill>
                  <a:srgbClr val="262425"/>
                </a:solidFill>
                <a:latin typeface="+mn-lt"/>
                <a:cs typeface="Trebuchet MS"/>
              </a:rPr>
              <a:t> </a:t>
            </a:r>
            <a:r>
              <a:rPr sz="2400" dirty="0">
                <a:solidFill>
                  <a:srgbClr val="262425"/>
                </a:solidFill>
                <a:latin typeface="+mn-lt"/>
                <a:cs typeface="Trebuchet MS"/>
              </a:rPr>
              <a:t>brain's</a:t>
            </a:r>
            <a:r>
              <a:rPr sz="2400" spc="-35" dirty="0">
                <a:solidFill>
                  <a:srgbClr val="262425"/>
                </a:solidFill>
                <a:latin typeface="+mn-lt"/>
                <a:cs typeface="Trebuchet MS"/>
              </a:rPr>
              <a:t> </a:t>
            </a:r>
            <a:r>
              <a:rPr sz="2400" spc="-10" dirty="0">
                <a:solidFill>
                  <a:srgbClr val="262425"/>
                </a:solidFill>
                <a:latin typeface="+mn-lt"/>
                <a:cs typeface="Trebuchet MS"/>
              </a:rPr>
              <a:t>interconnected </a:t>
            </a:r>
            <a:r>
              <a:rPr sz="2400" dirty="0">
                <a:solidFill>
                  <a:srgbClr val="262425"/>
                </a:solidFill>
                <a:latin typeface="+mn-lt"/>
                <a:cs typeface="Trebuchet MS"/>
              </a:rPr>
              <a:t>neurons.</a:t>
            </a:r>
            <a:r>
              <a:rPr sz="2400" spc="-65" dirty="0">
                <a:solidFill>
                  <a:srgbClr val="262425"/>
                </a:solidFill>
                <a:latin typeface="+mn-lt"/>
                <a:cs typeface="Trebuchet MS"/>
              </a:rPr>
              <a:t> </a:t>
            </a:r>
            <a:r>
              <a:rPr sz="2400" spc="-125" dirty="0">
                <a:solidFill>
                  <a:srgbClr val="262425"/>
                </a:solidFill>
                <a:latin typeface="+mn-lt"/>
                <a:cs typeface="Trebuchet MS"/>
              </a:rPr>
              <a:t>It</a:t>
            </a:r>
            <a:r>
              <a:rPr sz="2400" spc="-60" dirty="0">
                <a:solidFill>
                  <a:srgbClr val="262425"/>
                </a:solidFill>
                <a:latin typeface="+mn-lt"/>
                <a:cs typeface="Trebuchet MS"/>
              </a:rPr>
              <a:t> </a:t>
            </a:r>
            <a:r>
              <a:rPr sz="2400" spc="100" dirty="0">
                <a:solidFill>
                  <a:srgbClr val="262425"/>
                </a:solidFill>
                <a:latin typeface="+mn-lt"/>
                <a:cs typeface="Trebuchet MS"/>
              </a:rPr>
              <a:t>processes</a:t>
            </a:r>
            <a:r>
              <a:rPr sz="2400" spc="-60" dirty="0">
                <a:solidFill>
                  <a:srgbClr val="262425"/>
                </a:solidFill>
                <a:latin typeface="+mn-lt"/>
                <a:cs typeface="Trebuchet MS"/>
              </a:rPr>
              <a:t> </a:t>
            </a:r>
            <a:r>
              <a:rPr sz="2400" spc="75" dirty="0">
                <a:solidFill>
                  <a:srgbClr val="262425"/>
                </a:solidFill>
                <a:latin typeface="+mn-lt"/>
                <a:cs typeface="Trebuchet MS"/>
              </a:rPr>
              <a:t>complex</a:t>
            </a:r>
            <a:r>
              <a:rPr sz="2400" spc="-65" dirty="0">
                <a:solidFill>
                  <a:srgbClr val="262425"/>
                </a:solidFill>
                <a:latin typeface="+mn-lt"/>
                <a:cs typeface="Trebuchet MS"/>
              </a:rPr>
              <a:t> </a:t>
            </a:r>
            <a:r>
              <a:rPr sz="2400" dirty="0">
                <a:solidFill>
                  <a:srgbClr val="262425"/>
                </a:solidFill>
                <a:latin typeface="+mn-lt"/>
                <a:cs typeface="Trebuchet MS"/>
              </a:rPr>
              <a:t>data</a:t>
            </a:r>
            <a:r>
              <a:rPr sz="2400" spc="-60" dirty="0">
                <a:solidFill>
                  <a:srgbClr val="262425"/>
                </a:solidFill>
                <a:latin typeface="+mn-lt"/>
                <a:cs typeface="Trebuchet MS"/>
              </a:rPr>
              <a:t> </a:t>
            </a:r>
            <a:r>
              <a:rPr sz="2400" dirty="0">
                <a:solidFill>
                  <a:srgbClr val="262425"/>
                </a:solidFill>
                <a:latin typeface="+mn-lt"/>
                <a:cs typeface="Trebuchet MS"/>
              </a:rPr>
              <a:t>inputs</a:t>
            </a:r>
            <a:r>
              <a:rPr sz="2400" spc="-60" dirty="0">
                <a:solidFill>
                  <a:srgbClr val="262425"/>
                </a:solidFill>
                <a:latin typeface="+mn-lt"/>
                <a:cs typeface="Trebuchet MS"/>
              </a:rPr>
              <a:t> </a:t>
            </a:r>
            <a:r>
              <a:rPr sz="2400" spc="-25" dirty="0">
                <a:solidFill>
                  <a:srgbClr val="262425"/>
                </a:solidFill>
                <a:latin typeface="+mn-lt"/>
                <a:cs typeface="Trebuchet MS"/>
              </a:rPr>
              <a:t>to </a:t>
            </a:r>
            <a:r>
              <a:rPr sz="2400" spc="-30" dirty="0">
                <a:solidFill>
                  <a:srgbClr val="262425"/>
                </a:solidFill>
                <a:latin typeface="+mn-lt"/>
                <a:cs typeface="Trebuchet MS"/>
              </a:rPr>
              <a:t>identify</a:t>
            </a:r>
            <a:r>
              <a:rPr sz="2400" spc="-140" dirty="0">
                <a:solidFill>
                  <a:srgbClr val="262425"/>
                </a:solidFill>
                <a:latin typeface="+mn-lt"/>
                <a:cs typeface="Trebuchet MS"/>
              </a:rPr>
              <a:t> </a:t>
            </a:r>
            <a:r>
              <a:rPr sz="2400" dirty="0">
                <a:solidFill>
                  <a:srgbClr val="262425"/>
                </a:solidFill>
                <a:latin typeface="+mn-lt"/>
                <a:cs typeface="Trebuchet MS"/>
              </a:rPr>
              <a:t>patterns</a:t>
            </a:r>
            <a:r>
              <a:rPr sz="2400" spc="-70" dirty="0">
                <a:solidFill>
                  <a:srgbClr val="262425"/>
                </a:solidFill>
                <a:latin typeface="+mn-lt"/>
                <a:cs typeface="Trebuchet MS"/>
              </a:rPr>
              <a:t> </a:t>
            </a:r>
            <a:r>
              <a:rPr sz="2400" spc="80" dirty="0">
                <a:solidFill>
                  <a:srgbClr val="262425"/>
                </a:solidFill>
                <a:latin typeface="+mn-lt"/>
                <a:cs typeface="Trebuchet MS"/>
              </a:rPr>
              <a:t>and</a:t>
            </a:r>
            <a:r>
              <a:rPr sz="2400" spc="-70" dirty="0">
                <a:solidFill>
                  <a:srgbClr val="262425"/>
                </a:solidFill>
                <a:latin typeface="+mn-lt"/>
                <a:cs typeface="Trebuchet MS"/>
              </a:rPr>
              <a:t> </a:t>
            </a:r>
            <a:r>
              <a:rPr sz="2400" spc="75" dirty="0">
                <a:solidFill>
                  <a:srgbClr val="262425"/>
                </a:solidFill>
                <a:latin typeface="+mn-lt"/>
                <a:cs typeface="Trebuchet MS"/>
              </a:rPr>
              <a:t>make</a:t>
            </a:r>
            <a:r>
              <a:rPr sz="2400" spc="-70" dirty="0">
                <a:solidFill>
                  <a:srgbClr val="262425"/>
                </a:solidFill>
                <a:latin typeface="+mn-lt"/>
                <a:cs typeface="Trebuchet MS"/>
              </a:rPr>
              <a:t> </a:t>
            </a:r>
            <a:r>
              <a:rPr sz="2400" spc="-10" dirty="0">
                <a:solidFill>
                  <a:srgbClr val="262425"/>
                </a:solidFill>
                <a:latin typeface="+mn-lt"/>
                <a:cs typeface="Trebuchet MS"/>
              </a:rPr>
              <a:t>decisions.</a:t>
            </a:r>
            <a:endParaRPr lang="en-US" sz="2400" spc="-10" dirty="0">
              <a:solidFill>
                <a:srgbClr val="262425"/>
              </a:solidFill>
              <a:latin typeface="+mn-lt"/>
              <a:cs typeface="Trebuchet MS"/>
            </a:endParaRPr>
          </a:p>
          <a:p>
            <a:pPr marL="12700" marR="5080">
              <a:lnSpc>
                <a:spcPct val="99800"/>
              </a:lnSpc>
              <a:spcBef>
                <a:spcPts val="100"/>
              </a:spcBef>
              <a:tabLst>
                <a:tab pos="2583180" algn="l"/>
              </a:tabLst>
            </a:pPr>
            <a:endParaRPr lang="en-US" sz="2400" spc="-10" dirty="0">
              <a:solidFill>
                <a:srgbClr val="262425"/>
              </a:solidFill>
              <a:latin typeface="+mn-lt"/>
              <a:cs typeface="Trebuchet MS"/>
            </a:endParaRPr>
          </a:p>
          <a:p>
            <a:pPr marL="12700" marR="5080">
              <a:lnSpc>
                <a:spcPct val="99800"/>
              </a:lnSpc>
              <a:spcBef>
                <a:spcPts val="100"/>
              </a:spcBef>
              <a:tabLst>
                <a:tab pos="2583180" algn="l"/>
              </a:tabLst>
            </a:pPr>
            <a:r>
              <a:rPr lang="en-US" sz="2400" kern="100" dirty="0">
                <a:effectLst/>
                <a:latin typeface="+mn-lt"/>
                <a:ea typeface="Calibri" panose="020F0502020204030204" pitchFamily="34" charset="0"/>
                <a:cs typeface="Calibri" panose="020F0502020204030204" pitchFamily="34" charset="0"/>
              </a:rPr>
              <a:t>Model architecture selection, training, evaluation, feature extraction, and data generation are all included in the proposed deep learning-based depression classification method.</a:t>
            </a:r>
          </a:p>
          <a:p>
            <a:pPr marL="12700" marR="5080">
              <a:lnSpc>
                <a:spcPct val="99800"/>
              </a:lnSpc>
              <a:spcBef>
                <a:spcPts val="100"/>
              </a:spcBef>
              <a:tabLst>
                <a:tab pos="2583180" algn="l"/>
              </a:tabLst>
            </a:pPr>
            <a:endParaRPr lang="en-US" sz="2400" kern="100" dirty="0">
              <a:latin typeface="+mn-lt"/>
              <a:ea typeface="Calibri" panose="020F0502020204030204" pitchFamily="34" charset="0"/>
              <a:cs typeface="Calibri" panose="020F0502020204030204" pitchFamily="34" charset="0"/>
            </a:endParaRPr>
          </a:p>
          <a:p>
            <a:pPr marL="12700" marR="5080">
              <a:lnSpc>
                <a:spcPct val="99800"/>
              </a:lnSpc>
              <a:spcBef>
                <a:spcPts val="100"/>
              </a:spcBef>
              <a:tabLst>
                <a:tab pos="2583180" algn="l"/>
              </a:tabLst>
            </a:pPr>
            <a:r>
              <a:rPr lang="en-US" sz="2400" kern="100" dirty="0">
                <a:effectLst/>
                <a:latin typeface="+mn-lt"/>
                <a:ea typeface="Calibri" panose="020F0502020204030204" pitchFamily="34" charset="0"/>
                <a:cs typeface="Calibri" panose="020F0502020204030204" pitchFamily="34" charset="0"/>
              </a:rPr>
              <a:t>For the depression classification task, we used deep neural network (DNN) architecture. The DNN has five fully connected layers, the output layer has </a:t>
            </a:r>
            <a:r>
              <a:rPr lang="en-US" sz="2400" kern="100" dirty="0" err="1">
                <a:effectLst/>
                <a:latin typeface="+mn-lt"/>
                <a:ea typeface="Calibri" panose="020F0502020204030204" pitchFamily="34" charset="0"/>
                <a:cs typeface="Calibri" panose="020F0502020204030204" pitchFamily="34" charset="0"/>
              </a:rPr>
              <a:t>softmax</a:t>
            </a:r>
            <a:r>
              <a:rPr lang="en-US" sz="2400" kern="100" dirty="0">
                <a:effectLst/>
                <a:latin typeface="+mn-lt"/>
                <a:ea typeface="Calibri" panose="020F0502020204030204" pitchFamily="34" charset="0"/>
                <a:cs typeface="Calibri" panose="020F0502020204030204" pitchFamily="34" charset="0"/>
              </a:rPr>
              <a:t> activation functions, and the first two layers have </a:t>
            </a:r>
            <a:r>
              <a:rPr lang="en-US" sz="2400" kern="100" dirty="0" err="1">
                <a:effectLst/>
                <a:latin typeface="+mn-lt"/>
                <a:ea typeface="Calibri" panose="020F0502020204030204" pitchFamily="34" charset="0"/>
                <a:cs typeface="Calibri" panose="020F0502020204030204" pitchFamily="34" charset="0"/>
              </a:rPr>
              <a:t>ReLU</a:t>
            </a:r>
            <a:r>
              <a:rPr lang="en-US" sz="2400" kern="100" dirty="0">
                <a:effectLst/>
                <a:latin typeface="+mn-lt"/>
                <a:ea typeface="Calibri" panose="020F0502020204030204" pitchFamily="34" charset="0"/>
                <a:cs typeface="Calibri" panose="020F0502020204030204" pitchFamily="34" charset="0"/>
              </a:rPr>
              <a:t> activation functions. The latent unit count for each layer was set to 64, and dropout regularization was used to reduce overfitting.</a:t>
            </a:r>
            <a:endParaRPr lang="en-US" sz="2400" kern="100" dirty="0">
              <a:effectLst/>
              <a:latin typeface="+mn-lt"/>
              <a:ea typeface="Calibri" panose="020F0502020204030204" pitchFamily="34" charset="0"/>
              <a:cs typeface="Times New Roman" panose="02020603050405020304" pitchFamily="18" charset="0"/>
            </a:endParaRPr>
          </a:p>
          <a:p>
            <a:pPr marL="12700" marR="5080">
              <a:lnSpc>
                <a:spcPct val="99800"/>
              </a:lnSpc>
              <a:spcBef>
                <a:spcPts val="100"/>
              </a:spcBef>
              <a:tabLst>
                <a:tab pos="258318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700" marR="5080">
              <a:lnSpc>
                <a:spcPct val="99800"/>
              </a:lnSpc>
              <a:spcBef>
                <a:spcPts val="100"/>
              </a:spcBef>
              <a:tabLst>
                <a:tab pos="2583180" algn="l"/>
              </a:tabLst>
            </a:pPr>
            <a:endParaRPr sz="2400" dirty="0">
              <a:latin typeface="Trebuchet MS"/>
              <a:cs typeface="Trebuchet MS"/>
            </a:endParaRPr>
          </a:p>
        </p:txBody>
      </p:sp>
      <p:sp>
        <p:nvSpPr>
          <p:cNvPr id="12" name="object 12"/>
          <p:cNvSpPr txBox="1">
            <a:spLocks noGrp="1"/>
          </p:cNvSpPr>
          <p:nvPr>
            <p:ph type="title"/>
          </p:nvPr>
        </p:nvSpPr>
        <p:spPr>
          <a:xfrm>
            <a:off x="2019500" y="1019437"/>
            <a:ext cx="3798570" cy="1467518"/>
          </a:xfrm>
          <a:prstGeom prst="rect">
            <a:avLst/>
          </a:prstGeom>
        </p:spPr>
        <p:txBody>
          <a:bodyPr vert="horz" wrap="square" lIns="0" tIns="8255" rIns="0" bIns="0" rtlCol="0">
            <a:spAutoFit/>
          </a:bodyPr>
          <a:lstStyle/>
          <a:p>
            <a:pPr marL="12700" marR="5080">
              <a:lnSpc>
                <a:spcPct val="101400"/>
              </a:lnSpc>
              <a:spcBef>
                <a:spcPts val="65"/>
              </a:spcBef>
            </a:pPr>
            <a:r>
              <a:rPr sz="3200" spc="-220" dirty="0"/>
              <a:t>NEURAL</a:t>
            </a:r>
            <a:r>
              <a:rPr sz="3200" spc="-35" dirty="0"/>
              <a:t> </a:t>
            </a:r>
            <a:r>
              <a:rPr sz="3200" spc="-220" dirty="0"/>
              <a:t>NETWORK </a:t>
            </a:r>
            <a:r>
              <a:rPr sz="3200" spc="-125" dirty="0"/>
              <a:t>FUNDAMENTALS</a:t>
            </a:r>
            <a:r>
              <a:rPr lang="en-US" sz="3200" spc="-125" dirty="0"/>
              <a:t> :  Architecture </a:t>
            </a:r>
            <a:endParaRPr sz="3200" dirty="0"/>
          </a:p>
        </p:txBody>
      </p:sp>
      <p:sp>
        <p:nvSpPr>
          <p:cNvPr id="13" name="object 13"/>
          <p:cNvSpPr/>
          <p:nvPr/>
        </p:nvSpPr>
        <p:spPr>
          <a:xfrm>
            <a:off x="0" y="0"/>
            <a:ext cx="2038985" cy="2094864"/>
          </a:xfrm>
          <a:custGeom>
            <a:avLst/>
            <a:gdLst/>
            <a:ahLst/>
            <a:cxnLst/>
            <a:rect l="l" t="t" r="r" b="b"/>
            <a:pathLst>
              <a:path w="2038985" h="2094864">
                <a:moveTo>
                  <a:pt x="2038956" y="0"/>
                </a:moveTo>
                <a:lnTo>
                  <a:pt x="2025421" y="56350"/>
                </a:lnTo>
                <a:lnTo>
                  <a:pt x="1982952" y="201790"/>
                </a:lnTo>
                <a:lnTo>
                  <a:pt x="1932546" y="344347"/>
                </a:lnTo>
                <a:lnTo>
                  <a:pt x="1874227" y="484022"/>
                </a:lnTo>
                <a:lnTo>
                  <a:pt x="1809432" y="620814"/>
                </a:lnTo>
                <a:lnTo>
                  <a:pt x="1737436" y="753300"/>
                </a:lnTo>
                <a:lnTo>
                  <a:pt x="1658238" y="882180"/>
                </a:lnTo>
                <a:lnTo>
                  <a:pt x="1572551" y="1006729"/>
                </a:lnTo>
                <a:lnTo>
                  <a:pt x="1480400" y="1126972"/>
                </a:lnTo>
                <a:lnTo>
                  <a:pt x="1382483" y="1242161"/>
                </a:lnTo>
                <a:lnTo>
                  <a:pt x="1278089" y="1351610"/>
                </a:lnTo>
                <a:lnTo>
                  <a:pt x="1168647" y="1456004"/>
                </a:lnTo>
                <a:lnTo>
                  <a:pt x="1053449" y="1553921"/>
                </a:lnTo>
                <a:lnTo>
                  <a:pt x="933212" y="1646072"/>
                </a:lnTo>
                <a:lnTo>
                  <a:pt x="808657" y="1731759"/>
                </a:lnTo>
                <a:lnTo>
                  <a:pt x="679777" y="1810956"/>
                </a:lnTo>
                <a:lnTo>
                  <a:pt x="546581" y="1882952"/>
                </a:lnTo>
                <a:lnTo>
                  <a:pt x="410502" y="1948472"/>
                </a:lnTo>
                <a:lnTo>
                  <a:pt x="270827" y="2006066"/>
                </a:lnTo>
                <a:lnTo>
                  <a:pt x="128269" y="2056460"/>
                </a:lnTo>
                <a:lnTo>
                  <a:pt x="0" y="2094566"/>
                </a:lnTo>
              </a:path>
            </a:pathLst>
          </a:custGeom>
          <a:ln w="18719">
            <a:solidFill>
              <a:srgbClr val="262425"/>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42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323</TotalTime>
  <Words>1433</Words>
  <Application>Microsoft Office PowerPoint</Application>
  <PresentationFormat>Custom</PresentationFormat>
  <Paragraphs>92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Microsoft Sans Serif</vt:lpstr>
      <vt:lpstr>Times New Roman</vt:lpstr>
      <vt:lpstr>Trebuchet MS</vt:lpstr>
      <vt:lpstr>Wingdings</vt:lpstr>
      <vt:lpstr>Office Theme</vt:lpstr>
      <vt:lpstr>PowerPoint Presentation</vt:lpstr>
      <vt:lpstr>INTRODUCTION</vt:lpstr>
      <vt:lpstr>MOTIVATION</vt:lpstr>
      <vt:lpstr>UNDERSTANDING DEPRESSION</vt:lpstr>
      <vt:lpstr>CHALLENGES</vt:lpstr>
      <vt:lpstr>Technical part</vt:lpstr>
      <vt:lpstr>DATA INTEGRATION AND FEATURE EXTRACTION</vt:lpstr>
      <vt:lpstr>PowerPoint Presentation</vt:lpstr>
      <vt:lpstr>NEURAL NETWORK FUNDAMENTALS :  Architecture </vt:lpstr>
      <vt:lpstr>PowerPoint Presentation</vt:lpstr>
      <vt:lpstr>Experimental results</vt:lpstr>
      <vt:lpstr>Experimental results (con’t)</vt:lpstr>
      <vt:lpstr>Conclusion</vt:lpstr>
      <vt:lpstr>CONCLUSION</vt:lpstr>
      <vt:lpstr>A Table of Team Member Roles and Contributions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Ashritha Kothakonda</dc:creator>
  <cp:lastModifiedBy>Ashritha Kothakonda</cp:lastModifiedBy>
  <cp:revision>6</cp:revision>
  <dcterms:created xsi:type="dcterms:W3CDTF">2024-04-05T07:05:47Z</dcterms:created>
  <dcterms:modified xsi:type="dcterms:W3CDTF">2024-04-18T01:23:35Z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2024-04-05T00:00:00Z</vt:filetime>
  </property>
  <property fmtid="{D5CDD505-2E9C-101B-9397-08002B2CF9AE}" pid="3" name="Creator">
    <vt:lpwstr>Chromium</vt:lpwstr>
  </property>
  <property fmtid="{D5CDD505-2E9C-101B-9397-08002B2CF9AE}" pid="4" name="LastSaved">
    <vt:filetime>2024-04-05T00:00:00Z</vt:filetime>
  </property>
  <property fmtid="{D5CDD505-2E9C-101B-9397-08002B2CF9AE}" pid="5" name="Producer">
    <vt:lpwstr>GPL Ghostscript 10.02.0</vt:lpwstr>
  </property>
</Properties>
</file>