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3"/>
  </p:notesMasterIdLst>
  <p:handoutMasterIdLst>
    <p:handoutMasterId r:id="rId14"/>
  </p:handoutMasterIdLst>
  <p:sldIdLst>
    <p:sldId id="338" r:id="rId5"/>
    <p:sldId id="327" r:id="rId6"/>
    <p:sldId id="315" r:id="rId7"/>
    <p:sldId id="329" r:id="rId8"/>
    <p:sldId id="302" r:id="rId9"/>
    <p:sldId id="339" r:id="rId10"/>
    <p:sldId id="341" r:id="rId11"/>
    <p:sldId id="30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7" d="100"/>
          <a:sy n="77" d="100"/>
        </p:scale>
        <p:origin x="188"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b="0" dirty="0">
                <a:solidFill>
                  <a:schemeClr val="tx1"/>
                </a:solidFill>
              </a:rPr>
              <a:t>[S I VIGNESHWAR]</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1133222"/>
          </a:xfrm>
        </p:spPr>
        <p:txBody>
          <a:bodyPr>
            <a:normAutofit/>
          </a:bodyPr>
          <a:lstStyle/>
          <a:p>
            <a:r>
              <a:rPr lang="en-GB" sz="3200" dirty="0"/>
              <a:t>Project Title – Superstore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703726" cy="4596364"/>
          </a:xfrm>
        </p:spPr>
        <p:txBody>
          <a:bodyPr>
            <a:normAutofit fontScale="92500" lnSpcReduction="20000"/>
          </a:bodyPr>
          <a:lstStyle/>
          <a:p>
            <a:r>
              <a:rPr lang="en-GB" sz="2800" dirty="0"/>
              <a:t>In today’s world, shops and online stores generate a huge amount of data, but most of the time it just sits there without being used properly. The problem is that businesses don’t always know which products are actually making them profit, where they are losing money, or how discounts are affecting their sales.</a:t>
            </a:r>
          </a:p>
          <a:p>
            <a:r>
              <a:rPr lang="en-GB" sz="2800" dirty="0"/>
              <a:t>This project tries to solve that problem by analysing a superstore dataset and finding patterns in sales, profit, and customers.</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336204" y="151447"/>
            <a:ext cx="9231745" cy="2034799"/>
          </a:xfrm>
        </p:spPr>
        <p:txBody>
          <a:bodyPr>
            <a:normAutofit fontScale="90000"/>
          </a:bodyPr>
          <a:lstStyle/>
          <a:p>
            <a:r>
              <a:rPr lang="en-GB" dirty="0"/>
              <a:t>Project Description</a:t>
            </a:r>
            <a:br>
              <a:rPr lang="en-GB" dirty="0"/>
            </a:br>
            <a:r>
              <a:rPr lang="en-GB" dirty="0"/>
              <a:t>[write detail description about your project ] </a:t>
            </a:r>
            <a:br>
              <a:rPr lang="en-GB" dirty="0"/>
            </a:br>
            <a:br>
              <a:rPr lang="en-GB" dirty="0"/>
            </a:b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C0B9BCDA-6FE3-AEAD-9834-8E90227EA772}"/>
              </a:ext>
            </a:extLst>
          </p:cNvPr>
          <p:cNvSpPr txBox="1"/>
          <p:nvPr/>
        </p:nvSpPr>
        <p:spPr>
          <a:xfrm>
            <a:off x="467360" y="2277687"/>
            <a:ext cx="8876145" cy="4524315"/>
          </a:xfrm>
          <a:prstGeom prst="rect">
            <a:avLst/>
          </a:prstGeom>
          <a:noFill/>
        </p:spPr>
        <p:txBody>
          <a:bodyPr wrap="square" rtlCol="0">
            <a:spAutoFit/>
          </a:bodyPr>
          <a:lstStyle/>
          <a:p>
            <a:r>
              <a:rPr lang="en-GB" dirty="0"/>
              <a:t>In this project, I have worked on a </a:t>
            </a:r>
            <a:r>
              <a:rPr lang="en-GB" b="1" dirty="0"/>
              <a:t>Superstore dataset</a:t>
            </a:r>
            <a:r>
              <a:rPr lang="en-GB" dirty="0"/>
              <a:t> to understand how sales and profit are distributed across different products, categories, customers, and regions.</a:t>
            </a:r>
          </a:p>
          <a:p>
            <a:r>
              <a:rPr lang="en-GB" dirty="0"/>
              <a:t>The main steps I followed are:</a:t>
            </a:r>
          </a:p>
          <a:p>
            <a:r>
              <a:rPr lang="en-GB" b="1" dirty="0"/>
              <a:t>Cleaning the data</a:t>
            </a:r>
            <a:r>
              <a:rPr lang="en-GB" dirty="0"/>
              <a:t> – removing errors, missing values, and making it ready for analysis.</a:t>
            </a:r>
          </a:p>
          <a:p>
            <a:r>
              <a:rPr lang="en-GB" b="1" dirty="0" err="1"/>
              <a:t>Analyzing</a:t>
            </a:r>
            <a:r>
              <a:rPr lang="en-GB" b="1" dirty="0"/>
              <a:t> the data</a:t>
            </a:r>
            <a:r>
              <a:rPr lang="en-GB" dirty="0"/>
              <a:t> – checking which products sell the most, where profits come from, and how discounts impact the business.</a:t>
            </a:r>
          </a:p>
          <a:p>
            <a:r>
              <a:rPr lang="en-GB" b="1" dirty="0"/>
              <a:t>Visualizing the results</a:t>
            </a:r>
            <a:r>
              <a:rPr lang="en-GB" dirty="0"/>
              <a:t> – creating simple graphs and charts to clearly show trends in sales and profit.</a:t>
            </a:r>
          </a:p>
          <a:p>
            <a:r>
              <a:rPr lang="en-GB" b="1" dirty="0"/>
              <a:t>Finding insights</a:t>
            </a:r>
            <a:r>
              <a:rPr lang="en-GB" dirty="0"/>
              <a:t> – for example:</a:t>
            </a:r>
          </a:p>
          <a:p>
            <a:pPr lvl="1"/>
            <a:r>
              <a:rPr lang="en-GB" dirty="0"/>
              <a:t>Which products or categories give more profit.</a:t>
            </a:r>
          </a:p>
          <a:p>
            <a:pPr lvl="1"/>
            <a:r>
              <a:rPr lang="en-GB" dirty="0"/>
              <a:t>Which region performs better in sales.</a:t>
            </a:r>
          </a:p>
          <a:p>
            <a:pPr lvl="1"/>
            <a:r>
              <a:rPr lang="en-GB" dirty="0"/>
              <a:t>Who are the top customers.</a:t>
            </a:r>
          </a:p>
          <a:p>
            <a:pPr lvl="1"/>
            <a:r>
              <a:rPr lang="en-GB" dirty="0"/>
              <a:t>How discounts sometimes reduce profits.</a:t>
            </a:r>
          </a:p>
          <a:p>
            <a:r>
              <a:rPr lang="en-GB" dirty="0"/>
              <a:t>The main goal of this project is to </a:t>
            </a:r>
            <a:r>
              <a:rPr lang="en-GB" b="1" dirty="0"/>
              <a:t>use data to tell a story about the superstore’s performance</a:t>
            </a:r>
            <a:r>
              <a:rPr lang="en-GB" dirty="0"/>
              <a:t> and make it easy for anyone to understand.</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a:bodyPr>
          <a:lstStyle/>
          <a:p>
            <a:pPr lvl="1" algn="just">
              <a:lnSpc>
                <a:spcPct val="150000"/>
              </a:lnSpc>
            </a:pPr>
            <a:r>
              <a:rPr lang="en-IN" sz="3600" dirty="0"/>
              <a:t>Shop or Business Owners</a:t>
            </a:r>
          </a:p>
          <a:p>
            <a:pPr lvl="1" algn="just">
              <a:lnSpc>
                <a:spcPct val="150000"/>
              </a:lnSpc>
            </a:pPr>
            <a:r>
              <a:rPr lang="en-IN" sz="3600" dirty="0"/>
              <a:t>Managers</a:t>
            </a:r>
          </a:p>
          <a:p>
            <a:pPr lvl="1" algn="just">
              <a:lnSpc>
                <a:spcPct val="150000"/>
              </a:lnSpc>
            </a:pPr>
            <a:r>
              <a:rPr lang="en-IN" sz="3600" dirty="0"/>
              <a:t>Marketing Teams</a:t>
            </a:r>
          </a:p>
          <a:p>
            <a:pPr lvl="1" algn="just">
              <a:lnSpc>
                <a:spcPct val="150000"/>
              </a:lnSpc>
            </a:pPr>
            <a:r>
              <a:rPr lang="en-IN" sz="3600" dirty="0"/>
              <a:t>Students and Data Enthusiasts</a:t>
            </a:r>
            <a:endParaRPr lang="en-IN" sz="34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fade">
                                      <p:cBhvr>
                                        <p:cTn id="19" dur="1000"/>
                                        <p:tgtEl>
                                          <p:spTgt spid="2">
                                            <p:txEl>
                                              <p:pRg st="1" end="1"/>
                                            </p:txEl>
                                          </p:spTgt>
                                        </p:tgtEl>
                                      </p:cBhvr>
                                    </p:animEffect>
                                    <p:anim calcmode="lin" valueType="num">
                                      <p:cBhvr>
                                        <p:cTn id="20"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Effect transition="in" filter="fade">
                                      <p:cBhvr>
                                        <p:cTn id="29" dur="1000"/>
                                        <p:tgtEl>
                                          <p:spTgt spid="2">
                                            <p:txEl>
                                              <p:pRg st="3" end="3"/>
                                            </p:txEl>
                                          </p:spTgt>
                                        </p:tgtEl>
                                      </p:cBhvr>
                                    </p:animEffect>
                                    <p:anim calcmode="lin" valueType="num">
                                      <p:cBhvr>
                                        <p:cTn id="3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GB" dirty="0"/>
              <a:t>Python </a:t>
            </a:r>
          </a:p>
          <a:p>
            <a:pPr lvl="1">
              <a:lnSpc>
                <a:spcPct val="150000"/>
              </a:lnSpc>
            </a:pPr>
            <a:r>
              <a:rPr lang="en-GB" dirty="0" err="1"/>
              <a:t>Jupyter</a:t>
            </a:r>
            <a:r>
              <a:rPr lang="en-GB" dirty="0"/>
              <a:t> Notebook</a:t>
            </a:r>
          </a:p>
          <a:p>
            <a:pPr lvl="1">
              <a:lnSpc>
                <a:spcPct val="150000"/>
              </a:lnSpc>
            </a:pPr>
            <a:r>
              <a:rPr lang="en-GB" dirty="0"/>
              <a:t>Pandas</a:t>
            </a:r>
            <a:r>
              <a:rPr lang="en-IN" dirty="0"/>
              <a:t>(Library)</a:t>
            </a:r>
          </a:p>
          <a:p>
            <a:pPr lvl="1">
              <a:lnSpc>
                <a:spcPct val="150000"/>
              </a:lnSpc>
            </a:pPr>
            <a:r>
              <a:rPr lang="en-IN" dirty="0"/>
              <a:t>Matplotlib (Library)</a:t>
            </a:r>
          </a:p>
          <a:p>
            <a:pPr lvl="1">
              <a:lnSpc>
                <a:spcPct val="150000"/>
              </a:lnSpc>
            </a:pPr>
            <a:r>
              <a:rPr lang="en-IN" dirty="0"/>
              <a:t>Dataset (Superstore Dataset – CSV file)</a:t>
            </a:r>
            <a:endParaRPr lang="en-GB"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101ABAE2-ABB0-E3BF-1B23-6A3E7AEE7A24}"/>
              </a:ext>
            </a:extLst>
          </p:cNvPr>
          <p:cNvPicPr>
            <a:picLocks noChangeAspect="1"/>
          </p:cNvPicPr>
          <p:nvPr/>
        </p:nvPicPr>
        <p:blipFill>
          <a:blip r:embed="rId4"/>
          <a:stretch>
            <a:fillRect/>
          </a:stretch>
        </p:blipFill>
        <p:spPr>
          <a:xfrm>
            <a:off x="807164" y="1431692"/>
            <a:ext cx="5288836" cy="4561783"/>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38659-B745-96BD-5538-FD9947B04D9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AAB7F51-A1BC-F931-A8D9-447D98F9568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F54A83C2-F409-815D-B041-905D84C12384}"/>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B842B-D63B-7D5C-52F0-7F905C28F51A}"/>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BDB90D7B-0CB2-F9BE-D05F-8ABC87DBD02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CEE7876-1137-7BBC-D068-4ED5C32D4169}"/>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A0B0548E-7D5E-AA57-D6DB-C7F258028596}"/>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6" name="Picture 5">
            <a:extLst>
              <a:ext uri="{FF2B5EF4-FFF2-40B4-BE49-F238E27FC236}">
                <a16:creationId xmlns:a16="http://schemas.microsoft.com/office/drawing/2014/main" id="{2662D6B6-5C36-0EC0-3533-1DBE571614B6}"/>
              </a:ext>
            </a:extLst>
          </p:cNvPr>
          <p:cNvPicPr>
            <a:picLocks noChangeAspect="1"/>
          </p:cNvPicPr>
          <p:nvPr/>
        </p:nvPicPr>
        <p:blipFill>
          <a:blip r:embed="rId4"/>
          <a:stretch>
            <a:fillRect/>
          </a:stretch>
        </p:blipFill>
        <p:spPr>
          <a:xfrm>
            <a:off x="675956" y="1275371"/>
            <a:ext cx="6018656" cy="5449625"/>
          </a:xfrm>
          <a:prstGeom prst="rect">
            <a:avLst/>
          </a:prstGeom>
        </p:spPr>
      </p:pic>
    </p:spTree>
    <p:extLst>
      <p:ext uri="{BB962C8B-B14F-4D97-AF65-F5344CB8AC3E}">
        <p14:creationId xmlns:p14="http://schemas.microsoft.com/office/powerpoint/2010/main" val="1156647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32000" y="893894"/>
            <a:ext cx="8321302" cy="1108635"/>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568</TotalTime>
  <Words>332</Words>
  <Application>Microsoft Office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Trebuchet MS</vt:lpstr>
      <vt:lpstr>Wingdings</vt:lpstr>
      <vt:lpstr>Wingdings 3</vt:lpstr>
      <vt:lpstr>Facet</vt:lpstr>
      <vt:lpstr>Project Title – Superstore Data Analysis</vt:lpstr>
      <vt:lpstr>PROBLEM  STATEMENT</vt:lpstr>
      <vt:lpstr>Project Description [write detail description about your project ]     </vt:lpstr>
      <vt:lpstr>WHO ARE THE END USERS?</vt:lpstr>
      <vt:lpstr>Technology Used</vt:lpstr>
      <vt:lpstr>RESULTS </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 I VIGNESHWAR</cp:lastModifiedBy>
  <cp:revision>74</cp:revision>
  <dcterms:created xsi:type="dcterms:W3CDTF">2021-07-11T13:13:15Z</dcterms:created>
  <dcterms:modified xsi:type="dcterms:W3CDTF">2025-10-01T18:18:44Z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