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2958613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shritom/Stega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25677" y="1615598"/>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4" name="TextBox 3"/>
          <p:cNvSpPr txBox="1"/>
          <p:nvPr/>
        </p:nvSpPr>
        <p:spPr>
          <a:xfrm>
            <a:off x="589935" y="4586365"/>
            <a:ext cx="10507777"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Student Name : </a:t>
            </a:r>
            <a:r>
              <a:rPr lang="en-US" sz="2000" b="1" dirty="0">
                <a:solidFill>
                  <a:schemeClr val="bg1">
                    <a:lumMod val="95000"/>
                  </a:schemeClr>
                </a:solidFill>
                <a:latin typeface="Arial"/>
                <a:cs typeface="Arial"/>
              </a:rPr>
              <a:t>K.ASHRIT</a:t>
            </a:r>
          </a:p>
          <a:p>
            <a:r>
              <a:rPr lang="en-US" sz="2000" b="1" dirty="0">
                <a:solidFill>
                  <a:schemeClr val="accent1">
                    <a:lumMod val="75000"/>
                  </a:schemeClr>
                </a:solidFill>
                <a:latin typeface="Arial"/>
                <a:cs typeface="Arial"/>
              </a:rPr>
              <a:t>College Name &amp; Department : </a:t>
            </a:r>
            <a:r>
              <a:rPr lang="en-US" sz="2000" b="1" dirty="0">
                <a:solidFill>
                  <a:schemeClr val="bg1">
                    <a:lumMod val="95000"/>
                  </a:schemeClr>
                </a:solidFill>
                <a:latin typeface="Arial"/>
                <a:cs typeface="Arial"/>
              </a:rPr>
              <a:t>RAGHU ENGINEERING COLLEGE (CYBER SECURITY)  </a:t>
            </a:r>
          </a:p>
          <a:p>
            <a:endParaRPr lang="en-US" sz="2000" b="1" dirty="0">
              <a:solidFill>
                <a:schemeClr val="accent1">
                  <a:lumMod val="75000"/>
                </a:schemeClr>
              </a:solidFill>
              <a:latin typeface="Arial"/>
              <a:cs typeface="Arial"/>
            </a:endParaRPr>
          </a:p>
        </p:txBody>
      </p:sp>
      <p:sp>
        <p:nvSpPr>
          <p:cNvPr id="3" name="TextBox 2">
            <a:extLst>
              <a:ext uri="{FF2B5EF4-FFF2-40B4-BE49-F238E27FC236}">
                <a16:creationId xmlns:a16="http://schemas.microsoft.com/office/drawing/2014/main" id="{30BE1CF3-7EAE-8ED5-834A-D6D27FBB8DC6}"/>
              </a:ext>
            </a:extLst>
          </p:cNvPr>
          <p:cNvSpPr txBox="1"/>
          <p:nvPr/>
        </p:nvSpPr>
        <p:spPr>
          <a:xfrm>
            <a:off x="2310581" y="845574"/>
            <a:ext cx="7374193" cy="1077218"/>
          </a:xfrm>
          <a:prstGeom prst="rect">
            <a:avLst/>
          </a:prstGeom>
          <a:noFill/>
        </p:spPr>
        <p:txBody>
          <a:bodyPr wrap="square" rtlCol="0">
            <a:spAutoFit/>
          </a:bodyPr>
          <a:lstStyle/>
          <a:p>
            <a:pPr algn="ctr"/>
            <a:r>
              <a:rPr lang="en-US" sz="3200" b="1" dirty="0">
                <a:solidFill>
                  <a:schemeClr val="accent1">
                    <a:lumMod val="75000"/>
                  </a:schemeClr>
                </a:solidFill>
                <a:latin typeface="Arial" panose="020B0604020202020204" pitchFamily="34" charset="0"/>
                <a:cs typeface="Arial" panose="020B0604020202020204" pitchFamily="34" charset="0"/>
              </a:rPr>
              <a:t>CAPSTONE PROJECT</a:t>
            </a:r>
            <a:br>
              <a:rPr lang="en-US" sz="3200" b="1" dirty="0">
                <a:solidFill>
                  <a:schemeClr val="accent1">
                    <a:lumMod val="75000"/>
                  </a:schemeClr>
                </a:solidFill>
                <a:latin typeface="Arial" panose="020B0604020202020204" pitchFamily="34" charset="0"/>
                <a:cs typeface="Arial" panose="020B0604020202020204" pitchFamily="34" charset="0"/>
              </a:rPr>
            </a:br>
            <a:endParaRPr lang="en-IN" sz="3200" dirty="0">
              <a:solidFill>
                <a:schemeClr val="accent1">
                  <a:lumMod val="75000"/>
                </a:schemeClr>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cs typeface="Arial"/>
              </a:rPr>
              <a:t>Future scope</a:t>
            </a:r>
            <a:endParaRPr lang="en-US" sz="4400" b="1" dirty="0">
              <a:solidFill>
                <a:schemeClr val="accent1"/>
              </a:solidFill>
              <a:latin typeface="Arial"/>
              <a:cs typeface="Arial"/>
            </a:endParaRPr>
          </a:p>
        </p:txBody>
      </p:sp>
      <p:sp>
        <p:nvSpPr>
          <p:cNvPr id="2" name="Content Placeholder 1">
            <a:extLst>
              <a:ext uri="{FF2B5EF4-FFF2-40B4-BE49-F238E27FC236}">
                <a16:creationId xmlns:a16="http://schemas.microsoft.com/office/drawing/2014/main" id="{76150992-E6A4-435D-CC58-CCAFAE9F1548}"/>
              </a:ext>
            </a:extLst>
          </p:cNvPr>
          <p:cNvSpPr>
            <a:spLocks noGrp="1" noChangeArrowheads="1"/>
          </p:cNvSpPr>
          <p:nvPr>
            <p:ph idx="1"/>
          </p:nvPr>
        </p:nvSpPr>
        <p:spPr bwMode="auto">
          <a:xfrm>
            <a:off x="581192" y="1653531"/>
            <a:ext cx="1136696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Security</a:t>
            </a:r>
            <a:r>
              <a:rPr kumimoji="0" lang="en-US" altLang="en-US" sz="1800" b="0" i="0" u="none" strike="noStrike" cap="none" normalizeH="0" baseline="0" dirty="0">
                <a:ln>
                  <a:noFill/>
                </a:ln>
                <a:solidFill>
                  <a:schemeClr val="tx1"/>
                </a:solidFill>
                <a:effectLst/>
                <a:latin typeface="Arial" panose="020B0604020202020204" pitchFamily="34" charset="0"/>
              </a:rPr>
              <a:t>: As cyber threats become more sophisticated, steganography can offer an additional layer of security by concealing the very existence of encrypted messages.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Digital Media</a:t>
            </a:r>
            <a:r>
              <a:rPr kumimoji="0" lang="en-US" altLang="en-US" sz="1800" b="0" i="0" u="none" strike="noStrike" cap="none" normalizeH="0" baseline="0" dirty="0">
                <a:ln>
                  <a:noFill/>
                </a:ln>
                <a:solidFill>
                  <a:schemeClr val="tx1"/>
                </a:solidFill>
                <a:effectLst/>
                <a:latin typeface="Arial" panose="020B0604020202020204" pitchFamily="34" charset="0"/>
              </a:rPr>
              <a:t>: With the rise of digital media, steganography can be applied to images, videos, and audio files, making it harder for unauthorized parties to detect hidden information.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Big Data and IoT</a:t>
            </a:r>
            <a:r>
              <a:rPr kumimoji="0" lang="en-US" altLang="en-US" sz="1800" b="0" i="0" u="none" strike="noStrike" cap="none" normalizeH="0" baseline="0" dirty="0">
                <a:ln>
                  <a:noFill/>
                </a:ln>
                <a:solidFill>
                  <a:schemeClr val="tx1"/>
                </a:solidFill>
                <a:effectLst/>
                <a:latin typeface="Arial" panose="020B0604020202020204" pitchFamily="34" charset="0"/>
              </a:rPr>
              <a:t>: As the Internet of Things (IoT) and big data technologies grow, steganography can be used to securely transmit data between devices without raising suspicion.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Artificial Intelligence</a:t>
            </a:r>
            <a:r>
              <a:rPr kumimoji="0" lang="en-US" altLang="en-US" sz="1800" b="0" i="0" u="none" strike="noStrike" cap="none" normalizeH="0" baseline="0" dirty="0">
                <a:ln>
                  <a:noFill/>
                </a:ln>
                <a:solidFill>
                  <a:schemeClr val="tx1"/>
                </a:solidFill>
                <a:effectLst/>
                <a:latin typeface="Arial" panose="020B0604020202020204" pitchFamily="34" charset="0"/>
              </a:rPr>
              <a:t>: AI and machine learning can enhance steganographic techniques, making them more efficient and harder to detect.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Legal and Ethical Applications</a:t>
            </a:r>
            <a:r>
              <a:rPr kumimoji="0" lang="en-US" altLang="en-US" sz="1800" b="0" i="0" u="none" strike="noStrike" cap="none" normalizeH="0" baseline="0" dirty="0">
                <a:ln>
                  <a:noFill/>
                </a:ln>
                <a:solidFill>
                  <a:schemeClr val="tx1"/>
                </a:solidFill>
                <a:effectLst/>
                <a:latin typeface="Arial" panose="020B0604020202020204" pitchFamily="34" charset="0"/>
              </a:rPr>
              <a:t>: Steganography can be used for protecting intellectual property, ensuring privacy in communications, and even in legal contexts to securely transmit sensitive information.</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just"/>
            <a:r>
              <a:rPr lang="en-US" sz="2000" b="1" dirty="0">
                <a:latin typeface="Arial" panose="020B0604020202020204" pitchFamily="34" charset="0"/>
                <a:cs typeface="Arial" panose="020B0604020202020204" pitchFamily="34" charset="0"/>
              </a:rPr>
              <a:t>The transmission of data(message) from sender to the receiver in its original form is prone to attack or disclosure to any unauthorized or illegal person with some destructive intention often hackers.</a:t>
            </a:r>
          </a:p>
          <a:p>
            <a:pPr algn="just"/>
            <a:r>
              <a:rPr lang="en-IN" sz="2000" b="1" dirty="0">
                <a:latin typeface="Arial" panose="020B0604020202020204" pitchFamily="34" charset="0"/>
                <a:cs typeface="Arial" panose="020B0604020202020204" pitchFamily="34" charset="0"/>
              </a:rPr>
              <a:t>To make the transmission secure we should use a technique to either change the message into some other format or hide it in something, so we could protect it from being disclosed.</a:t>
            </a:r>
          </a:p>
          <a:p>
            <a:pPr algn="just"/>
            <a:r>
              <a:rPr lang="en-IN" sz="2000" b="1" dirty="0">
                <a:latin typeface="Arial" panose="020B0604020202020204" pitchFamily="34" charset="0"/>
                <a:cs typeface="Arial" panose="020B0604020202020204" pitchFamily="34" charset="0"/>
              </a:rPr>
              <a:t>The problem is how and what should be used for a secure transmission so that the data is not available to unauthorized person.</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b="1" dirty="0">
                <a:latin typeface="Arial" panose="020B0604020202020204" pitchFamily="34" charset="0"/>
                <a:cs typeface="Arial" panose="020B0604020202020204" pitchFamily="34" charset="0"/>
              </a:rPr>
              <a:t>Python Programming language</a:t>
            </a:r>
            <a:r>
              <a:rPr lang="en-IN" dirty="0">
                <a:latin typeface="Arial" panose="020B0604020202020204" pitchFamily="34" charset="0"/>
                <a:cs typeface="Arial" panose="020B0604020202020204" pitchFamily="34" charset="0"/>
              </a:rPr>
              <a:t> has been used for writing the code.</a:t>
            </a:r>
          </a:p>
          <a:p>
            <a:r>
              <a:rPr lang="en-IN" b="1" dirty="0">
                <a:latin typeface="Arial" panose="020B0604020202020204" pitchFamily="34" charset="0"/>
                <a:cs typeface="Arial" panose="020B0604020202020204" pitchFamily="34" charset="0"/>
              </a:rPr>
              <a:t>CV2, OS, String</a:t>
            </a:r>
            <a:r>
              <a:rPr lang="en-IN" dirty="0">
                <a:latin typeface="Arial" panose="020B0604020202020204" pitchFamily="34" charset="0"/>
                <a:cs typeface="Arial" panose="020B0604020202020204" pitchFamily="34" charset="0"/>
              </a:rPr>
              <a:t> are the import libraries that are used for the program to work.</a:t>
            </a:r>
          </a:p>
          <a:p>
            <a:r>
              <a:rPr lang="en-IN" b="1" dirty="0">
                <a:latin typeface="Arial" panose="020B0604020202020204" pitchFamily="34" charset="0"/>
                <a:cs typeface="Arial" panose="020B0604020202020204" pitchFamily="34" charset="0"/>
              </a:rPr>
              <a:t>Python IDLE </a:t>
            </a:r>
            <a:r>
              <a:rPr lang="en-IN" dirty="0">
                <a:latin typeface="Arial" panose="020B0604020202020204" pitchFamily="34" charset="0"/>
                <a:cs typeface="Arial" panose="020B0604020202020204" pitchFamily="34" charset="0"/>
              </a:rPr>
              <a:t> is the environment used to execute the program.</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dirty="0">
                <a:solidFill>
                  <a:srgbClr val="0F0F0F"/>
                </a:solidFill>
                <a:latin typeface="Arial" panose="020B0604020202020204" pitchFamily="34" charset="0"/>
                <a:cs typeface="Arial" panose="020B0604020202020204" pitchFamily="34" charset="0"/>
              </a:rPr>
              <a:t>Like in every cryptography technique, the Steganography is also used to hide the original message from the unauthorised person and used a key to hide the message. </a:t>
            </a:r>
          </a:p>
          <a:p>
            <a:r>
              <a:rPr lang="en-IN" sz="1800" dirty="0">
                <a:solidFill>
                  <a:srgbClr val="0F0F0F"/>
                </a:solidFill>
                <a:latin typeface="Arial" panose="020B0604020202020204" pitchFamily="34" charset="0"/>
                <a:cs typeface="Arial" panose="020B0604020202020204" pitchFamily="34" charset="0"/>
              </a:rPr>
              <a:t>But the WOW factor in the steganography is, here the message(plain text or the original message) is hidden in an image without effecting the extension of the file too.</a:t>
            </a:r>
          </a:p>
          <a:p>
            <a:r>
              <a:rPr lang="en-IN" sz="1800" dirty="0">
                <a:solidFill>
                  <a:srgbClr val="0F0F0F"/>
                </a:solidFill>
                <a:latin typeface="Arial" panose="020B0604020202020204" pitchFamily="34" charset="0"/>
                <a:cs typeface="Arial" panose="020B0604020202020204" pitchFamily="34" charset="0"/>
              </a:rPr>
              <a:t>So it makes it difficult for somebody to guess that the data is stored in the image.</a:t>
            </a:r>
          </a:p>
          <a:p>
            <a:r>
              <a:rPr lang="en-IN" sz="1800" dirty="0">
                <a:solidFill>
                  <a:srgbClr val="0F0F0F"/>
                </a:solidFill>
                <a:latin typeface="Arial" panose="020B0604020202020204" pitchFamily="34" charset="0"/>
                <a:cs typeface="Arial" panose="020B0604020202020204" pitchFamily="34" charset="0"/>
              </a:rPr>
              <a:t>Even if he knows that, again he would require the key to decrypt the image to get the original required data, which makes it difficult to get the original message</a:t>
            </a:r>
          </a:p>
          <a:p>
            <a:r>
              <a:rPr lang="en-IN" sz="1800" dirty="0">
                <a:solidFill>
                  <a:srgbClr val="0F0F0F"/>
                </a:solidFill>
                <a:latin typeface="Arial" panose="020B0604020202020204" pitchFamily="34" charset="0"/>
                <a:cs typeface="Arial" panose="020B0604020202020204" pitchFamily="34" charset="0"/>
              </a:rPr>
              <a:t>This makes this secure from disclosure of the message to a non legitimate person.</a:t>
            </a:r>
          </a:p>
          <a:p>
            <a:r>
              <a:rPr lang="en-IN" sz="1800" dirty="0">
                <a:solidFill>
                  <a:srgbClr val="0F0F0F"/>
                </a:solidFill>
                <a:latin typeface="Arial" panose="020B0604020202020204" pitchFamily="34" charset="0"/>
                <a:cs typeface="Arial" panose="020B0604020202020204" pitchFamily="34" charset="0"/>
              </a:rPr>
              <a:t>In this project Python programming language is used to implement the Steganography, which makes it very easy to write the code than any other programming language.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0" indent="0">
              <a:buNone/>
            </a:pPr>
            <a:r>
              <a:rPr lang="en-US" dirty="0">
                <a:latin typeface="Arial" panose="020B0604020202020204" pitchFamily="34" charset="0"/>
                <a:cs typeface="Arial" panose="020B0604020202020204" pitchFamily="34" charset="0"/>
              </a:rPr>
              <a:t>There is a use of this technique where ever there is a need of transmission of confidential data from a person(sender</a:t>
            </a:r>
            <a:r>
              <a:rPr lang="en-IN" dirty="0">
                <a:latin typeface="Arial" panose="020B0604020202020204" pitchFamily="34" charset="0"/>
                <a:cs typeface="Arial" panose="020B0604020202020204" pitchFamily="34" charset="0"/>
              </a:rPr>
              <a:t>) to another person(receiver).</a:t>
            </a:r>
            <a:r>
              <a:rPr lang="en-US" dirty="0">
                <a:latin typeface="Arial" panose="020B0604020202020204" pitchFamily="34" charset="0"/>
                <a:cs typeface="Arial" panose="020B0604020202020204" pitchFamily="34" charset="0"/>
              </a:rPr>
              <a:t> Therefore, some examples of the end-users who would use steganography are:</a:t>
            </a:r>
          </a:p>
          <a:p>
            <a:pPr>
              <a:lnSpc>
                <a:spcPct val="115000"/>
              </a:lnSpc>
              <a:spcAft>
                <a:spcPts val="800"/>
              </a:spcAft>
            </a:pPr>
            <a:r>
              <a:rPr lang="en-IN" sz="1800" kern="100" dirty="0">
                <a:effectLst/>
                <a:latin typeface="Arial" panose="020B0604020202020204" pitchFamily="34" charset="0"/>
                <a:ea typeface="Calibri" panose="020F0502020204030204" pitchFamily="34" charset="0"/>
                <a:cs typeface="Arial" panose="020B0604020202020204" pitchFamily="34" charset="0"/>
              </a:rPr>
              <a:t>Healthcare</a:t>
            </a:r>
          </a:p>
          <a:p>
            <a:pPr>
              <a:lnSpc>
                <a:spcPct val="115000"/>
              </a:lnSpc>
              <a:spcAft>
                <a:spcPts val="800"/>
              </a:spcAft>
            </a:pPr>
            <a:r>
              <a:rPr lang="en-IN" sz="1800" kern="100" dirty="0">
                <a:effectLst/>
                <a:latin typeface="Arial" panose="020B0604020202020204" pitchFamily="34" charset="0"/>
                <a:ea typeface="Calibri" panose="020F0502020204030204" pitchFamily="34" charset="0"/>
                <a:cs typeface="Arial" panose="020B0604020202020204" pitchFamily="34" charset="0"/>
              </a:rPr>
              <a:t>Finance</a:t>
            </a:r>
          </a:p>
          <a:p>
            <a:pPr>
              <a:lnSpc>
                <a:spcPct val="115000"/>
              </a:lnSpc>
              <a:spcAft>
                <a:spcPts val="800"/>
              </a:spcAft>
            </a:pPr>
            <a:r>
              <a:rPr lang="en-IN" sz="1800" kern="100" dirty="0">
                <a:effectLst/>
                <a:latin typeface="Arial" panose="020B0604020202020204" pitchFamily="34" charset="0"/>
                <a:ea typeface="Calibri" panose="020F0502020204030204" pitchFamily="34" charset="0"/>
                <a:cs typeface="Arial" panose="020B0604020202020204" pitchFamily="34" charset="0"/>
              </a:rPr>
              <a:t>Government Agencies </a:t>
            </a:r>
          </a:p>
          <a:p>
            <a:pPr>
              <a:lnSpc>
                <a:spcPct val="115000"/>
              </a:lnSpc>
              <a:spcAft>
                <a:spcPts val="800"/>
              </a:spcAft>
            </a:pPr>
            <a:r>
              <a:rPr lang="en-IN" sz="1800" kern="100" dirty="0">
                <a:effectLst/>
                <a:latin typeface="Arial" panose="020B0604020202020204" pitchFamily="34" charset="0"/>
                <a:ea typeface="Calibri" panose="020F0502020204030204" pitchFamily="34" charset="0"/>
                <a:cs typeface="Arial" panose="020B0604020202020204" pitchFamily="34" charset="0"/>
              </a:rPr>
              <a:t>Legal</a:t>
            </a:r>
          </a:p>
          <a:p>
            <a:pPr>
              <a:lnSpc>
                <a:spcPct val="115000"/>
              </a:lnSpc>
              <a:spcAft>
                <a:spcPts val="800"/>
              </a:spcAft>
            </a:pPr>
            <a:r>
              <a:rPr lang="en-IN" sz="1800" kern="100" dirty="0">
                <a:effectLst/>
                <a:latin typeface="Arial" panose="020B0604020202020204" pitchFamily="34" charset="0"/>
                <a:ea typeface="Calibri" panose="020F0502020204030204" pitchFamily="34" charset="0"/>
                <a:cs typeface="Arial" panose="020B0604020202020204" pitchFamily="34" charset="0"/>
              </a:rPr>
              <a:t>Businesses</a:t>
            </a:r>
          </a:p>
          <a:p>
            <a:pPr>
              <a:lnSpc>
                <a:spcPct val="115000"/>
              </a:lnSpc>
              <a:spcAft>
                <a:spcPts val="800"/>
              </a:spcAft>
            </a:pPr>
            <a:r>
              <a:rPr lang="en-IN" sz="1800" kern="100" dirty="0">
                <a:effectLst/>
                <a:latin typeface="Arial" panose="020B0604020202020204" pitchFamily="34" charset="0"/>
                <a:ea typeface="Calibri" panose="020F0502020204030204" pitchFamily="34" charset="0"/>
                <a:cs typeface="Arial" panose="020B0604020202020204" pitchFamily="34" charset="0"/>
              </a:rPr>
              <a:t>Education</a:t>
            </a:r>
          </a:p>
          <a:p>
            <a:pPr>
              <a:lnSpc>
                <a:spcPct val="115000"/>
              </a:lnSpc>
              <a:spcAft>
                <a:spcPts val="800"/>
              </a:spcAft>
            </a:pPr>
            <a:r>
              <a:rPr lang="en-IN" sz="1800" kern="100" dirty="0">
                <a:effectLst/>
                <a:latin typeface="Arial" panose="020B0604020202020204" pitchFamily="34" charset="0"/>
                <a:ea typeface="Calibri" panose="020F0502020204030204" pitchFamily="34" charset="0"/>
                <a:cs typeface="Arial" panose="020B0604020202020204" pitchFamily="34" charset="0"/>
              </a:rPr>
              <a:t>Research</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8D6D9008-DC65-F56A-83B5-5D4ED257CAB3}"/>
              </a:ext>
            </a:extLst>
          </p:cNvPr>
          <p:cNvPicPr>
            <a:picLocks noChangeAspect="1"/>
          </p:cNvPicPr>
          <p:nvPr/>
        </p:nvPicPr>
        <p:blipFill>
          <a:blip r:embed="rId2"/>
          <a:stretch>
            <a:fillRect/>
          </a:stretch>
        </p:blipFill>
        <p:spPr>
          <a:xfrm>
            <a:off x="461860" y="1232452"/>
            <a:ext cx="3053500" cy="5495088"/>
          </a:xfrm>
          <a:prstGeom prst="rect">
            <a:avLst/>
          </a:prstGeom>
          <a:ln>
            <a:solidFill>
              <a:schemeClr val="tx1"/>
            </a:solidFill>
          </a:ln>
        </p:spPr>
      </p:pic>
      <p:pic>
        <p:nvPicPr>
          <p:cNvPr id="10" name="Picture 9">
            <a:extLst>
              <a:ext uri="{FF2B5EF4-FFF2-40B4-BE49-F238E27FC236}">
                <a16:creationId xmlns:a16="http://schemas.microsoft.com/office/drawing/2014/main" id="{AB08A4AD-B250-72FC-0FAC-F147EEF79B3B}"/>
              </a:ext>
            </a:extLst>
          </p:cNvPr>
          <p:cNvPicPr>
            <a:picLocks noChangeAspect="1"/>
          </p:cNvPicPr>
          <p:nvPr/>
        </p:nvPicPr>
        <p:blipFill>
          <a:blip r:embed="rId3"/>
          <a:stretch>
            <a:fillRect/>
          </a:stretch>
        </p:blipFill>
        <p:spPr>
          <a:xfrm>
            <a:off x="3664383" y="3296662"/>
            <a:ext cx="6140839" cy="3283381"/>
          </a:xfrm>
          <a:prstGeom prst="rect">
            <a:avLst/>
          </a:prstGeom>
        </p:spPr>
      </p:pic>
      <p:pic>
        <p:nvPicPr>
          <p:cNvPr id="12" name="Picture 11">
            <a:extLst>
              <a:ext uri="{FF2B5EF4-FFF2-40B4-BE49-F238E27FC236}">
                <a16:creationId xmlns:a16="http://schemas.microsoft.com/office/drawing/2014/main" id="{20CBB12D-7ED4-3A0F-2930-2D330AB4270E}"/>
              </a:ext>
            </a:extLst>
          </p:cNvPr>
          <p:cNvPicPr>
            <a:picLocks noChangeAspect="1"/>
          </p:cNvPicPr>
          <p:nvPr/>
        </p:nvPicPr>
        <p:blipFill>
          <a:blip r:embed="rId4"/>
          <a:stretch>
            <a:fillRect/>
          </a:stretch>
        </p:blipFill>
        <p:spPr>
          <a:xfrm>
            <a:off x="3664383" y="1237403"/>
            <a:ext cx="6140839" cy="2018517"/>
          </a:xfrm>
          <a:prstGeom prst="rect">
            <a:avLst/>
          </a:prstGeom>
          <a:ln>
            <a:solidFill>
              <a:schemeClr val="tx1"/>
            </a:solidFill>
          </a:ln>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1800" dirty="0">
                <a:latin typeface="Arial" panose="020B0604020202020204" pitchFamily="34" charset="0"/>
                <a:cs typeface="Arial" panose="020B0604020202020204" pitchFamily="34" charset="0"/>
              </a:rPr>
              <a:t>With this project it could be concluded that Steganography can be used widely in different sectors where any official and confidential data needs to be transmitted from one source to another by hiding it inside a digital file such as image to make the data invisible to others, solving the problem that was there during the transmission of the data.</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4000" dirty="0">
                <a:solidFill>
                  <a:schemeClr val="tx1"/>
                </a:solidFill>
              </a:rPr>
              <a:t>You can all the required resources for this project in the below link</a:t>
            </a:r>
          </a:p>
          <a:p>
            <a:pPr marL="0" indent="0">
              <a:buNone/>
            </a:pPr>
            <a:endParaRPr lang="en-IN" sz="4000" dirty="0">
              <a:solidFill>
                <a:schemeClr val="tx1"/>
              </a:solidFill>
              <a:hlinkClick r:id="rId2">
                <a:extLst>
                  <a:ext uri="{A12FA001-AC4F-418D-AE19-62706E023703}">
                    <ahyp:hlinkClr xmlns:ahyp="http://schemas.microsoft.com/office/drawing/2018/hyperlinkcolor" val="tx"/>
                  </a:ext>
                </a:extLst>
              </a:hlinkClick>
            </a:endParaRPr>
          </a:p>
          <a:p>
            <a:pPr marL="0" indent="0">
              <a:buNone/>
            </a:pPr>
            <a:r>
              <a:rPr lang="en-IN" sz="4000" dirty="0">
                <a:solidFill>
                  <a:schemeClr val="tx1"/>
                </a:solidFill>
                <a:hlinkClick r:id="rId2">
                  <a:extLst>
                    <a:ext uri="{A12FA001-AC4F-418D-AE19-62706E023703}">
                      <ahyp:hlinkClr xmlns:ahyp="http://schemas.microsoft.com/office/drawing/2018/hyperlinkcolor" val="tx"/>
                    </a:ext>
                  </a:extLst>
                </a:hlinkClick>
              </a:rPr>
              <a:t>https://github.com/Ashritom/Steganography.git</a:t>
            </a:r>
            <a:endParaRPr lang="en-IN" sz="4000" dirty="0">
              <a:solidFill>
                <a:schemeClr val="tx1"/>
              </a:solidFill>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140</TotalTime>
  <Words>632</Words>
  <Application>Microsoft Office PowerPoint</Application>
  <PresentationFormat>Widescreen</PresentationFormat>
  <Paragraphs>58</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Ashrit K</cp:lastModifiedBy>
  <cp:revision>40</cp:revision>
  <dcterms:created xsi:type="dcterms:W3CDTF">2021-05-26T16:50:10Z</dcterms:created>
  <dcterms:modified xsi:type="dcterms:W3CDTF">2025-02-21T03:55:48Z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