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1"/>
  </p:notesMasterIdLst>
  <p:handoutMasterIdLst>
    <p:handoutMasterId r:id="rId32"/>
  </p:handoutMasterIdLst>
  <p:sldIdLst>
    <p:sldId id="272" r:id="rId5"/>
    <p:sldId id="274" r:id="rId6"/>
    <p:sldId id="319" r:id="rId7"/>
    <p:sldId id="362" r:id="rId8"/>
    <p:sldId id="394" r:id="rId9"/>
    <p:sldId id="395" r:id="rId10"/>
    <p:sldId id="396" r:id="rId11"/>
    <p:sldId id="397" r:id="rId12"/>
    <p:sldId id="363" r:id="rId13"/>
    <p:sldId id="398" r:id="rId14"/>
    <p:sldId id="400" r:id="rId15"/>
    <p:sldId id="401" r:id="rId16"/>
    <p:sldId id="402" r:id="rId17"/>
    <p:sldId id="403" r:id="rId18"/>
    <p:sldId id="367" r:id="rId19"/>
    <p:sldId id="405" r:id="rId20"/>
    <p:sldId id="408" r:id="rId21"/>
    <p:sldId id="409" r:id="rId22"/>
    <p:sldId id="410" r:id="rId23"/>
    <p:sldId id="411" r:id="rId24"/>
    <p:sldId id="412" r:id="rId25"/>
    <p:sldId id="413" r:id="rId26"/>
    <p:sldId id="414" r:id="rId27"/>
    <p:sldId id="415" r:id="rId28"/>
    <p:sldId id="416" r:id="rId29"/>
    <p:sldId id="417"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7338" autoAdjust="0"/>
  </p:normalViewPr>
  <p:slideViewPr>
    <p:cSldViewPr>
      <p:cViewPr>
        <p:scale>
          <a:sx n="79" d="100"/>
          <a:sy n="79" d="100"/>
        </p:scale>
        <p:origin x="-156" y="-72"/>
      </p:cViewPr>
      <p:guideLst>
        <p:guide orient="horz" pos="2160"/>
        <p:guide pos="2880"/>
      </p:guideLst>
    </p:cSldViewPr>
  </p:slideViewPr>
  <p:notesTextViewPr>
    <p:cViewPr>
      <p:scale>
        <a:sx n="1" d="1"/>
        <a:sy n="1" d="1"/>
      </p:scale>
      <p:origin x="0" y="0"/>
    </p:cViewPr>
  </p:notesTextViewPr>
  <p:sorterViewPr>
    <p:cViewPr>
      <p:scale>
        <a:sx n="100" d="100"/>
        <a:sy n="100" d="100"/>
      </p:scale>
      <p:origin x="0" y="13554"/>
    </p:cViewPr>
  </p:sorterViewPr>
  <p:notesViewPr>
    <p:cSldViewPr>
      <p:cViewPr>
        <p:scale>
          <a:sx n="70" d="100"/>
          <a:sy n="70" d="100"/>
        </p:scale>
        <p:origin x="-1404" y="88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F45B8CD-F359-4D94-8AD1-923710D8C70B}" type="datetimeFigureOut">
              <a:rPr lang="en-US" smtClean="0"/>
              <a:pPr/>
              <a:t>2/14/2017</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30669877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14500" y="449263"/>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1752586" y="4305565"/>
            <a:ext cx="4800634" cy="4320540"/>
          </a:xfrm>
          <a:prstGeom prst="rect">
            <a:avLst/>
          </a:prstGeom>
        </p:spPr>
        <p:txBody>
          <a:bodyPr vert="horz" lIns="96661" tIns="48331" rIns="96661" bIns="48331"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4"/>
          <p:cNvSpPr>
            <a:spLocks noChangeArrowheads="1"/>
          </p:cNvSpPr>
          <p:nvPr/>
        </p:nvSpPr>
        <p:spPr bwMode="auto">
          <a:xfrm>
            <a:off x="228576" y="74977"/>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Arial" panose="020B0604020202020204" pitchFamily="34" charset="0"/>
                <a:cs typeface="Arial" panose="020B0604020202020204" pitchFamily="34" charset="0"/>
              </a:rPr>
              <a:t>Node Microservices		</a:t>
            </a:r>
            <a:endParaRPr lang="en-US" dirty="0">
              <a:solidFill>
                <a:schemeClr val="tx1"/>
              </a:solidFill>
              <a:latin typeface="Arial" panose="020B0604020202020204" pitchFamily="34" charset="0"/>
              <a:cs typeface="Arial" panose="020B0604020202020204" pitchFamily="34" charset="0"/>
            </a:endParaRPr>
          </a:p>
        </p:txBody>
      </p:sp>
      <p:sp>
        <p:nvSpPr>
          <p:cNvPr id="9" name="Rectangle 14"/>
          <p:cNvSpPr>
            <a:spLocks noChangeArrowheads="1"/>
          </p:cNvSpPr>
          <p:nvPr/>
        </p:nvSpPr>
        <p:spPr bwMode="auto">
          <a:xfrm>
            <a:off x="3695676" y="8905056"/>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		    Page 0-</a:t>
            </a:r>
            <a:fld id="{BD9FB300-F9DC-4669-88F4-967ABA23CC04}" type="slidenum">
              <a:rPr lang="en-US" sz="11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anose="020B0604020202020204" pitchFamily="34" charset="0"/>
                <a:cs typeface="Arial" panose="020B0604020202020204" pitchFamily="34" charset="0"/>
              </a:rPr>
              <a:t> </a:t>
            </a:r>
          </a:p>
          <a:p>
            <a:endParaRPr lang="en-US" sz="1100" dirty="0">
              <a:latin typeface="Arial" panose="020B0604020202020204" pitchFamily="34" charset="0"/>
              <a:cs typeface="Arial" panose="020B0604020202020204" pitchFamily="34" charset="0"/>
            </a:endParaRPr>
          </a:p>
        </p:txBody>
      </p:sp>
      <p:sp>
        <p:nvSpPr>
          <p:cNvPr id="10" name="Line 8"/>
          <p:cNvSpPr>
            <a:spLocks noChangeShapeType="1"/>
          </p:cNvSpPr>
          <p:nvPr/>
        </p:nvSpPr>
        <p:spPr bwMode="auto">
          <a:xfrm>
            <a:off x="1523985" y="37501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Text Box 9"/>
          <p:cNvSpPr txBox="1">
            <a:spLocks noChangeArrowheads="1"/>
          </p:cNvSpPr>
          <p:nvPr/>
        </p:nvSpPr>
        <p:spPr bwMode="auto">
          <a:xfrm>
            <a:off x="0" y="675056"/>
            <a:ext cx="1447785" cy="282272"/>
          </a:xfrm>
          <a:prstGeom prst="rect">
            <a:avLst/>
          </a:prstGeom>
          <a:noFill/>
          <a:ln w="9525">
            <a:noFill/>
            <a:miter lim="800000"/>
            <a:headEnd/>
            <a:tailEnd/>
          </a:ln>
          <a:effectLst/>
        </p:spPr>
        <p:txBody>
          <a:bodyPr wrap="square" lIns="96661" tIns="48331" rIns="96661" bIns="48331">
            <a:spAutoFit/>
          </a:bodyPr>
          <a:lstStyle/>
          <a:p>
            <a:pPr>
              <a:spcBef>
                <a:spcPct val="50000"/>
              </a:spcBef>
            </a:pPr>
            <a:r>
              <a:rPr lang="en-US" sz="1200" b="1" dirty="0">
                <a:latin typeface="Arial" panose="020B0604020202020204" pitchFamily="34" charset="0"/>
                <a:cs typeface="Arial" panose="020B0604020202020204" pitchFamily="34" charset="0"/>
              </a:rPr>
              <a:t>Instructor Notes:</a:t>
            </a:r>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0538" y="623888"/>
            <a:ext cx="4800600" cy="3600450"/>
          </a:xfrm>
        </p:spPr>
      </p:sp>
      <p:sp>
        <p:nvSpPr>
          <p:cNvPr id="3" name="Notes Placeholder 2"/>
          <p:cNvSpPr>
            <a:spLocks noGrp="1"/>
          </p:cNvSpPr>
          <p:nvPr>
            <p:ph type="body" idx="1"/>
          </p:nvPr>
        </p:nvSpPr>
        <p:spPr/>
        <p:txBody>
          <a:bodyPr>
            <a:normAutofit/>
          </a:bodyPr>
          <a:lstStyle/>
          <a:p>
            <a:pPr algn="just"/>
            <a:endParaRPr lang="en-US" sz="1000" dirty="0">
              <a:latin typeface="Arial" panose="020B0604020202020204" pitchFamily="34" charset="0"/>
              <a:cs typeface="Arial" panose="020B0604020202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720725"/>
            <a:ext cx="4800600" cy="3600450"/>
          </a:xfrm>
        </p:spPr>
      </p:sp>
      <p:sp>
        <p:nvSpPr>
          <p:cNvPr id="3" name="Notes Placeholder 2"/>
          <p:cNvSpPr>
            <a:spLocks noGrp="1"/>
          </p:cNvSpPr>
          <p:nvPr>
            <p:ph type="body" idx="1"/>
          </p:nvPr>
        </p:nvSpPr>
        <p:spPr>
          <a:xfrm>
            <a:off x="1752586" y="4440500"/>
            <a:ext cx="4800634" cy="4320540"/>
          </a:xfrm>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41350"/>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41350"/>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41350"/>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41350"/>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09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1516866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4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406745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6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189504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643008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682247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209483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1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74741464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2/14/2017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111223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3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732141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9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406584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1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181854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983808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9459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060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866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25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4443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8271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71"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405763286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60" r:id="rId18"/>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Spring Boot</a:t>
            </a:r>
            <a:endParaRPr lang="en-US" dirty="0"/>
          </a:p>
        </p:txBody>
      </p:sp>
      <p:sp>
        <p:nvSpPr>
          <p:cNvPr id="5" name="Subtitle 4"/>
          <p:cNvSpPr>
            <a:spLocks noGrp="1"/>
          </p:cNvSpPr>
          <p:nvPr>
            <p:ph type="subTitle" idx="1"/>
          </p:nvPr>
        </p:nvSpPr>
        <p:spPr>
          <a:xfrm>
            <a:off x="3923928" y="4949633"/>
            <a:ext cx="5220073" cy="874227"/>
          </a:xfrm>
        </p:spPr>
        <p:txBody>
          <a:bodyPr/>
          <a:lstStyle/>
          <a:p>
            <a:r>
              <a:rPr lang="en-US" dirty="0" smtClean="0"/>
              <a:t>Introduction to Spring Boot</a:t>
            </a:r>
            <a:endParaRPr lang="en-US" dirty="0"/>
          </a:p>
        </p:txBody>
      </p:sp>
    </p:spTree>
    <p:extLst>
      <p:ext uri="{BB962C8B-B14F-4D97-AF65-F5344CB8AC3E}">
        <p14:creationId xmlns:p14="http://schemas.microsoft.com/office/powerpoint/2010/main" val="3418164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Structuring your code</a:t>
            </a:r>
            <a:endParaRPr lang="en-US" dirty="0"/>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3876675"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3309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err="1" smtClean="0"/>
              <a:t>Mavan</a:t>
            </a:r>
            <a:r>
              <a:rPr lang="en-US" dirty="0" smtClean="0"/>
              <a:t> Goal to run the application</a:t>
            </a:r>
          </a:p>
          <a:p>
            <a:endParaRPr lang="en-US" dirty="0" smtClean="0"/>
          </a:p>
          <a:p>
            <a:pPr lvl="1"/>
            <a:r>
              <a:rPr lang="en-US" dirty="0" err="1" smtClean="0"/>
              <a:t>mvn</a:t>
            </a:r>
            <a:r>
              <a:rPr lang="en-US" dirty="0" smtClean="0"/>
              <a:t> </a:t>
            </a:r>
            <a:r>
              <a:rPr lang="en-US" dirty="0" err="1" smtClean="0"/>
              <a:t>spring-boot:run</a:t>
            </a:r>
            <a:endParaRPr lang="en-US" smtClean="0"/>
          </a:p>
          <a:p>
            <a:pPr lvl="1"/>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216729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SpringBootApplication</a:t>
            </a:r>
            <a:endParaRPr lang="en-US" dirty="0"/>
          </a:p>
        </p:txBody>
      </p:sp>
      <p:sp>
        <p:nvSpPr>
          <p:cNvPr id="3" name="Content Placeholder 2"/>
          <p:cNvSpPr>
            <a:spLocks noGrp="1"/>
          </p:cNvSpPr>
          <p:nvPr>
            <p:ph idx="1"/>
          </p:nvPr>
        </p:nvSpPr>
        <p:spPr/>
        <p:txBody>
          <a:bodyPr/>
          <a:lstStyle/>
          <a:p>
            <a:r>
              <a:rPr lang="en-US" dirty="0"/>
              <a:t>@</a:t>
            </a:r>
            <a:r>
              <a:rPr lang="en-US" dirty="0" err="1"/>
              <a:t>SpringBootApplication</a:t>
            </a:r>
            <a:r>
              <a:rPr lang="en-US" dirty="0"/>
              <a:t> is a convenience annotation that adds all of the following:</a:t>
            </a:r>
          </a:p>
          <a:p>
            <a:pPr lvl="1"/>
            <a:r>
              <a:rPr lang="en-US" dirty="0"/>
              <a:t>@Configuration tags the class as a source of bean definitions for the application context.</a:t>
            </a:r>
          </a:p>
          <a:p>
            <a:pPr lvl="1"/>
            <a:r>
              <a:rPr lang="en-US" dirty="0"/>
              <a:t>@</a:t>
            </a:r>
            <a:r>
              <a:rPr lang="en-US" dirty="0" err="1"/>
              <a:t>EnableAutoConfiguration</a:t>
            </a:r>
            <a:r>
              <a:rPr lang="en-US" dirty="0"/>
              <a:t> tells Spring Boot to start adding beans based on </a:t>
            </a:r>
            <a:r>
              <a:rPr lang="en-US" dirty="0" err="1"/>
              <a:t>classpath</a:t>
            </a:r>
            <a:r>
              <a:rPr lang="en-US" dirty="0"/>
              <a:t> settings, other beans, and various property settings.</a:t>
            </a:r>
          </a:p>
          <a:p>
            <a:pPr lvl="1"/>
            <a:r>
              <a:rPr lang="en-US" dirty="0"/>
              <a:t>Normally you would add @</a:t>
            </a:r>
            <a:r>
              <a:rPr lang="en-US" dirty="0" err="1"/>
              <a:t>EnableWebMvc</a:t>
            </a:r>
            <a:r>
              <a:rPr lang="en-US" dirty="0"/>
              <a:t> for a Spring MVC app, but Spring Boot adds it automatically when it sees </a:t>
            </a:r>
            <a:r>
              <a:rPr lang="en-US" b="1" dirty="0"/>
              <a:t>spring-</a:t>
            </a:r>
            <a:r>
              <a:rPr lang="en-US" b="1" dirty="0" err="1"/>
              <a:t>webmvc</a:t>
            </a:r>
            <a:r>
              <a:rPr lang="en-US" dirty="0"/>
              <a:t> on the </a:t>
            </a:r>
            <a:r>
              <a:rPr lang="en-US" dirty="0" err="1"/>
              <a:t>classpath</a:t>
            </a:r>
            <a:r>
              <a:rPr lang="en-US" dirty="0"/>
              <a:t>. This flags the application as a web application and activates key behaviors such as setting up a </a:t>
            </a:r>
            <a:r>
              <a:rPr lang="en-US" dirty="0" err="1"/>
              <a:t>DispatcherServlet</a:t>
            </a:r>
            <a:r>
              <a:rPr lang="en-US" dirty="0"/>
              <a:t>.</a:t>
            </a:r>
          </a:p>
          <a:p>
            <a:pPr lvl="1"/>
            <a:r>
              <a:rPr lang="en-US" dirty="0"/>
              <a:t>@</a:t>
            </a:r>
            <a:r>
              <a:rPr lang="en-US" dirty="0" err="1"/>
              <a:t>ComponentScan</a:t>
            </a:r>
            <a:r>
              <a:rPr lang="en-US" dirty="0"/>
              <a:t> tells Spring to look for other components, configurations, and services in the </a:t>
            </a:r>
            <a:r>
              <a:rPr lang="en-US" dirty="0" err="1"/>
              <a:t>the</a:t>
            </a:r>
            <a:r>
              <a:rPr lang="en-US" dirty="0"/>
              <a:t> hello package, allowing it to find the controllers.</a:t>
            </a:r>
          </a:p>
          <a:p>
            <a:endParaRPr lang="en-US" dirty="0"/>
          </a:p>
        </p:txBody>
      </p:sp>
    </p:spTree>
    <p:extLst>
      <p:ext uri="{BB962C8B-B14F-4D97-AF65-F5344CB8AC3E}">
        <p14:creationId xmlns:p14="http://schemas.microsoft.com/office/powerpoint/2010/main" val="2355712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RESTful Web Services </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611560" y="1772816"/>
            <a:ext cx="6462464" cy="3693319"/>
          </a:xfrm>
          <a:prstGeom prst="rect">
            <a:avLst/>
          </a:prstGeom>
        </p:spPr>
        <p:txBody>
          <a:bodyPr wrap="square">
            <a:spAutoFit/>
          </a:bodyPr>
          <a:lstStyle/>
          <a:p>
            <a:r>
              <a:rPr lang="en-US" dirty="0"/>
              <a:t>@</a:t>
            </a:r>
            <a:r>
              <a:rPr lang="en-US" dirty="0" err="1"/>
              <a:t>RestController</a:t>
            </a:r>
            <a:endParaRPr lang="en-US" dirty="0"/>
          </a:p>
          <a:p>
            <a:r>
              <a:rPr lang="en-US" dirty="0"/>
              <a:t>public class </a:t>
            </a:r>
            <a:r>
              <a:rPr lang="en-US" dirty="0" err="1"/>
              <a:t>GreetingController</a:t>
            </a:r>
            <a:r>
              <a:rPr lang="en-US" dirty="0"/>
              <a:t> {</a:t>
            </a:r>
          </a:p>
          <a:p>
            <a:endParaRPr lang="en-US" dirty="0"/>
          </a:p>
          <a:p>
            <a:r>
              <a:rPr lang="en-US" dirty="0"/>
              <a:t>    private static final String template = "Hello, %s!";</a:t>
            </a:r>
          </a:p>
          <a:p>
            <a:r>
              <a:rPr lang="en-US" dirty="0"/>
              <a:t>    private final </a:t>
            </a:r>
            <a:r>
              <a:rPr lang="en-US" dirty="0" err="1"/>
              <a:t>AtomicLong</a:t>
            </a:r>
            <a:r>
              <a:rPr lang="en-US" dirty="0"/>
              <a:t> counter = new </a:t>
            </a:r>
            <a:r>
              <a:rPr lang="en-US" dirty="0" err="1"/>
              <a:t>AtomicLong</a:t>
            </a:r>
            <a:r>
              <a:rPr lang="en-US" dirty="0"/>
              <a:t>();</a:t>
            </a:r>
          </a:p>
          <a:p>
            <a:endParaRPr lang="en-US" dirty="0"/>
          </a:p>
          <a:p>
            <a:r>
              <a:rPr lang="en-US" dirty="0"/>
              <a:t>    @</a:t>
            </a:r>
            <a:r>
              <a:rPr lang="en-US" dirty="0" err="1"/>
              <a:t>RequestMapping</a:t>
            </a:r>
            <a:r>
              <a:rPr lang="en-US" dirty="0"/>
              <a:t>("/greeting")</a:t>
            </a:r>
          </a:p>
          <a:p>
            <a:r>
              <a:rPr lang="en-US" dirty="0"/>
              <a:t>    public Greeting greeting(@</a:t>
            </a:r>
            <a:r>
              <a:rPr lang="en-US" dirty="0" err="1"/>
              <a:t>RequestParam</a:t>
            </a:r>
            <a:r>
              <a:rPr lang="en-US" dirty="0"/>
              <a:t>(value="name", </a:t>
            </a:r>
            <a:r>
              <a:rPr lang="en-US" dirty="0" err="1"/>
              <a:t>defaultValue</a:t>
            </a:r>
            <a:r>
              <a:rPr lang="en-US" dirty="0"/>
              <a:t>="World") String name) {</a:t>
            </a:r>
          </a:p>
          <a:p>
            <a:r>
              <a:rPr lang="en-US" dirty="0"/>
              <a:t>        return new Greeting(</a:t>
            </a:r>
            <a:r>
              <a:rPr lang="en-US" dirty="0" err="1"/>
              <a:t>counter.incrementAndGet</a:t>
            </a:r>
            <a:r>
              <a:rPr lang="en-US" dirty="0"/>
              <a:t>(),</a:t>
            </a:r>
          </a:p>
          <a:p>
            <a:r>
              <a:rPr lang="en-US" dirty="0"/>
              <a:t>                            </a:t>
            </a:r>
            <a:r>
              <a:rPr lang="en-US" dirty="0" err="1"/>
              <a:t>String.format</a:t>
            </a:r>
            <a:r>
              <a:rPr lang="en-US" dirty="0"/>
              <a:t>(template, name));</a:t>
            </a:r>
          </a:p>
          <a:p>
            <a:r>
              <a:rPr lang="en-US" dirty="0"/>
              <a:t>    }</a:t>
            </a:r>
          </a:p>
          <a:p>
            <a:r>
              <a:rPr lang="en-US" dirty="0"/>
              <a:t>}</a:t>
            </a:r>
          </a:p>
        </p:txBody>
      </p:sp>
    </p:spTree>
    <p:extLst>
      <p:ext uri="{BB962C8B-B14F-4D97-AF65-F5344CB8AC3E}">
        <p14:creationId xmlns:p14="http://schemas.microsoft.com/office/powerpoint/2010/main" val="1080670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RESTful Service </a:t>
            </a:r>
            <a:endParaRPr lang="en-US" dirty="0"/>
          </a:p>
        </p:txBody>
      </p:sp>
      <p:sp>
        <p:nvSpPr>
          <p:cNvPr id="3" name="Content Placeholder 2"/>
          <p:cNvSpPr>
            <a:spLocks noGrp="1"/>
          </p:cNvSpPr>
          <p:nvPr>
            <p:ph idx="1"/>
          </p:nvPr>
        </p:nvSpPr>
        <p:spPr/>
        <p:txBody>
          <a:bodyPr/>
          <a:lstStyle/>
          <a:p>
            <a:r>
              <a:rPr lang="en-US" dirty="0"/>
              <a:t>Accessing a third-party REST service inside a Spring application revolves around the use of the Spring RestTemplate class</a:t>
            </a:r>
            <a:r>
              <a:rPr lang="en-US" dirty="0" smtClean="0"/>
              <a:t>.</a:t>
            </a:r>
          </a:p>
          <a:p>
            <a:endParaRPr lang="en-US" dirty="0"/>
          </a:p>
        </p:txBody>
      </p:sp>
      <p:sp>
        <p:nvSpPr>
          <p:cNvPr id="5" name="Rectangle 4"/>
          <p:cNvSpPr/>
          <p:nvPr/>
        </p:nvSpPr>
        <p:spPr>
          <a:xfrm>
            <a:off x="539552" y="2708920"/>
            <a:ext cx="7942403" cy="2585323"/>
          </a:xfrm>
          <a:prstGeom prst="rect">
            <a:avLst/>
          </a:prstGeom>
        </p:spPr>
        <p:txBody>
          <a:bodyPr wrap="square">
            <a:spAutoFit/>
          </a:bodyPr>
          <a:lstStyle/>
          <a:p>
            <a:r>
              <a:rPr lang="en-US" dirty="0"/>
              <a:t>private static void </a:t>
            </a:r>
            <a:r>
              <a:rPr lang="en-US" dirty="0" err="1"/>
              <a:t>getEmployees</a:t>
            </a:r>
            <a:r>
              <a:rPr lang="en-US" dirty="0"/>
              <a:t>()</a:t>
            </a:r>
          </a:p>
          <a:p>
            <a:r>
              <a:rPr lang="en-US" dirty="0"/>
              <a:t>{</a:t>
            </a:r>
          </a:p>
          <a:p>
            <a:r>
              <a:rPr lang="en-US" dirty="0"/>
              <a:t>	final String </a:t>
            </a:r>
            <a:r>
              <a:rPr lang="en-US" dirty="0" err="1"/>
              <a:t>uri</a:t>
            </a:r>
            <a:r>
              <a:rPr lang="en-US" dirty="0"/>
              <a:t> = "http://localhost:8080/</a:t>
            </a:r>
            <a:r>
              <a:rPr lang="en-US" dirty="0" err="1"/>
              <a:t>springrestexample</a:t>
            </a:r>
            <a:r>
              <a:rPr lang="en-US" dirty="0"/>
              <a:t>/</a:t>
            </a:r>
            <a:r>
              <a:rPr lang="en-US" dirty="0" err="1"/>
              <a:t>employees.json</a:t>
            </a:r>
            <a:r>
              <a:rPr lang="en-US" dirty="0"/>
              <a:t>";</a:t>
            </a:r>
          </a:p>
          <a:p>
            <a:r>
              <a:rPr lang="en-US" dirty="0"/>
              <a:t>	</a:t>
            </a:r>
          </a:p>
          <a:p>
            <a:r>
              <a:rPr lang="en-US" dirty="0"/>
              <a:t>	RestTemplate </a:t>
            </a:r>
            <a:r>
              <a:rPr lang="en-US" dirty="0" err="1"/>
              <a:t>restTemplate</a:t>
            </a:r>
            <a:r>
              <a:rPr lang="en-US" dirty="0"/>
              <a:t> = new RestTemplate();</a:t>
            </a:r>
          </a:p>
          <a:p>
            <a:r>
              <a:rPr lang="en-US" dirty="0"/>
              <a:t>	String result = </a:t>
            </a:r>
            <a:r>
              <a:rPr lang="en-US" dirty="0" err="1"/>
              <a:t>restTemplate.getForObject</a:t>
            </a:r>
            <a:r>
              <a:rPr lang="en-US" dirty="0"/>
              <a:t>(</a:t>
            </a:r>
            <a:r>
              <a:rPr lang="en-US" dirty="0" err="1"/>
              <a:t>uri</a:t>
            </a:r>
            <a:r>
              <a:rPr lang="en-US" dirty="0"/>
              <a:t>, </a:t>
            </a:r>
            <a:r>
              <a:rPr lang="en-US" dirty="0" err="1"/>
              <a:t>String.class</a:t>
            </a:r>
            <a:r>
              <a:rPr lang="en-US" dirty="0"/>
              <a:t>);</a:t>
            </a:r>
          </a:p>
          <a:p>
            <a:r>
              <a:rPr lang="en-US" dirty="0"/>
              <a:t>	</a:t>
            </a:r>
            <a:r>
              <a:rPr lang="en-US" dirty="0" err="1" smtClean="0"/>
              <a:t>System.out.println</a:t>
            </a:r>
            <a:r>
              <a:rPr lang="en-US" dirty="0" smtClean="0"/>
              <a:t>(result</a:t>
            </a:r>
            <a:r>
              <a:rPr lang="en-US" dirty="0"/>
              <a:t>);</a:t>
            </a:r>
          </a:p>
          <a:p>
            <a:r>
              <a:rPr lang="en-US" dirty="0"/>
              <a:t>}</a:t>
            </a:r>
          </a:p>
        </p:txBody>
      </p:sp>
    </p:spTree>
    <p:extLst>
      <p:ext uri="{BB962C8B-B14F-4D97-AF65-F5344CB8AC3E}">
        <p14:creationId xmlns:p14="http://schemas.microsoft.com/office/powerpoint/2010/main" val="680995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p:txBody>
          <a:bodyPr/>
          <a:lstStyle/>
          <a:p>
            <a:r>
              <a:rPr lang="en-US" dirty="0"/>
              <a:t>Demo</a:t>
            </a:r>
          </a:p>
        </p:txBody>
      </p:sp>
      <p:sp>
        <p:nvSpPr>
          <p:cNvPr id="55" name="Content Placeholder 54"/>
          <p:cNvSpPr>
            <a:spLocks noGrp="1"/>
          </p:cNvSpPr>
          <p:nvPr>
            <p:ph idx="1"/>
          </p:nvPr>
        </p:nvSpPr>
        <p:spPr/>
        <p:txBody>
          <a:bodyPr/>
          <a:lstStyle/>
          <a:p>
            <a:r>
              <a:rPr lang="en-US" dirty="0" smtClean="0"/>
              <a:t>Developing REST Service and Consuming it</a:t>
            </a:r>
            <a:endParaRPr lang="en-US" dirty="0"/>
          </a:p>
          <a:p>
            <a:endParaRPr lang="en-US" dirty="0"/>
          </a:p>
        </p:txBody>
      </p:sp>
    </p:spTree>
    <p:extLst>
      <p:ext uri="{BB962C8B-B14F-4D97-AF65-F5344CB8AC3E}">
        <p14:creationId xmlns:p14="http://schemas.microsoft.com/office/powerpoint/2010/main" val="2879225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 </a:t>
            </a:r>
            <a:r>
              <a:rPr lang="en-US" dirty="0" smtClean="0"/>
              <a:t>JPA</a:t>
            </a:r>
            <a:endParaRPr lang="en-US" dirty="0"/>
          </a:p>
        </p:txBody>
      </p:sp>
      <p:sp>
        <p:nvSpPr>
          <p:cNvPr id="3" name="Content Placeholder 2"/>
          <p:cNvSpPr>
            <a:spLocks noGrp="1"/>
          </p:cNvSpPr>
          <p:nvPr>
            <p:ph idx="1"/>
          </p:nvPr>
        </p:nvSpPr>
        <p:spPr/>
        <p:txBody>
          <a:bodyPr/>
          <a:lstStyle/>
          <a:p>
            <a:r>
              <a:rPr lang="en-US" dirty="0"/>
              <a:t>What is Spring Data?</a:t>
            </a:r>
          </a:p>
          <a:p>
            <a:pPr lvl="1"/>
            <a:r>
              <a:rPr lang="en-US" dirty="0"/>
              <a:t>Spring Data is a high level project developed by Spring community aimed at simplifying the data access operations for the applications. There are several sub-projects maintained for the individual </a:t>
            </a:r>
            <a:r>
              <a:rPr lang="en-US" dirty="0" smtClean="0"/>
              <a:t>stores</a:t>
            </a:r>
            <a:r>
              <a:rPr lang="en-US" dirty="0"/>
              <a:t> to have its own implementation of repositories.</a:t>
            </a:r>
          </a:p>
          <a:p>
            <a:pPr lvl="1"/>
            <a:r>
              <a:rPr lang="en-US" dirty="0"/>
              <a:t>If you are using </a:t>
            </a:r>
            <a:r>
              <a:rPr lang="en-US" b="1" dirty="0"/>
              <a:t>Spring Data</a:t>
            </a:r>
            <a:r>
              <a:rPr lang="en-US" dirty="0"/>
              <a:t> in your project, you are not going to write most of the low level data access operations like writing SQL query, DAO classes,  etc. Spring Data will generate everything dynamically at run-time by creating the proxy instances of your abstract repositories and perform the required operations. What you write is the abstract interfaces that define the required operations</a:t>
            </a:r>
            <a:r>
              <a:rPr lang="en-US" dirty="0" smtClean="0"/>
              <a:t>.</a:t>
            </a:r>
          </a:p>
          <a:p>
            <a:r>
              <a:rPr lang="en-US" dirty="0"/>
              <a:t>Spring Data has the following sub-projects:</a:t>
            </a:r>
          </a:p>
          <a:p>
            <a:pPr lvl="1"/>
            <a:r>
              <a:rPr lang="en-US" dirty="0"/>
              <a:t>Spring Data </a:t>
            </a:r>
            <a:r>
              <a:rPr lang="en-US" dirty="0" err="1"/>
              <a:t>Commons,,Spring</a:t>
            </a:r>
            <a:r>
              <a:rPr lang="en-US" dirty="0"/>
              <a:t> Data </a:t>
            </a:r>
            <a:r>
              <a:rPr lang="en-US" dirty="0" err="1"/>
              <a:t>MongoDB,Spring</a:t>
            </a:r>
            <a:r>
              <a:rPr lang="en-US" dirty="0"/>
              <a:t> Data </a:t>
            </a:r>
            <a:r>
              <a:rPr lang="en-US" dirty="0" err="1"/>
              <a:t>Redis,Spring</a:t>
            </a:r>
            <a:r>
              <a:rPr lang="en-US" dirty="0"/>
              <a:t> Data </a:t>
            </a:r>
            <a:r>
              <a:rPr lang="en-US" dirty="0" err="1"/>
              <a:t>Solr,Spring</a:t>
            </a:r>
            <a:r>
              <a:rPr lang="en-US" dirty="0"/>
              <a:t> Data </a:t>
            </a:r>
            <a:r>
              <a:rPr lang="en-US" dirty="0" err="1"/>
              <a:t>Gemfire,Spring</a:t>
            </a:r>
            <a:r>
              <a:rPr lang="en-US" dirty="0"/>
              <a:t> Data REST</a:t>
            </a:r>
          </a:p>
          <a:p>
            <a:pPr lvl="1"/>
            <a:endParaRPr lang="en-US" dirty="0"/>
          </a:p>
          <a:p>
            <a:endParaRPr lang="en-US" dirty="0"/>
          </a:p>
        </p:txBody>
      </p:sp>
    </p:spTree>
    <p:extLst>
      <p:ext uri="{BB962C8B-B14F-4D97-AF65-F5344CB8AC3E}">
        <p14:creationId xmlns:p14="http://schemas.microsoft.com/office/powerpoint/2010/main" val="232319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 JPA</a:t>
            </a:r>
          </a:p>
        </p:txBody>
      </p:sp>
      <p:sp>
        <p:nvSpPr>
          <p:cNvPr id="3" name="Content Placeholder 2"/>
          <p:cNvSpPr>
            <a:spLocks noGrp="1"/>
          </p:cNvSpPr>
          <p:nvPr>
            <p:ph idx="1"/>
          </p:nvPr>
        </p:nvSpPr>
        <p:spPr/>
        <p:txBody>
          <a:bodyPr/>
          <a:lstStyle/>
          <a:p>
            <a:r>
              <a:rPr lang="en-US" dirty="0"/>
              <a:t>Spring Data Repositories</a:t>
            </a:r>
          </a:p>
          <a:p>
            <a:pPr lvl="1"/>
            <a:r>
              <a:rPr lang="en-US" dirty="0"/>
              <a:t>The following are the three base interfaces defined in the </a:t>
            </a:r>
            <a:r>
              <a:rPr lang="en-US" b="1" dirty="0"/>
              <a:t>spring data commons</a:t>
            </a:r>
            <a:r>
              <a:rPr lang="en-US" dirty="0"/>
              <a:t> project</a:t>
            </a:r>
            <a:r>
              <a:rPr lang="en-US" dirty="0" smtClean="0"/>
              <a:t>.</a:t>
            </a:r>
          </a:p>
          <a:p>
            <a:pPr lvl="1"/>
            <a:endParaRPr lang="en-US" dirty="0"/>
          </a:p>
          <a:p>
            <a:r>
              <a:rPr lang="en-US" dirty="0" smtClean="0"/>
              <a:t>The three </a:t>
            </a:r>
            <a:r>
              <a:rPr lang="en-US" dirty="0"/>
              <a:t>base interfaces defined in the </a:t>
            </a:r>
            <a:r>
              <a:rPr lang="en-US" b="1" dirty="0"/>
              <a:t>spring data commons</a:t>
            </a:r>
            <a:r>
              <a:rPr lang="en-US" dirty="0"/>
              <a:t> project</a:t>
            </a:r>
            <a:r>
              <a:rPr lang="en-US" dirty="0" smtClean="0"/>
              <a:t>.</a:t>
            </a:r>
          </a:p>
          <a:p>
            <a:pPr lvl="1"/>
            <a:r>
              <a:rPr lang="en-US" dirty="0" smtClean="0"/>
              <a:t>Repository</a:t>
            </a:r>
          </a:p>
          <a:p>
            <a:pPr lvl="1"/>
            <a:r>
              <a:rPr lang="en-US" dirty="0" smtClean="0"/>
              <a:t>CRUD repository</a:t>
            </a:r>
          </a:p>
          <a:p>
            <a:pPr lvl="1"/>
            <a:endParaRPr lang="en-US" dirty="0" smtClean="0"/>
          </a:p>
          <a:p>
            <a:pPr lvl="1"/>
            <a:endParaRPr lang="en-US" dirty="0"/>
          </a:p>
        </p:txBody>
      </p:sp>
    </p:spTree>
    <p:extLst>
      <p:ext uri="{BB962C8B-B14F-4D97-AF65-F5344CB8AC3E}">
        <p14:creationId xmlns:p14="http://schemas.microsoft.com/office/powerpoint/2010/main" val="2160634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 JPA</a:t>
            </a:r>
          </a:p>
        </p:txBody>
      </p:sp>
      <p:sp>
        <p:nvSpPr>
          <p:cNvPr id="3" name="Content Placeholder 2"/>
          <p:cNvSpPr>
            <a:spLocks noGrp="1"/>
          </p:cNvSpPr>
          <p:nvPr>
            <p:ph idx="1"/>
          </p:nvPr>
        </p:nvSpPr>
        <p:spPr/>
        <p:txBody>
          <a:bodyPr/>
          <a:lstStyle/>
          <a:p>
            <a:r>
              <a:rPr lang="en-US" dirty="0"/>
              <a:t>Repository</a:t>
            </a:r>
          </a:p>
          <a:p>
            <a:pPr lvl="1"/>
            <a:r>
              <a:rPr lang="en-US" dirty="0"/>
              <a:t>It is the central interface in the spring data repository abstraction. This is a marker interface. If you are extending this interface, you have to declare your own methods and the implementations will be provided by the spring run-time. For this interface also we have to pass two </a:t>
            </a:r>
            <a:r>
              <a:rPr lang="en-US" dirty="0" err="1"/>
              <a:t>parameters:type</a:t>
            </a:r>
            <a:r>
              <a:rPr lang="en-US" dirty="0"/>
              <a:t> of the entity and type of the entity’s id field</a:t>
            </a:r>
            <a:r>
              <a:rPr lang="en-US" dirty="0" smtClean="0"/>
              <a:t>. This </a:t>
            </a:r>
            <a:r>
              <a:rPr lang="en-US" dirty="0"/>
              <a:t>is the super interface for </a:t>
            </a:r>
            <a:r>
              <a:rPr lang="en-US" dirty="0" err="1"/>
              <a:t>CrudRepository</a:t>
            </a:r>
            <a:r>
              <a:rPr lang="en-US" dirty="0" smtClean="0"/>
              <a:t>.</a:t>
            </a:r>
          </a:p>
          <a:p>
            <a:r>
              <a:rPr lang="en-US" dirty="0" err="1"/>
              <a:t>CrudRepository</a:t>
            </a:r>
            <a:endParaRPr lang="en-US" dirty="0"/>
          </a:p>
          <a:p>
            <a:pPr lvl="1"/>
            <a:r>
              <a:rPr lang="en-US" dirty="0" err="1"/>
              <a:t>CrudRepository</a:t>
            </a:r>
            <a:r>
              <a:rPr lang="en-US" dirty="0"/>
              <a:t> provides methods for the CRUD operations. This interface extends the Repository interface. When you define </a:t>
            </a:r>
            <a:r>
              <a:rPr lang="en-US" dirty="0" err="1"/>
              <a:t>CrudRepository</a:t>
            </a:r>
            <a:r>
              <a:rPr lang="en-US" dirty="0"/>
              <a:t>, you have to pass the two parameters: </a:t>
            </a:r>
            <a:r>
              <a:rPr lang="en-US" b="1" dirty="0"/>
              <a:t>type of the entity and type of the entity’s id field</a:t>
            </a:r>
            <a:r>
              <a:rPr lang="en-US" dirty="0"/>
              <a:t>. This interface has the following methods:</a:t>
            </a:r>
          </a:p>
          <a:p>
            <a:pPr lvl="1"/>
            <a:r>
              <a:rPr lang="en-US" strike="sngStrike" dirty="0"/>
              <a:t>S save(S entity</a:t>
            </a:r>
            <a:r>
              <a:rPr lang="en-US" strike="sngStrike" dirty="0" smtClean="0"/>
              <a:t>),  </a:t>
            </a:r>
            <a:r>
              <a:rPr lang="en-US" dirty="0" smtClean="0"/>
              <a:t>T </a:t>
            </a:r>
            <a:r>
              <a:rPr lang="en-US" dirty="0" err="1"/>
              <a:t>findOne</a:t>
            </a:r>
            <a:r>
              <a:rPr lang="en-US" dirty="0"/>
              <a:t>(ID </a:t>
            </a:r>
            <a:r>
              <a:rPr lang="en-US" dirty="0" err="1"/>
              <a:t>primaryKey</a:t>
            </a:r>
            <a:r>
              <a:rPr lang="en-US" dirty="0" smtClean="0"/>
              <a:t>),</a:t>
            </a:r>
            <a:r>
              <a:rPr lang="en-US" dirty="0" err="1" smtClean="0"/>
              <a:t>Iterable</a:t>
            </a:r>
            <a:r>
              <a:rPr lang="en-US" dirty="0" smtClean="0"/>
              <a:t> </a:t>
            </a:r>
            <a:r>
              <a:rPr lang="en-US" dirty="0" err="1"/>
              <a:t>findAll</a:t>
            </a:r>
            <a:r>
              <a:rPr lang="en-US" dirty="0" smtClean="0"/>
              <a:t>(),Long </a:t>
            </a:r>
            <a:r>
              <a:rPr lang="en-US" dirty="0"/>
              <a:t>count</a:t>
            </a:r>
            <a:r>
              <a:rPr lang="en-US" dirty="0" smtClean="0"/>
              <a:t>(),void </a:t>
            </a:r>
            <a:r>
              <a:rPr lang="en-US" dirty="0"/>
              <a:t>delete(T entity</a:t>
            </a:r>
            <a:r>
              <a:rPr lang="en-US" dirty="0" smtClean="0"/>
              <a:t>),</a:t>
            </a:r>
            <a:r>
              <a:rPr lang="en-US" dirty="0" err="1" smtClean="0"/>
              <a:t>boolean</a:t>
            </a:r>
            <a:r>
              <a:rPr lang="en-US" dirty="0" smtClean="0"/>
              <a:t> </a:t>
            </a:r>
            <a:r>
              <a:rPr lang="en-US" dirty="0"/>
              <a:t>exists(ID </a:t>
            </a:r>
            <a:r>
              <a:rPr lang="en-US" dirty="0" err="1"/>
              <a:t>primaryKey</a:t>
            </a:r>
            <a:r>
              <a:rPr lang="en-US" dirty="0"/>
              <a:t>)</a:t>
            </a:r>
          </a:p>
          <a:p>
            <a:pPr lvl="1"/>
            <a:r>
              <a:rPr lang="en-US" dirty="0"/>
              <a:t>If you are extending the </a:t>
            </a:r>
            <a:r>
              <a:rPr lang="en-US" dirty="0" err="1"/>
              <a:t>CrudRepository</a:t>
            </a:r>
            <a:r>
              <a:rPr lang="en-US" dirty="0"/>
              <a:t>, there is no need for implementing your own methods. Just extend this interface and leave it as blank. Required implementations are provide at run time.</a:t>
            </a:r>
          </a:p>
          <a:p>
            <a:endParaRPr lang="en-US" dirty="0"/>
          </a:p>
          <a:p>
            <a:endParaRPr lang="en-US" dirty="0"/>
          </a:p>
        </p:txBody>
      </p:sp>
    </p:spTree>
    <p:extLst>
      <p:ext uri="{BB962C8B-B14F-4D97-AF65-F5344CB8AC3E}">
        <p14:creationId xmlns:p14="http://schemas.microsoft.com/office/powerpoint/2010/main" val="2089446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 JPA</a:t>
            </a:r>
          </a:p>
        </p:txBody>
      </p:sp>
      <p:sp>
        <p:nvSpPr>
          <p:cNvPr id="3" name="Content Placeholder 2"/>
          <p:cNvSpPr>
            <a:spLocks noGrp="1"/>
          </p:cNvSpPr>
          <p:nvPr>
            <p:ph idx="1"/>
          </p:nvPr>
        </p:nvSpPr>
        <p:spPr/>
        <p:txBody>
          <a:bodyPr/>
          <a:lstStyle/>
          <a:p>
            <a:endParaRPr lang="en-US"/>
          </a:p>
        </p:txBody>
      </p:sp>
      <p:pic>
        <p:nvPicPr>
          <p:cNvPr id="11266" name="Picture 2" descr="Draw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96752"/>
            <a:ext cx="4333875" cy="5055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829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Spring Boot?</a:t>
            </a:r>
          </a:p>
        </p:txBody>
      </p:sp>
      <p:sp>
        <p:nvSpPr>
          <p:cNvPr id="3" name="Content Placeholder 2"/>
          <p:cNvSpPr>
            <a:spLocks noGrp="1"/>
          </p:cNvSpPr>
          <p:nvPr>
            <p:ph idx="1"/>
          </p:nvPr>
        </p:nvSpPr>
        <p:spPr>
          <a:xfrm>
            <a:off x="298516" y="1456756"/>
            <a:ext cx="8712115" cy="4636540"/>
          </a:xfrm>
        </p:spPr>
        <p:txBody>
          <a:bodyPr/>
          <a:lstStyle/>
          <a:p>
            <a:r>
              <a:rPr lang="en-US" sz="2000" dirty="0"/>
              <a:t>Spring Boot uses completely new development model to make Java Development very easy by avoiding some tedious development steps and boilerplate code and configuration</a:t>
            </a:r>
            <a:r>
              <a:rPr lang="en-US" sz="2000" dirty="0" smtClean="0"/>
              <a:t>.</a:t>
            </a:r>
          </a:p>
          <a:p>
            <a:r>
              <a:rPr lang="en-US" sz="2000" dirty="0"/>
              <a:t>It is a Framework developed on top of existing Spring Framework</a:t>
            </a:r>
            <a:r>
              <a:rPr lang="en-US" sz="2000" dirty="0" smtClean="0"/>
              <a:t>.</a:t>
            </a:r>
          </a:p>
          <a:p>
            <a:r>
              <a:rPr lang="en-US" sz="2000" dirty="0"/>
              <a:t>Spring Boot is a Framework from “The Spring Team” to ease the bootstrapping and development of new Spring Applications</a:t>
            </a:r>
            <a:r>
              <a:rPr lang="en-US" sz="2000" dirty="0" smtClean="0"/>
              <a:t>.</a:t>
            </a:r>
          </a:p>
          <a:p>
            <a:r>
              <a:rPr lang="en-US" sz="2000" dirty="0" smtClean="0"/>
              <a:t>It </a:t>
            </a:r>
            <a:r>
              <a:rPr lang="en-US" sz="2000" dirty="0"/>
              <a:t>provides defaults for code and annotation configuration to quick start new Spring projects within no time. </a:t>
            </a:r>
            <a:endParaRPr lang="en-US" sz="2000" dirty="0" smtClean="0"/>
          </a:p>
          <a:p>
            <a:r>
              <a:rPr lang="en-US" sz="2000" dirty="0" smtClean="0"/>
              <a:t>It </a:t>
            </a:r>
            <a:r>
              <a:rPr lang="en-US" sz="2000" dirty="0"/>
              <a:t>follows “Opinionated Defaults Configuration” Approach to avoid lot of boilerplate code and configuration to improve Development, Unit Test and Integration Test Process.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5085184"/>
            <a:ext cx="76676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8661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p:txBody>
          <a:bodyPr/>
          <a:lstStyle/>
          <a:p>
            <a:r>
              <a:rPr lang="en-US" dirty="0"/>
              <a:t>Demo</a:t>
            </a:r>
          </a:p>
        </p:txBody>
      </p:sp>
      <p:sp>
        <p:nvSpPr>
          <p:cNvPr id="55" name="Content Placeholder 54"/>
          <p:cNvSpPr>
            <a:spLocks noGrp="1"/>
          </p:cNvSpPr>
          <p:nvPr>
            <p:ph idx="1"/>
          </p:nvPr>
        </p:nvSpPr>
        <p:spPr/>
        <p:txBody>
          <a:bodyPr/>
          <a:lstStyle/>
          <a:p>
            <a:r>
              <a:rPr lang="en-US" dirty="0" smtClean="0"/>
              <a:t>Demo on Using CRUD </a:t>
            </a:r>
            <a:r>
              <a:rPr lang="en-US" dirty="0" smtClean="0"/>
              <a:t>Repository</a:t>
            </a:r>
          </a:p>
          <a:p>
            <a:pPr marL="0" indent="0">
              <a:buNone/>
            </a:pPr>
            <a:endParaRPr lang="en-US" dirty="0"/>
          </a:p>
          <a:p>
            <a:endParaRPr lang="en-US" dirty="0"/>
          </a:p>
        </p:txBody>
      </p:sp>
    </p:spTree>
    <p:extLst>
      <p:ext uri="{BB962C8B-B14F-4D97-AF65-F5344CB8AC3E}">
        <p14:creationId xmlns:p14="http://schemas.microsoft.com/office/powerpoint/2010/main" val="1737043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endParaRPr lang="en-US" dirty="0"/>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323528" y="2274838"/>
            <a:ext cx="6534472" cy="3139321"/>
          </a:xfrm>
          <a:prstGeom prst="rect">
            <a:avLst/>
          </a:prstGeom>
        </p:spPr>
        <p:txBody>
          <a:bodyPr wrap="square">
            <a:spAutoFit/>
          </a:bodyPr>
          <a:lstStyle/>
          <a:p>
            <a:r>
              <a:rPr lang="en-US" dirty="0"/>
              <a:t>@</a:t>
            </a:r>
            <a:r>
              <a:rPr lang="en-US" dirty="0" smtClean="0"/>
              <a:t>Controller</a:t>
            </a:r>
          </a:p>
          <a:p>
            <a:r>
              <a:rPr lang="en-US" dirty="0" smtClean="0"/>
              <a:t>public  class </a:t>
            </a:r>
            <a:r>
              <a:rPr lang="en-US" dirty="0" err="1"/>
              <a:t>GreetingController</a:t>
            </a:r>
            <a:r>
              <a:rPr lang="en-US" dirty="0"/>
              <a:t> </a:t>
            </a:r>
            <a:endParaRPr lang="en-US" dirty="0" smtClean="0"/>
          </a:p>
          <a:p>
            <a:r>
              <a:rPr lang="en-US" dirty="0" smtClean="0"/>
              <a:t>{    </a:t>
            </a:r>
            <a:r>
              <a:rPr lang="en-US" dirty="0"/>
              <a:t>@</a:t>
            </a:r>
            <a:r>
              <a:rPr lang="en-US" dirty="0" err="1"/>
              <a:t>RequestMapping</a:t>
            </a:r>
            <a:r>
              <a:rPr lang="en-US" dirty="0"/>
              <a:t>("/greeting")    </a:t>
            </a:r>
            <a:endParaRPr lang="en-US" dirty="0" smtClean="0"/>
          </a:p>
          <a:p>
            <a:r>
              <a:rPr lang="en-US" dirty="0" smtClean="0"/>
              <a:t>public </a:t>
            </a:r>
            <a:r>
              <a:rPr lang="en-US" dirty="0"/>
              <a:t>String greeting(@</a:t>
            </a:r>
            <a:r>
              <a:rPr lang="en-US" dirty="0" err="1"/>
              <a:t>RequestParam</a:t>
            </a:r>
            <a:r>
              <a:rPr lang="en-US" dirty="0"/>
              <a:t>(value="name", required=false, </a:t>
            </a:r>
            <a:r>
              <a:rPr lang="en-US" dirty="0" err="1"/>
              <a:t>defaultValue</a:t>
            </a:r>
            <a:r>
              <a:rPr lang="en-US" dirty="0"/>
              <a:t>="World") </a:t>
            </a:r>
            <a:endParaRPr lang="en-US" dirty="0" smtClean="0"/>
          </a:p>
          <a:p>
            <a:r>
              <a:rPr lang="en-US" dirty="0" smtClean="0"/>
              <a:t>String </a:t>
            </a:r>
            <a:r>
              <a:rPr lang="en-US" dirty="0"/>
              <a:t>name, Model model) {  </a:t>
            </a:r>
            <a:endParaRPr lang="en-US" dirty="0" smtClean="0"/>
          </a:p>
          <a:p>
            <a:r>
              <a:rPr lang="en-US" dirty="0" smtClean="0"/>
              <a:t>      </a:t>
            </a:r>
            <a:r>
              <a:rPr lang="en-US" dirty="0" err="1"/>
              <a:t>model.addAttribute</a:t>
            </a:r>
            <a:r>
              <a:rPr lang="en-US" dirty="0"/>
              <a:t>("name", name);  </a:t>
            </a:r>
            <a:endParaRPr lang="en-US" dirty="0" smtClean="0"/>
          </a:p>
          <a:p>
            <a:r>
              <a:rPr lang="en-US" dirty="0" smtClean="0"/>
              <a:t>      </a:t>
            </a:r>
            <a:r>
              <a:rPr lang="en-US" dirty="0"/>
              <a:t>return "greeting";  </a:t>
            </a:r>
            <a:endParaRPr lang="en-US" dirty="0" smtClean="0"/>
          </a:p>
          <a:p>
            <a:r>
              <a:rPr lang="en-US" dirty="0" smtClean="0"/>
              <a:t>  }</a:t>
            </a:r>
          </a:p>
          <a:p>
            <a:endParaRPr lang="en-US" dirty="0"/>
          </a:p>
          <a:p>
            <a:r>
              <a:rPr lang="en-US" dirty="0" smtClean="0"/>
              <a:t>}</a:t>
            </a:r>
            <a:endParaRPr lang="en-US" dirty="0"/>
          </a:p>
        </p:txBody>
      </p:sp>
    </p:spTree>
    <p:extLst>
      <p:ext uri="{BB962C8B-B14F-4D97-AF65-F5344CB8AC3E}">
        <p14:creationId xmlns:p14="http://schemas.microsoft.com/office/powerpoint/2010/main" val="3116349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p>
        </p:txBody>
      </p:sp>
      <p:sp>
        <p:nvSpPr>
          <p:cNvPr id="3" name="Content Placeholder 2"/>
          <p:cNvSpPr>
            <a:spLocks noGrp="1"/>
          </p:cNvSpPr>
          <p:nvPr>
            <p:ph idx="1"/>
          </p:nvPr>
        </p:nvSpPr>
        <p:spPr/>
        <p:txBody>
          <a:bodyPr/>
          <a:lstStyle/>
          <a:p>
            <a:r>
              <a:rPr lang="en-US" dirty="0" smtClean="0"/>
              <a:t>Greetings.html .</a:t>
            </a:r>
            <a:endParaRPr lang="en-US" dirty="0"/>
          </a:p>
        </p:txBody>
      </p:sp>
      <p:sp>
        <p:nvSpPr>
          <p:cNvPr id="4" name="Rectangle 3"/>
          <p:cNvSpPr/>
          <p:nvPr/>
        </p:nvSpPr>
        <p:spPr>
          <a:xfrm>
            <a:off x="395536" y="2274838"/>
            <a:ext cx="6462464" cy="3416320"/>
          </a:xfrm>
          <a:prstGeom prst="rect">
            <a:avLst/>
          </a:prstGeom>
        </p:spPr>
        <p:txBody>
          <a:bodyPr wrap="square">
            <a:spAutoFit/>
          </a:bodyPr>
          <a:lstStyle/>
          <a:p>
            <a:r>
              <a:rPr lang="en-US" dirty="0"/>
              <a:t>&lt;!DOCTYPE HTML&gt;&lt;html </a:t>
            </a:r>
            <a:r>
              <a:rPr lang="en-US" dirty="0" err="1"/>
              <a:t>xmlns:th</a:t>
            </a:r>
            <a:r>
              <a:rPr lang="en-US" dirty="0"/>
              <a:t>="http://www.thymeleaf.org</a:t>
            </a:r>
            <a:r>
              <a:rPr lang="en-US" dirty="0" smtClean="0"/>
              <a:t>"&gt;</a:t>
            </a:r>
          </a:p>
          <a:p>
            <a:r>
              <a:rPr lang="en-US" dirty="0" smtClean="0"/>
              <a:t>&lt;</a:t>
            </a:r>
            <a:r>
              <a:rPr lang="en-US" dirty="0"/>
              <a:t>head&gt;     </a:t>
            </a:r>
            <a:endParaRPr lang="en-US" dirty="0" smtClean="0"/>
          </a:p>
          <a:p>
            <a:r>
              <a:rPr lang="en-US" dirty="0" smtClean="0"/>
              <a:t>&lt;</a:t>
            </a:r>
            <a:r>
              <a:rPr lang="en-US" dirty="0"/>
              <a:t>title&gt;Getting Started: Serving Web </a:t>
            </a:r>
            <a:r>
              <a:rPr lang="en-US" dirty="0" smtClean="0"/>
              <a:t>Content</a:t>
            </a:r>
          </a:p>
          <a:p>
            <a:r>
              <a:rPr lang="en-US" dirty="0" smtClean="0"/>
              <a:t>&lt;/</a:t>
            </a:r>
            <a:r>
              <a:rPr lang="en-US" dirty="0"/>
              <a:t>title&gt;    </a:t>
            </a:r>
            <a:endParaRPr lang="en-US" dirty="0" smtClean="0"/>
          </a:p>
          <a:p>
            <a:r>
              <a:rPr lang="en-US" dirty="0" smtClean="0"/>
              <a:t> </a:t>
            </a:r>
            <a:r>
              <a:rPr lang="en-US" dirty="0"/>
              <a:t>&lt;meta http-</a:t>
            </a:r>
            <a:r>
              <a:rPr lang="en-US" dirty="0" err="1"/>
              <a:t>equiv</a:t>
            </a:r>
            <a:r>
              <a:rPr lang="en-US" dirty="0"/>
              <a:t>="Content-Type" content="text/html; charset=UTF-8" </a:t>
            </a:r>
            <a:r>
              <a:rPr lang="en-US" dirty="0" smtClean="0"/>
              <a:t>/&gt;</a:t>
            </a:r>
          </a:p>
          <a:p>
            <a:r>
              <a:rPr lang="en-US" dirty="0" smtClean="0"/>
              <a:t>&lt;/</a:t>
            </a:r>
            <a:r>
              <a:rPr lang="en-US" dirty="0"/>
              <a:t>head</a:t>
            </a:r>
            <a:r>
              <a:rPr lang="en-US" dirty="0" smtClean="0"/>
              <a:t>&gt;</a:t>
            </a:r>
          </a:p>
          <a:p>
            <a:r>
              <a:rPr lang="en-US" dirty="0" smtClean="0"/>
              <a:t>&lt;</a:t>
            </a:r>
            <a:r>
              <a:rPr lang="en-US" dirty="0"/>
              <a:t>body&gt;    </a:t>
            </a:r>
            <a:endParaRPr lang="en-US" dirty="0" smtClean="0"/>
          </a:p>
          <a:p>
            <a:r>
              <a:rPr lang="en-US" dirty="0" smtClean="0"/>
              <a:t>&lt;</a:t>
            </a:r>
            <a:r>
              <a:rPr lang="en-US" dirty="0"/>
              <a:t>p </a:t>
            </a:r>
            <a:r>
              <a:rPr lang="en-US" dirty="0" err="1"/>
              <a:t>th:text</a:t>
            </a:r>
            <a:r>
              <a:rPr lang="en-US" dirty="0"/>
              <a:t>="'Hello, ' + ${name} + '!'" </a:t>
            </a:r>
            <a:r>
              <a:rPr lang="en-US" dirty="0" smtClean="0"/>
              <a:t>/&gt;</a:t>
            </a:r>
          </a:p>
          <a:p>
            <a:r>
              <a:rPr lang="en-US" dirty="0" smtClean="0"/>
              <a:t>&lt;/</a:t>
            </a:r>
            <a:r>
              <a:rPr lang="en-US" dirty="0"/>
              <a:t>body</a:t>
            </a:r>
            <a:r>
              <a:rPr lang="en-US" dirty="0" smtClean="0"/>
              <a:t>&gt;</a:t>
            </a:r>
          </a:p>
          <a:p>
            <a:r>
              <a:rPr lang="en-US" dirty="0" smtClean="0"/>
              <a:t>&lt;/</a:t>
            </a:r>
            <a:r>
              <a:rPr lang="en-US" dirty="0"/>
              <a:t>html&gt;</a:t>
            </a:r>
          </a:p>
        </p:txBody>
      </p:sp>
    </p:spTree>
    <p:extLst>
      <p:ext uri="{BB962C8B-B14F-4D97-AF65-F5344CB8AC3E}">
        <p14:creationId xmlns:p14="http://schemas.microsoft.com/office/powerpoint/2010/main" val="3442849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p:txBody>
          <a:bodyPr/>
          <a:lstStyle/>
          <a:p>
            <a:r>
              <a:rPr lang="en-US" dirty="0"/>
              <a:t>Demo</a:t>
            </a:r>
          </a:p>
        </p:txBody>
      </p:sp>
      <p:sp>
        <p:nvSpPr>
          <p:cNvPr id="55" name="Content Placeholder 54"/>
          <p:cNvSpPr>
            <a:spLocks noGrp="1"/>
          </p:cNvSpPr>
          <p:nvPr>
            <p:ph idx="1"/>
          </p:nvPr>
        </p:nvSpPr>
        <p:spPr/>
        <p:txBody>
          <a:bodyPr/>
          <a:lstStyle/>
          <a:p>
            <a:r>
              <a:rPr lang="en-US" dirty="0" smtClean="0"/>
              <a:t>Demo on </a:t>
            </a:r>
            <a:r>
              <a:rPr lang="en-US" dirty="0" smtClean="0"/>
              <a:t>developing  MVC based application</a:t>
            </a:r>
          </a:p>
          <a:p>
            <a:pPr marL="0" indent="0">
              <a:buNone/>
            </a:pPr>
            <a:endParaRPr lang="en-US" dirty="0"/>
          </a:p>
          <a:p>
            <a:endParaRPr lang="en-US" dirty="0"/>
          </a:p>
        </p:txBody>
      </p:sp>
    </p:spTree>
    <p:extLst>
      <p:ext uri="{BB962C8B-B14F-4D97-AF65-F5344CB8AC3E}">
        <p14:creationId xmlns:p14="http://schemas.microsoft.com/office/powerpoint/2010/main" val="27513390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Testing</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55939" y="1628800"/>
            <a:ext cx="6534472" cy="3416320"/>
          </a:xfrm>
          <a:prstGeom prst="rect">
            <a:avLst/>
          </a:prstGeom>
        </p:spPr>
        <p:txBody>
          <a:bodyPr wrap="square">
            <a:spAutoFit/>
          </a:bodyPr>
          <a:lstStyle/>
          <a:p>
            <a:r>
              <a:rPr lang="en-US" dirty="0"/>
              <a:t>@</a:t>
            </a:r>
            <a:r>
              <a:rPr lang="en-US" dirty="0" err="1"/>
              <a:t>RunWith</a:t>
            </a:r>
            <a:r>
              <a:rPr lang="en-US" dirty="0"/>
              <a:t>(</a:t>
            </a:r>
            <a:r>
              <a:rPr lang="en-US" dirty="0" err="1"/>
              <a:t>SpringRunner.class</a:t>
            </a:r>
            <a:r>
              <a:rPr lang="en-US" dirty="0" smtClean="0"/>
              <a:t>)</a:t>
            </a:r>
          </a:p>
          <a:p>
            <a:r>
              <a:rPr lang="en-US" dirty="0" smtClean="0"/>
              <a:t>@</a:t>
            </a:r>
            <a:r>
              <a:rPr lang="en-US" dirty="0" err="1" smtClean="0"/>
              <a:t>SpringBootTest</a:t>
            </a:r>
            <a:endParaRPr lang="en-US" dirty="0" smtClean="0"/>
          </a:p>
          <a:p>
            <a:r>
              <a:rPr lang="en-US" dirty="0" smtClean="0"/>
              <a:t>@</a:t>
            </a:r>
            <a:r>
              <a:rPr lang="en-US" dirty="0" err="1"/>
              <a:t>AutoConfigureMockMvcpublic</a:t>
            </a:r>
            <a:r>
              <a:rPr lang="en-US" dirty="0"/>
              <a:t> </a:t>
            </a:r>
            <a:endParaRPr lang="en-US" dirty="0" smtClean="0"/>
          </a:p>
          <a:p>
            <a:r>
              <a:rPr lang="en-US" dirty="0" smtClean="0"/>
              <a:t>class </a:t>
            </a:r>
            <a:r>
              <a:rPr lang="en-US" dirty="0" err="1"/>
              <a:t>ApplicationTest</a:t>
            </a:r>
            <a:r>
              <a:rPr lang="en-US" dirty="0"/>
              <a:t> {    </a:t>
            </a:r>
            <a:endParaRPr lang="en-US" dirty="0" smtClean="0"/>
          </a:p>
          <a:p>
            <a:r>
              <a:rPr lang="en-US" dirty="0" smtClean="0"/>
              <a:t>@</a:t>
            </a:r>
            <a:r>
              <a:rPr lang="en-US" dirty="0" err="1"/>
              <a:t>Autowired</a:t>
            </a:r>
            <a:r>
              <a:rPr lang="en-US" dirty="0"/>
              <a:t>    private </a:t>
            </a:r>
            <a:r>
              <a:rPr lang="en-US" dirty="0" err="1"/>
              <a:t>MockMvc</a:t>
            </a:r>
            <a:r>
              <a:rPr lang="en-US" dirty="0"/>
              <a:t> </a:t>
            </a:r>
            <a:r>
              <a:rPr lang="en-US" dirty="0" err="1"/>
              <a:t>mockMvc</a:t>
            </a:r>
            <a:r>
              <a:rPr lang="en-US" dirty="0"/>
              <a:t>;    </a:t>
            </a:r>
            <a:endParaRPr lang="en-US" dirty="0" smtClean="0"/>
          </a:p>
          <a:p>
            <a:endParaRPr lang="en-US" dirty="0" smtClean="0"/>
          </a:p>
          <a:p>
            <a:endParaRPr lang="en-US" dirty="0"/>
          </a:p>
          <a:p>
            <a:r>
              <a:rPr lang="en-US" dirty="0" smtClean="0"/>
              <a:t>  </a:t>
            </a:r>
            <a:r>
              <a:rPr lang="en-US" dirty="0"/>
              <a:t>@Test    public void </a:t>
            </a:r>
            <a:r>
              <a:rPr lang="en-US" dirty="0" err="1"/>
              <a:t>greetingWithUser</a:t>
            </a:r>
            <a:r>
              <a:rPr lang="en-US" dirty="0"/>
              <a:t>() throws Exception {        </a:t>
            </a:r>
            <a:r>
              <a:rPr lang="en-US" dirty="0" err="1"/>
              <a:t>mockMvc.perform</a:t>
            </a:r>
            <a:r>
              <a:rPr lang="en-US" dirty="0"/>
              <a:t>(get("/greeting").</a:t>
            </a:r>
            <a:r>
              <a:rPr lang="en-US" dirty="0" err="1"/>
              <a:t>param</a:t>
            </a:r>
            <a:r>
              <a:rPr lang="en-US" dirty="0"/>
              <a:t>("name", "Greg"))                .</a:t>
            </a:r>
            <a:r>
              <a:rPr lang="en-US" dirty="0" err="1"/>
              <a:t>andExpect</a:t>
            </a:r>
            <a:r>
              <a:rPr lang="en-US" dirty="0"/>
              <a:t>(content().string(</a:t>
            </a:r>
            <a:r>
              <a:rPr lang="en-US" dirty="0" err="1"/>
              <a:t>containsString</a:t>
            </a:r>
            <a:r>
              <a:rPr lang="en-US" dirty="0"/>
              <a:t>("Hello, Greg!")));    </a:t>
            </a:r>
            <a:r>
              <a:rPr lang="en-US" dirty="0" smtClean="0"/>
              <a:t>}</a:t>
            </a:r>
          </a:p>
          <a:p>
            <a:endParaRPr lang="en-US" dirty="0"/>
          </a:p>
          <a:p>
            <a:r>
              <a:rPr lang="en-US" dirty="0" smtClean="0"/>
              <a:t>}</a:t>
            </a:r>
            <a:endParaRPr lang="en-US" dirty="0"/>
          </a:p>
        </p:txBody>
      </p:sp>
    </p:spTree>
    <p:extLst>
      <p:ext uri="{BB962C8B-B14F-4D97-AF65-F5344CB8AC3E}">
        <p14:creationId xmlns:p14="http://schemas.microsoft.com/office/powerpoint/2010/main" val="3508068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p:txBody>
          <a:bodyPr/>
          <a:lstStyle/>
          <a:p>
            <a:r>
              <a:rPr lang="en-US" dirty="0"/>
              <a:t>Demo</a:t>
            </a:r>
          </a:p>
        </p:txBody>
      </p:sp>
      <p:sp>
        <p:nvSpPr>
          <p:cNvPr id="55" name="Content Placeholder 54"/>
          <p:cNvSpPr>
            <a:spLocks noGrp="1"/>
          </p:cNvSpPr>
          <p:nvPr>
            <p:ph idx="1"/>
          </p:nvPr>
        </p:nvSpPr>
        <p:spPr/>
        <p:txBody>
          <a:bodyPr/>
          <a:lstStyle/>
          <a:p>
            <a:r>
              <a:rPr lang="en-US" dirty="0" smtClean="0"/>
              <a:t>Demo on </a:t>
            </a:r>
            <a:r>
              <a:rPr lang="en-US" dirty="0" smtClean="0"/>
              <a:t>testing MVC based application</a:t>
            </a:r>
          </a:p>
          <a:p>
            <a:pPr marL="0" indent="0">
              <a:buNone/>
            </a:pPr>
            <a:endParaRPr lang="en-US" dirty="0"/>
          </a:p>
          <a:p>
            <a:endParaRPr lang="en-US" dirty="0"/>
          </a:p>
        </p:txBody>
      </p:sp>
    </p:spTree>
    <p:extLst>
      <p:ext uri="{BB962C8B-B14F-4D97-AF65-F5344CB8AC3E}">
        <p14:creationId xmlns:p14="http://schemas.microsoft.com/office/powerpoint/2010/main" val="131919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Rectangle 5"/>
          <p:cNvSpPr/>
          <p:nvPr/>
        </p:nvSpPr>
        <p:spPr>
          <a:xfrm>
            <a:off x="3267797" y="2967335"/>
            <a:ext cx="2608407"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Thanks</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43783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Advantages of Spring </a:t>
            </a:r>
            <a:r>
              <a:rPr lang="en-US" b="1" dirty="0" smtClean="0"/>
              <a:t>Boot</a:t>
            </a:r>
            <a:endParaRPr lang="en-US" b="1" dirty="0"/>
          </a:p>
        </p:txBody>
      </p:sp>
      <p:sp>
        <p:nvSpPr>
          <p:cNvPr id="6" name="Content Placeholder 5"/>
          <p:cNvSpPr>
            <a:spLocks noGrp="1"/>
          </p:cNvSpPr>
          <p:nvPr>
            <p:ph idx="1"/>
          </p:nvPr>
        </p:nvSpPr>
        <p:spPr>
          <a:xfrm>
            <a:off x="467544" y="1340768"/>
            <a:ext cx="8845484" cy="4643751"/>
          </a:xfrm>
        </p:spPr>
        <p:txBody>
          <a:bodyPr/>
          <a:lstStyle/>
          <a:p>
            <a:r>
              <a:rPr lang="en-US" dirty="0"/>
              <a:t>It is very easy to develop Spring Based applications with Java or Groovy.</a:t>
            </a:r>
          </a:p>
          <a:p>
            <a:r>
              <a:rPr lang="en-US" dirty="0"/>
              <a:t>It reduces lots of development time and increases productivity.</a:t>
            </a:r>
          </a:p>
          <a:p>
            <a:r>
              <a:rPr lang="en-US" dirty="0"/>
              <a:t>It avoids writing lots of boilerplate Code, Annotations and XML Configuration.</a:t>
            </a:r>
          </a:p>
          <a:p>
            <a:r>
              <a:rPr lang="en-US" dirty="0"/>
              <a:t>It is very easy to integrate Spring Boot Application with its Spring Ecosystem like Spring JDBC, Spring ORM, Spring Data, Spring Security etc.</a:t>
            </a:r>
          </a:p>
          <a:p>
            <a:r>
              <a:rPr lang="en-US" dirty="0" smtClean="0"/>
              <a:t>It </a:t>
            </a:r>
            <a:r>
              <a:rPr lang="en-US" dirty="0"/>
              <a:t>provides Embedded HTTP servers like Tomcat, Jetty etc. to develop and test our web applications very easily.</a:t>
            </a:r>
          </a:p>
          <a:p>
            <a:r>
              <a:rPr lang="en-US" dirty="0"/>
              <a:t>It provides CLI (Command Line Interface) tool to develop and test Spring Boot(Java or Groovy) Applications from command prompt very easily and quickly.</a:t>
            </a:r>
          </a:p>
          <a:p>
            <a:r>
              <a:rPr lang="en-US" dirty="0" smtClean="0"/>
              <a:t>It </a:t>
            </a:r>
            <a:r>
              <a:rPr lang="en-US" dirty="0"/>
              <a:t>provides lots of plugins to work with embedded and in-memory Databases very easily.</a:t>
            </a:r>
          </a:p>
        </p:txBody>
      </p:sp>
    </p:spTree>
    <p:extLst>
      <p:ext uri="{BB962C8B-B14F-4D97-AF65-F5344CB8AC3E}">
        <p14:creationId xmlns:p14="http://schemas.microsoft.com/office/powerpoint/2010/main" val="2745683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Requirements</a:t>
            </a:r>
            <a:endParaRPr lang="en-US" dirty="0"/>
          </a:p>
        </p:txBody>
      </p:sp>
      <p:sp>
        <p:nvSpPr>
          <p:cNvPr id="3" name="Content Placeholder 2"/>
          <p:cNvSpPr>
            <a:spLocks noGrp="1"/>
          </p:cNvSpPr>
          <p:nvPr>
            <p:ph idx="1"/>
          </p:nvPr>
        </p:nvSpPr>
        <p:spPr/>
        <p:txBody>
          <a:bodyPr/>
          <a:lstStyle/>
          <a:p>
            <a:r>
              <a:rPr lang="en-US" dirty="0"/>
              <a:t>By default, Spring Boot 1.4.3.RELEASE requires Java 7 and Spring Framework 4.3.5.RELEASE </a:t>
            </a:r>
            <a:r>
              <a:rPr lang="en-US" dirty="0" smtClean="0"/>
              <a:t>or above</a:t>
            </a:r>
            <a:r>
              <a:rPr lang="en-US" dirty="0"/>
              <a:t>. </a:t>
            </a:r>
            <a:endParaRPr lang="en-US" dirty="0" smtClean="0"/>
          </a:p>
          <a:p>
            <a:endParaRPr lang="en-US" b="1" dirty="0" smtClean="0"/>
          </a:p>
          <a:p>
            <a:r>
              <a:rPr lang="en-US" dirty="0" smtClean="0"/>
              <a:t>Servlet </a:t>
            </a:r>
            <a:r>
              <a:rPr lang="en-US" dirty="0"/>
              <a:t>containers</a:t>
            </a:r>
          </a:p>
          <a:p>
            <a:pPr lvl="1"/>
            <a:r>
              <a:rPr lang="en-US" dirty="0" smtClean="0"/>
              <a:t>Tomcat</a:t>
            </a:r>
          </a:p>
          <a:p>
            <a:pPr lvl="1"/>
            <a:r>
              <a:rPr lang="en-US" dirty="0" smtClean="0"/>
              <a:t>Jetty</a:t>
            </a:r>
          </a:p>
          <a:p>
            <a:pPr lvl="1"/>
            <a:r>
              <a:rPr lang="en-US" dirty="0"/>
              <a:t>You can also deploy Spring Boot applications to any Servlet 3.0+ compatible container.</a:t>
            </a:r>
          </a:p>
        </p:txBody>
      </p:sp>
    </p:spTree>
    <p:extLst>
      <p:ext uri="{BB962C8B-B14F-4D97-AF65-F5344CB8AC3E}">
        <p14:creationId xmlns:p14="http://schemas.microsoft.com/office/powerpoint/2010/main" val="3076748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Spring Boot</a:t>
            </a:r>
            <a:endParaRPr lang="en-US" dirty="0"/>
          </a:p>
        </p:txBody>
      </p:sp>
      <p:sp>
        <p:nvSpPr>
          <p:cNvPr id="3" name="Content Placeholder 2"/>
          <p:cNvSpPr>
            <a:spLocks noGrp="1"/>
          </p:cNvSpPr>
          <p:nvPr>
            <p:ph idx="1"/>
          </p:nvPr>
        </p:nvSpPr>
        <p:spPr/>
        <p:txBody>
          <a:bodyPr/>
          <a:lstStyle/>
          <a:p>
            <a:r>
              <a:rPr lang="en-US" b="1" dirty="0"/>
              <a:t>Maven </a:t>
            </a:r>
            <a:r>
              <a:rPr lang="en-US" b="1" dirty="0" smtClean="0"/>
              <a:t>installation</a:t>
            </a:r>
          </a:p>
          <a:p>
            <a:pPr lvl="1"/>
            <a:r>
              <a:rPr lang="en-US" dirty="0"/>
              <a:t>Spring Boot is compatible with Apache Maven 3.2 or above. </a:t>
            </a:r>
            <a:endParaRPr lang="en-US" dirty="0" smtClean="0"/>
          </a:p>
          <a:p>
            <a:pPr lvl="1"/>
            <a:r>
              <a:rPr lang="en-US" dirty="0" smtClean="0"/>
              <a:t>If </a:t>
            </a:r>
            <a:r>
              <a:rPr lang="en-US" dirty="0"/>
              <a:t>you don’t already have Maven </a:t>
            </a:r>
            <a:r>
              <a:rPr lang="en-US" dirty="0" smtClean="0"/>
              <a:t>installed you </a:t>
            </a:r>
            <a:r>
              <a:rPr lang="en-US" dirty="0"/>
              <a:t>can follow the instructions at maven.apache.org.</a:t>
            </a:r>
          </a:p>
        </p:txBody>
      </p:sp>
    </p:spTree>
    <p:extLst>
      <p:ext uri="{BB962C8B-B14F-4D97-AF65-F5344CB8AC3E}">
        <p14:creationId xmlns:p14="http://schemas.microsoft.com/office/powerpoint/2010/main" val="1019292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Developing your first Spring Boot application</a:t>
            </a:r>
            <a:endParaRPr lang="en-US" dirty="0"/>
          </a:p>
        </p:txBody>
      </p:sp>
      <p:sp>
        <p:nvSpPr>
          <p:cNvPr id="3" name="Content Placeholder 2"/>
          <p:cNvSpPr>
            <a:spLocks noGrp="1"/>
          </p:cNvSpPr>
          <p:nvPr>
            <p:ph idx="1"/>
          </p:nvPr>
        </p:nvSpPr>
        <p:spPr/>
        <p:txBody>
          <a:bodyPr/>
          <a:lstStyle/>
          <a:p>
            <a:r>
              <a:rPr lang="en-US" b="1" dirty="0"/>
              <a:t>Creating the </a:t>
            </a:r>
            <a:r>
              <a:rPr lang="en-US" b="1" dirty="0" smtClean="0"/>
              <a:t>POM</a:t>
            </a:r>
          </a:p>
          <a:p>
            <a:r>
              <a:rPr lang="en-US" b="1" dirty="0"/>
              <a:t>Writing the </a:t>
            </a:r>
            <a:r>
              <a:rPr lang="en-US" b="1" dirty="0" smtClean="0"/>
              <a:t>code</a:t>
            </a:r>
          </a:p>
          <a:p>
            <a:endParaRPr lang="en-US" dirty="0"/>
          </a:p>
        </p:txBody>
      </p:sp>
      <p:sp>
        <p:nvSpPr>
          <p:cNvPr id="4" name="Rectangle 3"/>
          <p:cNvSpPr/>
          <p:nvPr/>
        </p:nvSpPr>
        <p:spPr>
          <a:xfrm>
            <a:off x="467544" y="2348880"/>
            <a:ext cx="6984776" cy="3785652"/>
          </a:xfrm>
          <a:prstGeom prst="rect">
            <a:avLst/>
          </a:prstGeom>
        </p:spPr>
        <p:txBody>
          <a:bodyPr wrap="square">
            <a:spAutoFit/>
          </a:bodyPr>
          <a:lstStyle/>
          <a:p>
            <a:r>
              <a:rPr lang="en-US" sz="1600" b="1" dirty="0"/>
              <a:t>import </a:t>
            </a:r>
            <a:r>
              <a:rPr lang="en-US" sz="1600" dirty="0" err="1"/>
              <a:t>org.springframework.boot</a:t>
            </a:r>
            <a:r>
              <a:rPr lang="en-US" sz="1600" dirty="0"/>
              <a:t>.*;</a:t>
            </a:r>
          </a:p>
          <a:p>
            <a:r>
              <a:rPr lang="en-US" sz="1600" b="1" dirty="0"/>
              <a:t>import </a:t>
            </a:r>
            <a:r>
              <a:rPr lang="en-US" sz="1600" dirty="0" err="1"/>
              <a:t>org.springframework.boot.autoconfigure</a:t>
            </a:r>
            <a:r>
              <a:rPr lang="en-US" sz="1600" dirty="0"/>
              <a:t>.*;</a:t>
            </a:r>
          </a:p>
          <a:p>
            <a:r>
              <a:rPr lang="en-US" sz="1600" b="1" dirty="0"/>
              <a:t>import </a:t>
            </a:r>
            <a:r>
              <a:rPr lang="en-US" sz="1600" dirty="0" err="1"/>
              <a:t>org.springframework.stereotype</a:t>
            </a:r>
            <a:r>
              <a:rPr lang="en-US" sz="1600" dirty="0"/>
              <a:t>.*;</a:t>
            </a:r>
          </a:p>
          <a:p>
            <a:r>
              <a:rPr lang="en-US" sz="1600" b="1" dirty="0"/>
              <a:t>import </a:t>
            </a:r>
            <a:r>
              <a:rPr lang="en-US" sz="1600" dirty="0" err="1"/>
              <a:t>org.springframework.web.bind.annotation</a:t>
            </a:r>
            <a:r>
              <a:rPr lang="en-US" sz="1600" dirty="0"/>
              <a:t>.*;</a:t>
            </a:r>
          </a:p>
          <a:p>
            <a:r>
              <a:rPr lang="en-US" sz="1600" dirty="0"/>
              <a:t>@</a:t>
            </a:r>
            <a:r>
              <a:rPr lang="en-US" sz="1600" dirty="0" err="1"/>
              <a:t>RestController</a:t>
            </a:r>
            <a:endParaRPr lang="en-US" sz="1600" dirty="0"/>
          </a:p>
          <a:p>
            <a:r>
              <a:rPr lang="en-US" sz="1600" dirty="0"/>
              <a:t>@</a:t>
            </a:r>
            <a:r>
              <a:rPr lang="en-US" sz="1600" dirty="0" err="1"/>
              <a:t>EnableAutoConfiguration</a:t>
            </a:r>
            <a:endParaRPr lang="en-US" sz="1600" dirty="0"/>
          </a:p>
          <a:p>
            <a:r>
              <a:rPr lang="en-US" sz="1600" b="1" dirty="0"/>
              <a:t>public class </a:t>
            </a:r>
            <a:r>
              <a:rPr lang="en-US" sz="1600" dirty="0"/>
              <a:t>Example {</a:t>
            </a:r>
          </a:p>
          <a:p>
            <a:r>
              <a:rPr lang="en-US" sz="1600" dirty="0"/>
              <a:t>@</a:t>
            </a:r>
            <a:r>
              <a:rPr lang="en-US" sz="1600" dirty="0" err="1"/>
              <a:t>RequestMapping</a:t>
            </a:r>
            <a:r>
              <a:rPr lang="en-US" sz="1600" dirty="0"/>
              <a:t>("/")</a:t>
            </a:r>
          </a:p>
          <a:p>
            <a:r>
              <a:rPr lang="en-US" sz="1600" dirty="0"/>
              <a:t>String home() {</a:t>
            </a:r>
          </a:p>
          <a:p>
            <a:r>
              <a:rPr lang="en-US" sz="1600" b="1" dirty="0"/>
              <a:t>return </a:t>
            </a:r>
            <a:r>
              <a:rPr lang="en-US" sz="1600" b="1" i="1" dirty="0"/>
              <a:t>"Hello World!"</a:t>
            </a:r>
            <a:r>
              <a:rPr lang="en-US" sz="1600" dirty="0"/>
              <a:t>;</a:t>
            </a:r>
          </a:p>
          <a:p>
            <a:r>
              <a:rPr lang="en-US" sz="1600" dirty="0"/>
              <a:t>}</a:t>
            </a:r>
          </a:p>
          <a:p>
            <a:r>
              <a:rPr lang="en-US" sz="1600" b="1" dirty="0"/>
              <a:t>public static void </a:t>
            </a:r>
            <a:r>
              <a:rPr lang="en-US" sz="1600" dirty="0"/>
              <a:t>main(String[] </a:t>
            </a:r>
            <a:r>
              <a:rPr lang="en-US" sz="1600" dirty="0" err="1"/>
              <a:t>args</a:t>
            </a:r>
            <a:r>
              <a:rPr lang="en-US" sz="1600" dirty="0"/>
              <a:t>) </a:t>
            </a:r>
            <a:r>
              <a:rPr lang="en-US" sz="1600" b="1" dirty="0"/>
              <a:t>throws </a:t>
            </a:r>
            <a:r>
              <a:rPr lang="en-US" sz="1600" dirty="0"/>
              <a:t>Exception {</a:t>
            </a:r>
          </a:p>
          <a:p>
            <a:r>
              <a:rPr lang="en-US" sz="1600" dirty="0" err="1"/>
              <a:t>SpringApplication.run</a:t>
            </a:r>
            <a:r>
              <a:rPr lang="en-US" sz="1600" dirty="0"/>
              <a:t>(</a:t>
            </a:r>
            <a:r>
              <a:rPr lang="en-US" sz="1600" dirty="0" err="1"/>
              <a:t>Example.</a:t>
            </a:r>
            <a:r>
              <a:rPr lang="en-US" sz="1600" b="1" dirty="0" err="1"/>
              <a:t>class</a:t>
            </a:r>
            <a:r>
              <a:rPr lang="en-US" sz="1600" dirty="0"/>
              <a:t>, </a:t>
            </a:r>
            <a:r>
              <a:rPr lang="en-US" sz="1600" dirty="0" err="1"/>
              <a:t>args</a:t>
            </a:r>
            <a:r>
              <a:rPr lang="en-US" sz="1600" dirty="0"/>
              <a:t>);</a:t>
            </a:r>
          </a:p>
          <a:p>
            <a:r>
              <a:rPr lang="en-US" sz="1600" dirty="0"/>
              <a:t>}</a:t>
            </a:r>
          </a:p>
          <a:p>
            <a:r>
              <a:rPr lang="en-US" sz="1600" dirty="0"/>
              <a:t>}</a:t>
            </a:r>
          </a:p>
        </p:txBody>
      </p:sp>
    </p:spTree>
    <p:extLst>
      <p:ext uri="{BB962C8B-B14F-4D97-AF65-F5344CB8AC3E}">
        <p14:creationId xmlns:p14="http://schemas.microsoft.com/office/powerpoint/2010/main" val="214528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Developing your first Spring Boot application</a:t>
            </a:r>
            <a:endParaRPr lang="en-US" dirty="0"/>
          </a:p>
        </p:txBody>
      </p:sp>
      <p:sp>
        <p:nvSpPr>
          <p:cNvPr id="3" name="Content Placeholder 2"/>
          <p:cNvSpPr>
            <a:spLocks noGrp="1"/>
          </p:cNvSpPr>
          <p:nvPr>
            <p:ph idx="1"/>
          </p:nvPr>
        </p:nvSpPr>
        <p:spPr>
          <a:xfrm>
            <a:off x="298516" y="1494766"/>
            <a:ext cx="8377940" cy="4643751"/>
          </a:xfrm>
        </p:spPr>
        <p:txBody>
          <a:bodyPr/>
          <a:lstStyle/>
          <a:p>
            <a:r>
              <a:rPr lang="en-US" b="1" dirty="0"/>
              <a:t>The @</a:t>
            </a:r>
            <a:r>
              <a:rPr lang="en-US" b="1" dirty="0" err="1"/>
              <a:t>RestController</a:t>
            </a:r>
            <a:r>
              <a:rPr lang="en-US" b="1" dirty="0"/>
              <a:t> and @</a:t>
            </a:r>
            <a:r>
              <a:rPr lang="en-US" b="1" dirty="0" err="1"/>
              <a:t>RequestMapping</a:t>
            </a:r>
            <a:r>
              <a:rPr lang="en-US" b="1" dirty="0"/>
              <a:t> annotations</a:t>
            </a:r>
          </a:p>
          <a:p>
            <a:pPr lvl="1"/>
            <a:r>
              <a:rPr lang="en-US" dirty="0"/>
              <a:t>The first annotation on our Example class is @</a:t>
            </a:r>
            <a:r>
              <a:rPr lang="en-US" dirty="0" err="1"/>
              <a:t>RestController</a:t>
            </a:r>
            <a:r>
              <a:rPr lang="en-US" dirty="0"/>
              <a:t>. This is known as a </a:t>
            </a:r>
            <a:r>
              <a:rPr lang="en-US" i="1" dirty="0" smtClean="0"/>
              <a:t>stereotype </a:t>
            </a:r>
            <a:r>
              <a:rPr lang="en-US" dirty="0" smtClean="0"/>
              <a:t>annotation</a:t>
            </a:r>
            <a:r>
              <a:rPr lang="en-US" dirty="0"/>
              <a:t>. It provides hints for people reading the code, and for Spring, that the class plays a </a:t>
            </a:r>
            <a:r>
              <a:rPr lang="en-US" dirty="0" smtClean="0"/>
              <a:t>specific role</a:t>
            </a:r>
            <a:r>
              <a:rPr lang="en-US" dirty="0"/>
              <a:t>. In this case, our class is a web @Controller so Spring will consider it when handling </a:t>
            </a:r>
            <a:r>
              <a:rPr lang="en-US" dirty="0" smtClean="0"/>
              <a:t>incoming web </a:t>
            </a:r>
            <a:r>
              <a:rPr lang="en-US" dirty="0"/>
              <a:t>requests</a:t>
            </a:r>
            <a:r>
              <a:rPr lang="en-US" dirty="0" smtClean="0"/>
              <a:t>.</a:t>
            </a:r>
          </a:p>
          <a:p>
            <a:pPr lvl="1"/>
            <a:r>
              <a:rPr lang="en-US" dirty="0" smtClean="0"/>
              <a:t>The </a:t>
            </a:r>
            <a:r>
              <a:rPr lang="en-US" dirty="0"/>
              <a:t>@</a:t>
            </a:r>
            <a:r>
              <a:rPr lang="en-US" dirty="0" err="1"/>
              <a:t>RequestMapping</a:t>
            </a:r>
            <a:r>
              <a:rPr lang="en-US" dirty="0"/>
              <a:t> annotation provides “routing” information. It is telling Spring that any </a:t>
            </a:r>
            <a:r>
              <a:rPr lang="en-US" dirty="0" smtClean="0"/>
              <a:t>HTTP request </a:t>
            </a:r>
            <a:r>
              <a:rPr lang="en-US" dirty="0"/>
              <a:t>with the path “/” should be mapped to the home method. The @</a:t>
            </a:r>
            <a:r>
              <a:rPr lang="en-US" dirty="0" err="1"/>
              <a:t>RestController</a:t>
            </a:r>
            <a:r>
              <a:rPr lang="en-US" dirty="0"/>
              <a:t> </a:t>
            </a:r>
            <a:r>
              <a:rPr lang="en-US" dirty="0" smtClean="0"/>
              <a:t>annotation tells </a:t>
            </a:r>
            <a:r>
              <a:rPr lang="en-US" dirty="0"/>
              <a:t>Spring to render the resulting string directly back to the caller</a:t>
            </a:r>
            <a:r>
              <a:rPr lang="en-US" dirty="0" smtClean="0"/>
              <a:t>.</a:t>
            </a:r>
          </a:p>
          <a:p>
            <a:pPr lvl="1"/>
            <a:r>
              <a:rPr lang="en-US" dirty="0"/>
              <a:t>The second class-level annotation is @</a:t>
            </a:r>
            <a:r>
              <a:rPr lang="en-US" dirty="0" err="1"/>
              <a:t>EnableAutoConfiguration</a:t>
            </a:r>
            <a:r>
              <a:rPr lang="en-US" dirty="0"/>
              <a:t>. This annotation tells Spring Boot to “guess” how you will want to configure Spring, based on the jar dependencies that you have added. Since spring-boot-starter-web added Tomcat and Spring MVC, the </a:t>
            </a:r>
            <a:r>
              <a:rPr lang="en-US" dirty="0" smtClean="0"/>
              <a:t>auto-configuration will </a:t>
            </a:r>
            <a:r>
              <a:rPr lang="en-US" dirty="0"/>
              <a:t>assume that you are developing a web application and setup Spring accordingly.</a:t>
            </a:r>
          </a:p>
        </p:txBody>
      </p:sp>
    </p:spTree>
    <p:extLst>
      <p:ext uri="{BB962C8B-B14F-4D97-AF65-F5344CB8AC3E}">
        <p14:creationId xmlns:p14="http://schemas.microsoft.com/office/powerpoint/2010/main" val="2103127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Developing your first Spring Boot application</a:t>
            </a:r>
            <a:endParaRPr lang="en-US" dirty="0"/>
          </a:p>
        </p:txBody>
      </p:sp>
      <p:sp>
        <p:nvSpPr>
          <p:cNvPr id="3" name="Content Placeholder 2"/>
          <p:cNvSpPr>
            <a:spLocks noGrp="1"/>
          </p:cNvSpPr>
          <p:nvPr>
            <p:ph idx="1"/>
          </p:nvPr>
        </p:nvSpPr>
        <p:spPr>
          <a:xfrm>
            <a:off x="298516" y="1494766"/>
            <a:ext cx="8377940" cy="4643751"/>
          </a:xfrm>
        </p:spPr>
        <p:txBody>
          <a:bodyPr/>
          <a:lstStyle/>
          <a:p>
            <a:r>
              <a:rPr lang="en-US" b="1" dirty="0" smtClean="0"/>
              <a:t>Running the </a:t>
            </a:r>
            <a:r>
              <a:rPr lang="en-US" b="1" dirty="0" err="1" smtClean="0"/>
              <a:t>applicaton</a:t>
            </a:r>
            <a:endParaRPr lang="en-US" b="1" dirty="0" smtClean="0"/>
          </a:p>
          <a:p>
            <a:pPr lvl="1"/>
            <a:r>
              <a:rPr lang="en-US" sz="2000" dirty="0"/>
              <a:t>Type </a:t>
            </a:r>
            <a:r>
              <a:rPr lang="en-US" sz="2000" dirty="0" err="1"/>
              <a:t>mvn</a:t>
            </a:r>
            <a:r>
              <a:rPr lang="en-US" sz="2000" dirty="0"/>
              <a:t> </a:t>
            </a:r>
            <a:r>
              <a:rPr lang="en-US" sz="2000" dirty="0" err="1"/>
              <a:t>spring-boot:run</a:t>
            </a:r>
            <a:r>
              <a:rPr lang="en-US" sz="2000" dirty="0"/>
              <a:t> from the root project directory to start the </a:t>
            </a:r>
            <a:r>
              <a:rPr lang="en-US" sz="2000" dirty="0" smtClean="0"/>
              <a:t>application</a:t>
            </a:r>
          </a:p>
          <a:p>
            <a:pPr lvl="1"/>
            <a:endParaRPr lang="en-US" sz="2000" dirty="0"/>
          </a:p>
          <a:p>
            <a:pPr lvl="1"/>
            <a:r>
              <a:rPr lang="en-US" dirty="0"/>
              <a:t>$ </a:t>
            </a:r>
            <a:r>
              <a:rPr lang="en-US" dirty="0" err="1"/>
              <a:t>mvn</a:t>
            </a:r>
            <a:r>
              <a:rPr lang="en-US" dirty="0"/>
              <a:t> </a:t>
            </a:r>
            <a:r>
              <a:rPr lang="en-US" dirty="0" err="1" smtClean="0"/>
              <a:t>spring-boot:run</a:t>
            </a:r>
            <a:endParaRPr lang="en-US" dirty="0" smtClean="0"/>
          </a:p>
          <a:p>
            <a:pPr lvl="1"/>
            <a:endParaRPr lang="en-US" dirty="0"/>
          </a:p>
          <a:p>
            <a:pPr lvl="1"/>
            <a:r>
              <a:rPr lang="en-US" dirty="0"/>
              <a:t>If you open a web browser to localhost:8080 you should see </a:t>
            </a:r>
            <a:r>
              <a:rPr lang="en-US" dirty="0" smtClean="0"/>
              <a:t> Hello World output</a:t>
            </a:r>
            <a:r>
              <a:rPr lang="en-US" dirty="0"/>
              <a:t> </a:t>
            </a:r>
            <a:r>
              <a:rPr lang="en-US" dirty="0" smtClean="0"/>
              <a:t>in browser window.</a:t>
            </a:r>
          </a:p>
          <a:p>
            <a:endParaRPr lang="en-US" sz="2400" dirty="0" smtClean="0"/>
          </a:p>
          <a:p>
            <a:r>
              <a:rPr lang="en-US" sz="2400" dirty="0" smtClean="0"/>
              <a:t>To </a:t>
            </a:r>
            <a:r>
              <a:rPr lang="en-US" sz="2400" dirty="0"/>
              <a:t>gracefully exit the application hit </a:t>
            </a:r>
            <a:r>
              <a:rPr lang="en-US" sz="2400" dirty="0" smtClean="0"/>
              <a:t>ctrl-c in command </a:t>
            </a:r>
            <a:r>
              <a:rPr lang="en-US" sz="2400" dirty="0" err="1" smtClean="0"/>
              <a:t>widnow</a:t>
            </a:r>
            <a:r>
              <a:rPr lang="en-US" sz="2400" dirty="0" smtClean="0"/>
              <a:t>.</a:t>
            </a:r>
            <a:endParaRPr lang="en-US" dirty="0"/>
          </a:p>
        </p:txBody>
      </p:sp>
    </p:spTree>
    <p:extLst>
      <p:ext uri="{BB962C8B-B14F-4D97-AF65-F5344CB8AC3E}">
        <p14:creationId xmlns:p14="http://schemas.microsoft.com/office/powerpoint/2010/main" val="211256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an executable jar</a:t>
            </a:r>
          </a:p>
        </p:txBody>
      </p:sp>
      <p:sp>
        <p:nvSpPr>
          <p:cNvPr id="3" name="Content Placeholder 2"/>
          <p:cNvSpPr>
            <a:spLocks noGrp="1"/>
          </p:cNvSpPr>
          <p:nvPr>
            <p:ph idx="1"/>
          </p:nvPr>
        </p:nvSpPr>
        <p:spPr>
          <a:xfrm>
            <a:off x="395536" y="1340768"/>
            <a:ext cx="8233924" cy="4643751"/>
          </a:xfrm>
        </p:spPr>
        <p:txBody>
          <a:bodyPr/>
          <a:lstStyle/>
          <a:p>
            <a:r>
              <a:rPr lang="en-US" dirty="0" smtClean="0"/>
              <a:t>Executable </a:t>
            </a:r>
            <a:r>
              <a:rPr lang="en-US" dirty="0"/>
              <a:t>jars (sometimes called “fat jars”) are archives containing your compiled </a:t>
            </a:r>
            <a:r>
              <a:rPr lang="en-US" dirty="0" smtClean="0"/>
              <a:t>classes along </a:t>
            </a:r>
            <a:r>
              <a:rPr lang="en-US" dirty="0"/>
              <a:t>with all of the jar dependencies that your code needs to run</a:t>
            </a:r>
            <a:r>
              <a:rPr lang="en-US" dirty="0" smtClean="0"/>
              <a:t>.</a:t>
            </a:r>
          </a:p>
          <a:p>
            <a:r>
              <a:rPr lang="en-US" dirty="0" smtClean="0"/>
              <a:t>To create an executable jar we need to add the spring-boot-maven-plugin to our pom.xml. Insert the following dependencies </a:t>
            </a:r>
          </a:p>
          <a:p>
            <a:pPr marL="355600" lvl="2" indent="0">
              <a:buNone/>
            </a:pPr>
            <a:r>
              <a:rPr lang="en-US" b="1" dirty="0" smtClean="0"/>
              <a:t>&lt;</a:t>
            </a:r>
            <a:r>
              <a:rPr lang="en-US" b="1" dirty="0"/>
              <a:t>plugin&gt;</a:t>
            </a:r>
          </a:p>
          <a:p>
            <a:pPr marL="355600" lvl="2" indent="0">
              <a:buNone/>
            </a:pPr>
            <a:r>
              <a:rPr lang="en-US" b="1" dirty="0" smtClean="0"/>
              <a:t>	&lt;</a:t>
            </a:r>
            <a:r>
              <a:rPr lang="en-US" b="1" dirty="0" err="1"/>
              <a:t>groupId</a:t>
            </a:r>
            <a:r>
              <a:rPr lang="en-US" b="1" dirty="0"/>
              <a:t>&gt;</a:t>
            </a:r>
            <a:r>
              <a:rPr lang="en-US" dirty="0" err="1"/>
              <a:t>org.springframework.boot</a:t>
            </a:r>
            <a:r>
              <a:rPr lang="en-US" b="1" dirty="0"/>
              <a:t>&lt;/</a:t>
            </a:r>
            <a:r>
              <a:rPr lang="en-US" b="1" dirty="0" err="1"/>
              <a:t>groupId</a:t>
            </a:r>
            <a:r>
              <a:rPr lang="en-US" b="1" dirty="0"/>
              <a:t>&gt;</a:t>
            </a:r>
          </a:p>
          <a:p>
            <a:pPr marL="355600" lvl="2" indent="0">
              <a:buNone/>
            </a:pPr>
            <a:r>
              <a:rPr lang="en-US" b="1" dirty="0" smtClean="0"/>
              <a:t>	&lt;</a:t>
            </a:r>
            <a:r>
              <a:rPr lang="en-US" b="1" dirty="0" err="1"/>
              <a:t>artifactId</a:t>
            </a:r>
            <a:r>
              <a:rPr lang="en-US" b="1" dirty="0"/>
              <a:t>&gt;</a:t>
            </a:r>
            <a:r>
              <a:rPr lang="en-US" dirty="0"/>
              <a:t>spring-boot-maven-plugin</a:t>
            </a:r>
            <a:r>
              <a:rPr lang="en-US" b="1" dirty="0"/>
              <a:t>&lt;/</a:t>
            </a:r>
            <a:r>
              <a:rPr lang="en-US" b="1" dirty="0" err="1"/>
              <a:t>artifactId</a:t>
            </a:r>
            <a:r>
              <a:rPr lang="en-US" b="1" dirty="0"/>
              <a:t>&gt;</a:t>
            </a:r>
          </a:p>
          <a:p>
            <a:pPr marL="355600" lvl="2" indent="0">
              <a:buNone/>
            </a:pPr>
            <a:r>
              <a:rPr lang="en-US" b="1" dirty="0" smtClean="0"/>
              <a:t>&lt;/</a:t>
            </a:r>
            <a:r>
              <a:rPr lang="en-US" b="1" dirty="0"/>
              <a:t>plugin</a:t>
            </a:r>
            <a:r>
              <a:rPr lang="en-US" b="1" dirty="0" smtClean="0"/>
              <a:t>&gt;</a:t>
            </a:r>
          </a:p>
          <a:p>
            <a:pPr marL="270964" indent="-285750"/>
            <a:r>
              <a:rPr lang="en-US" dirty="0"/>
              <a:t>run </a:t>
            </a:r>
            <a:r>
              <a:rPr lang="en-US" dirty="0" err="1"/>
              <a:t>mvn</a:t>
            </a:r>
            <a:r>
              <a:rPr lang="en-US" dirty="0"/>
              <a:t> package from the command </a:t>
            </a:r>
            <a:r>
              <a:rPr lang="en-US" dirty="0" smtClean="0"/>
              <a:t>line</a:t>
            </a:r>
          </a:p>
          <a:p>
            <a:pPr marL="270964" indent="-285750"/>
            <a:r>
              <a:rPr lang="en-US" dirty="0"/>
              <a:t>If you look in the target directory you should see myproject-0.0.1-SNAPSHOT.jar</a:t>
            </a:r>
            <a:r>
              <a:rPr lang="en-US" dirty="0" smtClean="0"/>
              <a:t>.</a:t>
            </a:r>
          </a:p>
          <a:p>
            <a:r>
              <a:rPr lang="en-US" dirty="0"/>
              <a:t>To run that application, use the java -jar command:</a:t>
            </a:r>
          </a:p>
          <a:p>
            <a:r>
              <a:rPr lang="en-US" dirty="0"/>
              <a:t>$ java -jar target/myproject-0.0.1-SNAPSHOT.jar</a:t>
            </a:r>
            <a:endParaRPr lang="en-US" dirty="0" smtClean="0"/>
          </a:p>
        </p:txBody>
      </p:sp>
    </p:spTree>
    <p:extLst>
      <p:ext uri="{BB962C8B-B14F-4D97-AF65-F5344CB8AC3E}">
        <p14:creationId xmlns:p14="http://schemas.microsoft.com/office/powerpoint/2010/main" val="39441937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c94013a0-71a1-48ba-95eb-69161a50e88b">Class book</Material_x0020_Type>
    <Levels xmlns="c94013a0-71a1-48ba-95eb-69161a50e88b">L1</Levels>
    <Category xmlns="c94013a0-71a1-48ba-95eb-69161a50e88b">Module Artifact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F972A915091F40B82D6749B1B05CD7" ma:contentTypeVersion="3" ma:contentTypeDescription="Create a new document." ma:contentTypeScope="" ma:versionID="d5f226e672fe4e6c6a669110a5d57df7">
  <xsd:schema xmlns:xsd="http://www.w3.org/2001/XMLSchema" xmlns:xs="http://www.w3.org/2001/XMLSchema" xmlns:p="http://schemas.microsoft.com/office/2006/metadata/properties" xmlns:ns2="952a6df7-b138-4f89-9bc4-e7a874ea3254" xmlns:ns3="c94013a0-71a1-48ba-95eb-69161a50e88b" targetNamespace="http://schemas.microsoft.com/office/2006/metadata/properties" ma:root="true" ma:fieldsID="b5d83737960a3146494a9dd8724ab8e4" ns2:_="" ns3:_="">
    <xsd:import namespace="952a6df7-b138-4f89-9bc4-e7a874ea3254"/>
    <xsd:import namespace="c94013a0-71a1-48ba-95eb-69161a50e88b"/>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4013a0-71a1-48ba-95eb-69161a50e88b"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3433B7-998A-4D4C-91CD-BC966B06FCAD}">
  <ds:schemaRefs>
    <ds:schemaRef ds:uri="c94013a0-71a1-48ba-95eb-69161a50e88b"/>
    <ds:schemaRef ds:uri="http://purl.org/dc/term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purl.org/dc/dcmitype/"/>
    <ds:schemaRef ds:uri="952a6df7-b138-4f89-9bc4-e7a874ea3254"/>
    <ds:schemaRef ds:uri="http://www.w3.org/XML/1998/namespace"/>
  </ds:schemaRefs>
</ds:datastoreItem>
</file>

<file path=customXml/itemProps2.xml><?xml version="1.0" encoding="utf-8"?>
<ds:datastoreItem xmlns:ds="http://schemas.openxmlformats.org/officeDocument/2006/customXml" ds:itemID="{E6D7665F-8C87-49F1-94B0-6D13FB5E127F}">
  <ds:schemaRefs>
    <ds:schemaRef ds:uri="http://schemas.microsoft.com/sharepoint/v3/contenttype/forms"/>
  </ds:schemaRefs>
</ds:datastoreItem>
</file>

<file path=customXml/itemProps3.xml><?xml version="1.0" encoding="utf-8"?>
<ds:datastoreItem xmlns:ds="http://schemas.openxmlformats.org/officeDocument/2006/customXml" ds:itemID="{88A896A0-A8E9-4DA0-AE5F-3B832C1240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c94013a0-71a1-48ba-95eb-69161a50e8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12134</TotalTime>
  <Words>1097</Words>
  <Application>Microsoft Office PowerPoint</Application>
  <PresentationFormat>On-screen Show (4:3)</PresentationFormat>
  <Paragraphs>177</Paragraphs>
  <Slides>26</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2_Corporate Presentation Template (4x3 - Normal)</vt:lpstr>
      <vt:lpstr>think-cell Slide</vt:lpstr>
      <vt:lpstr>Spring Boot</vt:lpstr>
      <vt:lpstr>What is Spring Boot?</vt:lpstr>
      <vt:lpstr>Advantages of Spring Boot</vt:lpstr>
      <vt:lpstr>System Requirements</vt:lpstr>
      <vt:lpstr>Installing Spring Boot</vt:lpstr>
      <vt:lpstr>Developing your first Spring Boot application</vt:lpstr>
      <vt:lpstr>Developing your first Spring Boot application</vt:lpstr>
      <vt:lpstr>Developing your first Spring Boot application</vt:lpstr>
      <vt:lpstr>Creating an executable jar</vt:lpstr>
      <vt:lpstr>Structuring your code</vt:lpstr>
      <vt:lpstr>Example</vt:lpstr>
      <vt:lpstr>@SpringBootApplication</vt:lpstr>
      <vt:lpstr>Developing RESTful Web Services </vt:lpstr>
      <vt:lpstr>Consuming RESTful Service </vt:lpstr>
      <vt:lpstr>Demo</vt:lpstr>
      <vt:lpstr>Spring Data JPA</vt:lpstr>
      <vt:lpstr>Spring Data JPA</vt:lpstr>
      <vt:lpstr>Spring Data JPA</vt:lpstr>
      <vt:lpstr>Spring Data JPA</vt:lpstr>
      <vt:lpstr>Demo</vt:lpstr>
      <vt:lpstr>Spring MVC</vt:lpstr>
      <vt:lpstr>Spring MVC</vt:lpstr>
      <vt:lpstr>Demo</vt:lpstr>
      <vt:lpstr>Spring Boot Testing</vt:lpstr>
      <vt:lpstr>Demo</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Microservices-Classbook-Lesson02</dc:title>
  <dc:subject>React.js - Class book</dc:subject>
  <dc:creator>Karthik Muthukrishnan</dc:creator>
  <dc:description>React.js - Class book created by Karthik M (714709)</dc:description>
  <cp:lastModifiedBy>Anil Patil</cp:lastModifiedBy>
  <cp:revision>751</cp:revision>
  <dcterms:created xsi:type="dcterms:W3CDTF">2014-04-28T11:21:39Z</dcterms:created>
  <dcterms:modified xsi:type="dcterms:W3CDTF">2017-02-14T10:20:35Z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0x01010026F972A915091F40B82D6749B1B05CD7</vt:lpwstr>
  </property>
</Properties>
</file>