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9" r:id="rId2"/>
    <p:sldId id="256" r:id="rId3"/>
    <p:sldId id="277" r:id="rId4"/>
    <p:sldId id="274" r:id="rId5"/>
    <p:sldId id="278" r:id="rId6"/>
    <p:sldId id="281" r:id="rId7"/>
    <p:sldId id="282" r:id="rId8"/>
    <p:sldId id="285" r:id="rId9"/>
    <p:sldId id="286" r:id="rId10"/>
    <p:sldId id="287" r:id="rId11"/>
    <p:sldId id="294" r:id="rId12"/>
    <p:sldId id="307" r:id="rId13"/>
    <p:sldId id="308" r:id="rId14"/>
    <p:sldId id="309" r:id="rId15"/>
    <p:sldId id="310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</p:sldIdLst>
  <p:sldSz cx="9144000" cy="5143500" type="screen16x9"/>
  <p:notesSz cx="6858000" cy="9144000"/>
  <p:embeddedFontLst>
    <p:embeddedFont>
      <p:font typeface="Titillium Web Light" panose="020B0604020202020204" charset="0"/>
      <p:regular r:id="rId28"/>
      <p:bold r:id="rId29"/>
      <p:italic r:id="rId30"/>
      <p:boldItalic r:id="rId31"/>
    </p:embeddedFont>
    <p:embeddedFont>
      <p:font typeface="Titillium Web" panose="020B0604020202020204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2D9952-A10D-4D55-9DEC-9E26A92BCCDD}">
  <a:tblStyle styleId="{BF2D9952-A10D-4D55-9DEC-9E26A92BCC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67EAC1-20D5-496E-A8D6-1ACDD8FE3D6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0" autoAdjust="0"/>
    <p:restoredTop sz="94660"/>
  </p:normalViewPr>
  <p:slideViewPr>
    <p:cSldViewPr>
      <p:cViewPr varScale="1">
        <p:scale>
          <a:sx n="94" d="100"/>
          <a:sy n="94" d="100"/>
        </p:scale>
        <p:origin x="488" y="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21293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088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99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875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8" name="Google Shape;18;p3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21" name="Google Shape;21;p3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9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74" name="Google Shape;74;p9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9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10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⦿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⌾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•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itillium Web"/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2428860" y="1170084"/>
            <a:ext cx="3786214" cy="207170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sz="5400" u="sng" dirty="0" smtClean="0"/>
              <a:t>RATINGS PREDICTION </a:t>
            </a:r>
            <a:endParaRPr lang="en-US" sz="5400" dirty="0"/>
          </a:p>
        </p:txBody>
      </p:sp>
      <p:sp>
        <p:nvSpPr>
          <p:cNvPr id="118" name="Google Shape;118;p15"/>
          <p:cNvSpPr txBox="1">
            <a:spLocks noGrp="1"/>
          </p:cNvSpPr>
          <p:nvPr>
            <p:ph type="subTitle" idx="1"/>
          </p:nvPr>
        </p:nvSpPr>
        <p:spPr>
          <a:xfrm>
            <a:off x="714348" y="4071948"/>
            <a:ext cx="5969100" cy="8572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 smtClean="0">
                <a:solidFill>
                  <a:srgbClr val="FFC000"/>
                </a:solidFill>
              </a:rPr>
              <a:t>Submitted by: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IN" b="1" i="1" dirty="0" smtClean="0">
                <a:solidFill>
                  <a:srgbClr val="FFC000"/>
                </a:solidFill>
              </a:rPr>
              <a:t>Ashish Kumar </a:t>
            </a:r>
            <a:r>
              <a:rPr lang="en-IN" b="1" i="1" dirty="0" err="1" smtClean="0">
                <a:solidFill>
                  <a:srgbClr val="FFC000"/>
                </a:solidFill>
              </a:rPr>
              <a:t>Samal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22" y="-27093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571486"/>
            <a:ext cx="5748361" cy="397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rating 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538" y="785800"/>
            <a:ext cx="5652407" cy="41256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357554" y="357172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 - 1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3357554" y="357172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 - 2</a:t>
            </a:r>
            <a:endParaRPr lang="en-US" dirty="0"/>
          </a:p>
        </p:txBody>
      </p:sp>
      <p:pic>
        <p:nvPicPr>
          <p:cNvPr id="17" name="Picture 16" descr="rating 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00100" y="714362"/>
            <a:ext cx="5652407" cy="4125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3357554" y="357172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 - 3</a:t>
            </a:r>
            <a:endParaRPr lang="en-US" dirty="0"/>
          </a:p>
        </p:txBody>
      </p:sp>
      <p:pic>
        <p:nvPicPr>
          <p:cNvPr id="17" name="Picture 16" descr="rating 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57290" y="714362"/>
            <a:ext cx="5652407" cy="4125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3357554" y="357172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 - 4</a:t>
            </a:r>
            <a:endParaRPr lang="en-US" dirty="0"/>
          </a:p>
        </p:txBody>
      </p:sp>
      <p:pic>
        <p:nvPicPr>
          <p:cNvPr id="17" name="Picture 16" descr="rating 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538" y="642924"/>
            <a:ext cx="5652407" cy="4125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3357554" y="357172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 - 5</a:t>
            </a:r>
            <a:endParaRPr lang="en-US" dirty="0"/>
          </a:p>
        </p:txBody>
      </p:sp>
      <p:pic>
        <p:nvPicPr>
          <p:cNvPr id="17" name="Picture 16" descr="rating 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14414" y="714362"/>
            <a:ext cx="5652407" cy="4125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71486"/>
            <a:ext cx="6122397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500048"/>
            <a:ext cx="7658100" cy="3901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14296"/>
            <a:ext cx="6204128" cy="4714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42858"/>
            <a:ext cx="7673340" cy="4808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14348" y="2143122"/>
            <a:ext cx="6357982" cy="2571768"/>
          </a:xfrm>
        </p:spPr>
        <p:txBody>
          <a:bodyPr/>
          <a:lstStyle/>
          <a:p>
            <a:r>
              <a:rPr lang="en-IN" sz="2000" u="sng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Business Problem Framing :</a:t>
            </a:r>
            <a:r>
              <a:rPr lang="en-US" sz="120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</a:br>
            <a:r>
              <a:rPr lang="en-IN" sz="1800" b="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 </a:t>
            </a:r>
            <a:r>
              <a:rPr lang="en-US" sz="1200" b="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  <a:t/>
            </a:r>
            <a:br>
              <a:rPr lang="en-US" sz="1200" b="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</a:br>
            <a:r>
              <a:rPr lang="en-IN" sz="1800" b="0" dirty="0" smtClean="0">
                <a:solidFill>
                  <a:schemeClr val="tx1"/>
                </a:solidFill>
              </a:rPr>
              <a:t>We have a client who has a website where people write different reviews for technical products. Now they are adding a new feature to their website i.e. the reviewer will have to add stars (rating) as well with the review. </a:t>
            </a:r>
            <a:r>
              <a:rPr lang="en-US" sz="1200" dirty="0" smtClean="0">
                <a:latin typeface="Calibri"/>
                <a:ea typeface="Calibri"/>
                <a:cs typeface="Times New Roman"/>
              </a:rPr>
              <a:t/>
            </a:r>
            <a:br>
              <a:rPr lang="en-US" sz="1200" dirty="0" smtClean="0">
                <a:latin typeface="Calibri"/>
                <a:ea typeface="Calibri"/>
                <a:cs typeface="Times New Roman"/>
              </a:rPr>
            </a:br>
            <a:endParaRPr lang="en-US" sz="1800" dirty="0"/>
          </a:p>
        </p:txBody>
      </p:sp>
      <p:grpSp>
        <p:nvGrpSpPr>
          <p:cNvPr id="4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5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8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Picture 15" descr="Fake_reveiws_banner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28596" y="500048"/>
            <a:ext cx="6000792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142858"/>
            <a:ext cx="4151303" cy="4654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500048"/>
            <a:ext cx="6314020" cy="4071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214428"/>
            <a:ext cx="8229900" cy="27323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42858"/>
            <a:ext cx="5147112" cy="4869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42858"/>
            <a:ext cx="6873115" cy="48315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42"/>
            <a:ext cx="587692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5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8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71604" y="1214428"/>
            <a:ext cx="5929354" cy="3714776"/>
          </a:xfrm>
        </p:spPr>
        <p:txBody>
          <a:bodyPr anchor="ctr"/>
          <a:lstStyle/>
          <a:p>
            <a:pPr marL="342900" indent="-342900">
              <a:lnSpc>
                <a:spcPct val="107000"/>
              </a:lnSpc>
            </a:pPr>
            <a:r>
              <a:rPr lang="en-IN" sz="1800" u="sng" dirty="0" smtClean="0">
                <a:solidFill>
                  <a:schemeClr val="tx1"/>
                </a:solidFill>
              </a:rPr>
              <a:t>DATA COLLECTION: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10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  <a:t/>
            </a:r>
            <a:br>
              <a:rPr lang="en-US" sz="110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</a:br>
            <a:r>
              <a:rPr lang="en-IN" sz="18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 </a:t>
            </a:r>
            <a:r>
              <a:rPr lang="en-US" sz="110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  <a:t/>
            </a:r>
            <a:br>
              <a:rPr lang="en-US" sz="110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  <a:t>-</a:t>
            </a:r>
            <a:r>
              <a:rPr lang="en-IN" sz="1600" dirty="0" smtClean="0">
                <a:solidFill>
                  <a:schemeClr val="tx1"/>
                </a:solidFill>
              </a:rPr>
              <a:t>Around 27 products have been scrapped for getting the data required for building the Machine Learning Model. We have scrapped from both Amazon and Flip-kart for the diversity in the data-set.</a:t>
            </a:r>
            <a:r>
              <a:rPr lang="en-US" sz="1050" dirty="0" smtClean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1050" dirty="0" smtClean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1200" dirty="0" smtClean="0">
                <a:latin typeface="Calibri"/>
                <a:ea typeface="Calibri"/>
                <a:cs typeface="Times New Roman"/>
              </a:rPr>
              <a:t/>
            </a:r>
            <a:br>
              <a:rPr lang="en-US" sz="1200" dirty="0" smtClean="0">
                <a:latin typeface="Calibri"/>
                <a:ea typeface="Calibri"/>
                <a:cs typeface="Times New Roman"/>
              </a:rPr>
            </a:b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642910" y="428610"/>
            <a:ext cx="6143668" cy="3286148"/>
          </a:xfrm>
          <a:prstGeom prst="rect">
            <a:avLst/>
          </a:prstGeom>
        </p:spPr>
      </p:pic>
      <p:sp>
        <p:nvSpPr>
          <p:cNvPr id="18433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571472" y="3929072"/>
            <a:ext cx="657229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could see that the data-set contains 115379 entries.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Also, we can see that the data is imbalanced. Ratings counts differ for each rating.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 descr="doc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28596" y="1071552"/>
            <a:ext cx="6929486" cy="35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1142990"/>
            <a:ext cx="6470400" cy="1705500"/>
          </a:xfrm>
        </p:spPr>
        <p:txBody>
          <a:bodyPr/>
          <a:lstStyle/>
          <a:p>
            <a:r>
              <a:rPr lang="en-IN" sz="4000" u="sng" dirty="0" smtClean="0">
                <a:solidFill>
                  <a:srgbClr val="FFC000"/>
                </a:solidFill>
              </a:rPr>
              <a:t>BALANCING THE DATA-SET &amp; Data- </a:t>
            </a:r>
            <a:r>
              <a:rPr lang="en-IN" sz="4000" u="sng" dirty="0" err="1" smtClean="0">
                <a:solidFill>
                  <a:srgbClr val="FFC000"/>
                </a:solidFill>
              </a:rPr>
              <a:t>Preprocessing</a:t>
            </a:r>
            <a:r>
              <a:rPr lang="en-IN" sz="4000" u="sng" dirty="0" smtClean="0">
                <a:solidFill>
                  <a:srgbClr val="FFC000"/>
                </a:solidFill>
              </a:rPr>
              <a:t>:</a:t>
            </a:r>
            <a:endParaRPr lang="en-US" sz="4000" dirty="0">
              <a:solidFill>
                <a:srgbClr val="FFC000"/>
              </a:solidFill>
            </a:endParaRPr>
          </a:p>
        </p:txBody>
      </p:sp>
      <p:grpSp>
        <p:nvGrpSpPr>
          <p:cNvPr id="3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57172"/>
            <a:ext cx="455295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85734"/>
            <a:ext cx="5715040" cy="431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1" y="285734"/>
            <a:ext cx="5442579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47</Words>
  <Application>Microsoft Office PowerPoint</Application>
  <PresentationFormat>On-screen Show (16:9)</PresentationFormat>
  <Paragraphs>12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Times New Roman</vt:lpstr>
      <vt:lpstr>Titillium Web Light</vt:lpstr>
      <vt:lpstr>Arial</vt:lpstr>
      <vt:lpstr>Titillium Web</vt:lpstr>
      <vt:lpstr>Calibri</vt:lpstr>
      <vt:lpstr>Donalbain template</vt:lpstr>
      <vt:lpstr>RATINGS PREDICTION </vt:lpstr>
      <vt:lpstr>Business Problem Framing :   We have a client who has a website where people write different reviews for technical products. Now they are adding a new feature to their website i.e. the reviewer will have to add stars (rating) as well with the review.  </vt:lpstr>
      <vt:lpstr>DATA COLLECTION:    -Around 27 products have been scrapped for getting the data required for building the Machine Learning Model. We have scrapped from both Amazon and Flip-kart for the diversity in the data-set.  </vt:lpstr>
      <vt:lpstr>We could see that the data-set contains 115379 entries.  Also, we can see that the data is imbalanced. Ratings counts differ for each rating. </vt:lpstr>
      <vt:lpstr>PowerPoint Presentation</vt:lpstr>
      <vt:lpstr>BALANCING THE DATA-SET &amp; Data- Preprocessing: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HOUSING_PRICE PREDICTION</dc:title>
  <dc:creator>MURUGANANDAM A</dc:creator>
  <cp:lastModifiedBy>Microsoft account</cp:lastModifiedBy>
  <cp:revision>40</cp:revision>
  <dcterms:modified xsi:type="dcterms:W3CDTF">2022-01-17T10:42:21Z</dcterms:modified>
</cp:coreProperties>
</file>