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63" r:id="rId2"/>
    <p:sldId id="268" r:id="rId3"/>
    <p:sldId id="269" r:id="rId4"/>
    <p:sldId id="270" r:id="rId5"/>
    <p:sldId id="271"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E8641"/>
    <a:srgbClr val="1A2970"/>
    <a:srgbClr val="23317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128" d="100"/>
          <a:sy n="128" d="100"/>
        </p:scale>
        <p:origin x="520" y="176"/>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C3F1E27-F6DA-4083-8744-573E56DF154E}" type="datetimeFigureOut">
              <a:rPr lang="en-US" smtClean="0"/>
              <a:t>2/2/25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F4EA19-E5F6-4BC5-BD12-8632A83D8815}" type="slidenum">
              <a:rPr lang="en-US" smtClean="0"/>
              <a:t>‹#›</a:t>
            </a:fld>
            <a:endParaRPr lang="en-US"/>
          </a:p>
        </p:txBody>
      </p:sp>
    </p:spTree>
    <p:extLst>
      <p:ext uri="{BB962C8B-B14F-4D97-AF65-F5344CB8AC3E}">
        <p14:creationId xmlns:p14="http://schemas.microsoft.com/office/powerpoint/2010/main" val="13062665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C3F1E27-F6DA-4083-8744-573E56DF154E}" type="datetimeFigureOut">
              <a:rPr lang="en-US" smtClean="0"/>
              <a:pPr/>
              <a:t>2/2/25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F4EA19-E5F6-4BC5-BD12-8632A83D8815}" type="slidenum">
              <a:rPr lang="en-US" smtClean="0"/>
              <a:pPr/>
              <a:t>‹#›</a:t>
            </a:fld>
            <a:endParaRPr lang="en-US"/>
          </a:p>
        </p:txBody>
      </p:sp>
    </p:spTree>
    <p:extLst>
      <p:ext uri="{BB962C8B-B14F-4D97-AF65-F5344CB8AC3E}">
        <p14:creationId xmlns:p14="http://schemas.microsoft.com/office/powerpoint/2010/main" val="12918866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C3F1E27-F6DA-4083-8744-573E56DF154E}" type="datetimeFigureOut">
              <a:rPr lang="en-US" smtClean="0"/>
              <a:pPr/>
              <a:t>2/2/25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F4EA19-E5F6-4BC5-BD12-8632A83D8815}" type="slidenum">
              <a:rPr lang="en-US" smtClean="0"/>
              <a:pPr/>
              <a:t>‹#›</a:t>
            </a:fld>
            <a:endParaRPr lang="en-US"/>
          </a:p>
        </p:txBody>
      </p:sp>
    </p:spTree>
    <p:extLst>
      <p:ext uri="{BB962C8B-B14F-4D97-AF65-F5344CB8AC3E}">
        <p14:creationId xmlns:p14="http://schemas.microsoft.com/office/powerpoint/2010/main" val="30864043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C3F1E27-F6DA-4083-8744-573E56DF154E}" type="datetimeFigureOut">
              <a:rPr lang="en-US" smtClean="0"/>
              <a:pPr/>
              <a:t>2/2/25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F4EA19-E5F6-4BC5-BD12-8632A83D8815}" type="slidenum">
              <a:rPr lang="en-US" smtClean="0"/>
              <a:pPr/>
              <a:t>‹#›</a:t>
            </a:fld>
            <a:endParaRPr lang="en-US"/>
          </a:p>
        </p:txBody>
      </p:sp>
    </p:spTree>
    <p:extLst>
      <p:ext uri="{BB962C8B-B14F-4D97-AF65-F5344CB8AC3E}">
        <p14:creationId xmlns:p14="http://schemas.microsoft.com/office/powerpoint/2010/main" val="555376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C3F1E27-F6DA-4083-8744-573E56DF154E}" type="datetimeFigureOut">
              <a:rPr lang="en-US" smtClean="0"/>
              <a:pPr/>
              <a:t>2/2/25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F4EA19-E5F6-4BC5-BD12-8632A83D8815}" type="slidenum">
              <a:rPr lang="en-US" smtClean="0"/>
              <a:pPr/>
              <a:t>‹#›</a:t>
            </a:fld>
            <a:endParaRPr lang="en-US"/>
          </a:p>
        </p:txBody>
      </p:sp>
    </p:spTree>
    <p:extLst>
      <p:ext uri="{BB962C8B-B14F-4D97-AF65-F5344CB8AC3E}">
        <p14:creationId xmlns:p14="http://schemas.microsoft.com/office/powerpoint/2010/main" val="39076772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solidFill>
                  <a:schemeClr val="accent1"/>
                </a:soli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C3F1E27-F6DA-4083-8744-573E56DF154E}" type="datetimeFigureOut">
              <a:rPr lang="en-US" smtClean="0"/>
              <a:pPr/>
              <a:t>2/2/25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F4EA19-E5F6-4BC5-BD12-8632A83D8815}" type="slidenum">
              <a:rPr lang="en-US" smtClean="0"/>
              <a:pPr/>
              <a:t>‹#›</a:t>
            </a:fld>
            <a:endParaRPr lang="en-US"/>
          </a:p>
        </p:txBody>
      </p:sp>
    </p:spTree>
    <p:extLst>
      <p:ext uri="{BB962C8B-B14F-4D97-AF65-F5344CB8AC3E}">
        <p14:creationId xmlns:p14="http://schemas.microsoft.com/office/powerpoint/2010/main" val="26518109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solidFill>
                  <a:schemeClr val="tx1"/>
                </a:soli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C3F1E27-F6DA-4083-8744-573E56DF154E}" type="datetimeFigureOut">
              <a:rPr lang="en-US" smtClean="0"/>
              <a:pPr/>
              <a:t>2/2/25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F4EA19-E5F6-4BC5-BD12-8632A83D8815}" type="slidenum">
              <a:rPr lang="en-US" smtClean="0"/>
              <a:pPr/>
              <a:t>‹#›</a:t>
            </a:fld>
            <a:endParaRPr lang="en-US"/>
          </a:p>
        </p:txBody>
      </p:sp>
    </p:spTree>
    <p:extLst>
      <p:ext uri="{BB962C8B-B14F-4D97-AF65-F5344CB8AC3E}">
        <p14:creationId xmlns:p14="http://schemas.microsoft.com/office/powerpoint/2010/main" val="19833127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3F1E27-F6DA-4083-8744-573E56DF154E}" type="datetimeFigureOut">
              <a:rPr lang="en-US" smtClean="0"/>
              <a:t>2/2/25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F4EA19-E5F6-4BC5-BD12-8632A83D8815}" type="slidenum">
              <a:rPr lang="en-US" smtClean="0"/>
              <a:t>‹#›</a:t>
            </a:fld>
            <a:endParaRPr lang="en-US"/>
          </a:p>
        </p:txBody>
      </p:sp>
    </p:spTree>
    <p:extLst>
      <p:ext uri="{BB962C8B-B14F-4D97-AF65-F5344CB8AC3E}">
        <p14:creationId xmlns:p14="http://schemas.microsoft.com/office/powerpoint/2010/main" val="9630306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3F1E27-F6DA-4083-8744-573E56DF154E}" type="datetimeFigureOut">
              <a:rPr lang="en-US" smtClean="0"/>
              <a:t>2/2/25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F4EA19-E5F6-4BC5-BD12-8632A83D8815}" type="slidenum">
              <a:rPr lang="en-US" smtClean="0"/>
              <a:t>‹#›</a:t>
            </a:fld>
            <a:endParaRPr lang="en-US"/>
          </a:p>
        </p:txBody>
      </p:sp>
    </p:spTree>
    <p:extLst>
      <p:ext uri="{BB962C8B-B14F-4D97-AF65-F5344CB8AC3E}">
        <p14:creationId xmlns:p14="http://schemas.microsoft.com/office/powerpoint/2010/main" val="36082560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3F1E27-F6DA-4083-8744-573E56DF154E}" type="datetimeFigureOut">
              <a:rPr lang="en-US" smtClean="0"/>
              <a:t>2/2/25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F4EA19-E5F6-4BC5-BD12-8632A83D8815}" type="slidenum">
              <a:rPr lang="en-US" smtClean="0"/>
              <a:t>‹#›</a:t>
            </a:fld>
            <a:endParaRPr lang="en-US"/>
          </a:p>
        </p:txBody>
      </p:sp>
    </p:spTree>
    <p:extLst>
      <p:ext uri="{BB962C8B-B14F-4D97-AF65-F5344CB8AC3E}">
        <p14:creationId xmlns:p14="http://schemas.microsoft.com/office/powerpoint/2010/main" val="16861394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C3F1E27-F6DA-4083-8744-573E56DF154E}" type="datetimeFigureOut">
              <a:rPr lang="en-US" smtClean="0"/>
              <a:t>2/2/25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F4EA19-E5F6-4BC5-BD12-8632A83D8815}" type="slidenum">
              <a:rPr lang="en-US" smtClean="0"/>
              <a:t>‹#›</a:t>
            </a:fld>
            <a:endParaRPr lang="en-US"/>
          </a:p>
        </p:txBody>
      </p:sp>
    </p:spTree>
    <p:extLst>
      <p:ext uri="{BB962C8B-B14F-4D97-AF65-F5344CB8AC3E}">
        <p14:creationId xmlns:p14="http://schemas.microsoft.com/office/powerpoint/2010/main" val="29103939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C3F1E27-F6DA-4083-8744-573E56DF154E}" type="datetimeFigureOut">
              <a:rPr lang="en-US" smtClean="0"/>
              <a:t>2/2/25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F4EA19-E5F6-4BC5-BD12-8632A83D8815}" type="slidenum">
              <a:rPr lang="en-US" smtClean="0"/>
              <a:t>‹#›</a:t>
            </a:fld>
            <a:endParaRPr lang="en-US"/>
          </a:p>
        </p:txBody>
      </p:sp>
    </p:spTree>
    <p:extLst>
      <p:ext uri="{BB962C8B-B14F-4D97-AF65-F5344CB8AC3E}">
        <p14:creationId xmlns:p14="http://schemas.microsoft.com/office/powerpoint/2010/main" val="4196443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C3F1E27-F6DA-4083-8744-573E56DF154E}" type="datetimeFigureOut">
              <a:rPr lang="en-US" smtClean="0"/>
              <a:t>2/2/25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AF4EA19-E5F6-4BC5-BD12-8632A83D8815}" type="slidenum">
              <a:rPr lang="en-US" smtClean="0"/>
              <a:t>‹#›</a:t>
            </a:fld>
            <a:endParaRPr lang="en-US"/>
          </a:p>
        </p:txBody>
      </p:sp>
    </p:spTree>
    <p:extLst>
      <p:ext uri="{BB962C8B-B14F-4D97-AF65-F5344CB8AC3E}">
        <p14:creationId xmlns:p14="http://schemas.microsoft.com/office/powerpoint/2010/main" val="39811224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C3F1E27-F6DA-4083-8744-573E56DF154E}" type="datetimeFigureOut">
              <a:rPr lang="en-US" smtClean="0"/>
              <a:t>2/2/25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AF4EA19-E5F6-4BC5-BD12-8632A83D8815}" type="slidenum">
              <a:rPr lang="en-US" smtClean="0"/>
              <a:t>‹#›</a:t>
            </a:fld>
            <a:endParaRPr lang="en-US"/>
          </a:p>
        </p:txBody>
      </p:sp>
    </p:spTree>
    <p:extLst>
      <p:ext uri="{BB962C8B-B14F-4D97-AF65-F5344CB8AC3E}">
        <p14:creationId xmlns:p14="http://schemas.microsoft.com/office/powerpoint/2010/main" val="1275503292"/>
      </p:ext>
    </p:extLst>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3F1E27-F6DA-4083-8744-573E56DF154E}" type="datetimeFigureOut">
              <a:rPr lang="en-US" smtClean="0"/>
              <a:t>2/2/25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AF4EA19-E5F6-4BC5-BD12-8632A83D8815}" type="slidenum">
              <a:rPr lang="en-US" smtClean="0"/>
              <a:t>‹#›</a:t>
            </a:fld>
            <a:endParaRPr lang="en-US"/>
          </a:p>
        </p:txBody>
      </p:sp>
    </p:spTree>
    <p:extLst>
      <p:ext uri="{BB962C8B-B14F-4D97-AF65-F5344CB8AC3E}">
        <p14:creationId xmlns:p14="http://schemas.microsoft.com/office/powerpoint/2010/main" val="14693822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C3F1E27-F6DA-4083-8744-573E56DF154E}" type="datetimeFigureOut">
              <a:rPr lang="en-US" smtClean="0"/>
              <a:t>2/2/25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F4EA19-E5F6-4BC5-BD12-8632A83D8815}" type="slidenum">
              <a:rPr lang="en-US" smtClean="0"/>
              <a:t>‹#›</a:t>
            </a:fld>
            <a:endParaRPr lang="en-US"/>
          </a:p>
        </p:txBody>
      </p:sp>
    </p:spTree>
    <p:extLst>
      <p:ext uri="{BB962C8B-B14F-4D97-AF65-F5344CB8AC3E}">
        <p14:creationId xmlns:p14="http://schemas.microsoft.com/office/powerpoint/2010/main" val="425400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399212" y="5883275"/>
            <a:ext cx="914400" cy="365125"/>
          </a:xfrm>
        </p:spPr>
        <p:txBody>
          <a:bodyPr/>
          <a:lstStyle/>
          <a:p>
            <a:fld id="{DC3F1E27-F6DA-4083-8744-573E56DF154E}" type="datetimeFigureOut">
              <a:rPr lang="en-US" smtClean="0"/>
              <a:t>2/2/25</a:t>
            </a:fld>
            <a:endParaRPr lang="en-US"/>
          </a:p>
        </p:txBody>
      </p:sp>
      <p:sp>
        <p:nvSpPr>
          <p:cNvPr id="6" name="Footer Placeholder 5"/>
          <p:cNvSpPr>
            <a:spLocks noGrp="1"/>
          </p:cNvSpPr>
          <p:nvPr>
            <p:ph type="ftr" sz="quarter" idx="11"/>
          </p:nvPr>
        </p:nvSpPr>
        <p:spPr>
          <a:xfrm>
            <a:off x="1141412" y="5883275"/>
            <a:ext cx="5105400" cy="365125"/>
          </a:xfrm>
        </p:spPr>
        <p:txBody>
          <a:bodyPr/>
          <a:lstStyle/>
          <a:p>
            <a:endParaRPr lang="en-US"/>
          </a:p>
        </p:txBody>
      </p:sp>
      <p:sp>
        <p:nvSpPr>
          <p:cNvPr id="7" name="Slide Number Placeholder 6"/>
          <p:cNvSpPr>
            <a:spLocks noGrp="1"/>
          </p:cNvSpPr>
          <p:nvPr>
            <p:ph type="sldNum" sz="quarter" idx="12"/>
          </p:nvPr>
        </p:nvSpPr>
        <p:spPr>
          <a:xfrm>
            <a:off x="10742612" y="5883275"/>
            <a:ext cx="322567" cy="365125"/>
          </a:xfrm>
        </p:spPr>
        <p:txBody>
          <a:bodyPr/>
          <a:lstStyle/>
          <a:p>
            <a:fld id="{5AF4EA19-E5F6-4BC5-BD12-8632A83D8815}" type="slidenum">
              <a:rPr lang="en-US" smtClean="0"/>
              <a:t>‹#›</a:t>
            </a:fld>
            <a:endParaRPr lang="en-US"/>
          </a:p>
        </p:txBody>
      </p:sp>
    </p:spTree>
    <p:extLst>
      <p:ext uri="{BB962C8B-B14F-4D97-AF65-F5344CB8AC3E}">
        <p14:creationId xmlns:p14="http://schemas.microsoft.com/office/powerpoint/2010/main" val="32486091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DC3F1E27-F6DA-4083-8744-573E56DF154E}" type="datetimeFigureOut">
              <a:rPr lang="en-US" smtClean="0"/>
              <a:pPr/>
              <a:t>2/2/25</a:t>
            </a:fld>
            <a:endParaRPr lang="en-US"/>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5AF4EA19-E5F6-4BC5-BD12-8632A83D8815}" type="slidenum">
              <a:rPr lang="en-US" smtClean="0"/>
              <a:pPr/>
              <a:t>‹#›</a:t>
            </a:fld>
            <a:endParaRPr lang="en-US"/>
          </a:p>
        </p:txBody>
      </p:sp>
    </p:spTree>
    <p:extLst>
      <p:ext uri="{BB962C8B-B14F-4D97-AF65-F5344CB8AC3E}">
        <p14:creationId xmlns:p14="http://schemas.microsoft.com/office/powerpoint/2010/main" val="3314966570"/>
      </p:ext>
    </p:extLst>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Lst>
  <p:txStyles>
    <p:titleStyle>
      <a:lvl1pPr algn="l" defTabSz="457200" rtl="0" eaLnBrk="1" latinLnBrk="0" hangingPunct="1">
        <a:spcBef>
          <a:spcPct val="0"/>
        </a:spcBef>
        <a:buNone/>
        <a:defRPr sz="3200" kern="1200" cap="all">
          <a:ln w="3175" cmpd="sng">
            <a:noFill/>
          </a:ln>
          <a:solidFill>
            <a:schemeClr val="accent1"/>
          </a:soli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00000"/>
        <a:buFont typeface="Arial"/>
        <a:buChar char="•"/>
        <a:defRPr sz="20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00000"/>
        <a:buFont typeface="Arial"/>
        <a:buChar char="•"/>
        <a:defRPr sz="18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00000"/>
        <a:buFont typeface="Arial"/>
        <a:buChar char="•"/>
        <a:defRPr sz="16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00000"/>
        <a:buFont typeface="Arial"/>
        <a:buChar char="•"/>
        <a:defRPr sz="14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00000"/>
        <a:buFont typeface="Arial"/>
        <a:buChar char="•"/>
        <a:defRPr sz="14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103A4D-6B2D-4B7D-BA0D-B65295557307}"/>
              </a:ext>
            </a:extLst>
          </p:cNvPr>
          <p:cNvSpPr>
            <a:spLocks noGrp="1"/>
          </p:cNvSpPr>
          <p:nvPr>
            <p:ph type="title"/>
          </p:nvPr>
        </p:nvSpPr>
        <p:spPr>
          <a:xfrm>
            <a:off x="1000446" y="1304760"/>
            <a:ext cx="10515600" cy="1325563"/>
          </a:xfrm>
        </p:spPr>
        <p:txBody>
          <a:bodyPr/>
          <a:lstStyle/>
          <a:p>
            <a:r>
              <a:rPr lang="en-US" b="0" dirty="0">
                <a:solidFill>
                  <a:schemeClr val="tx1"/>
                </a:solidFill>
                <a:latin typeface="Arial Black" panose="020B0A04020102020204" pitchFamily="34" charset="0"/>
              </a:rPr>
              <a:t>TASK 04</a:t>
            </a:r>
          </a:p>
        </p:txBody>
      </p:sp>
      <p:sp>
        <p:nvSpPr>
          <p:cNvPr id="13" name="Rectangle 12">
            <a:extLst>
              <a:ext uri="{FF2B5EF4-FFF2-40B4-BE49-F238E27FC236}">
                <a16:creationId xmlns:a16="http://schemas.microsoft.com/office/drawing/2014/main" id="{4DDDFB54-196B-4D28-AFCF-272EA322DA2C}"/>
              </a:ext>
            </a:extLst>
          </p:cNvPr>
          <p:cNvSpPr/>
          <p:nvPr/>
        </p:nvSpPr>
        <p:spPr>
          <a:xfrm>
            <a:off x="981136" y="2575969"/>
            <a:ext cx="8866402" cy="1754326"/>
          </a:xfrm>
          <a:prstGeom prst="rect">
            <a:avLst/>
          </a:prstGeom>
          <a:noFill/>
        </p:spPr>
        <p:txBody>
          <a:bodyPr wrap="none" rtlCol="0">
            <a:spAutoFit/>
          </a:bodyPr>
          <a:lstStyle/>
          <a:p>
            <a:r>
              <a:rPr lang="en-US" sz="5400" b="1" dirty="0">
                <a:latin typeface="Arial Black" panose="020B0A04020102020204" pitchFamily="34" charset="0"/>
              </a:rPr>
              <a:t>COMMUNICATING</a:t>
            </a:r>
          </a:p>
          <a:p>
            <a:r>
              <a:rPr lang="en-US" sz="5400" b="1" dirty="0">
                <a:latin typeface="Arial Black" panose="020B0A04020102020204" pitchFamily="34" charset="0"/>
              </a:rPr>
              <a:t>INSIGHTS &amp; ANALYSIS</a:t>
            </a:r>
          </a:p>
        </p:txBody>
      </p:sp>
    </p:spTree>
    <p:extLst>
      <p:ext uri="{BB962C8B-B14F-4D97-AF65-F5344CB8AC3E}">
        <p14:creationId xmlns:p14="http://schemas.microsoft.com/office/powerpoint/2010/main" val="3803733564"/>
      </p:ext>
    </p:ext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iterate type="lt">
                                    <p:tmPct val="10000"/>
                                  </p:iterate>
                                  <p:childTnLst>
                                    <p:set>
                                      <p:cBhvr>
                                        <p:cTn id="10" dur="1" fill="hold">
                                          <p:stCondLst>
                                            <p:cond delay="0"/>
                                          </p:stCondLst>
                                        </p:cTn>
                                        <p:tgtEl>
                                          <p:spTgt spid="13"/>
                                        </p:tgtEl>
                                        <p:attrNameLst>
                                          <p:attrName>style.visibility</p:attrName>
                                        </p:attrNameLst>
                                      </p:cBhvr>
                                      <p:to>
                                        <p:strVal val="visible"/>
                                      </p:to>
                                    </p:set>
                                    <p:animEffect transition="in" filter="fade">
                                      <p:cBhvr>
                                        <p:cTn id="11"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B2E38DE-6103-46A6-B141-9BC0ACEF6A99}"/>
              </a:ext>
            </a:extLst>
          </p:cNvPr>
          <p:cNvSpPr>
            <a:spLocks noGrp="1"/>
          </p:cNvSpPr>
          <p:nvPr>
            <p:ph idx="1"/>
          </p:nvPr>
        </p:nvSpPr>
        <p:spPr>
          <a:xfrm>
            <a:off x="838200" y="952097"/>
            <a:ext cx="10515600" cy="4953805"/>
          </a:xfrm>
        </p:spPr>
        <p:txBody>
          <a:bodyPr>
            <a:normAutofit/>
          </a:bodyPr>
          <a:lstStyle/>
          <a:p>
            <a:pPr marL="0" indent="0">
              <a:buNone/>
            </a:pPr>
            <a:r>
              <a:rPr lang="en-US" dirty="0"/>
              <a:t>Hello,</a:t>
            </a:r>
          </a:p>
          <a:p>
            <a:pPr marL="0" indent="0">
              <a:buNone/>
            </a:pPr>
            <a:endParaRPr lang="en-US" dirty="0"/>
          </a:p>
          <a:p>
            <a:pPr marL="0" indent="0">
              <a:buNone/>
            </a:pPr>
            <a:r>
              <a:rPr lang="en-US" dirty="0"/>
              <a:t>I’m </a:t>
            </a:r>
            <a:r>
              <a:rPr lang="en-US" b="1" dirty="0"/>
              <a:t>Shashank </a:t>
            </a:r>
            <a:r>
              <a:rPr lang="en-US" b="1" dirty="0" err="1"/>
              <a:t>Adepu</a:t>
            </a:r>
            <a:r>
              <a:rPr lang="en-US" dirty="0"/>
              <a:t>, and I’m thrilled to share some insights about your business. Thank you for providing the guiding questions—they were incredibly helpful in understanding the kind of insights you’re looking to gain from the data. I hope the analysis proves to be both compelling and valuable as you explore future business opportunities.</a:t>
            </a:r>
          </a:p>
          <a:p>
            <a:pPr marL="0" indent="0">
              <a:buNone/>
            </a:pPr>
            <a:endParaRPr lang="en-US" dirty="0"/>
          </a:p>
          <a:p>
            <a:pPr marL="0" indent="0">
              <a:buNone/>
            </a:pPr>
            <a:r>
              <a:rPr lang="en-US" dirty="0"/>
              <a:t>Before diving in, I want to assure you that I’ve taken every step to ensure the analysis is accurate and up to date. After loading the data into my software, I cleaned it by removing any records with negative quantities or unit prices, as these could skew the results. This ensures the insights you receive are reliable and actionable.</a:t>
            </a:r>
          </a:p>
        </p:txBody>
      </p:sp>
    </p:spTree>
    <p:extLst>
      <p:ext uri="{BB962C8B-B14F-4D97-AF65-F5344CB8AC3E}">
        <p14:creationId xmlns:p14="http://schemas.microsoft.com/office/powerpoint/2010/main" val="3898053075"/>
      </p:ext>
    </p:ext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iterate type="lt">
                                    <p:tmPct val="3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75"/>
                            </p:stCondLst>
                            <p:childTnLst>
                              <p:par>
                                <p:cTn id="9" presetID="10" presetClass="entr" presetSubtype="0" fill="hold" grpId="0" nodeType="afterEffect">
                                  <p:stCondLst>
                                    <p:cond delay="0"/>
                                  </p:stCondLst>
                                  <p:iterate type="lt">
                                    <p:tmPct val="3000"/>
                                  </p:iterate>
                                  <p:childTnLst>
                                    <p:set>
                                      <p:cBhvr>
                                        <p:cTn id="10" dur="1" fill="hold">
                                          <p:stCondLst>
                                            <p:cond delay="0"/>
                                          </p:stCondLst>
                                        </p:cTn>
                                        <p:tgtEl>
                                          <p:spTgt spid="3">
                                            <p:txEl>
                                              <p:pRg st="2" end="2"/>
                                            </p:txEl>
                                          </p:spTgt>
                                        </p:tgtEl>
                                        <p:attrNameLst>
                                          <p:attrName>style.visibility</p:attrName>
                                        </p:attrNameLst>
                                      </p:cBhvr>
                                      <p:to>
                                        <p:strVal val="visible"/>
                                      </p:to>
                                    </p:set>
                                    <p:animEffect transition="in" filter="fade">
                                      <p:cBhvr>
                                        <p:cTn id="11" dur="500"/>
                                        <p:tgtEl>
                                          <p:spTgt spid="3">
                                            <p:txEl>
                                              <p:pRg st="2" end="2"/>
                                            </p:txEl>
                                          </p:spTgt>
                                        </p:tgtEl>
                                      </p:cBhvr>
                                    </p:animEffect>
                                  </p:childTnLst>
                                </p:cTn>
                              </p:par>
                            </p:childTnLst>
                          </p:cTn>
                        </p:par>
                        <p:par>
                          <p:cTn id="12" fill="hold">
                            <p:stCondLst>
                              <p:cond delay="5365"/>
                            </p:stCondLst>
                            <p:childTnLst>
                              <p:par>
                                <p:cTn id="13" presetID="10" presetClass="entr" presetSubtype="0" fill="hold" grpId="0" nodeType="afterEffect">
                                  <p:stCondLst>
                                    <p:cond delay="0"/>
                                  </p:stCondLst>
                                  <p:iterate type="lt">
                                    <p:tmPct val="3000"/>
                                  </p:iterate>
                                  <p:childTnLst>
                                    <p:set>
                                      <p:cBhvr>
                                        <p:cTn id="14" dur="1" fill="hold">
                                          <p:stCondLst>
                                            <p:cond delay="0"/>
                                          </p:stCondLst>
                                        </p:cTn>
                                        <p:tgtEl>
                                          <p:spTgt spid="3">
                                            <p:txEl>
                                              <p:pRg st="4" end="4"/>
                                            </p:txEl>
                                          </p:spTgt>
                                        </p:tgtEl>
                                        <p:attrNameLst>
                                          <p:attrName>style.visibility</p:attrName>
                                        </p:attrNameLst>
                                      </p:cBhvr>
                                      <p:to>
                                        <p:strVal val="visible"/>
                                      </p:to>
                                    </p:set>
                                    <p:animEffect transition="in" filter="fade">
                                      <p:cBhvr>
                                        <p:cTn id="15"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B2E38DE-6103-46A6-B141-9BC0ACEF6A99}"/>
              </a:ext>
            </a:extLst>
          </p:cNvPr>
          <p:cNvSpPr>
            <a:spLocks noGrp="1"/>
          </p:cNvSpPr>
          <p:nvPr>
            <p:ph idx="1"/>
          </p:nvPr>
        </p:nvSpPr>
        <p:spPr>
          <a:xfrm>
            <a:off x="758687" y="865350"/>
            <a:ext cx="10515600" cy="4953805"/>
          </a:xfrm>
        </p:spPr>
        <p:txBody>
          <a:bodyPr>
            <a:normAutofit/>
          </a:bodyPr>
          <a:lstStyle/>
          <a:p>
            <a:r>
              <a:rPr lang="en-US" dirty="0"/>
              <a:t>The CEO requested an analysis of revenue trends to identify any seasonal patterns in store sales. My findings indicate that while revenue remains fairly steady for the first eight months of the year, averaging around $685K per month, a significant increase begins in September, with revenue jumping 40% compared to the previous month. This upward trend continues through November, when sales peak at $1.5 million, the highest recorded revenue of the year. Since the data for December is incomplete, it’s difficult to draw a final conclusion for that month. However, the overall analysis strongly suggests that the store experiences seasonal growth in the last four months of the year, likely driven by increased consumer activity during the holiday season.</a:t>
            </a:r>
          </a:p>
        </p:txBody>
      </p:sp>
    </p:spTree>
    <p:extLst>
      <p:ext uri="{BB962C8B-B14F-4D97-AF65-F5344CB8AC3E}">
        <p14:creationId xmlns:p14="http://schemas.microsoft.com/office/powerpoint/2010/main" val="1620701774"/>
      </p:ext>
    </p:ext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iterate type="lt">
                                    <p:tmPct val="3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B2E38DE-6103-46A6-B141-9BC0ACEF6A99}"/>
              </a:ext>
            </a:extLst>
          </p:cNvPr>
          <p:cNvSpPr>
            <a:spLocks noGrp="1"/>
          </p:cNvSpPr>
          <p:nvPr>
            <p:ph idx="1"/>
          </p:nvPr>
        </p:nvSpPr>
        <p:spPr>
          <a:xfrm>
            <a:off x="838200" y="875288"/>
            <a:ext cx="10515600" cy="4953805"/>
          </a:xfrm>
        </p:spPr>
        <p:txBody>
          <a:bodyPr>
            <a:normAutofit/>
          </a:bodyPr>
          <a:lstStyle/>
          <a:p>
            <a:r>
              <a:rPr lang="en-US" dirty="0"/>
              <a:t>The second visual highlights the performance of the top 10 countries with potential for growth, excluding the UK, as demand there is already high. Since the focus is on markets where demand can be increased, my analysis shows that countries like the Netherlands, Ireland, Germany, and France have strong sales volumes and revenue generation. Given their performance, I recommend prioritizing these markets and implementing strategies to further capture growth opportunities.</a:t>
            </a:r>
          </a:p>
          <a:p>
            <a:r>
              <a:rPr lang="en-US" dirty="0"/>
              <a:t>The third analysis examines the top 10 customers with the highest purchases. The data reveals that there isn’t a significant gap between them—the top customer generated only 17% more revenue than the second highest. This indicates that the business isn’t overly reliant on just a few customers for revenue, which is a strong position to be in. It also suggests that customer bargaining power is low, giving the business more flexibility and stability in its pricing and sales strategy.</a:t>
            </a:r>
          </a:p>
        </p:txBody>
      </p:sp>
    </p:spTree>
    <p:extLst>
      <p:ext uri="{BB962C8B-B14F-4D97-AF65-F5344CB8AC3E}">
        <p14:creationId xmlns:p14="http://schemas.microsoft.com/office/powerpoint/2010/main" val="2227857532"/>
      </p:ext>
    </p:ext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iterate type="lt">
                                    <p:tmPct val="3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6560"/>
                            </p:stCondLst>
                            <p:childTnLst>
                              <p:par>
                                <p:cTn id="9" presetID="10" presetClass="entr" presetSubtype="0" fill="hold" grpId="0" nodeType="afterEffect">
                                  <p:stCondLst>
                                    <p:cond delay="0"/>
                                  </p:stCondLst>
                                  <p:iterate type="lt">
                                    <p:tmPct val="3000"/>
                                  </p:iterate>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B2E38DE-6103-46A6-B141-9BC0ACEF6A99}"/>
              </a:ext>
            </a:extLst>
          </p:cNvPr>
          <p:cNvSpPr>
            <a:spLocks noGrp="1"/>
          </p:cNvSpPr>
          <p:nvPr>
            <p:ph idx="1"/>
          </p:nvPr>
        </p:nvSpPr>
        <p:spPr>
          <a:xfrm>
            <a:off x="838200" y="952097"/>
            <a:ext cx="10515600" cy="4953805"/>
          </a:xfrm>
        </p:spPr>
        <p:txBody>
          <a:bodyPr>
            <a:normAutofit/>
          </a:bodyPr>
          <a:lstStyle/>
          <a:p>
            <a:r>
              <a:rPr lang="en-US" dirty="0"/>
              <a:t>The final visual, a </a:t>
            </a:r>
            <a:r>
              <a:rPr lang="en-US" b="1" dirty="0"/>
              <a:t>map chart</a:t>
            </a:r>
            <a:r>
              <a:rPr lang="en-US" dirty="0"/>
              <a:t>, provides a clear picture of revenue distribution across different regions. Apart from the </a:t>
            </a:r>
            <a:r>
              <a:rPr lang="en-US" b="1" dirty="0"/>
              <a:t>UK</a:t>
            </a:r>
            <a:r>
              <a:rPr lang="en-US" dirty="0"/>
              <a:t>, countries like </a:t>
            </a:r>
            <a:r>
              <a:rPr lang="en-US" b="1" dirty="0"/>
              <a:t>the Netherlands, Ireland, Germany, France, and Australia</a:t>
            </a:r>
            <a:r>
              <a:rPr lang="en-US" dirty="0"/>
              <a:t> are key revenue drivers. Given their strong performance, increasing investment in these markets could further boost demand and sales.</a:t>
            </a:r>
          </a:p>
          <a:p>
            <a:r>
              <a:rPr lang="en-US" dirty="0"/>
              <a:t>The map also highlights that </a:t>
            </a:r>
            <a:r>
              <a:rPr lang="en-US" b="1" dirty="0"/>
              <a:t>most sales are concentrated in Europe</a:t>
            </a:r>
            <a:r>
              <a:rPr lang="en-US" dirty="0"/>
              <a:t>, with </a:t>
            </a:r>
            <a:r>
              <a:rPr lang="en-US" b="1" dirty="0"/>
              <a:t>limited activity in the Americas</a:t>
            </a:r>
            <a:r>
              <a:rPr lang="en-US" dirty="0"/>
              <a:t> and </a:t>
            </a:r>
            <a:r>
              <a:rPr lang="en-US" b="1" dirty="0"/>
              <a:t>no significant demand in Africa, Asia, or Russia</a:t>
            </a:r>
            <a:r>
              <a:rPr lang="en-US" dirty="0"/>
              <a:t>. This presents a valuable opportunity to explore new strategies targeting these underrepresented regions, which could drive </a:t>
            </a:r>
            <a:r>
              <a:rPr lang="en-US" b="1" dirty="0"/>
              <a:t>higher revenue and profitability</a:t>
            </a:r>
            <a:r>
              <a:rPr lang="en-US" dirty="0"/>
              <a:t>.</a:t>
            </a:r>
          </a:p>
          <a:p>
            <a:r>
              <a:rPr lang="en-US" dirty="0"/>
              <a:t>Thank you for your time! If you have any questions or would like to explore additional insights after reviewing this analysis, I’d be happy to dive deeper and provide further details.</a:t>
            </a:r>
          </a:p>
        </p:txBody>
      </p:sp>
    </p:spTree>
    <p:extLst>
      <p:ext uri="{BB962C8B-B14F-4D97-AF65-F5344CB8AC3E}">
        <p14:creationId xmlns:p14="http://schemas.microsoft.com/office/powerpoint/2010/main" val="2234230111"/>
      </p:ext>
    </p:ext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iterate type="lt">
                                    <p:tmPct val="3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4730"/>
                            </p:stCondLst>
                            <p:childTnLst>
                              <p:par>
                                <p:cTn id="9" presetID="10" presetClass="entr" presetSubtype="0" fill="hold" grpId="0" nodeType="afterEffect">
                                  <p:stCondLst>
                                    <p:cond delay="0"/>
                                  </p:stCondLst>
                                  <p:iterate type="lt">
                                    <p:tmPct val="3000"/>
                                  </p:iterate>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par>
                          <p:cTn id="12" fill="hold">
                            <p:stCondLst>
                              <p:cond delay="9280"/>
                            </p:stCondLst>
                            <p:childTnLst>
                              <p:par>
                                <p:cTn id="13" presetID="10" presetClass="entr" presetSubtype="0" fill="hold" grpId="0" nodeType="afterEffect">
                                  <p:stCondLst>
                                    <p:cond delay="0"/>
                                  </p:stCondLst>
                                  <p:iterate type="lt">
                                    <p:tmPct val="3000"/>
                                  </p:iterate>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5AD0B8"/>
      </a:accent1>
      <a:accent2>
        <a:srgbClr val="47BB7E"/>
      </a:accent2>
      <a:accent3>
        <a:srgbClr val="96CD4B"/>
      </a:accent3>
      <a:accent4>
        <a:srgbClr val="61C7DD"/>
      </a:accent4>
      <a:accent5>
        <a:srgbClr val="2495CF"/>
      </a:accent5>
      <a:accent6>
        <a:srgbClr val="5A74D1"/>
      </a:accent6>
      <a:hlink>
        <a:srgbClr val="72CEBB"/>
      </a:hlink>
      <a:folHlink>
        <a:srgbClr val="98E6D6"/>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0F262FD6-3409-4039-A531-64BD4D2F99E4}"/>
    </a:ext>
  </a:extLst>
</a:theme>
</file>

<file path=docProps/app.xml><?xml version="1.0" encoding="utf-8"?>
<Properties xmlns="http://schemas.openxmlformats.org/officeDocument/2006/extended-properties" xmlns:vt="http://schemas.openxmlformats.org/officeDocument/2006/docPropsVTypes">
  <Template>Mesh</Template>
  <TotalTime>906</TotalTime>
  <Words>580</Words>
  <Application>Microsoft Macintosh PowerPoint</Application>
  <PresentationFormat>Widescreen</PresentationFormat>
  <Paragraphs>14</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Arial Black</vt:lpstr>
      <vt:lpstr>Century Gothic</vt:lpstr>
      <vt:lpstr>Mesh</vt:lpstr>
      <vt:lpstr>TASK 04</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aadiputtaswamy</dc:creator>
  <cp:lastModifiedBy>Shashank Adepu</cp:lastModifiedBy>
  <cp:revision>43</cp:revision>
  <dcterms:created xsi:type="dcterms:W3CDTF">2023-01-21T13:09:51Z</dcterms:created>
  <dcterms:modified xsi:type="dcterms:W3CDTF">2025-02-03T02:21:20Z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2024-01-16T08:43:02Z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a8a961d2-519c-49d9-be53-a044f72b3385</vt:lpwstr>
  </property>
  <property fmtid="{D5CDD505-2E9C-101B-9397-08002B2CF9AE}" pid="7" name="MSIP_Label_defa4170-0d19-0005-0004-bc88714345d2_ActionId">
    <vt:lpwstr>db1a6a6d-15c4-40e3-bebc-9415ecc4f880</vt:lpwstr>
  </property>
  <property fmtid="{D5CDD505-2E9C-101B-9397-08002B2CF9AE}" pid="8" name="MSIP_Label_defa4170-0d19-0005-0004-bc88714345d2_ContentBits">
    <vt:lpwstr>0</vt:lpwstr>
  </property>
</Properties>
</file>