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7"/>
  </p:notesMasterIdLst>
  <p:sldIdLst>
    <p:sldId id="656" r:id="rId3"/>
    <p:sldId id="747" r:id="rId4"/>
    <p:sldId id="731" r:id="rId5"/>
    <p:sldId id="730" r:id="rId6"/>
    <p:sldId id="729" r:id="rId7"/>
    <p:sldId id="765" r:id="rId8"/>
    <p:sldId id="725" r:id="rId9"/>
    <p:sldId id="726" r:id="rId10"/>
    <p:sldId id="732" r:id="rId11"/>
    <p:sldId id="744" r:id="rId12"/>
    <p:sldId id="750" r:id="rId13"/>
    <p:sldId id="739" r:id="rId14"/>
    <p:sldId id="740" r:id="rId15"/>
    <p:sldId id="745" r:id="rId16"/>
    <p:sldId id="741" r:id="rId17"/>
    <p:sldId id="749" r:id="rId18"/>
    <p:sldId id="743" r:id="rId19"/>
    <p:sldId id="762" r:id="rId20"/>
    <p:sldId id="764" r:id="rId21"/>
    <p:sldId id="759" r:id="rId22"/>
    <p:sldId id="760" r:id="rId23"/>
    <p:sldId id="761" r:id="rId24"/>
    <p:sldId id="768" r:id="rId25"/>
    <p:sldId id="685" r:id="rId26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00"/>
    <a:srgbClr val="FFCC99"/>
    <a:srgbClr val="FF9933"/>
    <a:srgbClr val="0099FF"/>
    <a:srgbClr val="FF99FF"/>
    <a:srgbClr val="FF66FF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52" autoAdjust="0"/>
  </p:normalViewPr>
  <p:slideViewPr>
    <p:cSldViewPr snapToGrid="0">
      <p:cViewPr varScale="1">
        <p:scale>
          <a:sx n="61" d="100"/>
          <a:sy n="61" d="100"/>
        </p:scale>
        <p:origin x="86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B5694-8E72-46B2-9938-6F68EEA7AD79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5F393-3682-47D4-A09C-2FC57E522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9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3FE6A-A07C-4F62-8FBF-E5DA1DFCF16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32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2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1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4887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21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882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6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348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97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0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187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659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953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82563" y="833438"/>
            <a:ext cx="7402513" cy="41656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96CD6-2BBB-4FDE-89B7-0087A1F468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128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8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5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4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9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09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6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57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82563" y="833438"/>
            <a:ext cx="7402513" cy="4165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48093-BC3A-480A-B4FF-423A5957427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66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8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1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44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1"/>
            <a:ext cx="11594592" cy="187260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412778"/>
            <a:ext cx="11766441" cy="76808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9456" y="356659"/>
            <a:ext cx="10382944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4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92" y="6250164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7" y="1824470"/>
            <a:ext cx="7903428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219170" rtl="0" eaLnBrk="1" latinLnBrk="0" hangingPunct="1">
        <a:spcBef>
          <a:spcPct val="0"/>
        </a:spcBef>
        <a:buNone/>
        <a:defRPr sz="5333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51" indent="-365751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5751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950671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3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1219170" rtl="0" eaLnBrk="1" latinLnBrk="0" hangingPunct="1">
        <a:spcBef>
          <a:spcPct val="0"/>
        </a:spcBef>
        <a:buNone/>
        <a:defRPr sz="5333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51" indent="-365751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5751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950671" indent="-304792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12192000" cy="6869604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2" y="2285992"/>
            <a:ext cx="4591005" cy="125272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5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第一章 绪论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477003" y="3238499"/>
            <a:ext cx="4591005" cy="125272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787" y="1792818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>
              <a:defRPr/>
            </a:pP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52" y="1809752"/>
            <a:ext cx="5810249" cy="3422540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5333"/>
              </a:lnSpc>
              <a:defRPr/>
            </a:pP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5333"/>
              </a:lnSpc>
              <a:defRPr/>
            </a:pP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5333"/>
              </a:lnSpc>
              <a:defRPr/>
            </a:pPr>
            <a:r>
              <a:rPr lang="zh-CN" altLang="en-US" sz="3333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</a:rPr>
              <a:t>1.3 编译程序的生成</a:t>
            </a:r>
            <a:endParaRPr lang="en-US" altLang="zh-CN" sz="3333" b="1" dirty="0">
              <a:solidFill>
                <a:srgbClr val="073E87">
                  <a:lumMod val="60000"/>
                  <a:lumOff val="4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5333"/>
              </a:lnSpc>
              <a:defRPr/>
            </a:pPr>
            <a:r>
              <a:rPr lang="en-US" altLang="zh-CN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  <a:p>
            <a:pPr>
              <a:lnSpc>
                <a:spcPts val="5333"/>
              </a:lnSpc>
              <a:defRPr/>
            </a:pP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3333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8466" y="0"/>
            <a:ext cx="572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5524501" y="476251"/>
            <a:ext cx="2571751" cy="104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anchor="ctr"/>
          <a:lstStyle/>
          <a:p>
            <a:pPr algn="ctr">
              <a:defRPr/>
            </a:pPr>
            <a:r>
              <a:rPr lang="zh-CN" altLang="en-US" sz="5333" b="1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2133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667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7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：编译器（程序）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源语言程序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可执行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目标程序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实现语言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形图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188478" y="386335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96780" y="3600105"/>
            <a:ext cx="3168352" cy="1217361"/>
            <a:chOff x="1835696" y="3147814"/>
            <a:chExt cx="2376264" cy="91302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059051" y="3174526"/>
              <a:ext cx="267141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83949" y="3188390"/>
              <a:ext cx="27916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60663" y="3714586"/>
              <a:ext cx="21544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29C32AEC-23EF-4FBD-A16A-4582E67E533F}"/>
              </a:ext>
            </a:extLst>
          </p:cNvPr>
          <p:cNvSpPr txBox="1"/>
          <p:nvPr/>
        </p:nvSpPr>
        <p:spPr>
          <a:xfrm>
            <a:off x="1107121" y="5120736"/>
            <a:ext cx="9595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注意：</a:t>
            </a:r>
            <a:endParaRPr lang="en-US" altLang="zh-CN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形图的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上端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体现了编译器的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，即从哪种语言到哪种语言的翻译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对应于某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机器语言</a:t>
            </a:r>
          </a:p>
        </p:txBody>
      </p:sp>
    </p:spTree>
    <p:extLst>
      <p:ext uri="{BB962C8B-B14F-4D97-AF65-F5344CB8AC3E}">
        <p14:creationId xmlns:p14="http://schemas.microsoft.com/office/powerpoint/2010/main" val="16622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自展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667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667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567051" y="2770158"/>
            <a:ext cx="3200737" cy="1152128"/>
            <a:chOff x="1811407" y="3147814"/>
            <a:chExt cx="2400553" cy="864096"/>
          </a:xfrm>
        </p:grpSpPr>
        <p:grpSp>
          <p:nvGrpSpPr>
            <p:cNvPr id="81" name="组合 80"/>
            <p:cNvGrpSpPr/>
            <p:nvPr/>
          </p:nvGrpSpPr>
          <p:grpSpPr>
            <a:xfrm>
              <a:off x="1811407" y="3147814"/>
              <a:ext cx="2400553" cy="864096"/>
              <a:chOff x="1811407" y="3147814"/>
              <a:chExt cx="2400553" cy="864096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1811407" y="3174526"/>
                <a:ext cx="81777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419872" y="3188390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649234" y="3641945"/>
                <a:ext cx="81777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rgbClr val="5BD078">
                        <a:lumMod val="75000"/>
                      </a:srgbClr>
                    </a:solidFill>
                  </a:rPr>
                  <a:t>语言</a:t>
                </a:r>
                <a:endParaRPr lang="en-US" altLang="zh-CN" sz="2400" dirty="0">
                  <a:solidFill>
                    <a:srgbClr val="5BD078">
                      <a:lumMod val="75000"/>
                    </a:srgbClr>
                  </a:solidFill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矩形 81"/>
            <p:cNvSpPr/>
            <p:nvPr/>
          </p:nvSpPr>
          <p:spPr>
            <a:xfrm>
              <a:off x="2795016" y="3353913"/>
              <a:ext cx="40179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</a:rPr>
                <a:t>’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079552" y="2770160"/>
            <a:ext cx="3200737" cy="1217361"/>
            <a:chOff x="1811407" y="3147814"/>
            <a:chExt cx="2400553" cy="913021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81777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649234" y="3714586"/>
                <a:ext cx="767278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sz="2400" dirty="0">
                  <a:solidFill>
                    <a:srgbClr val="A5D02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53913"/>
              <a:ext cx="34408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31" name="矩形 130"/>
          <p:cNvSpPr/>
          <p:nvPr/>
        </p:nvSpPr>
        <p:spPr>
          <a:xfrm>
            <a:off x="4860936" y="4847713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665891" y="4127634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30" name="矩形 129"/>
          <p:cNvSpPr/>
          <p:nvPr/>
        </p:nvSpPr>
        <p:spPr>
          <a:xfrm>
            <a:off x="5810511" y="4146119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7675D0-4FA6-41D3-874B-8AED977B4182}"/>
              </a:ext>
            </a:extLst>
          </p:cNvPr>
          <p:cNvGrpSpPr/>
          <p:nvPr/>
        </p:nvGrpSpPr>
        <p:grpSpPr>
          <a:xfrm>
            <a:off x="3698276" y="4092018"/>
            <a:ext cx="3168352" cy="1152127"/>
            <a:chOff x="3698276" y="4092018"/>
            <a:chExt cx="3168352" cy="115212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3698276" y="4092018"/>
              <a:ext cx="3157820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698276" y="4668081"/>
              <a:ext cx="1056117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5906521" y="4668081"/>
              <a:ext cx="960107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754394" y="5244145"/>
              <a:ext cx="1152128" cy="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3698276" y="4092018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6866628" y="4092018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5906521" y="4668081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4754394" y="4668081"/>
              <a:ext cx="0" cy="576063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矩形 123"/>
          <p:cNvSpPr/>
          <p:nvPr/>
        </p:nvSpPr>
        <p:spPr>
          <a:xfrm>
            <a:off x="4977370" y="438910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5" name="矩形 144"/>
          <p:cNvSpPr/>
          <p:nvPr/>
        </p:nvSpPr>
        <p:spPr>
          <a:xfrm>
            <a:off x="2491313" y="4034138"/>
            <a:ext cx="1090363" cy="46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73E87"/>
                </a:solidFill>
              </a:rPr>
              <a:t>语言</a:t>
            </a:r>
            <a:endParaRPr lang="en-US" altLang="zh-CN" sz="2400" dirty="0">
              <a:solidFill>
                <a:srgbClr val="073E87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103AE2E-551D-4FB1-900F-5D5B2DD981E6}"/>
              </a:ext>
            </a:extLst>
          </p:cNvPr>
          <p:cNvGrpSpPr/>
          <p:nvPr/>
        </p:nvGrpSpPr>
        <p:grpSpPr>
          <a:xfrm>
            <a:off x="1371928" y="3426035"/>
            <a:ext cx="3200737" cy="1152130"/>
            <a:chOff x="7482602" y="5110827"/>
            <a:chExt cx="3200737" cy="115213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7514987" y="5110827"/>
              <a:ext cx="315782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514987" y="5686892"/>
              <a:ext cx="1056117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9723232" y="5686892"/>
              <a:ext cx="960107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571105" y="6262956"/>
              <a:ext cx="115212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/>
            <p:cNvSpPr/>
            <p:nvPr/>
          </p:nvSpPr>
          <p:spPr>
            <a:xfrm>
              <a:off x="7482602" y="5146443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L</a:t>
              </a:r>
              <a:r>
                <a:rPr lang="en-US" altLang="zh-CN" dirty="0"/>
                <a:t>2</a:t>
              </a:r>
              <a:r>
                <a:rPr lang="zh-CN" altLang="en-US" dirty="0"/>
                <a:t>程序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9627222" y="5164928"/>
              <a:ext cx="788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zh-CN" altLang="en-US" dirty="0"/>
                <a:t>代码</a:t>
              </a: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7514987" y="5110827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0683339" y="5110827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9723232" y="5686892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8571105" y="5686892"/>
              <a:ext cx="0" cy="576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矩形 137"/>
          <p:cNvSpPr/>
          <p:nvPr/>
        </p:nvSpPr>
        <p:spPr>
          <a:xfrm>
            <a:off x="2803517" y="3636595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’</a:t>
            </a:r>
            <a:endParaRPr lang="en-US" altLang="zh-CN" sz="2400" dirty="0">
              <a:solidFill>
                <a:srgbClr val="FF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5871307" y="3442234"/>
            <a:ext cx="3200737" cy="1217361"/>
            <a:chOff x="1811407" y="3147814"/>
            <a:chExt cx="2400553" cy="913021"/>
          </a:xfrm>
        </p:grpSpPr>
        <p:cxnSp>
          <p:nvCxnSpPr>
            <p:cNvPr id="153" name="直接连接符 152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1811407" y="3174526"/>
              <a:ext cx="817772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3419872" y="3188390"/>
              <a:ext cx="76727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代码</a:t>
              </a: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649234" y="3714586"/>
              <a:ext cx="76727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1B6F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srgbClr val="31B6F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en-US" altLang="zh-CN" sz="2400" dirty="0">
                <a:solidFill>
                  <a:srgbClr val="31B6F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矩形 151"/>
          <p:cNvSpPr/>
          <p:nvPr/>
        </p:nvSpPr>
        <p:spPr>
          <a:xfrm>
            <a:off x="7182786" y="371703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2183617" y="317169"/>
            <a:ext cx="1024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（在同一台机器上实现不同语言的编译器）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2E7CC0-C08A-4894-9351-79105FC958F1}"/>
              </a:ext>
            </a:extLst>
          </p:cNvPr>
          <p:cNvSpPr txBox="1"/>
          <p:nvPr/>
        </p:nvSpPr>
        <p:spPr>
          <a:xfrm>
            <a:off x="2347378" y="1120607"/>
            <a:ext cx="65151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667" b="1" i="0" u="none" strike="noStrike" kern="1200" cap="none" spc="0" normalizeH="0" baseline="-25000" noProof="0" dirty="0">
                <a:ln>
                  <a:noFill/>
                </a:ln>
                <a:solidFill>
                  <a:srgbClr val="073E87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29" grpId="0"/>
      <p:bldP spid="130" grpId="0"/>
      <p:bldP spid="124" grpId="0"/>
      <p:bldP spid="145" grpId="0"/>
      <p:bldP spid="138" grpId="0"/>
      <p:bldP spid="152" grpId="0"/>
      <p:bldP spid="4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A12F2937-E10B-4ABE-9329-BE52D5A68344}"/>
              </a:ext>
            </a:extLst>
          </p:cNvPr>
          <p:cNvCxnSpPr>
            <a:cxnSpLocks/>
          </p:cNvCxnSpPr>
          <p:nvPr/>
        </p:nvCxnSpPr>
        <p:spPr>
          <a:xfrm flipH="1">
            <a:off x="6784107" y="2990994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自展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139" name="直接连接符 138"/>
          <p:cNvCxnSpPr>
            <a:cxnSpLocks/>
          </p:cNvCxnSpPr>
          <p:nvPr/>
        </p:nvCxnSpPr>
        <p:spPr>
          <a:xfrm>
            <a:off x="2858883" y="4543254"/>
            <a:ext cx="51279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2319049" y="4874612"/>
            <a:ext cx="55552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cxnSpLocks/>
          </p:cNvCxnSpPr>
          <p:nvPr/>
        </p:nvCxnSpPr>
        <p:spPr>
          <a:xfrm flipH="1">
            <a:off x="1825877" y="4209556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183617" y="317169"/>
            <a:ext cx="1024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（在同一台机器上实现不同语言的编译器）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15214EC-1BEE-4C6F-83A2-2F9276FD42CE}"/>
              </a:ext>
            </a:extLst>
          </p:cNvPr>
          <p:cNvCxnSpPr>
            <a:cxnSpLocks/>
          </p:cNvCxnSpPr>
          <p:nvPr/>
        </p:nvCxnSpPr>
        <p:spPr>
          <a:xfrm flipH="1">
            <a:off x="2336558" y="4530191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6FBE89B-001A-4B98-AE8B-54C7495AF6A1}"/>
              </a:ext>
            </a:extLst>
          </p:cNvPr>
          <p:cNvCxnSpPr>
            <a:cxnSpLocks/>
          </p:cNvCxnSpPr>
          <p:nvPr/>
        </p:nvCxnSpPr>
        <p:spPr>
          <a:xfrm>
            <a:off x="1823762" y="4530191"/>
            <a:ext cx="51279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1E9AEB59-6DF4-4196-9E53-3488A20B5615}"/>
              </a:ext>
            </a:extLst>
          </p:cNvPr>
          <p:cNvCxnSpPr>
            <a:cxnSpLocks/>
          </p:cNvCxnSpPr>
          <p:nvPr/>
        </p:nvCxnSpPr>
        <p:spPr>
          <a:xfrm flipH="1">
            <a:off x="2878044" y="4556620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4C82D64-5A80-46A2-9924-A98B851305B4}"/>
              </a:ext>
            </a:extLst>
          </p:cNvPr>
          <p:cNvCxnSpPr>
            <a:cxnSpLocks/>
          </p:cNvCxnSpPr>
          <p:nvPr/>
        </p:nvCxnSpPr>
        <p:spPr>
          <a:xfrm>
            <a:off x="1812814" y="4199709"/>
            <a:ext cx="157912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34DFAF4-619E-4D94-A572-661EAAC29837}"/>
              </a:ext>
            </a:extLst>
          </p:cNvPr>
          <p:cNvCxnSpPr>
            <a:cxnSpLocks/>
          </p:cNvCxnSpPr>
          <p:nvPr/>
        </p:nvCxnSpPr>
        <p:spPr>
          <a:xfrm flipH="1">
            <a:off x="3371679" y="4214701"/>
            <a:ext cx="0" cy="32063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669D65B-6B9F-4851-AE1B-B8E3F2AF62A4}"/>
              </a:ext>
            </a:extLst>
          </p:cNvPr>
          <p:cNvCxnSpPr>
            <a:cxnSpLocks/>
          </p:cNvCxnSpPr>
          <p:nvPr/>
        </p:nvCxnSpPr>
        <p:spPr>
          <a:xfrm>
            <a:off x="5102631" y="4570474"/>
            <a:ext cx="51279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43451A4-EEFB-490E-B05F-789CEDABD587}"/>
              </a:ext>
            </a:extLst>
          </p:cNvPr>
          <p:cNvCxnSpPr>
            <a:cxnSpLocks/>
          </p:cNvCxnSpPr>
          <p:nvPr/>
        </p:nvCxnSpPr>
        <p:spPr>
          <a:xfrm>
            <a:off x="4562797" y="4901832"/>
            <a:ext cx="5555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287B5D36-F12F-4323-9371-50B682EC4CFA}"/>
              </a:ext>
            </a:extLst>
          </p:cNvPr>
          <p:cNvCxnSpPr>
            <a:cxnSpLocks/>
          </p:cNvCxnSpPr>
          <p:nvPr/>
        </p:nvCxnSpPr>
        <p:spPr>
          <a:xfrm flipH="1">
            <a:off x="4069625" y="4236776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B5CC00CC-4AD8-466A-B132-37D05CB931A7}"/>
              </a:ext>
            </a:extLst>
          </p:cNvPr>
          <p:cNvCxnSpPr>
            <a:cxnSpLocks/>
          </p:cNvCxnSpPr>
          <p:nvPr/>
        </p:nvCxnSpPr>
        <p:spPr>
          <a:xfrm flipH="1">
            <a:off x="4580306" y="4557411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86402631-9843-4ED1-BA4C-A8F0B8C5CBB1}"/>
              </a:ext>
            </a:extLst>
          </p:cNvPr>
          <p:cNvCxnSpPr>
            <a:cxnSpLocks/>
          </p:cNvCxnSpPr>
          <p:nvPr/>
        </p:nvCxnSpPr>
        <p:spPr>
          <a:xfrm>
            <a:off x="4067510" y="4557411"/>
            <a:ext cx="51279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10CA310-670E-48F8-9AB8-FCB2EDC6AEFE}"/>
              </a:ext>
            </a:extLst>
          </p:cNvPr>
          <p:cNvCxnSpPr>
            <a:cxnSpLocks/>
          </p:cNvCxnSpPr>
          <p:nvPr/>
        </p:nvCxnSpPr>
        <p:spPr>
          <a:xfrm flipH="1">
            <a:off x="5121792" y="4583840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11322FF-A538-491E-AADB-5AC4C1098F9D}"/>
              </a:ext>
            </a:extLst>
          </p:cNvPr>
          <p:cNvCxnSpPr>
            <a:cxnSpLocks/>
          </p:cNvCxnSpPr>
          <p:nvPr/>
        </p:nvCxnSpPr>
        <p:spPr>
          <a:xfrm>
            <a:off x="4056562" y="4226929"/>
            <a:ext cx="1579124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CA7F2280-C93A-49F4-893E-7E6993F854E2}"/>
              </a:ext>
            </a:extLst>
          </p:cNvPr>
          <p:cNvCxnSpPr>
            <a:cxnSpLocks/>
          </p:cNvCxnSpPr>
          <p:nvPr/>
        </p:nvCxnSpPr>
        <p:spPr>
          <a:xfrm flipH="1">
            <a:off x="5615427" y="4241921"/>
            <a:ext cx="0" cy="320635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5B19843E-CD9D-41E1-9967-37100AFE407F}"/>
              </a:ext>
            </a:extLst>
          </p:cNvPr>
          <p:cNvCxnSpPr>
            <a:cxnSpLocks/>
          </p:cNvCxnSpPr>
          <p:nvPr/>
        </p:nvCxnSpPr>
        <p:spPr>
          <a:xfrm>
            <a:off x="3998387" y="4952373"/>
            <a:ext cx="512796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93F6CA5B-ED94-4151-98C1-6C341BD0DA87}"/>
              </a:ext>
            </a:extLst>
          </p:cNvPr>
          <p:cNvCxnSpPr>
            <a:cxnSpLocks/>
          </p:cNvCxnSpPr>
          <p:nvPr/>
        </p:nvCxnSpPr>
        <p:spPr>
          <a:xfrm>
            <a:off x="3458553" y="5283731"/>
            <a:ext cx="555522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DF19869B-73F0-4347-9667-5B33FDD79C28}"/>
              </a:ext>
            </a:extLst>
          </p:cNvPr>
          <p:cNvCxnSpPr>
            <a:cxnSpLocks/>
          </p:cNvCxnSpPr>
          <p:nvPr/>
        </p:nvCxnSpPr>
        <p:spPr>
          <a:xfrm flipH="1">
            <a:off x="2965381" y="4618675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E6D7B09-F480-4E12-873F-D8243B734495}"/>
              </a:ext>
            </a:extLst>
          </p:cNvPr>
          <p:cNvCxnSpPr>
            <a:cxnSpLocks/>
          </p:cNvCxnSpPr>
          <p:nvPr/>
        </p:nvCxnSpPr>
        <p:spPr>
          <a:xfrm flipH="1">
            <a:off x="3476062" y="4939310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0E928F4-8FA8-4167-87F7-8AC63FE7B467}"/>
              </a:ext>
            </a:extLst>
          </p:cNvPr>
          <p:cNvCxnSpPr>
            <a:cxnSpLocks/>
          </p:cNvCxnSpPr>
          <p:nvPr/>
        </p:nvCxnSpPr>
        <p:spPr>
          <a:xfrm>
            <a:off x="2963266" y="4939310"/>
            <a:ext cx="512796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DD88609-8356-462E-8105-E3AC1CACC154}"/>
              </a:ext>
            </a:extLst>
          </p:cNvPr>
          <p:cNvCxnSpPr>
            <a:cxnSpLocks/>
          </p:cNvCxnSpPr>
          <p:nvPr/>
        </p:nvCxnSpPr>
        <p:spPr>
          <a:xfrm flipH="1">
            <a:off x="4017548" y="4965739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01CAF34A-44DA-4949-A953-88BAE43AF64A}"/>
              </a:ext>
            </a:extLst>
          </p:cNvPr>
          <p:cNvCxnSpPr>
            <a:cxnSpLocks/>
          </p:cNvCxnSpPr>
          <p:nvPr/>
        </p:nvCxnSpPr>
        <p:spPr>
          <a:xfrm>
            <a:off x="2952318" y="4608828"/>
            <a:ext cx="1579124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855B5D7C-EE0B-4860-B907-F555A6D46B92}"/>
              </a:ext>
            </a:extLst>
          </p:cNvPr>
          <p:cNvCxnSpPr>
            <a:cxnSpLocks/>
          </p:cNvCxnSpPr>
          <p:nvPr/>
        </p:nvCxnSpPr>
        <p:spPr>
          <a:xfrm flipH="1">
            <a:off x="4511183" y="4623820"/>
            <a:ext cx="0" cy="320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B0F2433-B8AA-4449-B948-3349528CE065}"/>
              </a:ext>
            </a:extLst>
          </p:cNvPr>
          <p:cNvCxnSpPr>
            <a:cxnSpLocks/>
          </p:cNvCxnSpPr>
          <p:nvPr/>
        </p:nvCxnSpPr>
        <p:spPr>
          <a:xfrm>
            <a:off x="3978128" y="4159590"/>
            <a:ext cx="51279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9941538F-EB5E-45DE-86D9-AC0AD41A9A20}"/>
              </a:ext>
            </a:extLst>
          </p:cNvPr>
          <p:cNvCxnSpPr>
            <a:cxnSpLocks/>
          </p:cNvCxnSpPr>
          <p:nvPr/>
        </p:nvCxnSpPr>
        <p:spPr>
          <a:xfrm>
            <a:off x="3438294" y="4490948"/>
            <a:ext cx="55552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DC24D72-018A-4126-BD2D-D4BBCD343EC4}"/>
              </a:ext>
            </a:extLst>
          </p:cNvPr>
          <p:cNvCxnSpPr>
            <a:cxnSpLocks/>
          </p:cNvCxnSpPr>
          <p:nvPr/>
        </p:nvCxnSpPr>
        <p:spPr>
          <a:xfrm flipH="1">
            <a:off x="2945122" y="3825892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4D5AEA4-B0FC-47D4-8497-959852704399}"/>
              </a:ext>
            </a:extLst>
          </p:cNvPr>
          <p:cNvCxnSpPr>
            <a:cxnSpLocks/>
          </p:cNvCxnSpPr>
          <p:nvPr/>
        </p:nvCxnSpPr>
        <p:spPr>
          <a:xfrm flipH="1">
            <a:off x="3455803" y="4146527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5D9B7B3E-204D-4B3F-AA57-E84A1580C4BB}"/>
              </a:ext>
            </a:extLst>
          </p:cNvPr>
          <p:cNvCxnSpPr>
            <a:cxnSpLocks/>
          </p:cNvCxnSpPr>
          <p:nvPr/>
        </p:nvCxnSpPr>
        <p:spPr>
          <a:xfrm>
            <a:off x="2943007" y="4146527"/>
            <a:ext cx="51279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60E2113-4F9D-45F1-B939-F7B6CB6FD017}"/>
              </a:ext>
            </a:extLst>
          </p:cNvPr>
          <p:cNvCxnSpPr>
            <a:cxnSpLocks/>
          </p:cNvCxnSpPr>
          <p:nvPr/>
        </p:nvCxnSpPr>
        <p:spPr>
          <a:xfrm flipH="1">
            <a:off x="3997289" y="4172956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10D3772D-7E49-4219-A2E7-450F8F0E02E8}"/>
              </a:ext>
            </a:extLst>
          </p:cNvPr>
          <p:cNvCxnSpPr>
            <a:cxnSpLocks/>
          </p:cNvCxnSpPr>
          <p:nvPr/>
        </p:nvCxnSpPr>
        <p:spPr>
          <a:xfrm>
            <a:off x="2932059" y="3816045"/>
            <a:ext cx="15791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BF667AB-EDAF-4EEF-89B8-68C2E5288664}"/>
              </a:ext>
            </a:extLst>
          </p:cNvPr>
          <p:cNvCxnSpPr>
            <a:cxnSpLocks/>
          </p:cNvCxnSpPr>
          <p:nvPr/>
        </p:nvCxnSpPr>
        <p:spPr>
          <a:xfrm flipH="1">
            <a:off x="4490924" y="3831037"/>
            <a:ext cx="0" cy="320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5361B7B3-0D8E-4033-9295-9E39F6C61807}"/>
              </a:ext>
            </a:extLst>
          </p:cNvPr>
          <p:cNvCxnSpPr>
            <a:cxnSpLocks/>
          </p:cNvCxnSpPr>
          <p:nvPr/>
        </p:nvCxnSpPr>
        <p:spPr>
          <a:xfrm>
            <a:off x="6231812" y="4169437"/>
            <a:ext cx="512796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CC1F630C-4850-4B07-891A-0E108982033C}"/>
              </a:ext>
            </a:extLst>
          </p:cNvPr>
          <p:cNvCxnSpPr>
            <a:cxnSpLocks/>
          </p:cNvCxnSpPr>
          <p:nvPr/>
        </p:nvCxnSpPr>
        <p:spPr>
          <a:xfrm>
            <a:off x="5691978" y="4500795"/>
            <a:ext cx="555522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B48EF6D5-C548-45D5-8034-E5A55B2CB219}"/>
              </a:ext>
            </a:extLst>
          </p:cNvPr>
          <p:cNvCxnSpPr>
            <a:cxnSpLocks/>
          </p:cNvCxnSpPr>
          <p:nvPr/>
        </p:nvCxnSpPr>
        <p:spPr>
          <a:xfrm flipH="1">
            <a:off x="5198806" y="3835739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663B7F9-EBD1-4928-86F2-C275D134D441}"/>
              </a:ext>
            </a:extLst>
          </p:cNvPr>
          <p:cNvCxnSpPr>
            <a:cxnSpLocks/>
          </p:cNvCxnSpPr>
          <p:nvPr/>
        </p:nvCxnSpPr>
        <p:spPr>
          <a:xfrm flipH="1">
            <a:off x="5709487" y="4156374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D6F6134-8946-4148-BC90-163C8E6F2F65}"/>
              </a:ext>
            </a:extLst>
          </p:cNvPr>
          <p:cNvCxnSpPr>
            <a:cxnSpLocks/>
          </p:cNvCxnSpPr>
          <p:nvPr/>
        </p:nvCxnSpPr>
        <p:spPr>
          <a:xfrm>
            <a:off x="5196691" y="4156374"/>
            <a:ext cx="512796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833E2D3-0505-4613-911D-CC2374E05664}"/>
              </a:ext>
            </a:extLst>
          </p:cNvPr>
          <p:cNvCxnSpPr>
            <a:cxnSpLocks/>
          </p:cNvCxnSpPr>
          <p:nvPr/>
        </p:nvCxnSpPr>
        <p:spPr>
          <a:xfrm flipH="1">
            <a:off x="6250973" y="4182803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237B4E00-A8C0-464E-BAD4-AB08184648AA}"/>
              </a:ext>
            </a:extLst>
          </p:cNvPr>
          <p:cNvCxnSpPr>
            <a:cxnSpLocks/>
          </p:cNvCxnSpPr>
          <p:nvPr/>
        </p:nvCxnSpPr>
        <p:spPr>
          <a:xfrm>
            <a:off x="5185743" y="3825892"/>
            <a:ext cx="1579124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9C0A6A5-F819-430B-815E-19DD884A0288}"/>
              </a:ext>
            </a:extLst>
          </p:cNvPr>
          <p:cNvCxnSpPr>
            <a:cxnSpLocks/>
          </p:cNvCxnSpPr>
          <p:nvPr/>
        </p:nvCxnSpPr>
        <p:spPr>
          <a:xfrm flipH="1">
            <a:off x="6744608" y="3840884"/>
            <a:ext cx="0" cy="320635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026A79E-EFD7-4CF7-A6D1-364ECF2462A3}"/>
              </a:ext>
            </a:extLst>
          </p:cNvPr>
          <p:cNvCxnSpPr>
            <a:cxnSpLocks/>
          </p:cNvCxnSpPr>
          <p:nvPr/>
        </p:nvCxnSpPr>
        <p:spPr>
          <a:xfrm>
            <a:off x="5102631" y="3772545"/>
            <a:ext cx="512796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53881270-5177-4899-8534-120544DA40A3}"/>
              </a:ext>
            </a:extLst>
          </p:cNvPr>
          <p:cNvCxnSpPr>
            <a:cxnSpLocks/>
          </p:cNvCxnSpPr>
          <p:nvPr/>
        </p:nvCxnSpPr>
        <p:spPr>
          <a:xfrm>
            <a:off x="4562797" y="4103903"/>
            <a:ext cx="555522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35AD15AB-97F2-4496-8AB4-055C63109FF3}"/>
              </a:ext>
            </a:extLst>
          </p:cNvPr>
          <p:cNvCxnSpPr>
            <a:cxnSpLocks/>
          </p:cNvCxnSpPr>
          <p:nvPr/>
        </p:nvCxnSpPr>
        <p:spPr>
          <a:xfrm flipH="1">
            <a:off x="4069625" y="3438847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47EC20A4-E075-4CF4-8579-6E36AE3D948A}"/>
              </a:ext>
            </a:extLst>
          </p:cNvPr>
          <p:cNvCxnSpPr>
            <a:cxnSpLocks/>
          </p:cNvCxnSpPr>
          <p:nvPr/>
        </p:nvCxnSpPr>
        <p:spPr>
          <a:xfrm flipH="1">
            <a:off x="4580306" y="3759482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32B50192-7A27-4731-9E0E-5689B32C9DBF}"/>
              </a:ext>
            </a:extLst>
          </p:cNvPr>
          <p:cNvCxnSpPr>
            <a:cxnSpLocks/>
          </p:cNvCxnSpPr>
          <p:nvPr/>
        </p:nvCxnSpPr>
        <p:spPr>
          <a:xfrm>
            <a:off x="4067510" y="3759482"/>
            <a:ext cx="512796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D2228906-E6A8-43DA-96C9-FDAC638D9BFA}"/>
              </a:ext>
            </a:extLst>
          </p:cNvPr>
          <p:cNvCxnSpPr>
            <a:cxnSpLocks/>
          </p:cNvCxnSpPr>
          <p:nvPr/>
        </p:nvCxnSpPr>
        <p:spPr>
          <a:xfrm flipH="1">
            <a:off x="5121792" y="3785911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43C30F47-2FCD-47E7-8A9D-DFCB3C9B76BD}"/>
              </a:ext>
            </a:extLst>
          </p:cNvPr>
          <p:cNvCxnSpPr>
            <a:cxnSpLocks/>
          </p:cNvCxnSpPr>
          <p:nvPr/>
        </p:nvCxnSpPr>
        <p:spPr>
          <a:xfrm>
            <a:off x="4056562" y="3429000"/>
            <a:ext cx="1579124" cy="0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15F89BA7-8F86-44BD-BF36-190F729DDC51}"/>
              </a:ext>
            </a:extLst>
          </p:cNvPr>
          <p:cNvCxnSpPr>
            <a:cxnSpLocks/>
          </p:cNvCxnSpPr>
          <p:nvPr/>
        </p:nvCxnSpPr>
        <p:spPr>
          <a:xfrm flipH="1">
            <a:off x="5615427" y="3443992"/>
            <a:ext cx="0" cy="320635"/>
          </a:xfrm>
          <a:prstGeom prst="line">
            <a:avLst/>
          </a:prstGeom>
          <a:ln w="254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2FD445FA-EF25-4AE6-9DD0-9237C2A2BB6F}"/>
              </a:ext>
            </a:extLst>
          </p:cNvPr>
          <p:cNvCxnSpPr>
            <a:cxnSpLocks/>
          </p:cNvCxnSpPr>
          <p:nvPr/>
        </p:nvCxnSpPr>
        <p:spPr>
          <a:xfrm>
            <a:off x="7326691" y="3795455"/>
            <a:ext cx="512796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5616154-ABF2-42A6-B164-28C5ABD4A218}"/>
              </a:ext>
            </a:extLst>
          </p:cNvPr>
          <p:cNvCxnSpPr>
            <a:cxnSpLocks/>
          </p:cNvCxnSpPr>
          <p:nvPr/>
        </p:nvCxnSpPr>
        <p:spPr>
          <a:xfrm>
            <a:off x="6786857" y="4126813"/>
            <a:ext cx="555522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30A6458A-00FF-4CEC-AAB3-B0D7636AD74A}"/>
              </a:ext>
            </a:extLst>
          </p:cNvPr>
          <p:cNvCxnSpPr>
            <a:cxnSpLocks/>
          </p:cNvCxnSpPr>
          <p:nvPr/>
        </p:nvCxnSpPr>
        <p:spPr>
          <a:xfrm flipH="1">
            <a:off x="6293685" y="3461757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66777D75-8FBE-452E-9A73-6E87C7BE0BAA}"/>
              </a:ext>
            </a:extLst>
          </p:cNvPr>
          <p:cNvCxnSpPr>
            <a:cxnSpLocks/>
          </p:cNvCxnSpPr>
          <p:nvPr/>
        </p:nvCxnSpPr>
        <p:spPr>
          <a:xfrm flipH="1">
            <a:off x="6804366" y="3782392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B1FFB501-B06E-4507-BD6F-052DFDC456E5}"/>
              </a:ext>
            </a:extLst>
          </p:cNvPr>
          <p:cNvCxnSpPr>
            <a:cxnSpLocks/>
          </p:cNvCxnSpPr>
          <p:nvPr/>
        </p:nvCxnSpPr>
        <p:spPr>
          <a:xfrm>
            <a:off x="6291570" y="3782392"/>
            <a:ext cx="512796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3D3E71DF-4654-4CFD-BC1B-399C0E65CF00}"/>
              </a:ext>
            </a:extLst>
          </p:cNvPr>
          <p:cNvCxnSpPr>
            <a:cxnSpLocks/>
          </p:cNvCxnSpPr>
          <p:nvPr/>
        </p:nvCxnSpPr>
        <p:spPr>
          <a:xfrm flipH="1">
            <a:off x="7345852" y="3808821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CD407D36-1AC4-4F08-8EBE-E6819F6B5257}"/>
              </a:ext>
            </a:extLst>
          </p:cNvPr>
          <p:cNvCxnSpPr>
            <a:cxnSpLocks/>
          </p:cNvCxnSpPr>
          <p:nvPr/>
        </p:nvCxnSpPr>
        <p:spPr>
          <a:xfrm>
            <a:off x="6280622" y="3451910"/>
            <a:ext cx="1579124" cy="0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AD442619-E46C-47D5-9A5D-65ACAF43134F}"/>
              </a:ext>
            </a:extLst>
          </p:cNvPr>
          <p:cNvCxnSpPr>
            <a:cxnSpLocks/>
          </p:cNvCxnSpPr>
          <p:nvPr/>
        </p:nvCxnSpPr>
        <p:spPr>
          <a:xfrm flipH="1">
            <a:off x="7839487" y="3466902"/>
            <a:ext cx="0" cy="320635"/>
          </a:xfrm>
          <a:prstGeom prst="line">
            <a:avLst/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DAB3DFA6-AD60-411A-A33E-7C26671ADDD0}"/>
              </a:ext>
            </a:extLst>
          </p:cNvPr>
          <p:cNvCxnSpPr>
            <a:cxnSpLocks/>
          </p:cNvCxnSpPr>
          <p:nvPr/>
        </p:nvCxnSpPr>
        <p:spPr>
          <a:xfrm>
            <a:off x="6211553" y="3380660"/>
            <a:ext cx="512796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B0C8C70C-318D-4116-A80B-1AD2A1E286A1}"/>
              </a:ext>
            </a:extLst>
          </p:cNvPr>
          <p:cNvCxnSpPr>
            <a:cxnSpLocks/>
          </p:cNvCxnSpPr>
          <p:nvPr/>
        </p:nvCxnSpPr>
        <p:spPr>
          <a:xfrm>
            <a:off x="5671719" y="3712018"/>
            <a:ext cx="555522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A356C3BD-0C9F-422C-BC42-83CD4969A65F}"/>
              </a:ext>
            </a:extLst>
          </p:cNvPr>
          <p:cNvCxnSpPr>
            <a:cxnSpLocks/>
          </p:cNvCxnSpPr>
          <p:nvPr/>
        </p:nvCxnSpPr>
        <p:spPr>
          <a:xfrm flipH="1">
            <a:off x="5178547" y="3046962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332E1865-D014-4CE9-BE95-F4CCDEAF1CF0}"/>
              </a:ext>
            </a:extLst>
          </p:cNvPr>
          <p:cNvCxnSpPr>
            <a:cxnSpLocks/>
          </p:cNvCxnSpPr>
          <p:nvPr/>
        </p:nvCxnSpPr>
        <p:spPr>
          <a:xfrm flipH="1">
            <a:off x="5689228" y="3390457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8B4930F7-1424-4C98-8D7C-4F4F6FB43BFE}"/>
              </a:ext>
            </a:extLst>
          </p:cNvPr>
          <p:cNvCxnSpPr>
            <a:cxnSpLocks/>
          </p:cNvCxnSpPr>
          <p:nvPr/>
        </p:nvCxnSpPr>
        <p:spPr>
          <a:xfrm>
            <a:off x="5176432" y="3383926"/>
            <a:ext cx="512796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87AA3C07-DB05-49D6-A40C-378DB1DFE8B2}"/>
              </a:ext>
            </a:extLst>
          </p:cNvPr>
          <p:cNvCxnSpPr>
            <a:cxnSpLocks/>
          </p:cNvCxnSpPr>
          <p:nvPr/>
        </p:nvCxnSpPr>
        <p:spPr>
          <a:xfrm flipH="1">
            <a:off x="6230714" y="3394026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AC1E6D0B-72DF-4E99-BB41-E6A6B1E2D317}"/>
              </a:ext>
            </a:extLst>
          </p:cNvPr>
          <p:cNvCxnSpPr>
            <a:cxnSpLocks/>
          </p:cNvCxnSpPr>
          <p:nvPr/>
        </p:nvCxnSpPr>
        <p:spPr>
          <a:xfrm>
            <a:off x="5165484" y="3053444"/>
            <a:ext cx="1579124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C5377F6A-5F7C-446A-B6BC-63F7EF784BA3}"/>
              </a:ext>
            </a:extLst>
          </p:cNvPr>
          <p:cNvCxnSpPr>
            <a:cxnSpLocks/>
          </p:cNvCxnSpPr>
          <p:nvPr/>
        </p:nvCxnSpPr>
        <p:spPr>
          <a:xfrm flipH="1">
            <a:off x="6724349" y="3074967"/>
            <a:ext cx="0" cy="320635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B3B68633-C9FA-4E38-96B2-E4231F7ED7D5}"/>
              </a:ext>
            </a:extLst>
          </p:cNvPr>
          <p:cNvCxnSpPr>
            <a:cxnSpLocks/>
          </p:cNvCxnSpPr>
          <p:nvPr/>
        </p:nvCxnSpPr>
        <p:spPr>
          <a:xfrm>
            <a:off x="8423971" y="3411096"/>
            <a:ext cx="512796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995D181-D057-4B4C-828F-DCE0C6F37514}"/>
              </a:ext>
            </a:extLst>
          </p:cNvPr>
          <p:cNvCxnSpPr>
            <a:cxnSpLocks/>
          </p:cNvCxnSpPr>
          <p:nvPr/>
        </p:nvCxnSpPr>
        <p:spPr>
          <a:xfrm>
            <a:off x="7884137" y="3742454"/>
            <a:ext cx="555522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DEF79FDF-B347-41CC-9062-B22C2DE9827B}"/>
              </a:ext>
            </a:extLst>
          </p:cNvPr>
          <p:cNvCxnSpPr>
            <a:cxnSpLocks/>
          </p:cNvCxnSpPr>
          <p:nvPr/>
        </p:nvCxnSpPr>
        <p:spPr>
          <a:xfrm flipH="1">
            <a:off x="7390965" y="3077398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60433E2C-8248-4300-891F-8FB9ED8CD0FF}"/>
              </a:ext>
            </a:extLst>
          </p:cNvPr>
          <p:cNvCxnSpPr>
            <a:cxnSpLocks/>
          </p:cNvCxnSpPr>
          <p:nvPr/>
        </p:nvCxnSpPr>
        <p:spPr>
          <a:xfrm flipH="1">
            <a:off x="7901646" y="3398033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37671178-43DE-4253-8572-BC3C70D0FC33}"/>
              </a:ext>
            </a:extLst>
          </p:cNvPr>
          <p:cNvCxnSpPr>
            <a:cxnSpLocks/>
          </p:cNvCxnSpPr>
          <p:nvPr/>
        </p:nvCxnSpPr>
        <p:spPr>
          <a:xfrm>
            <a:off x="7388850" y="3398033"/>
            <a:ext cx="512796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55AEA4C9-4EF1-489E-9C35-7FBA86FC1175}"/>
              </a:ext>
            </a:extLst>
          </p:cNvPr>
          <p:cNvCxnSpPr>
            <a:cxnSpLocks/>
          </p:cNvCxnSpPr>
          <p:nvPr/>
        </p:nvCxnSpPr>
        <p:spPr>
          <a:xfrm flipH="1">
            <a:off x="8443132" y="3424462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A218CC5E-1123-4101-B7FE-A4F29E6B1C5F}"/>
              </a:ext>
            </a:extLst>
          </p:cNvPr>
          <p:cNvCxnSpPr>
            <a:cxnSpLocks/>
          </p:cNvCxnSpPr>
          <p:nvPr/>
        </p:nvCxnSpPr>
        <p:spPr>
          <a:xfrm>
            <a:off x="7377902" y="3067551"/>
            <a:ext cx="1579124" cy="0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D434B3CC-0B02-4C76-B257-DB803D1B2F9E}"/>
              </a:ext>
            </a:extLst>
          </p:cNvPr>
          <p:cNvCxnSpPr>
            <a:cxnSpLocks/>
          </p:cNvCxnSpPr>
          <p:nvPr/>
        </p:nvCxnSpPr>
        <p:spPr>
          <a:xfrm flipH="1">
            <a:off x="8936767" y="3082543"/>
            <a:ext cx="0" cy="320635"/>
          </a:xfrm>
          <a:prstGeom prst="line">
            <a:avLst/>
          </a:prstGeom>
          <a:ln w="254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DD00075B-5029-44CE-945E-3BDF2586E458}"/>
              </a:ext>
            </a:extLst>
          </p:cNvPr>
          <p:cNvCxnSpPr>
            <a:cxnSpLocks/>
          </p:cNvCxnSpPr>
          <p:nvPr/>
        </p:nvCxnSpPr>
        <p:spPr>
          <a:xfrm>
            <a:off x="7306432" y="3004057"/>
            <a:ext cx="512796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69EF7C26-833D-40D7-9C23-B3932275129A}"/>
              </a:ext>
            </a:extLst>
          </p:cNvPr>
          <p:cNvCxnSpPr>
            <a:cxnSpLocks/>
          </p:cNvCxnSpPr>
          <p:nvPr/>
        </p:nvCxnSpPr>
        <p:spPr>
          <a:xfrm>
            <a:off x="6766598" y="3296226"/>
            <a:ext cx="555522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EE079384-22BF-474C-A196-E94B2C725A6D}"/>
              </a:ext>
            </a:extLst>
          </p:cNvPr>
          <p:cNvCxnSpPr>
            <a:cxnSpLocks/>
          </p:cNvCxnSpPr>
          <p:nvPr/>
        </p:nvCxnSpPr>
        <p:spPr>
          <a:xfrm flipH="1">
            <a:off x="6273426" y="2670359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EDB302ED-70FC-4744-8478-F85EB261E6BB}"/>
              </a:ext>
            </a:extLst>
          </p:cNvPr>
          <p:cNvCxnSpPr>
            <a:cxnSpLocks/>
          </p:cNvCxnSpPr>
          <p:nvPr/>
        </p:nvCxnSpPr>
        <p:spPr>
          <a:xfrm>
            <a:off x="6271311" y="2990994"/>
            <a:ext cx="512796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131B0F9E-2E76-43E8-83E2-9CBD1A0D9965}"/>
              </a:ext>
            </a:extLst>
          </p:cNvPr>
          <p:cNvCxnSpPr>
            <a:cxnSpLocks/>
          </p:cNvCxnSpPr>
          <p:nvPr/>
        </p:nvCxnSpPr>
        <p:spPr>
          <a:xfrm flipH="1">
            <a:off x="7325593" y="2978234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897BE1F-87F0-4573-9A3F-DD297A2368A9}"/>
              </a:ext>
            </a:extLst>
          </p:cNvPr>
          <p:cNvCxnSpPr>
            <a:cxnSpLocks/>
          </p:cNvCxnSpPr>
          <p:nvPr/>
        </p:nvCxnSpPr>
        <p:spPr>
          <a:xfrm>
            <a:off x="6260363" y="2621323"/>
            <a:ext cx="1579124" cy="0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146E4691-DD2B-4C16-BD41-C5CD842E9E73}"/>
              </a:ext>
            </a:extLst>
          </p:cNvPr>
          <p:cNvCxnSpPr>
            <a:cxnSpLocks/>
          </p:cNvCxnSpPr>
          <p:nvPr/>
        </p:nvCxnSpPr>
        <p:spPr>
          <a:xfrm flipH="1">
            <a:off x="7819228" y="2636315"/>
            <a:ext cx="0" cy="320635"/>
          </a:xfrm>
          <a:prstGeom prst="line">
            <a:avLst/>
          </a:prstGeom>
          <a:ln w="254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FE2B9CF9-7D41-4A36-96ED-24DD16C028AE}"/>
              </a:ext>
            </a:extLst>
          </p:cNvPr>
          <p:cNvCxnSpPr>
            <a:cxnSpLocks/>
          </p:cNvCxnSpPr>
          <p:nvPr/>
        </p:nvCxnSpPr>
        <p:spPr>
          <a:xfrm>
            <a:off x="9537980" y="3005986"/>
            <a:ext cx="512796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1B877CAF-497A-471F-A8F4-64ACEC065E1C}"/>
              </a:ext>
            </a:extLst>
          </p:cNvPr>
          <p:cNvCxnSpPr>
            <a:cxnSpLocks/>
          </p:cNvCxnSpPr>
          <p:nvPr/>
        </p:nvCxnSpPr>
        <p:spPr>
          <a:xfrm>
            <a:off x="8998146" y="3337344"/>
            <a:ext cx="555522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CF0D3774-0987-46B4-A8E6-735E08D32B94}"/>
              </a:ext>
            </a:extLst>
          </p:cNvPr>
          <p:cNvCxnSpPr>
            <a:cxnSpLocks/>
          </p:cNvCxnSpPr>
          <p:nvPr/>
        </p:nvCxnSpPr>
        <p:spPr>
          <a:xfrm flipH="1">
            <a:off x="8504974" y="2672288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2B631FB-9F73-4057-AE23-811D32AAC077}"/>
              </a:ext>
            </a:extLst>
          </p:cNvPr>
          <p:cNvCxnSpPr>
            <a:cxnSpLocks/>
          </p:cNvCxnSpPr>
          <p:nvPr/>
        </p:nvCxnSpPr>
        <p:spPr>
          <a:xfrm flipH="1">
            <a:off x="9015655" y="2992923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BBF38681-C17D-4E8D-AFB7-F1D060EA6369}"/>
              </a:ext>
            </a:extLst>
          </p:cNvPr>
          <p:cNvCxnSpPr>
            <a:cxnSpLocks/>
          </p:cNvCxnSpPr>
          <p:nvPr/>
        </p:nvCxnSpPr>
        <p:spPr>
          <a:xfrm>
            <a:off x="8502859" y="2992923"/>
            <a:ext cx="512796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1C363500-17EF-45CE-82EB-FA7DEFFF36C6}"/>
              </a:ext>
            </a:extLst>
          </p:cNvPr>
          <p:cNvCxnSpPr>
            <a:cxnSpLocks/>
          </p:cNvCxnSpPr>
          <p:nvPr/>
        </p:nvCxnSpPr>
        <p:spPr>
          <a:xfrm flipH="1">
            <a:off x="9557141" y="3019352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85EA9624-72B9-405B-80D5-B2E7530005B3}"/>
              </a:ext>
            </a:extLst>
          </p:cNvPr>
          <p:cNvCxnSpPr>
            <a:cxnSpLocks/>
          </p:cNvCxnSpPr>
          <p:nvPr/>
        </p:nvCxnSpPr>
        <p:spPr>
          <a:xfrm>
            <a:off x="8491911" y="2662441"/>
            <a:ext cx="1579124" cy="0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8522681C-886D-4AF3-8F0E-94D54B241D5A}"/>
              </a:ext>
            </a:extLst>
          </p:cNvPr>
          <p:cNvCxnSpPr>
            <a:cxnSpLocks/>
          </p:cNvCxnSpPr>
          <p:nvPr/>
        </p:nvCxnSpPr>
        <p:spPr>
          <a:xfrm flipH="1">
            <a:off x="10050776" y="2677433"/>
            <a:ext cx="0" cy="320635"/>
          </a:xfrm>
          <a:prstGeom prst="line">
            <a:avLst/>
          </a:prstGeom>
          <a:ln w="25400">
            <a:solidFill>
              <a:srgbClr val="FF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ACBE8666-5DDE-4054-ABC1-CC94AA14CE94}"/>
              </a:ext>
            </a:extLst>
          </p:cNvPr>
          <p:cNvSpPr/>
          <p:nvPr/>
        </p:nvSpPr>
        <p:spPr>
          <a:xfrm>
            <a:off x="3541722" y="4677782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3DED4FA6-0305-41A6-818C-F04CB3DE15EB}"/>
              </a:ext>
            </a:extLst>
          </p:cNvPr>
          <p:cNvSpPr/>
          <p:nvPr/>
        </p:nvSpPr>
        <p:spPr>
          <a:xfrm>
            <a:off x="4664044" y="427448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3A04E82E-BC15-4780-98DC-B87F42C0F565}"/>
              </a:ext>
            </a:extLst>
          </p:cNvPr>
          <p:cNvSpPr/>
          <p:nvPr/>
        </p:nvSpPr>
        <p:spPr>
          <a:xfrm>
            <a:off x="5761435" y="385502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0482FFF3-5FE3-4E56-897A-FB43F92DFF0E}"/>
              </a:ext>
            </a:extLst>
          </p:cNvPr>
          <p:cNvSpPr/>
          <p:nvPr/>
        </p:nvSpPr>
        <p:spPr>
          <a:xfrm>
            <a:off x="6859006" y="353136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AE9F18F8-1788-443B-A474-B9F28CBD9858}"/>
              </a:ext>
            </a:extLst>
          </p:cNvPr>
          <p:cNvSpPr/>
          <p:nvPr/>
        </p:nvSpPr>
        <p:spPr>
          <a:xfrm>
            <a:off x="7956412" y="312311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777B4F28-3101-4B50-A8CB-09C73A4F1521}"/>
              </a:ext>
            </a:extLst>
          </p:cNvPr>
          <p:cNvSpPr/>
          <p:nvPr/>
        </p:nvSpPr>
        <p:spPr>
          <a:xfrm>
            <a:off x="9103899" y="271800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295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667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有时也称为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交叉编译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，是指将一台机器上运行的编译器进行处理，构造出在另一台机器上可以运行的编译器</a:t>
            </a:r>
          </a:p>
        </p:txBody>
      </p:sp>
    </p:spTree>
    <p:extLst>
      <p:ext uri="{BB962C8B-B14F-4D97-AF65-F5344CB8AC3E}">
        <p14:creationId xmlns:p14="http://schemas.microsoft.com/office/powerpoint/2010/main" val="23845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编译器的移植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67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667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667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667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418039" y="4174798"/>
            <a:ext cx="3200737" cy="1217361"/>
            <a:chOff x="1811407" y="3147814"/>
            <a:chExt cx="2400553" cy="913021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74203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707691" y="3714586"/>
                <a:ext cx="74203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98640"/>
              <a:ext cx="346490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P1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61460" y="3535849"/>
            <a:ext cx="3200739" cy="1217360"/>
            <a:chOff x="1811408" y="3147814"/>
            <a:chExt cx="2400554" cy="913021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811408" y="3147814"/>
              <a:ext cx="2400554" cy="913021"/>
              <a:chOff x="1811407" y="3147814"/>
              <a:chExt cx="2400553" cy="913021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419872" y="3188390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649234" y="371458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 123"/>
            <p:cNvSpPr/>
            <p:nvPr/>
          </p:nvSpPr>
          <p:spPr>
            <a:xfrm>
              <a:off x="2795016" y="3398640"/>
              <a:ext cx="43064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P2’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4607029" y="3550729"/>
            <a:ext cx="3200738" cy="1217361"/>
            <a:chOff x="1811407" y="3147814"/>
            <a:chExt cx="2400553" cy="913021"/>
          </a:xfrm>
        </p:grpSpPr>
        <p:grpSp>
          <p:nvGrpSpPr>
            <p:cNvPr id="137" name="组合 136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419872" y="3188390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683403" y="3714586"/>
                <a:ext cx="74203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73E8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146" name="直接连接符 145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2795016" y="3398640"/>
              <a:ext cx="48835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P2’’</a:t>
              </a:r>
            </a:p>
          </p:txBody>
        </p:sp>
      </p:grpSp>
      <p:cxnSp>
        <p:nvCxnSpPr>
          <p:cNvPr id="150" name="直接箭头连接符 149"/>
          <p:cNvCxnSpPr>
            <a:cxnSpLocks/>
          </p:cNvCxnSpPr>
          <p:nvPr/>
        </p:nvCxnSpPr>
        <p:spPr>
          <a:xfrm>
            <a:off x="7733008" y="1959429"/>
            <a:ext cx="1002055" cy="72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组合 192"/>
          <p:cNvGrpSpPr/>
          <p:nvPr/>
        </p:nvGrpSpPr>
        <p:grpSpPr>
          <a:xfrm>
            <a:off x="8702678" y="2863776"/>
            <a:ext cx="3200738" cy="1217361"/>
            <a:chOff x="1811407" y="3147814"/>
            <a:chExt cx="2400553" cy="913021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811407" y="3147814"/>
              <a:ext cx="2400553" cy="913021"/>
              <a:chOff x="1811407" y="3147814"/>
              <a:chExt cx="2400553" cy="913021"/>
            </a:xfrm>
          </p:grpSpPr>
          <p:cxnSp>
            <p:nvCxnSpPr>
              <p:cNvPr id="196" name="直接连接符 195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矩形 199"/>
              <p:cNvSpPr/>
              <p:nvPr/>
            </p:nvSpPr>
            <p:spPr>
              <a:xfrm>
                <a:off x="1811407" y="3174526"/>
                <a:ext cx="713176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程序</a:t>
                </a: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3419872" y="3188390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代码</a:t>
                </a: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649234" y="3714586"/>
                <a:ext cx="73601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1B6FD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1B6FD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语言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1B6FD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矩形 194"/>
            <p:cNvSpPr/>
            <p:nvPr/>
          </p:nvSpPr>
          <p:spPr>
            <a:xfrm>
              <a:off x="2795016" y="3398640"/>
              <a:ext cx="37293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P2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334487" y="2895218"/>
            <a:ext cx="3200738" cy="1217361"/>
            <a:chOff x="1811407" y="3147814"/>
            <a:chExt cx="2400553" cy="913021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矩形 213"/>
            <p:cNvSpPr/>
            <p:nvPr/>
          </p:nvSpPr>
          <p:spPr>
            <a:xfrm>
              <a:off x="1811407" y="3174526"/>
              <a:ext cx="71317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程序</a:t>
              </a:r>
            </a:p>
          </p:txBody>
        </p:sp>
        <p:sp>
          <p:nvSpPr>
            <p:cNvPr id="215" name="矩形 214"/>
            <p:cNvSpPr/>
            <p:nvPr/>
          </p:nvSpPr>
          <p:spPr>
            <a:xfrm>
              <a:off x="3419872" y="3188390"/>
              <a:ext cx="73601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B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代码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2649234" y="3714586"/>
              <a:ext cx="71317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L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73E87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语言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矩形 208"/>
          <p:cNvSpPr/>
          <p:nvPr/>
        </p:nvSpPr>
        <p:spPr>
          <a:xfrm>
            <a:off x="3645966" y="3229653"/>
            <a:ext cx="57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P2’</a:t>
            </a:r>
          </a:p>
        </p:txBody>
      </p:sp>
    </p:spTree>
    <p:extLst>
      <p:ext uri="{BB962C8B-B14F-4D97-AF65-F5344CB8AC3E}">
        <p14:creationId xmlns:p14="http://schemas.microsoft.com/office/powerpoint/2010/main" val="2900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0231 L -0.15677 0.0023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571461" y="1124745"/>
            <a:ext cx="10325073" cy="489828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667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667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编译器的自动生成</a:t>
            </a:r>
            <a:endParaRPr lang="en-US" altLang="zh-CN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748857" lvl="3" indent="-365751" algn="just"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LEX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词法分析程序生成器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YACC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：语法分析程序生成器</a:t>
            </a:r>
            <a:endParaRPr lang="en-US" altLang="zh-CN" sz="24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ANTLR: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语法分析程序生成器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zh-CN" altLang="en-US" sz="2667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0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/>
              <a:ea typeface="宋体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6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9A3996B-459A-4D1F-A277-871141006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01" y="260647"/>
            <a:ext cx="10044764" cy="6439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DF34CF-874D-4FEA-83C7-72AD86BF5239}"/>
              </a:ext>
            </a:extLst>
          </p:cNvPr>
          <p:cNvSpPr txBox="1"/>
          <p:nvPr/>
        </p:nvSpPr>
        <p:spPr>
          <a:xfrm>
            <a:off x="6865883" y="321889"/>
            <a:ext cx="501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66FF"/>
                </a:solidFill>
              </a:rPr>
              <a:t>以下</a:t>
            </a:r>
            <a:r>
              <a:rPr lang="en-US" altLang="zh-CN" b="1" dirty="0">
                <a:solidFill>
                  <a:srgbClr val="0066FF"/>
                </a:solidFill>
              </a:rPr>
              <a:t>2</a:t>
            </a:r>
            <a:r>
              <a:rPr lang="zh-CN" altLang="en-US" b="1" dirty="0">
                <a:solidFill>
                  <a:srgbClr val="0066FF"/>
                </a:solidFill>
              </a:rPr>
              <a:t>页摘自“编译器测试研究进展”，江贺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9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6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F93188F-2657-40E0-9B68-AADBDF79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58" y="260648"/>
            <a:ext cx="8851285" cy="62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548859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/>
              <a:ea typeface="宋体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6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7DFE690-0B81-425B-9A91-2A7A729BE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41" y="686317"/>
            <a:ext cx="10952768" cy="5887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304BF9-0184-45B5-8C6F-FAA7CFE92323}"/>
              </a:ext>
            </a:extLst>
          </p:cNvPr>
          <p:cNvSpPr txBox="1"/>
          <p:nvPr/>
        </p:nvSpPr>
        <p:spPr>
          <a:xfrm>
            <a:off x="6562703" y="38431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以下</a:t>
            </a:r>
            <a:r>
              <a:rPr lang="en-US" altLang="zh-CN" b="1" dirty="0">
                <a:solidFill>
                  <a:srgbClr val="0066FF"/>
                </a:solidFill>
              </a:rPr>
              <a:t>3</a:t>
            </a:r>
            <a:r>
              <a:rPr lang="zh-CN" altLang="en-US" b="1" dirty="0">
                <a:solidFill>
                  <a:srgbClr val="0066FF"/>
                </a:solidFill>
              </a:rPr>
              <a:t>页摘自“编译器的可信保障与智能化”，江贺</a:t>
            </a:r>
          </a:p>
        </p:txBody>
      </p:sp>
    </p:spTree>
    <p:extLst>
      <p:ext uri="{BB962C8B-B14F-4D97-AF65-F5344CB8AC3E}">
        <p14:creationId xmlns:p14="http://schemas.microsoft.com/office/powerpoint/2010/main" val="239889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/>
              <a:ea typeface="宋体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6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1F82CCA-74AA-416B-9061-C32950BF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77" y="260647"/>
            <a:ext cx="10850146" cy="5982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26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/>
              <a:ea typeface="宋体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6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CFDCECD-FDBC-4E6A-AD0A-FEC49615D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56" y="260648"/>
            <a:ext cx="10632405" cy="5761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48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7435" y="356659"/>
            <a:ext cx="10574965" cy="480053"/>
          </a:xfrm>
          <a:prstGeom prst="rect">
            <a:avLst/>
          </a:prstGeom>
        </p:spPr>
        <p:txBody>
          <a:bodyPr/>
          <a:lstStyle/>
          <a:p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作业</a:t>
            </a:r>
            <a:endParaRPr lang="zh-CN" altLang="en-US" sz="40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260648"/>
            <a:ext cx="1007435" cy="576064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>
          <a:xfrm>
            <a:off x="571461" y="1124745"/>
            <a:ext cx="10325073" cy="489828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预习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自学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SPOC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中第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讲（程序设计语言及其文法）和第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讲（词法分析）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5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12192000" cy="6869604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64086" y="2285992"/>
            <a:ext cx="3936437" cy="125272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>
              <a:defRPr/>
            </a:pPr>
            <a:r>
              <a:rPr lang="zh-CN" altLang="en-US" sz="4667" spc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4667" spc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7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42738" y="3469911"/>
            <a:ext cx="80021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关键字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标识符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常量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运算符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界符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9579433" y="3662120"/>
            <a:ext cx="263304" cy="1975125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06041" y="373099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4705" y="42117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多词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17656" y="469185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一型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17656" y="517190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06041" y="56519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词</a:t>
            </a:r>
            <a:r>
              <a:rPr lang="zh-CN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一码</a:t>
            </a:r>
            <a:endParaRPr lang="zh-CN" altLang="en-US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2588" y="2821536"/>
            <a:ext cx="388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token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种别码，属性值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endParaRPr lang="zh-CN" altLang="en-US" sz="2400" dirty="0">
              <a:solidFill>
                <a:prstClr val="black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2" name="直接连接符 21"/>
          <p:cNvCxnSpPr>
            <a:endCxn id="15" idx="1"/>
          </p:cNvCxnSpPr>
          <p:nvPr/>
        </p:nvCxnSpPr>
        <p:spPr>
          <a:xfrm>
            <a:off x="9579433" y="3313978"/>
            <a:ext cx="0" cy="1335705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578699" y="3219915"/>
            <a:ext cx="1281120" cy="862769"/>
            <a:chOff x="5684024" y="2414936"/>
            <a:chExt cx="960840" cy="647077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6156176" y="2414936"/>
              <a:ext cx="1" cy="33165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684024" y="2746590"/>
              <a:ext cx="960840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rPr>
                <a:t>词法单元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2F2605B-7F0E-4D35-9107-E394B85C46C3}"/>
              </a:ext>
            </a:extLst>
          </p:cNvPr>
          <p:cNvSpPr/>
          <p:nvPr/>
        </p:nvSpPr>
        <p:spPr>
          <a:xfrm>
            <a:off x="9842737" y="3988997"/>
            <a:ext cx="1454916" cy="1041407"/>
          </a:xfrm>
          <a:prstGeom prst="rect">
            <a:avLst/>
          </a:prstGeom>
          <a:noFill/>
          <a:ln w="25400">
            <a:solidFill>
              <a:srgbClr val="FF99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 animBg="1"/>
      <p:bldP spid="5" grpId="0"/>
      <p:bldP spid="16" grpId="0"/>
      <p:bldP spid="17" grpId="0"/>
      <p:bldP spid="18" grpId="0"/>
      <p:bldP spid="19" grpId="0"/>
      <p:bldP spid="20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262" y="3379356"/>
            <a:ext cx="504176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句子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，构造语法分析树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474" y="38711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（声明语句）收集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8528785" y="3236979"/>
            <a:ext cx="182614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种属（</a:t>
            </a:r>
            <a:r>
              <a:rPr lang="en-US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kind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）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类型（</a:t>
            </a:r>
            <a:r>
              <a:rPr lang="en-US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type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）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地址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长度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作用域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参数与返回值信息</a:t>
            </a:r>
            <a:endParaRPr lang="en-US" altLang="zh-CN" sz="1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……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8382418" y="3419119"/>
            <a:ext cx="146367" cy="1428015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071970" y="4021818"/>
            <a:ext cx="287417" cy="65438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DE3E07-FE7A-478E-9AC2-88446F7A883D}"/>
              </a:ext>
            </a:extLst>
          </p:cNvPr>
          <p:cNvGrpSpPr/>
          <p:nvPr/>
        </p:nvGrpSpPr>
        <p:grpSpPr>
          <a:xfrm>
            <a:off x="10416480" y="3780898"/>
            <a:ext cx="1334524" cy="369332"/>
            <a:chOff x="7812360" y="2835671"/>
            <a:chExt cx="1000893" cy="2769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562646-39FB-48DA-A877-789FFC6BB0DA}"/>
                </a:ext>
              </a:extLst>
            </p:cNvPr>
            <p:cNvSpPr/>
            <p:nvPr/>
          </p:nvSpPr>
          <p:spPr>
            <a:xfrm>
              <a:off x="8213089" y="2835671"/>
              <a:ext cx="600164" cy="253916"/>
            </a:xfrm>
            <a:prstGeom prst="rect">
              <a:avLst/>
            </a:prstGeom>
            <a:ln w="25400">
              <a:solidFill>
                <a:srgbClr val="0000FF"/>
              </a:solidFill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rPr>
                <a:t>符号表</a:t>
              </a:r>
              <a:endPara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2F860074-7549-453F-B3DA-60E4D51D7342}"/>
                </a:ext>
              </a:extLst>
            </p:cNvPr>
            <p:cNvSpPr/>
            <p:nvPr/>
          </p:nvSpPr>
          <p:spPr>
            <a:xfrm>
              <a:off x="7812360" y="2868219"/>
              <a:ext cx="288032" cy="2444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1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262" y="3379356"/>
            <a:ext cx="508184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句子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，构造语法分析树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474" y="38711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（声明语句）收集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071970" y="4021818"/>
            <a:ext cx="287417" cy="65438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473" y="43109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语义检查</a:t>
            </a:r>
          </a:p>
        </p:txBody>
      </p:sp>
      <p:sp>
        <p:nvSpPr>
          <p:cNvPr id="14" name="矩形 13"/>
          <p:cNvSpPr/>
          <p:nvPr/>
        </p:nvSpPr>
        <p:spPr>
          <a:xfrm>
            <a:off x="4805066" y="4361704"/>
            <a:ext cx="32624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变量或过程名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重复声明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变量或过程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未经声明就使用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操作数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cs typeface="Times New Roman" pitchFamily="18" charset="0"/>
              </a:rPr>
              <a:t>之间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类型不匹配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操作符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与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操作数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之间的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类型不匹配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95458" y="4460367"/>
            <a:ext cx="219215" cy="887109"/>
            <a:chOff x="3759517" y="3345571"/>
            <a:chExt cx="164411" cy="665332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3759517" y="3364134"/>
              <a:ext cx="1440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774361" y="3345571"/>
              <a:ext cx="0" cy="66533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779912" y="4010903"/>
              <a:ext cx="1440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112224" y="4376585"/>
            <a:ext cx="36728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cs typeface="Times New Roman" pitchFamily="18" charset="0"/>
              </a:rPr>
              <a:t>赋值号左边出现一个只有右值的表达式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对非数组变量使用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数组访问操作符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数组下标不是整数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cs typeface="Times New Roman" pitchFamily="18" charset="0"/>
              </a:rPr>
              <a:t>对非结构体类型变量使用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“</a:t>
            </a:r>
            <a:r>
              <a:rPr lang="en-US" altLang="zh-CN" sz="16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.”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操作符</a:t>
            </a:r>
            <a:endParaRPr lang="en-US" altLang="zh-CN" sz="1600" b="1" dirty="0">
              <a:solidFill>
                <a:srgbClr val="FF0000"/>
              </a:solidFill>
              <a:latin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cs typeface="Times New Roman" pitchFamily="18" charset="0"/>
              </a:rPr>
              <a:t>对</a:t>
            </a: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非过程名使用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过程调用操作符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过程调用的参数类型或数目不匹配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8065102" y="4484586"/>
            <a:ext cx="136217" cy="137529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BD32CB-938E-45F2-9FDB-AB10CB134277}"/>
              </a:ext>
            </a:extLst>
          </p:cNvPr>
          <p:cNvGrpSpPr/>
          <p:nvPr/>
        </p:nvGrpSpPr>
        <p:grpSpPr>
          <a:xfrm>
            <a:off x="11315628" y="4689127"/>
            <a:ext cx="684416" cy="411237"/>
            <a:chOff x="8486721" y="3516848"/>
            <a:chExt cx="513312" cy="3084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C1C098-18AB-40C3-8F99-CF7C0D12A2FC}"/>
                </a:ext>
              </a:extLst>
            </p:cNvPr>
            <p:cNvSpPr/>
            <p:nvPr/>
          </p:nvSpPr>
          <p:spPr>
            <a:xfrm>
              <a:off x="8577158" y="3516848"/>
              <a:ext cx="422875" cy="253916"/>
            </a:xfrm>
            <a:prstGeom prst="rect">
              <a:avLst/>
            </a:prstGeom>
            <a:ln w="25400">
              <a:noFill/>
            </a:ln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]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F8F6BBFD-9755-4C69-AC61-72F5514E0580}"/>
                </a:ext>
              </a:extLst>
            </p:cNvPr>
            <p:cNvSpPr/>
            <p:nvPr/>
          </p:nvSpPr>
          <p:spPr>
            <a:xfrm>
              <a:off x="8486721" y="3516848"/>
              <a:ext cx="45719" cy="308428"/>
            </a:xfrm>
            <a:prstGeom prst="righ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F646A53-58CE-46EF-9C2A-268E0D14D032}"/>
              </a:ext>
            </a:extLst>
          </p:cNvPr>
          <p:cNvGrpSpPr/>
          <p:nvPr/>
        </p:nvGrpSpPr>
        <p:grpSpPr>
          <a:xfrm>
            <a:off x="11315627" y="5445710"/>
            <a:ext cx="835745" cy="411237"/>
            <a:chOff x="8486721" y="3939903"/>
            <a:chExt cx="626809" cy="30842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2EE0435-B8A7-4536-9F3D-49BBC8753F35}"/>
                </a:ext>
              </a:extLst>
            </p:cNvPr>
            <p:cNvSpPr/>
            <p:nvPr/>
          </p:nvSpPr>
          <p:spPr>
            <a:xfrm>
              <a:off x="8602332" y="3945946"/>
              <a:ext cx="511198" cy="253915"/>
            </a:xfrm>
            <a:prstGeom prst="rect">
              <a:avLst/>
            </a:prstGeom>
            <a:ln w="25400">
              <a:noFill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…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E138C14E-1BC9-4399-8C3A-10C8C3916E76}"/>
                </a:ext>
              </a:extLst>
            </p:cNvPr>
            <p:cNvSpPr/>
            <p:nvPr/>
          </p:nvSpPr>
          <p:spPr>
            <a:xfrm>
              <a:off x="8486721" y="3939903"/>
              <a:ext cx="45719" cy="308428"/>
            </a:xfrm>
            <a:prstGeom prst="righ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6DC1DA2E-FE7C-46B9-B9A8-586BD947DCB3}"/>
              </a:ext>
            </a:extLst>
          </p:cNvPr>
          <p:cNvSpPr/>
          <p:nvPr/>
        </p:nvSpPr>
        <p:spPr>
          <a:xfrm>
            <a:off x="11654321" y="5071449"/>
            <a:ext cx="563833" cy="33855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识别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单词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，确定单词的类型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262" y="3379356"/>
            <a:ext cx="508184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识别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短语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句子</a:t>
            </a: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，构造语法分析树</a:t>
            </a:r>
            <a:endParaRPr kumimoji="0" lang="zh-CN" altLang="en-US" sz="2133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474" y="38711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（声明语句）收集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标识符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属性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信息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071970" y="4021818"/>
            <a:ext cx="287417" cy="65438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473" y="43109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语义检查</a:t>
            </a:r>
          </a:p>
        </p:txBody>
      </p:sp>
    </p:spTree>
    <p:extLst>
      <p:ext uri="{BB962C8B-B14F-4D97-AF65-F5344CB8AC3E}">
        <p14:creationId xmlns:p14="http://schemas.microsoft.com/office/powerpoint/2010/main" val="372421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常用的三地址指令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5749336" y="4692339"/>
            <a:ext cx="5966453" cy="2001024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67" b="1" dirty="0">
                <a:solidFill>
                  <a:srgbClr val="0000FF"/>
                </a:solidFill>
              </a:rPr>
              <a:t>地址</a:t>
            </a:r>
            <a:r>
              <a:rPr lang="zh-CN" altLang="en-US" sz="2667" b="1" dirty="0">
                <a:solidFill>
                  <a:schemeClr val="tx1"/>
                </a:solidFill>
              </a:rPr>
              <a:t>可以具有如下形式之一</a:t>
            </a:r>
            <a:endParaRPr lang="en-US" altLang="zh-CN" sz="2667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667" b="1" dirty="0">
                <a:solidFill>
                  <a:schemeClr val="tx1"/>
                </a:solidFill>
              </a:rPr>
              <a:t> </a:t>
            </a:r>
            <a:r>
              <a:rPr lang="zh-CN" altLang="en-US" sz="2667" b="1" dirty="0">
                <a:solidFill>
                  <a:schemeClr val="tx1"/>
                </a:solidFill>
              </a:rPr>
              <a:t>源程序中的</a:t>
            </a:r>
            <a:r>
              <a:rPr lang="zh-CN" altLang="en-US" sz="2667" b="1" dirty="0">
                <a:solidFill>
                  <a:srgbClr val="0000FF"/>
                </a:solidFill>
              </a:rPr>
              <a:t>名字 </a:t>
            </a:r>
            <a:r>
              <a:rPr lang="en-US" altLang="zh-CN" sz="2667" b="1" dirty="0">
                <a:solidFill>
                  <a:schemeClr val="tx1"/>
                </a:solidFill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</a:rPr>
              <a:t>name</a:t>
            </a:r>
            <a:r>
              <a:rPr lang="en-US" altLang="zh-CN" sz="2667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667" b="1" dirty="0">
                <a:solidFill>
                  <a:schemeClr val="tx1"/>
                </a:solidFill>
              </a:rPr>
              <a:t> </a:t>
            </a:r>
            <a:r>
              <a:rPr lang="zh-CN" altLang="en-US" sz="2667" b="1" dirty="0">
                <a:solidFill>
                  <a:srgbClr val="0000FF"/>
                </a:solidFill>
              </a:rPr>
              <a:t>常量</a:t>
            </a:r>
            <a:r>
              <a:rPr lang="zh-CN" altLang="en-US" sz="2667" b="1" dirty="0">
                <a:solidFill>
                  <a:srgbClr val="FF0000"/>
                </a:solidFill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</a:rPr>
              <a:t>constant</a:t>
            </a:r>
            <a:r>
              <a:rPr lang="en-US" altLang="zh-CN" sz="2667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667" b="1" dirty="0">
                <a:solidFill>
                  <a:schemeClr val="tx1"/>
                </a:solidFill>
              </a:rPr>
              <a:t> 编译器生成的</a:t>
            </a:r>
            <a:r>
              <a:rPr lang="zh-CN" altLang="en-US" sz="2667" b="1" dirty="0">
                <a:solidFill>
                  <a:srgbClr val="0000FF"/>
                </a:solidFill>
              </a:rPr>
              <a:t>临时变量</a:t>
            </a:r>
            <a:r>
              <a:rPr lang="en-US" altLang="zh-CN" sz="2667" b="1" dirty="0">
                <a:solidFill>
                  <a:schemeClr val="tx1"/>
                </a:solidFill>
              </a:rPr>
              <a:t>(</a:t>
            </a:r>
            <a:r>
              <a:rPr lang="en-US" altLang="zh-CN" sz="2667" b="1" i="1" dirty="0">
                <a:solidFill>
                  <a:schemeClr val="tx1"/>
                </a:solidFill>
              </a:rPr>
              <a:t>temporary</a:t>
            </a:r>
            <a:r>
              <a:rPr lang="en-US" altLang="zh-CN" sz="2667" b="1" dirty="0">
                <a:solidFill>
                  <a:schemeClr val="tx1"/>
                </a:solidFill>
              </a:rPr>
              <a:t>)</a:t>
            </a:r>
            <a:endParaRPr lang="en-US" altLang="zh-CN" sz="2667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667" dirty="0">
              <a:solidFill>
                <a:schemeClr val="tx1"/>
              </a:solidFill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0549" y="1202701"/>
          <a:ext cx="4903377" cy="5586672"/>
        </p:xfrm>
        <a:graphic>
          <a:graphicData uri="http://schemas.openxmlformats.org/drawingml/2006/table">
            <a:tbl>
              <a:tblPr/>
              <a:tblGrid>
                <a:gridCol w="91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133669" marR="133669" marT="50136" marB="501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指令类型</a:t>
                      </a:r>
                    </a:p>
                  </a:txBody>
                  <a:tcPr marL="133669" marR="133669" marT="50136" marB="501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指令形式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33669" marR="133669" marT="50136" marB="501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赋值指令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复制指令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条件跳转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非条件跳转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参数传递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</a:t>
                      </a:r>
                      <a:endParaRPr lang="en-US" altLang="zh-CN" sz="20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endParaRPr lang="en-US" altLang="zh-CN" sz="20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过程返回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数组引用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数组赋值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   10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地址及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指针操作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87488" y="4197086"/>
            <a:ext cx="4032448" cy="49525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12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7" y="1047734"/>
            <a:ext cx="7903428" cy="5730433"/>
          </a:xfrm>
        </p:spPr>
        <p:txBody>
          <a:bodyPr>
            <a:noAutofit/>
          </a:bodyPr>
          <a:lstStyle/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=  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_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goto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   ( </a:t>
            </a:r>
            <a:r>
              <a:rPr lang="en-US" altLang="zh-CN" sz="3067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_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(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(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=[]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 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[]=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667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&amp;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&amp;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*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=*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667"/>
              </a:lnSpc>
              <a:buNone/>
              <a:defRPr/>
            </a:pP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  *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3067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3067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3067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三地址指令的四元式表示</a:t>
            </a:r>
          </a:p>
        </p:txBody>
      </p:sp>
      <p:grpSp>
        <p:nvGrpSpPr>
          <p:cNvPr id="6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344139" y="5563647"/>
            <a:ext cx="3936437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三地址指令序列唯一确定了运算完成的顺序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6" y="1975656"/>
            <a:ext cx="5076656" cy="335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22975" y="3665323"/>
            <a:ext cx="6430283" cy="49525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38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kern="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讲（绪论）要点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1047" y="260648"/>
            <a:ext cx="1008484" cy="576064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90559" y="952483"/>
            <a:ext cx="11029980" cy="574088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什么是编译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高级语言</a:t>
            </a:r>
            <a:r>
              <a:rPr lang="zh-CN" altLang="en-US" b="1" dirty="0">
                <a:solidFill>
                  <a:schemeClr val="tx1"/>
                </a:solidFill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</a:rPr>
              <a:t>汇编语言或机器语言</a:t>
            </a:r>
            <a:r>
              <a:rPr lang="zh-CN" altLang="en-US" b="1" dirty="0">
                <a:solidFill>
                  <a:schemeClr val="tx1"/>
                </a:solidFill>
              </a:rPr>
              <a:t>的过程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编译器的结构及各部分的主要任务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语法分析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语义分析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中间代码生成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代码优化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2262" y="2821535"/>
            <a:ext cx="430117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单词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，确定单词的类型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262" y="3379356"/>
            <a:ext cx="508184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识别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短语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句子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，构造语法分析树</a:t>
            </a:r>
            <a:endParaRPr lang="zh-CN" altLang="en-US" sz="2133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474" y="387115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（声明语句）收集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标识符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信息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071970" y="4021818"/>
            <a:ext cx="287417" cy="654388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5473" y="43109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语义检查</a:t>
            </a:r>
          </a:p>
        </p:txBody>
      </p:sp>
      <p:sp>
        <p:nvSpPr>
          <p:cNvPr id="18" name="矩形 17"/>
          <p:cNvSpPr/>
          <p:nvPr/>
        </p:nvSpPr>
        <p:spPr>
          <a:xfrm>
            <a:off x="3255474" y="5806229"/>
            <a:ext cx="39581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运行更快或占用空间更少</a:t>
            </a:r>
          </a:p>
        </p:txBody>
      </p:sp>
    </p:spTree>
    <p:extLst>
      <p:ext uri="{BB962C8B-B14F-4D97-AF65-F5344CB8AC3E}">
        <p14:creationId xmlns:p14="http://schemas.microsoft.com/office/powerpoint/2010/main" val="42917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1391</Words>
  <Application>Microsoft Office PowerPoint</Application>
  <PresentationFormat>宽屏</PresentationFormat>
  <Paragraphs>310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等线</vt:lpstr>
      <vt:lpstr>华文楷体</vt:lpstr>
      <vt:lpstr>楷体</vt:lpstr>
      <vt:lpstr>微软雅黑</vt:lpstr>
      <vt:lpstr>Arial</vt:lpstr>
      <vt:lpstr>Calibri</vt:lpstr>
      <vt:lpstr>Candara</vt:lpstr>
      <vt:lpstr>Ebrima</vt:lpstr>
      <vt:lpstr>Symbol</vt:lpstr>
      <vt:lpstr>Tahoma</vt:lpstr>
      <vt:lpstr>Times New Roman</vt:lpstr>
      <vt:lpstr>Wingdings</vt:lpstr>
      <vt:lpstr>波形</vt:lpstr>
      <vt:lpstr>1_波形</vt:lpstr>
      <vt:lpstr>PowerPoint 演示文稿</vt:lpstr>
      <vt:lpstr>第1讲（绪论）要点</vt:lpstr>
      <vt:lpstr>第1讲（绪论）要点</vt:lpstr>
      <vt:lpstr>第1讲（绪论）要点</vt:lpstr>
      <vt:lpstr>第1讲（绪论）要点</vt:lpstr>
      <vt:lpstr>第1讲（绪论）要点</vt:lpstr>
      <vt:lpstr>常用的三地址指令</vt:lpstr>
      <vt:lpstr>三地址指令的四元式表示</vt:lpstr>
      <vt:lpstr>第1讲（绪论）要点</vt:lpstr>
      <vt:lpstr>PowerPoint 演示文稿</vt:lpstr>
      <vt:lpstr>编译程序的生成</vt:lpstr>
      <vt:lpstr>编译器的T形图</vt:lpstr>
      <vt:lpstr>自展</vt:lpstr>
      <vt:lpstr>自展</vt:lpstr>
      <vt:lpstr>编译程序的生成</vt:lpstr>
      <vt:lpstr>编译器的移植</vt:lpstr>
      <vt:lpstr>编译程序的生成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tanyulei@hit.edu.cn</dc:creator>
  <cp:lastModifiedBy>chenyin_hit@outlook.com</cp:lastModifiedBy>
  <cp:revision>87</cp:revision>
  <cp:lastPrinted>2022-02-21T02:31:13Z</cp:lastPrinted>
  <dcterms:created xsi:type="dcterms:W3CDTF">2020-02-25T01:52:38Z</dcterms:created>
  <dcterms:modified xsi:type="dcterms:W3CDTF">2023-02-15T08:28:04Z</dcterms:modified>
</cp:coreProperties>
</file>