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99" r:id="rId2"/>
    <p:sldMasterId id="2147483702" r:id="rId3"/>
    <p:sldMasterId id="2147483705" r:id="rId4"/>
    <p:sldMasterId id="2147483708" r:id="rId5"/>
  </p:sldMasterIdLst>
  <p:notesMasterIdLst>
    <p:notesMasterId r:id="rId17"/>
  </p:notesMasterIdLst>
  <p:sldIdLst>
    <p:sldId id="1190" r:id="rId6"/>
    <p:sldId id="851" r:id="rId7"/>
    <p:sldId id="1221" r:id="rId8"/>
    <p:sldId id="1222" r:id="rId9"/>
    <p:sldId id="1224" r:id="rId10"/>
    <p:sldId id="1226" r:id="rId11"/>
    <p:sldId id="1231" r:id="rId12"/>
    <p:sldId id="1228" r:id="rId13"/>
    <p:sldId id="1014" r:id="rId14"/>
    <p:sldId id="1229" r:id="rId15"/>
    <p:sldId id="82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EE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9838" autoAdjust="0"/>
  </p:normalViewPr>
  <p:slideViewPr>
    <p:cSldViewPr snapToGrid="0">
      <p:cViewPr varScale="1">
        <p:scale>
          <a:sx n="65" d="100"/>
          <a:sy n="65" d="100"/>
        </p:scale>
        <p:origin x="53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5576-4A6D-465D-9214-88948257096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F866-13C9-458A-AB47-F918D6863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127DC6A-D23F-49ED-8660-CFBF4C30AB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5B6E0B1-9ED2-4208-ABB3-2069E426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B65CE31-D3CB-4D40-A09B-9E8DE0E70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8350" indent="-293688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4275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57350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2013" indent="-234950" defTabSz="9842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892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64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36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0813" indent="-234950" defTabSz="984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4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BD307F-3F89-4C38-B47F-861AB4BFAB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84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64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52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CDACCF9-1316-47E5-8A7D-89D88E58D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9273-0585-492D-A87D-E5855730F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9698C49-B7CC-4933-B7BB-85BC2C5E5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35F9845-8DD8-46F2-870F-41FE78A2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49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20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73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05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07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1F73B8-6920-4655-A817-0B1F79323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B43BC-A3DF-43F5-8DF9-FE33838BAA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B848F91-13E8-4374-86B6-BC7796C88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4F7EA33-4146-4868-802E-9E229ED36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81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69770" indent="-295212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85608" indent="-236487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60165" indent="-236487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133138" indent="-236487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90238" indent="-23648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047340" indent="-23648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504441" indent="-23648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961541" indent="-236487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6CB34-0033-4E97-B9F3-E349968D41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006" y="3371809"/>
            <a:ext cx="7506604" cy="31945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9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6024-CCB8-41CF-8581-216A2E7B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892-FD48-4D26-A52D-FD28A18A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0FEA-8A27-4027-807E-E182B5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3D81B626-B19A-4078-96E6-0FDC004B09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9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hangingPunct="1">
              <a:defRPr/>
            </a:pPr>
            <a:endParaRPr lang="en-US" sz="2400" b="0" dirty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54DE9C-EF8A-434A-A9AF-80EBC91D7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1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>
              <a:defRPr b="1">
                <a:latin typeface="Times New Roman" panose="02020603050405020304" pitchFamily="18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76E3E9-DC9E-4990-BCC9-4E58880CF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78CE1AA2-E28A-49AE-BBC4-5B786CA02A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FE7D356D-84C3-4C9D-BCF6-F765557FA53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A6E2B01B-D321-46D6-A3B0-E45C6984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036478-4F07-4CAD-A7DC-B0D507E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1875C5-C02C-4B90-BD8C-920A19C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710F34-AB85-49AF-B7CF-4D5325C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fld id="{BA16A77B-0C79-4F62-B802-2CA6846F1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38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E4544-3634-7E75-F3CF-0755C185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EB4F0-BEFA-B38F-2916-B2CB2A9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A397E-806F-8410-EF08-122E8F2A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3783-D791-4BA1-925B-8F731F15C2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9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1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76AEE1A-140E-4CAF-B31A-7F151271408E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49B8AD6-D3EB-4F7B-94FD-6DFF12B1E3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1763067-8714-497E-8064-5B1330C2BD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D5F6C40-6BEB-4B09-9DA8-35EEE95D2A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2449926-7ADD-461F-990A-3003B7C53C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D5ED390B-D4D5-47F4-B8A5-554504ABDA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309B563D-5EEF-4B36-A188-0D713572D6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AE7A05C-34D4-4B67-9F9F-DD9A1449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57AFD2-93E5-4D64-B7EE-CA7920B8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2310CB-9E86-4DC6-B5CB-B3DE82CB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F971E329-9AA0-4453-941F-F97EE63507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614-13DF-4F98-9379-363A7654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4DE3-05ED-4246-90A9-CC3F317B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7A63-5F31-4A1F-AFC5-2A533804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 pitchFamily="49" charset="-122"/>
              </a:defRPr>
            </a:lvl1pPr>
          </a:lstStyle>
          <a:p>
            <a:fld id="{2CD08C9D-FF74-4923-996D-4E8A82AECC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6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A8F052D-C784-4C18-AE93-5CCC4D104ECB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E5D1203-667E-43D9-8288-89B16BBA82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AAD63CC-D969-4ED7-9611-71870D44E9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6F65A79-936E-409F-B68A-D57F8B8C3A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04C01ED-D72A-4CEA-82E6-C830554325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A71D59FA-D9D8-4108-BBEB-210B516A56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182407B6-03F4-42B6-81D2-077F133666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9FC17E-8C22-4B46-A9F7-E077090E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5BBCA5-5059-4A1A-BEB4-A983D7A1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2F6E6F-A250-47FA-9ECC-D35A551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80634337-49C1-482F-917B-E3D9FDDF34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5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EFF3B33A-C3CF-4071-A3EC-8B34B6411C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3D8ECA34-ADD5-44BA-BCBE-9F1CB89EB2A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9D72736-9D27-452E-87C9-AE1E576F6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6" y="356660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EEE211-8F1A-4ED1-9111-307A25C4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333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1349B0A-100E-400D-946B-1E04BC8A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333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BE9303-DAB9-4326-ACDE-AE7D2F5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fld id="{47AA347A-F733-4B59-A986-F477A650A1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9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3AD041-9291-41B5-88F9-F8651909B2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B0A-6BBF-4CB7-B171-8B20337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718-BDF0-4988-84DD-7EBB3549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EAB9-91BB-4F7E-A7EA-992E26E4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</a:defRPr>
            </a:lvl1pPr>
          </a:lstStyle>
          <a:p>
            <a:fld id="{C6CC3783-D791-4BA1-925B-8F731F15C21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23FA4CC7-6A8A-4FD8-A941-A5082577A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4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1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0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BCB19A-5CC0-4C32-8718-968D0364A23C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578FC7E8-2A5D-47E3-BE19-169045E4DB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E20D52CE-41B0-45DE-866E-49E22A4606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EC7CF76F-DBAD-411C-88F0-CFA9D50484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233D28E2-8EA0-430E-BAFF-F4FDD848AB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2BD14D32-D347-46E7-B941-DE1B040F3C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34E268F4-7E09-41DA-AEAF-A899E52719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6316322-6080-4451-9DE0-5B479F805E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FE27-C6CA-4795-9512-D4F7BD2F1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ADDC-3E73-41E5-9646-67B530F54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20DF-C766-433A-AC82-94DE8FB4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fld id="{4F8DBF13-7B9B-454C-83C7-5485DE398EB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2C628B3-38C8-40F4-A562-E94615197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11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E2C04F-5249-4DFF-B47C-3BE254522E23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0407151A-CE2B-4D6A-9274-411804A75A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F4AD094B-3F2F-4F71-A21C-CCD23ED16E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72FC1CCE-5B28-4D11-B8C2-1B9D3BE30C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E492074A-41B8-4AAD-8724-D1AA5A698C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F137D3EC-0344-4A25-9FEB-91B92C5179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763F690C-B38C-4D76-A491-EC5CF3E737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F0216740-FF1B-4C04-8A8D-6AF2714C46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51C2-B159-4F76-9C0A-BF4E70E4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E6F4-3056-490D-A8E7-6F1DFDBA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BE80-0FAE-4FBD-94A6-1B86D1B3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fld id="{9F42CBDB-6867-4204-8D68-E8A38D8FDBC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6F0CAE3D-C35D-4607-971C-3A41E7D09E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638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hangingPunct="1">
              <a:defRPr/>
            </a:pPr>
            <a:endParaRPr lang="en-US" sz="2400" b="0" dirty="0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 b="0">
                <a:solidFill>
                  <a:srgbClr val="073E87"/>
                </a:solidFill>
                <a:latin typeface="Tahoma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 b="0">
                <a:solidFill>
                  <a:srgbClr val="073E87"/>
                </a:solidFill>
                <a:latin typeface="Tahoma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b="0">
                <a:solidFill>
                  <a:srgbClr val="073E87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BDCB7CAD-2C0E-4EC3-AA0F-652A11C2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63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1942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6214" indent="-36194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38738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1846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7285" indent="-3026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22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21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418" indent="-304784" algn="l" defTabSz="121914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>
            <a:extLst>
              <a:ext uri="{FF2B5EF4-FFF2-40B4-BE49-F238E27FC236}">
                <a16:creationId xmlns:a16="http://schemas.microsoft.com/office/drawing/2014/main" id="{996ADE9D-CA12-4EF9-9004-76AA6E36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78E10F2-7FAB-447C-BD4E-FE4C8A17F71A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第六章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中间代码生成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0524A4-415A-4C57-8D69-F208B3CD6EE2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F7BC57-2374-4153-A61D-326A69E42DF4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</a:t>
            </a:r>
            <a:endParaRPr lang="en-US" altLang="zh-CN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CEF1BF2-4224-441F-8B7A-E7994C25B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关键是</a:t>
            </a:r>
            <a:r>
              <a:rPr lang="en-US" altLang="zh-CN" sz="3200" b="1" dirty="0" err="1">
                <a:solidFill>
                  <a:schemeClr val="tx1"/>
                </a:solidFill>
                <a:cs typeface="Times New Roman" pitchFamily="18" charset="0"/>
              </a:rPr>
              <a:t>C.type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的计算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之所以采用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综合属性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来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积累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维度信息是因为整个类型表达式的生成是采用的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右结合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的形式</a:t>
            </a:r>
          </a:p>
          <a:p>
            <a:pPr marL="1139267" lvl="2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由于数组类型表达式的生成采用右结合的形式，因此需要将</a:t>
            </a:r>
            <a:r>
              <a:rPr lang="en-US" altLang="zh-CN" sz="2934" b="1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en-US" altLang="zh-CN" sz="2934" b="1" dirty="0">
                <a:solidFill>
                  <a:schemeClr val="tx1"/>
                </a:solidFill>
                <a:cs typeface="Times New Roman" pitchFamily="18" charset="0"/>
              </a:rPr>
              <a:t>type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属性传递到空产生式对应的节点。这里由于是简单的复制操作，不引入新的信息，因此，为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提高效率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，可以设置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临时变量</a:t>
            </a:r>
            <a:r>
              <a:rPr lang="en-US" altLang="zh-CN" sz="2934" b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和</a:t>
            </a:r>
            <a:r>
              <a:rPr lang="en-US" altLang="zh-CN" sz="2934" b="1" dirty="0">
                <a:solidFill>
                  <a:srgbClr val="0000FF"/>
                </a:solidFill>
                <a:cs typeface="Times New Roman" pitchFamily="18" charset="0"/>
              </a:rPr>
              <a:t>w</a:t>
            </a:r>
            <a:r>
              <a:rPr lang="zh-CN" altLang="en-US" sz="2934" b="1" dirty="0">
                <a:solidFill>
                  <a:schemeClr val="tx1"/>
                </a:solidFill>
                <a:cs typeface="Times New Roman" pitchFamily="18" charset="0"/>
              </a:rPr>
              <a:t>，以</a:t>
            </a:r>
            <a:r>
              <a:rPr lang="zh-CN" altLang="en-US" sz="2934" b="1" dirty="0">
                <a:solidFill>
                  <a:srgbClr val="0000FF"/>
                </a:solidFill>
                <a:cs typeface="Times New Roman" pitchFamily="18" charset="0"/>
              </a:rPr>
              <a:t>减少复制的次数</a:t>
            </a:r>
          </a:p>
        </p:txBody>
      </p:sp>
    </p:spTree>
    <p:extLst>
      <p:ext uri="{BB962C8B-B14F-4D97-AF65-F5344CB8AC3E}">
        <p14:creationId xmlns:p14="http://schemas.microsoft.com/office/powerpoint/2010/main" val="3088625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89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2DFB26B1-9964-4245-9E25-0B1821A64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本章是第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章（语法制导翻译）的延伸</a:t>
            </a:r>
            <a:endParaRPr lang="zh-CN" altLang="en-US" sz="2934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7B17A5F-DA94-4921-806B-B313B3434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讲（中间代码生成</a:t>
            </a:r>
            <a:r>
              <a:rPr lang="en-US" altLang="zh-CN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_1</a:t>
            </a:r>
            <a:r>
              <a:rPr lang="zh-CN" altLang="en-US" sz="4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）要点</a:t>
            </a:r>
            <a:endParaRPr kumimoji="1"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FD181FA-BE82-4F0C-8D1F-22EB8A19D018}"/>
              </a:ext>
            </a:extLst>
          </p:cNvPr>
          <p:cNvSpPr/>
          <p:nvPr/>
        </p:nvSpPr>
        <p:spPr>
          <a:xfrm>
            <a:off x="1402915" y="2705107"/>
            <a:ext cx="126141" cy="206089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090B18-9B74-448F-827F-0C659B783D64}"/>
              </a:ext>
            </a:extLst>
          </p:cNvPr>
          <p:cNvSpPr/>
          <p:nvPr/>
        </p:nvSpPr>
        <p:spPr>
          <a:xfrm>
            <a:off x="1581544" y="2539627"/>
            <a:ext cx="3948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实现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机制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（第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章）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F2DCE-DED9-48CC-86A4-703319534BA1}"/>
              </a:ext>
            </a:extLst>
          </p:cNvPr>
          <p:cNvSpPr/>
          <p:nvPr/>
        </p:nvSpPr>
        <p:spPr>
          <a:xfrm>
            <a:off x="1581544" y="4481833"/>
            <a:ext cx="3948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设计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具体语法结构的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SDT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（第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章）</a:t>
            </a:r>
            <a:endParaRPr kumimoji="0" lang="en-US" altLang="zh-CN" sz="24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2BBEAD-E6EF-46F0-839C-3C9AF1642D8E}"/>
              </a:ext>
            </a:extLst>
          </p:cNvPr>
          <p:cNvSpPr/>
          <p:nvPr/>
        </p:nvSpPr>
        <p:spPr>
          <a:xfrm>
            <a:off x="574573" y="350472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SDT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5BE9E2C-A1E0-469A-BD23-4F2351589056}"/>
              </a:ext>
            </a:extLst>
          </p:cNvPr>
          <p:cNvSpPr/>
          <p:nvPr/>
        </p:nvSpPr>
        <p:spPr>
          <a:xfrm>
            <a:off x="2954484" y="2218009"/>
            <a:ext cx="335555" cy="1104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0162EE-34A1-4AC8-924F-75EF12FC06A0}"/>
              </a:ext>
            </a:extLst>
          </p:cNvPr>
          <p:cNvSpPr/>
          <p:nvPr/>
        </p:nvSpPr>
        <p:spPr>
          <a:xfrm>
            <a:off x="3337664" y="2002067"/>
            <a:ext cx="7705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如何扩展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语法分析栈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如何将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SDT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中的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抽象定义式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改写成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具体执行的栈操作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如何扩展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递归下降过程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如何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修改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属性定义的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SDT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，使之适合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bottom_up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翻译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299C794-5D66-40C2-AD80-052A352853ED}"/>
              </a:ext>
            </a:extLst>
          </p:cNvPr>
          <p:cNvSpPr/>
          <p:nvPr/>
        </p:nvSpPr>
        <p:spPr>
          <a:xfrm>
            <a:off x="5325256" y="4042640"/>
            <a:ext cx="256952" cy="129848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6DA05F-ECB2-4023-A810-E30F1DA02A41}"/>
              </a:ext>
            </a:extLst>
          </p:cNvPr>
          <p:cNvSpPr/>
          <p:nvPr/>
        </p:nvSpPr>
        <p:spPr>
          <a:xfrm>
            <a:off x="5582208" y="3888164"/>
            <a:ext cx="57577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声明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语句的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SDT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赋值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语句的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SDT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控制流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语句的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SDT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过程调用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语句的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SDT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声明语句的翻译</a:t>
            </a:r>
            <a:endParaRPr lang="en-US" altLang="zh-CN" sz="4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CEF1BF2-4224-441F-8B7A-E7994C25B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1" y="1047751"/>
            <a:ext cx="11620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主要任务</a:t>
            </a:r>
            <a:endParaRPr lang="en-US" altLang="zh-CN" sz="32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403213" lvl="1" indent="0" eaLnBrk="1" hangingPunct="1">
              <a:lnSpc>
                <a:spcPts val="4000"/>
              </a:lnSpc>
              <a:buClr>
                <a:schemeClr val="tx1"/>
              </a:buClr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    分析所声明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id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的种属、类型和地址等，在符号表中为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id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建立一条记录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6A0EF-8EB3-4751-BE04-89BFDC239EFC}"/>
              </a:ext>
            </a:extLst>
          </p:cNvPr>
          <p:cNvSpPr/>
          <p:nvPr/>
        </p:nvSpPr>
        <p:spPr>
          <a:xfrm>
            <a:off x="2912760" y="2004099"/>
            <a:ext cx="2611612" cy="561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3213" lvl="1" fontAlgn="base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(kind)  (type)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16387B-F5F4-4899-8E4D-8A8E5743C9D9}"/>
              </a:ext>
            </a:extLst>
          </p:cNvPr>
          <p:cNvSpPr/>
          <p:nvPr/>
        </p:nvSpPr>
        <p:spPr>
          <a:xfrm>
            <a:off x="3455699" y="2489765"/>
            <a:ext cx="1219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简变</a:t>
            </a:r>
          </a:p>
          <a:p>
            <a:r>
              <a:rPr lang="zh-CN" altLang="en-US" sz="2400" b="1" dirty="0"/>
              <a:t>数组</a:t>
            </a:r>
          </a:p>
          <a:p>
            <a:r>
              <a:rPr lang="zh-CN" altLang="en-US" sz="2400" b="1" dirty="0"/>
              <a:t>指针</a:t>
            </a:r>
          </a:p>
          <a:p>
            <a:r>
              <a:rPr lang="zh-CN" altLang="en-US" sz="2400" b="1" dirty="0"/>
              <a:t>过程</a:t>
            </a:r>
          </a:p>
          <a:p>
            <a:r>
              <a:rPr lang="zh-CN" altLang="en-US" sz="2400" b="1" dirty="0"/>
              <a:t>结构体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74D171-7E72-4CBC-9541-6A9D2C91387E}"/>
              </a:ext>
            </a:extLst>
          </p:cNvPr>
          <p:cNvSpPr/>
          <p:nvPr/>
        </p:nvSpPr>
        <p:spPr>
          <a:xfrm>
            <a:off x="4647125" y="2471363"/>
            <a:ext cx="1219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5504C87-4AA1-4768-8207-73C71FAD945A}"/>
              </a:ext>
            </a:extLst>
          </p:cNvPr>
          <p:cNvSpPr/>
          <p:nvPr/>
        </p:nvSpPr>
        <p:spPr>
          <a:xfrm rot="5400000">
            <a:off x="4356726" y="3646035"/>
            <a:ext cx="242087" cy="1950172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47F0D1-6C65-4E3F-A5C6-B9C76A86E6AC}"/>
              </a:ext>
            </a:extLst>
          </p:cNvPr>
          <p:cNvSpPr/>
          <p:nvPr/>
        </p:nvSpPr>
        <p:spPr>
          <a:xfrm>
            <a:off x="3404398" y="4819725"/>
            <a:ext cx="2146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类型表达式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52F58D-C7FC-42E5-983F-92709F4F53A0}"/>
              </a:ext>
            </a:extLst>
          </p:cNvPr>
          <p:cNvGrpSpPr/>
          <p:nvPr/>
        </p:nvGrpSpPr>
        <p:grpSpPr>
          <a:xfrm>
            <a:off x="3660117" y="2707003"/>
            <a:ext cx="1001730" cy="2803010"/>
            <a:chOff x="3196198" y="2978726"/>
            <a:chExt cx="1001730" cy="280301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3BB115B-384E-4633-A99B-8E15D8D89AAC}"/>
                </a:ext>
              </a:extLst>
            </p:cNvPr>
            <p:cNvCxnSpPr>
              <a:cxnSpLocks/>
            </p:cNvCxnSpPr>
            <p:nvPr/>
          </p:nvCxnSpPr>
          <p:spPr>
            <a:xfrm>
              <a:off x="3653399" y="2978727"/>
              <a:ext cx="5445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9A844995-FD62-4E01-AF60-65204E9FF9C4}"/>
                </a:ext>
              </a:extLst>
            </p:cNvPr>
            <p:cNvSpPr/>
            <p:nvPr/>
          </p:nvSpPr>
          <p:spPr>
            <a:xfrm>
              <a:off x="3196198" y="2978726"/>
              <a:ext cx="1001730" cy="2803010"/>
            </a:xfrm>
            <a:prstGeom prst="arc">
              <a:avLst>
                <a:gd name="adj1" fmla="val 16200000"/>
                <a:gd name="adj2" fmla="val 2028347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D811ED0-6BF0-402F-8776-3E9CAF10EB6D}"/>
              </a:ext>
            </a:extLst>
          </p:cNvPr>
          <p:cNvSpPr/>
          <p:nvPr/>
        </p:nvSpPr>
        <p:spPr>
          <a:xfrm>
            <a:off x="2017542" y="2867619"/>
            <a:ext cx="1370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7FB99D-A5FC-4E64-BC28-2F79F6109B49}"/>
              </a:ext>
            </a:extLst>
          </p:cNvPr>
          <p:cNvSpPr/>
          <p:nvPr/>
        </p:nvSpPr>
        <p:spPr>
          <a:xfrm>
            <a:off x="2106568" y="327097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pointer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</a:rPr>
              <a:t>) 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4DA7E2-1634-4136-9D13-D4331077397C}"/>
              </a:ext>
            </a:extLst>
          </p:cNvPr>
          <p:cNvSpPr/>
          <p:nvPr/>
        </p:nvSpPr>
        <p:spPr>
          <a:xfrm>
            <a:off x="1454054" y="363551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R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351E49-F696-4FCF-9B37-640C3D445A3B}"/>
              </a:ext>
            </a:extLst>
          </p:cNvPr>
          <p:cNvSpPr/>
          <p:nvPr/>
        </p:nvSpPr>
        <p:spPr>
          <a:xfrm>
            <a:off x="182933" y="4018883"/>
            <a:ext cx="3350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record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 (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N</a:t>
            </a:r>
            <a:r>
              <a:rPr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16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FAFCBE-D046-4869-9386-C1A6B627C787}"/>
              </a:ext>
            </a:extLst>
          </p:cNvPr>
          <p:cNvGrpSpPr/>
          <p:nvPr/>
        </p:nvGrpSpPr>
        <p:grpSpPr>
          <a:xfrm>
            <a:off x="4527141" y="3771205"/>
            <a:ext cx="1006246" cy="599185"/>
            <a:chOff x="4439459" y="4063859"/>
            <a:chExt cx="1006246" cy="599185"/>
          </a:xfrm>
        </p:grpSpPr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3F5EC032-0A33-4B76-9E6F-A628E6710B36}"/>
                </a:ext>
              </a:extLst>
            </p:cNvPr>
            <p:cNvSpPr/>
            <p:nvPr/>
          </p:nvSpPr>
          <p:spPr>
            <a:xfrm rot="10800000">
              <a:off x="4439459" y="4063859"/>
              <a:ext cx="149116" cy="507716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E2ED3A-4E2C-4658-96B5-5BB530722DAF}"/>
                </a:ext>
              </a:extLst>
            </p:cNvPr>
            <p:cNvSpPr/>
            <p:nvPr/>
          </p:nvSpPr>
          <p:spPr>
            <a:xfrm>
              <a:off x="4502818" y="4201379"/>
              <a:ext cx="942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章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070034-A01F-4DB8-8631-127434AA172B}"/>
              </a:ext>
            </a:extLst>
          </p:cNvPr>
          <p:cNvGrpSpPr/>
          <p:nvPr/>
        </p:nvGrpSpPr>
        <p:grpSpPr>
          <a:xfrm>
            <a:off x="2473711" y="2469059"/>
            <a:ext cx="1041243" cy="1052566"/>
            <a:chOff x="2386029" y="2761713"/>
            <a:chExt cx="1041243" cy="1052566"/>
          </a:xfrm>
        </p:grpSpPr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B3B97E8C-1873-481D-8177-D112301D743E}"/>
                </a:ext>
              </a:extLst>
            </p:cNvPr>
            <p:cNvSpPr/>
            <p:nvPr/>
          </p:nvSpPr>
          <p:spPr>
            <a:xfrm>
              <a:off x="3300747" y="2915494"/>
              <a:ext cx="126525" cy="89878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B98D63-F128-4BE7-8AF7-546FCAE99B10}"/>
                </a:ext>
              </a:extLst>
            </p:cNvPr>
            <p:cNvSpPr/>
            <p:nvPr/>
          </p:nvSpPr>
          <p:spPr>
            <a:xfrm>
              <a:off x="2386029" y="2761713"/>
              <a:ext cx="9637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6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章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33168DF-D6BA-4D77-8C31-3774F823DDFB}"/>
              </a:ext>
            </a:extLst>
          </p:cNvPr>
          <p:cNvSpPr txBox="1"/>
          <p:nvPr/>
        </p:nvSpPr>
        <p:spPr>
          <a:xfrm>
            <a:off x="5563465" y="3823048"/>
            <a:ext cx="6018936" cy="191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5866" marR="0" lvl="1" indent="-272654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从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类型表达式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可以知道该类型在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运行时刻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所需的存储单元数量（称为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类型的宽度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575866" marR="0" lvl="1" indent="-272654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编译时刻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，可以使用类型的宽度为每一个名字分配一个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相对地址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/>
      <p:bldP spid="23" grpId="0"/>
      <p:bldP spid="24" grpId="0"/>
      <p:bldP spid="25" grpId="0"/>
      <p:bldP spid="26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A6C7782E-2F47-4544-A385-40788BA5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032933"/>
            <a:ext cx="7711017" cy="4301067"/>
          </a:xfrm>
        </p:spPr>
        <p:txBody>
          <a:bodyPr/>
          <a:lstStyle/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BC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endParaRPr lang="en-US" altLang="zh-CN" sz="2667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int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895CEC-032E-417A-BF7D-F52FFD8F9BA8}"/>
              </a:ext>
            </a:extLst>
          </p:cNvPr>
          <p:cNvSpPr/>
          <p:nvPr/>
        </p:nvSpPr>
        <p:spPr>
          <a:xfrm>
            <a:off x="2281147" y="3684506"/>
            <a:ext cx="23663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96808D-C091-4878-9DDA-EB6354B4BAB5}"/>
              </a:ext>
            </a:extLst>
          </p:cNvPr>
          <p:cNvSpPr/>
          <p:nvPr/>
        </p:nvSpPr>
        <p:spPr>
          <a:xfrm>
            <a:off x="2281147" y="4236545"/>
            <a:ext cx="253787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C28004-86DB-4EA9-8C2F-FC4416BB1CEB}"/>
                  </a:ext>
                </a:extLst>
              </p:cNvPr>
              <p:cNvSpPr txBox="1"/>
              <p:nvPr/>
            </p:nvSpPr>
            <p:spPr>
              <a:xfrm>
                <a:off x="8306557" y="4902414"/>
                <a:ext cx="324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C28004-86DB-4EA9-8C2F-FC4416BB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57" y="4902414"/>
                <a:ext cx="3241978" cy="276999"/>
              </a:xfrm>
              <a:prstGeom prst="rect">
                <a:avLst/>
              </a:prstGeom>
              <a:blipFill>
                <a:blip r:embed="rId3"/>
                <a:stretch>
                  <a:fillRect l="-2072" t="-2174" r="-16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5FF4F53F-4AA6-4D0F-B484-D02E3723992C}"/>
              </a:ext>
            </a:extLst>
          </p:cNvPr>
          <p:cNvSpPr/>
          <p:nvPr/>
        </p:nvSpPr>
        <p:spPr>
          <a:xfrm>
            <a:off x="4390747" y="3713984"/>
            <a:ext cx="2231701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594E8C-2945-460F-AC56-F079349C7489}"/>
              </a:ext>
            </a:extLst>
          </p:cNvPr>
          <p:cNvSpPr/>
          <p:nvPr/>
        </p:nvSpPr>
        <p:spPr>
          <a:xfrm>
            <a:off x="4518186" y="4217277"/>
            <a:ext cx="2146742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8; }</a:t>
            </a:r>
            <a:endParaRPr lang="zh-CN" altLang="en-US" dirty="0"/>
          </a:p>
        </p:txBody>
      </p:sp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2658EA5B-E802-466A-8559-A547DCD3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05247"/>
              </p:ext>
            </p:extLst>
          </p:nvPr>
        </p:nvGraphicFramePr>
        <p:xfrm>
          <a:off x="8666703" y="1993040"/>
          <a:ext cx="2971491" cy="995894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4ABF1C21-3C17-4881-819D-4746F3EB0F19}"/>
              </a:ext>
            </a:extLst>
          </p:cNvPr>
          <p:cNvSpPr/>
          <p:nvPr/>
        </p:nvSpPr>
        <p:spPr>
          <a:xfrm>
            <a:off x="10429814" y="2462433"/>
            <a:ext cx="885179" cy="10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D506AB-B1B2-47BA-A5A9-A5DF2CDF4BA3}"/>
              </a:ext>
            </a:extLst>
          </p:cNvPr>
          <p:cNvSpPr/>
          <p:nvPr/>
        </p:nvSpPr>
        <p:spPr>
          <a:xfrm>
            <a:off x="6246612" y="927856"/>
            <a:ext cx="592982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翻译的主要任务：</a:t>
            </a:r>
            <a:r>
              <a:rPr lang="zh-CN" altLang="en-US" sz="2800" b="1" dirty="0">
                <a:solidFill>
                  <a:srgbClr val="FF0000"/>
                </a:solidFill>
              </a:rPr>
              <a:t>类型</a:t>
            </a:r>
            <a:r>
              <a:rPr lang="zh-CN" altLang="en-US" sz="2800" b="1" dirty="0"/>
              <a:t>表达式和</a:t>
            </a:r>
            <a:r>
              <a:rPr lang="zh-CN" altLang="en-US" sz="2800" b="1" dirty="0">
                <a:solidFill>
                  <a:srgbClr val="FF0000"/>
                </a:solidFill>
              </a:rPr>
              <a:t>地址</a:t>
            </a:r>
          </a:p>
        </p:txBody>
      </p:sp>
      <p:graphicFrame>
        <p:nvGraphicFramePr>
          <p:cNvPr id="20" name="Group 18">
            <a:extLst>
              <a:ext uri="{FF2B5EF4-FFF2-40B4-BE49-F238E27FC236}">
                <a16:creationId xmlns:a16="http://schemas.microsoft.com/office/drawing/2014/main" id="{8E1E192B-804C-4576-B051-4C3983A7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883"/>
              </p:ext>
            </p:extLst>
          </p:nvPr>
        </p:nvGraphicFramePr>
        <p:xfrm>
          <a:off x="3837518" y="4793205"/>
          <a:ext cx="4178300" cy="914399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7CDCA4-63FF-403F-9ED2-8AE982C55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20333"/>
              </p:ext>
            </p:extLst>
          </p:nvPr>
        </p:nvGraphicFramePr>
        <p:xfrm>
          <a:off x="8666703" y="2988934"/>
          <a:ext cx="2971491" cy="497947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800193488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3232005165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9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490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2" grpId="0" animBg="1"/>
      <p:bldP spid="13" grpId="0" animBg="1"/>
      <p:bldP spid="1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A6C7782E-2F47-4544-A385-40788BA5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032933"/>
            <a:ext cx="7711017" cy="4301067"/>
          </a:xfrm>
        </p:spPr>
        <p:txBody>
          <a:bodyPr/>
          <a:lstStyle/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BC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endParaRPr lang="en-US" altLang="zh-CN" sz="2667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int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C28004-86DB-4EA9-8C2F-FC4416BB1CEB}"/>
                  </a:ext>
                </a:extLst>
              </p:cNvPr>
              <p:cNvSpPr txBox="1"/>
              <p:nvPr/>
            </p:nvSpPr>
            <p:spPr>
              <a:xfrm>
                <a:off x="8306557" y="4902414"/>
                <a:ext cx="324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𝑜𝑓𝑓𝑠𝑒𝑡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𝑜𝑓𝑓𝑠𝑒𝑡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𝑤𝑖𝑑𝑡h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C28004-86DB-4EA9-8C2F-FC4416BB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57" y="4902414"/>
                <a:ext cx="3241978" cy="276999"/>
              </a:xfrm>
              <a:prstGeom prst="rect">
                <a:avLst/>
              </a:prstGeom>
              <a:blipFill>
                <a:blip r:embed="rId3"/>
                <a:stretch>
                  <a:fillRect l="-2072" t="-2174" r="-16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A595D50-18CA-4AD0-92BC-6B8E4479EBD9}"/>
              </a:ext>
            </a:extLst>
          </p:cNvPr>
          <p:cNvSpPr/>
          <p:nvPr/>
        </p:nvSpPr>
        <p:spPr>
          <a:xfrm>
            <a:off x="1571898" y="966037"/>
            <a:ext cx="2265620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0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410C0-7DB9-4250-B829-4607DC8FD6B5}"/>
              </a:ext>
            </a:extLst>
          </p:cNvPr>
          <p:cNvSpPr/>
          <p:nvPr/>
        </p:nvSpPr>
        <p:spPr>
          <a:xfrm>
            <a:off x="2394996" y="1462110"/>
            <a:ext cx="9114750" cy="464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67" b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B925E4-6505-40E6-8023-89FE850B3906}"/>
              </a:ext>
            </a:extLst>
          </p:cNvPr>
          <p:cNvSpPr/>
          <p:nvPr/>
        </p:nvSpPr>
        <p:spPr>
          <a:xfrm>
            <a:off x="6246612" y="927856"/>
            <a:ext cx="592982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翻译的主要任务：</a:t>
            </a:r>
            <a:r>
              <a:rPr lang="zh-CN" altLang="en-US" sz="2800" b="1" dirty="0">
                <a:solidFill>
                  <a:srgbClr val="FF0000"/>
                </a:solidFill>
              </a:rPr>
              <a:t>类型</a:t>
            </a:r>
            <a:r>
              <a:rPr lang="zh-CN" altLang="en-US" sz="2800" b="1" dirty="0"/>
              <a:t>表达式和</a:t>
            </a:r>
            <a:r>
              <a:rPr lang="zh-CN" altLang="en-US" sz="2800" b="1" dirty="0">
                <a:solidFill>
                  <a:srgbClr val="FF0000"/>
                </a:solidFill>
              </a:rPr>
              <a:t>地址</a:t>
            </a:r>
          </a:p>
        </p:txBody>
      </p:sp>
      <p:graphicFrame>
        <p:nvGraphicFramePr>
          <p:cNvPr id="41" name="Group 18">
            <a:extLst>
              <a:ext uri="{FF2B5EF4-FFF2-40B4-BE49-F238E27FC236}">
                <a16:creationId xmlns:a16="http://schemas.microsoft.com/office/drawing/2014/main" id="{598C236E-95B6-40CB-8C07-3587BB565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38261"/>
              </p:ext>
            </p:extLst>
          </p:nvPr>
        </p:nvGraphicFramePr>
        <p:xfrm>
          <a:off x="8666703" y="1993040"/>
          <a:ext cx="2971491" cy="1493841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86F9839A-CA8C-4CC7-9399-FAF2D2674D15}"/>
              </a:ext>
            </a:extLst>
          </p:cNvPr>
          <p:cNvSpPr/>
          <p:nvPr/>
        </p:nvSpPr>
        <p:spPr>
          <a:xfrm>
            <a:off x="10429814" y="2462433"/>
            <a:ext cx="885179" cy="10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43" name="Group 18">
            <a:extLst>
              <a:ext uri="{FF2B5EF4-FFF2-40B4-BE49-F238E27FC236}">
                <a16:creationId xmlns:a16="http://schemas.microsoft.com/office/drawing/2014/main" id="{AE4146B1-C1A5-4BBB-B511-26A6454F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35997"/>
              </p:ext>
            </p:extLst>
          </p:nvPr>
        </p:nvGraphicFramePr>
        <p:xfrm>
          <a:off x="3837518" y="4793205"/>
          <a:ext cx="4178300" cy="914399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53658453-1DB1-4564-82C0-7165B6CD2B25}"/>
              </a:ext>
            </a:extLst>
          </p:cNvPr>
          <p:cNvSpPr/>
          <p:nvPr/>
        </p:nvSpPr>
        <p:spPr>
          <a:xfrm>
            <a:off x="2281147" y="3684506"/>
            <a:ext cx="23663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13FF5B0-943E-4BAC-BBC1-54C8A7AD197C}"/>
              </a:ext>
            </a:extLst>
          </p:cNvPr>
          <p:cNvSpPr/>
          <p:nvPr/>
        </p:nvSpPr>
        <p:spPr>
          <a:xfrm>
            <a:off x="2281147" y="4236545"/>
            <a:ext cx="253787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50891EF-7F72-41D0-A990-9F48CBDEC2AB}"/>
              </a:ext>
            </a:extLst>
          </p:cNvPr>
          <p:cNvSpPr/>
          <p:nvPr/>
        </p:nvSpPr>
        <p:spPr>
          <a:xfrm>
            <a:off x="4390747" y="3713984"/>
            <a:ext cx="2231701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64718B-0794-44B1-9365-8C7ED3B2D0BE}"/>
              </a:ext>
            </a:extLst>
          </p:cNvPr>
          <p:cNvSpPr/>
          <p:nvPr/>
        </p:nvSpPr>
        <p:spPr>
          <a:xfrm>
            <a:off x="4518186" y="4217277"/>
            <a:ext cx="2146742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8;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834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DC6653-0489-4BCA-9379-F5DB6C1FCB47}"/>
              </a:ext>
            </a:extLst>
          </p:cNvPr>
          <p:cNvGrpSpPr>
            <a:grpSpLocks/>
          </p:cNvGrpSpPr>
          <p:nvPr/>
        </p:nvGrpSpPr>
        <p:grpSpPr bwMode="auto">
          <a:xfrm>
            <a:off x="7762238" y="5045145"/>
            <a:ext cx="937454" cy="575493"/>
            <a:chOff x="6025890" y="1163030"/>
            <a:chExt cx="2014747" cy="384747"/>
          </a:xfrm>
        </p:grpSpPr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D4E4A9E5-2735-44AC-B80D-29A7D5FA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890" y="1278824"/>
              <a:ext cx="2014747" cy="268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int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EC6A7FE5-2C66-4D32-8068-0716C00A3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C7782E-2F47-4544-A385-40788BA5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032933"/>
            <a:ext cx="7711017" cy="4301067"/>
          </a:xfrm>
        </p:spPr>
        <p:txBody>
          <a:bodyPr/>
          <a:lstStyle/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BC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endParaRPr lang="en-US" altLang="zh-CN" sz="2667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int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95D50-18CA-4AD0-92BC-6B8E4479EBD9}"/>
              </a:ext>
            </a:extLst>
          </p:cNvPr>
          <p:cNvSpPr/>
          <p:nvPr/>
        </p:nvSpPr>
        <p:spPr>
          <a:xfrm>
            <a:off x="1571898" y="966037"/>
            <a:ext cx="2265620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0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410C0-7DB9-4250-B829-4607DC8FD6B5}"/>
              </a:ext>
            </a:extLst>
          </p:cNvPr>
          <p:cNvSpPr/>
          <p:nvPr/>
        </p:nvSpPr>
        <p:spPr>
          <a:xfrm>
            <a:off x="2394996" y="1462110"/>
            <a:ext cx="9114750" cy="464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enter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id.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lexeme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9FADA7-D28C-4D6E-99ED-60D3CB2D4AE9}"/>
              </a:ext>
            </a:extLst>
          </p:cNvPr>
          <p:cNvGrpSpPr>
            <a:grpSpLocks/>
          </p:cNvGrpSpPr>
          <p:nvPr/>
        </p:nvGrpSpPr>
        <p:grpSpPr bwMode="auto">
          <a:xfrm>
            <a:off x="8088062" y="4076645"/>
            <a:ext cx="1662700" cy="981271"/>
            <a:chOff x="6682655" y="899505"/>
            <a:chExt cx="1247335" cy="736554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744C3156-F204-4D96-A3A4-EB6092E92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655" y="1334095"/>
              <a:ext cx="19483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D33410CF-9FD6-4C3D-873D-46A823EA2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1965" y="1329671"/>
              <a:ext cx="37802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821EA2AE-F9BF-4DF1-9F48-658B1FE2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99505"/>
              <a:ext cx="417513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C4775930-E512-4652-927D-1DC551BD6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0073" y="1213340"/>
              <a:ext cx="417515" cy="156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14ED4E1D-0400-419E-AB85-FFC4B8A84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533645" cy="146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合 124933">
            <a:extLst>
              <a:ext uri="{FF2B5EF4-FFF2-40B4-BE49-F238E27FC236}">
                <a16:creationId xmlns:a16="http://schemas.microsoft.com/office/drawing/2014/main" id="{729DEA02-E6C7-40F4-97FE-AD7BD73058D0}"/>
              </a:ext>
            </a:extLst>
          </p:cNvPr>
          <p:cNvGrpSpPr>
            <a:grpSpLocks/>
          </p:cNvGrpSpPr>
          <p:nvPr/>
        </p:nvGrpSpPr>
        <p:grpSpPr bwMode="auto">
          <a:xfrm>
            <a:off x="8549012" y="5039572"/>
            <a:ext cx="1878400" cy="812740"/>
            <a:chOff x="7056643" y="2013704"/>
            <a:chExt cx="1409564" cy="608510"/>
          </a:xfrm>
        </p:grpSpPr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665216B8-0DDC-4AE4-BE0B-4B2B9ABAF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57726" y="2013704"/>
              <a:ext cx="463935" cy="214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B572DB83-F042-4081-9142-B6BF361E7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470815" cy="1731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171530C5-1574-47EF-A2F3-48A5E6B2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761" y="2171558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6A8BC5D7-C213-40A2-801E-E5B076DD4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643" y="2307235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[num]</a:t>
              </a:r>
            </a:p>
            <a:p>
              <a:pPr algn="ctr" defTabSz="1219170" fontAlgn="base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63" name="矩形 58">
            <a:extLst>
              <a:ext uri="{FF2B5EF4-FFF2-40B4-BE49-F238E27FC236}">
                <a16:creationId xmlns:a16="http://schemas.microsoft.com/office/drawing/2014/main" id="{4E506ADC-9FC9-4E01-85E7-FF9004B6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28" y="4709528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矩形 58">
            <a:extLst>
              <a:ext uri="{FF2B5EF4-FFF2-40B4-BE49-F238E27FC236}">
                <a16:creationId xmlns:a16="http://schemas.microsoft.com/office/drawing/2014/main" id="{1F2EEE4D-1BC9-4207-AB15-B5878364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720" y="5299619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6" name="组合 124933">
            <a:extLst>
              <a:ext uri="{FF2B5EF4-FFF2-40B4-BE49-F238E27FC236}">
                <a16:creationId xmlns:a16="http://schemas.microsoft.com/office/drawing/2014/main" id="{E2FAB9E6-BF7C-4931-B83F-0A9BF828EDC5}"/>
              </a:ext>
            </a:extLst>
          </p:cNvPr>
          <p:cNvGrpSpPr>
            <a:grpSpLocks/>
          </p:cNvGrpSpPr>
          <p:nvPr/>
        </p:nvGrpSpPr>
        <p:grpSpPr bwMode="auto">
          <a:xfrm>
            <a:off x="9259362" y="5641964"/>
            <a:ext cx="1832504" cy="833014"/>
            <a:chOff x="7067563" y="2013704"/>
            <a:chExt cx="1375123" cy="623689"/>
          </a:xfrm>
        </p:grpSpPr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01D750F6-B1C4-41E9-8EBD-D610A03A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240" y="2191022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13">
              <a:extLst>
                <a:ext uri="{FF2B5EF4-FFF2-40B4-BE49-F238E27FC236}">
                  <a16:creationId xmlns:a16="http://schemas.microsoft.com/office/drawing/2014/main" id="{94A86231-935E-4CD2-A176-0D12753A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63" y="2322414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[num]</a:t>
              </a:r>
            </a:p>
            <a:p>
              <a:pPr algn="ctr" defTabSz="1219170" fontAlgn="base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FED0D34E-89B9-479D-BA68-30BE1CC14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8421" y="2013704"/>
              <a:ext cx="513239" cy="196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6E0EBA0-E9CC-4CCC-A627-9DC00A4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513239" cy="208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97D9F90-F19D-4AFD-9832-4821853AF3FF}"/>
              </a:ext>
            </a:extLst>
          </p:cNvPr>
          <p:cNvGrpSpPr>
            <a:grpSpLocks/>
          </p:cNvGrpSpPr>
          <p:nvPr/>
        </p:nvGrpSpPr>
        <p:grpSpPr bwMode="auto">
          <a:xfrm>
            <a:off x="10815382" y="6215828"/>
            <a:ext cx="175893" cy="501266"/>
            <a:chOff x="6827500" y="1163030"/>
            <a:chExt cx="378024" cy="335123"/>
          </a:xfrm>
        </p:grpSpPr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A46C62AE-5CE9-4DF6-8A44-8B828D89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500" y="1229199"/>
              <a:ext cx="378024" cy="26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l-GR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ε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Line 12">
              <a:extLst>
                <a:ext uri="{FF2B5EF4-FFF2-40B4-BE49-F238E27FC236}">
                  <a16:creationId xmlns:a16="http://schemas.microsoft.com/office/drawing/2014/main" id="{D809FA1B-75AF-4695-831F-D43810E03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AD5D81-87CC-4526-8A9F-607FF606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5600"/>
              </p:ext>
            </p:extLst>
          </p:nvPr>
        </p:nvGraphicFramePr>
        <p:xfrm>
          <a:off x="8666703" y="3484444"/>
          <a:ext cx="2971491" cy="497947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588911683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426581068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      width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951175"/>
                  </a:ext>
                </a:extLst>
              </a:tr>
            </a:tbl>
          </a:graphicData>
        </a:graphic>
      </p:graphicFrame>
      <p:sp>
        <p:nvSpPr>
          <p:cNvPr id="65" name="矩形 58">
            <a:extLst>
              <a:ext uri="{FF2B5EF4-FFF2-40B4-BE49-F238E27FC236}">
                <a16:creationId xmlns:a16="http://schemas.microsoft.com/office/drawing/2014/main" id="{ACED1679-D0EE-4A05-BFB6-7CDE6569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102" y="5947083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inh</a:t>
            </a:r>
            <a:endParaRPr kumimoji="1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17D51A-9D0D-402E-AF0C-62D711C5B807}"/>
              </a:ext>
            </a:extLst>
          </p:cNvPr>
          <p:cNvSpPr/>
          <p:nvPr/>
        </p:nvSpPr>
        <p:spPr>
          <a:xfrm>
            <a:off x="86780" y="5451705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int[5][8]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96">
            <a:extLst>
              <a:ext uri="{FF2B5EF4-FFF2-40B4-BE49-F238E27FC236}">
                <a16:creationId xmlns:a16="http://schemas.microsoft.com/office/drawing/2014/main" id="{D38E69AA-4A31-41CB-A81B-F5F7541E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5958394"/>
            <a:ext cx="3411821" cy="32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F96CA-0516-4FED-A991-BA5B86F069C0}"/>
              </a:ext>
            </a:extLst>
          </p:cNvPr>
          <p:cNvSpPr/>
          <p:nvPr/>
        </p:nvSpPr>
        <p:spPr>
          <a:xfrm>
            <a:off x="1294925" y="6329765"/>
            <a:ext cx="8771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右结合</a:t>
            </a:r>
          </a:p>
        </p:txBody>
      </p:sp>
      <p:sp>
        <p:nvSpPr>
          <p:cNvPr id="78" name="Rectangle 80">
            <a:extLst>
              <a:ext uri="{FF2B5EF4-FFF2-40B4-BE49-F238E27FC236}">
                <a16:creationId xmlns:a16="http://schemas.microsoft.com/office/drawing/2014/main" id="{25D8F2CF-B6D9-44F8-884D-1109E93F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511" y="621994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" name="Rectangle 80">
            <a:extLst>
              <a:ext uri="{FF2B5EF4-FFF2-40B4-BE49-F238E27FC236}">
                <a16:creationId xmlns:a16="http://schemas.microsoft.com/office/drawing/2014/main" id="{8BC54589-2326-498F-9DF6-6362A74A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318" y="5538436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</a:t>
            </a: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1B50377A-B36B-4CDE-9CCB-1F903016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526" y="4969965"/>
            <a:ext cx="115256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</a:t>
            </a:r>
          </a:p>
        </p:txBody>
      </p:sp>
      <p:sp>
        <p:nvSpPr>
          <p:cNvPr id="81" name="Rectangle 96">
            <a:extLst>
              <a:ext uri="{FF2B5EF4-FFF2-40B4-BE49-F238E27FC236}">
                <a16:creationId xmlns:a16="http://schemas.microsoft.com/office/drawing/2014/main" id="{65E0DAE8-3F26-4782-9A19-D750B0F9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132" y="4187198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</a:t>
            </a: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F7F0898-0482-42E7-A5C7-001EEC57650A}"/>
              </a:ext>
            </a:extLst>
          </p:cNvPr>
          <p:cNvSpPr/>
          <p:nvPr/>
        </p:nvSpPr>
        <p:spPr>
          <a:xfrm>
            <a:off x="6246612" y="927856"/>
            <a:ext cx="592982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翻译的主要任务：</a:t>
            </a:r>
            <a:r>
              <a:rPr lang="zh-CN" altLang="en-US" sz="2800" b="1" dirty="0">
                <a:solidFill>
                  <a:srgbClr val="FF0000"/>
                </a:solidFill>
              </a:rPr>
              <a:t>类型</a:t>
            </a:r>
            <a:r>
              <a:rPr lang="zh-CN" altLang="en-US" sz="2800" b="1" dirty="0"/>
              <a:t>表达式和</a:t>
            </a:r>
            <a:r>
              <a:rPr lang="zh-CN" altLang="en-US" sz="2800" b="1" dirty="0">
                <a:solidFill>
                  <a:srgbClr val="FF0000"/>
                </a:solidFill>
              </a:rPr>
              <a:t>地址</a:t>
            </a:r>
          </a:p>
        </p:txBody>
      </p:sp>
      <p:graphicFrame>
        <p:nvGraphicFramePr>
          <p:cNvPr id="85" name="Group 18">
            <a:extLst>
              <a:ext uri="{FF2B5EF4-FFF2-40B4-BE49-F238E27FC236}">
                <a16:creationId xmlns:a16="http://schemas.microsoft.com/office/drawing/2014/main" id="{57C5DDAC-31A4-4C0B-BDDB-169180E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48799"/>
              </p:ext>
            </p:extLst>
          </p:nvPr>
        </p:nvGraphicFramePr>
        <p:xfrm>
          <a:off x="8666703" y="1993040"/>
          <a:ext cx="2971491" cy="1493841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矩形 85">
            <a:extLst>
              <a:ext uri="{FF2B5EF4-FFF2-40B4-BE49-F238E27FC236}">
                <a16:creationId xmlns:a16="http://schemas.microsoft.com/office/drawing/2014/main" id="{647199CC-897B-4DD9-BA85-A4B8355F6236}"/>
              </a:ext>
            </a:extLst>
          </p:cNvPr>
          <p:cNvSpPr/>
          <p:nvPr/>
        </p:nvSpPr>
        <p:spPr>
          <a:xfrm>
            <a:off x="10429814" y="2462433"/>
            <a:ext cx="885179" cy="10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91" name="Group 18">
            <a:extLst>
              <a:ext uri="{FF2B5EF4-FFF2-40B4-BE49-F238E27FC236}">
                <a16:creationId xmlns:a16="http://schemas.microsoft.com/office/drawing/2014/main" id="{55AD2F45-8B20-43FD-9E70-797651042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42190"/>
              </p:ext>
            </p:extLst>
          </p:nvPr>
        </p:nvGraphicFramePr>
        <p:xfrm>
          <a:off x="3837518" y="4793205"/>
          <a:ext cx="4178300" cy="914399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40FAB807-6141-4CE0-A76E-C7041505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519"/>
              </p:ext>
            </p:extLst>
          </p:nvPr>
        </p:nvGraphicFramePr>
        <p:xfrm>
          <a:off x="3837286" y="5716028"/>
          <a:ext cx="4178300" cy="1066803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1805200813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3090611441"/>
                    </a:ext>
                  </a:extLst>
                </a:gridCol>
              </a:tblGrid>
              <a:tr h="1066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将类型和宽度信息从语法分析树中的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结点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传递到对应于产生式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→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ε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的结点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32156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2F0A4A86-FB9E-4AF4-B378-EDDF761368BF}"/>
              </a:ext>
            </a:extLst>
          </p:cNvPr>
          <p:cNvSpPr/>
          <p:nvPr/>
        </p:nvSpPr>
        <p:spPr>
          <a:xfrm>
            <a:off x="2281147" y="3684506"/>
            <a:ext cx="23663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68812D-5EA9-407F-A6AD-B31049F6A345}"/>
              </a:ext>
            </a:extLst>
          </p:cNvPr>
          <p:cNvSpPr/>
          <p:nvPr/>
        </p:nvSpPr>
        <p:spPr>
          <a:xfrm>
            <a:off x="2281147" y="4236545"/>
            <a:ext cx="253787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5589F29-9942-4E2D-9EF9-56CA9B8BFAB1}"/>
              </a:ext>
            </a:extLst>
          </p:cNvPr>
          <p:cNvSpPr/>
          <p:nvPr/>
        </p:nvSpPr>
        <p:spPr>
          <a:xfrm>
            <a:off x="4188399" y="4896742"/>
            <a:ext cx="3950524" cy="1266063"/>
          </a:xfrm>
          <a:custGeom>
            <a:avLst/>
            <a:gdLst>
              <a:gd name="connsiteX0" fmla="*/ 4096011 w 4096011"/>
              <a:gd name="connsiteY0" fmla="*/ 0 h 739035"/>
              <a:gd name="connsiteX1" fmla="*/ 1753644 w 4096011"/>
              <a:gd name="connsiteY1" fmla="*/ 200416 h 739035"/>
              <a:gd name="connsiteX2" fmla="*/ 0 w 4096011"/>
              <a:gd name="connsiteY2" fmla="*/ 739035 h 73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011" h="739035">
                <a:moveTo>
                  <a:pt x="4096011" y="0"/>
                </a:moveTo>
                <a:cubicBezTo>
                  <a:pt x="3266161" y="38622"/>
                  <a:pt x="2436312" y="77244"/>
                  <a:pt x="1753644" y="200416"/>
                </a:cubicBezTo>
                <a:cubicBezTo>
                  <a:pt x="1070976" y="323588"/>
                  <a:pt x="535488" y="531311"/>
                  <a:pt x="0" y="739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5E4ADD1-4560-4B44-A746-9DCF81D8DDA5}"/>
              </a:ext>
            </a:extLst>
          </p:cNvPr>
          <p:cNvSpPr/>
          <p:nvPr/>
        </p:nvSpPr>
        <p:spPr>
          <a:xfrm>
            <a:off x="4390747" y="3713984"/>
            <a:ext cx="2231701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DE5E48A-A9C6-4AFE-BBF9-3DE7169AEF6D}"/>
              </a:ext>
            </a:extLst>
          </p:cNvPr>
          <p:cNvSpPr/>
          <p:nvPr/>
        </p:nvSpPr>
        <p:spPr>
          <a:xfrm>
            <a:off x="4518186" y="4217277"/>
            <a:ext cx="2146742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8; }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DD053F2-21B8-4650-81BA-F164C0443ED4}"/>
              </a:ext>
            </a:extLst>
          </p:cNvPr>
          <p:cNvCxnSpPr>
            <a:cxnSpLocks/>
          </p:cNvCxnSpPr>
          <p:nvPr/>
        </p:nvCxnSpPr>
        <p:spPr>
          <a:xfrm flipV="1">
            <a:off x="11262478" y="5692612"/>
            <a:ext cx="0" cy="34994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242FE0A-8C34-44F0-882F-E7619408A7ED}"/>
              </a:ext>
            </a:extLst>
          </p:cNvPr>
          <p:cNvCxnSpPr>
            <a:cxnSpLocks/>
          </p:cNvCxnSpPr>
          <p:nvPr/>
        </p:nvCxnSpPr>
        <p:spPr>
          <a:xfrm flipH="1" flipV="1">
            <a:off x="11278353" y="5088372"/>
            <a:ext cx="1" cy="3433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65CB20E-2A94-4433-AB39-A9BFAC193E46}"/>
              </a:ext>
            </a:extLst>
          </p:cNvPr>
          <p:cNvCxnSpPr>
            <a:cxnSpLocks/>
          </p:cNvCxnSpPr>
          <p:nvPr/>
        </p:nvCxnSpPr>
        <p:spPr>
          <a:xfrm flipH="1" flipV="1">
            <a:off x="10991275" y="4571269"/>
            <a:ext cx="282476" cy="2294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400012B-055F-44C0-8487-609FD54EB0BA}"/>
              </a:ext>
            </a:extLst>
          </p:cNvPr>
          <p:cNvSpPr/>
          <p:nvPr/>
        </p:nvSpPr>
        <p:spPr>
          <a:xfrm>
            <a:off x="4271554" y="6387737"/>
            <a:ext cx="7093132" cy="356557"/>
          </a:xfrm>
          <a:custGeom>
            <a:avLst/>
            <a:gdLst>
              <a:gd name="connsiteX0" fmla="*/ 0 w 7093132"/>
              <a:gd name="connsiteY0" fmla="*/ 0 h 356557"/>
              <a:gd name="connsiteX1" fmla="*/ 5747657 w 7093132"/>
              <a:gd name="connsiteY1" fmla="*/ 352697 h 356557"/>
              <a:gd name="connsiteX2" fmla="*/ 7093132 w 7093132"/>
              <a:gd name="connsiteY2" fmla="*/ 156754 h 3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3132" h="356557">
                <a:moveTo>
                  <a:pt x="0" y="0"/>
                </a:moveTo>
                <a:cubicBezTo>
                  <a:pt x="2282734" y="163285"/>
                  <a:pt x="4565468" y="326571"/>
                  <a:pt x="5747657" y="352697"/>
                </a:cubicBezTo>
                <a:cubicBezTo>
                  <a:pt x="6929846" y="378823"/>
                  <a:pt x="7011489" y="267788"/>
                  <a:pt x="7093132" y="15675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343D1D-69C9-EE15-A8B7-134977F07E8F}"/>
              </a:ext>
            </a:extLst>
          </p:cNvPr>
          <p:cNvSpPr txBox="1"/>
          <p:nvPr/>
        </p:nvSpPr>
        <p:spPr>
          <a:xfrm>
            <a:off x="10304379" y="5339473"/>
            <a:ext cx="577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6C641-050D-AC31-2105-79B18B40B277}"/>
              </a:ext>
            </a:extLst>
          </p:cNvPr>
          <p:cNvSpPr txBox="1"/>
          <p:nvPr/>
        </p:nvSpPr>
        <p:spPr>
          <a:xfrm>
            <a:off x="10680387" y="5337161"/>
            <a:ext cx="13471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20C091-3BFA-4C24-0FB6-E02B6992A851}"/>
              </a:ext>
            </a:extLst>
          </p:cNvPr>
          <p:cNvSpPr txBox="1"/>
          <p:nvPr/>
        </p:nvSpPr>
        <p:spPr>
          <a:xfrm>
            <a:off x="9618863" y="4734805"/>
            <a:ext cx="641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A2C5B-E1B9-9BC0-CD76-7D308E57CC30}"/>
              </a:ext>
            </a:extLst>
          </p:cNvPr>
          <p:cNvSpPr txBox="1"/>
          <p:nvPr/>
        </p:nvSpPr>
        <p:spPr>
          <a:xfrm>
            <a:off x="10013753" y="4734162"/>
            <a:ext cx="21652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9C0BB9-2E50-B265-CB6F-08AEA7ED774A}"/>
              </a:ext>
            </a:extLst>
          </p:cNvPr>
          <p:cNvSpPr txBox="1"/>
          <p:nvPr/>
        </p:nvSpPr>
        <p:spPr>
          <a:xfrm>
            <a:off x="11290994" y="5997427"/>
            <a:ext cx="6419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DDE7F0-0E84-D747-C9BD-AE133502EAD8}"/>
              </a:ext>
            </a:extLst>
          </p:cNvPr>
          <p:cNvSpPr txBox="1"/>
          <p:nvPr/>
        </p:nvSpPr>
        <p:spPr>
          <a:xfrm>
            <a:off x="10888134" y="5981405"/>
            <a:ext cx="530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445F6F-314E-BDA5-CF9B-51505D71FF77}"/>
              </a:ext>
            </a:extLst>
          </p:cNvPr>
          <p:cNvSpPr txBox="1"/>
          <p:nvPr/>
        </p:nvSpPr>
        <p:spPr>
          <a:xfrm>
            <a:off x="9086159" y="4387139"/>
            <a:ext cx="12640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=160</a:t>
            </a:r>
          </a:p>
        </p:txBody>
      </p:sp>
    </p:spTree>
    <p:extLst>
      <p:ext uri="{BB962C8B-B14F-4D97-AF65-F5344CB8AC3E}">
        <p14:creationId xmlns:p14="http://schemas.microsoft.com/office/powerpoint/2010/main" val="17208106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" grpId="0"/>
      <p:bldP spid="7" grpId="0" animBg="1"/>
      <p:bldP spid="3" grpId="0" animBg="1"/>
      <p:bldP spid="4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DC6653-0489-4BCA-9379-F5DB6C1FCB47}"/>
              </a:ext>
            </a:extLst>
          </p:cNvPr>
          <p:cNvGrpSpPr>
            <a:grpSpLocks/>
          </p:cNvGrpSpPr>
          <p:nvPr/>
        </p:nvGrpSpPr>
        <p:grpSpPr bwMode="auto">
          <a:xfrm>
            <a:off x="7762238" y="5045145"/>
            <a:ext cx="937454" cy="575493"/>
            <a:chOff x="6025890" y="1163030"/>
            <a:chExt cx="2014747" cy="384747"/>
          </a:xfrm>
        </p:grpSpPr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D4E4A9E5-2735-44AC-B80D-29A7D5FA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890" y="1278824"/>
              <a:ext cx="2014747" cy="268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EC6A7FE5-2C66-4D32-8068-0716C00A3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C7782E-2F47-4544-A385-40788BA5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032933"/>
            <a:ext cx="7711017" cy="4301067"/>
          </a:xfrm>
        </p:spPr>
        <p:txBody>
          <a:bodyPr/>
          <a:lstStyle/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BC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endParaRPr lang="en-US" altLang="zh-CN" sz="2667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int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95D50-18CA-4AD0-92BC-6B8E4479EBD9}"/>
              </a:ext>
            </a:extLst>
          </p:cNvPr>
          <p:cNvSpPr/>
          <p:nvPr/>
        </p:nvSpPr>
        <p:spPr>
          <a:xfrm>
            <a:off x="1571898" y="966037"/>
            <a:ext cx="2265620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0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410C0-7DB9-4250-B829-4607DC8FD6B5}"/>
              </a:ext>
            </a:extLst>
          </p:cNvPr>
          <p:cNvSpPr/>
          <p:nvPr/>
        </p:nvSpPr>
        <p:spPr>
          <a:xfrm>
            <a:off x="2394996" y="1462110"/>
            <a:ext cx="9114750" cy="464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enter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id.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lexeme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9FADA7-D28C-4D6E-99ED-60D3CB2D4AE9}"/>
              </a:ext>
            </a:extLst>
          </p:cNvPr>
          <p:cNvGrpSpPr>
            <a:grpSpLocks/>
          </p:cNvGrpSpPr>
          <p:nvPr/>
        </p:nvGrpSpPr>
        <p:grpSpPr bwMode="auto">
          <a:xfrm>
            <a:off x="8088062" y="4076645"/>
            <a:ext cx="1662700" cy="981271"/>
            <a:chOff x="6682655" y="899505"/>
            <a:chExt cx="1247335" cy="736554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744C3156-F204-4D96-A3A4-EB6092E92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655" y="1334095"/>
              <a:ext cx="19483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D33410CF-9FD6-4C3D-873D-46A823EA2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1965" y="1329671"/>
              <a:ext cx="37802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821EA2AE-F9BF-4DF1-9F48-658B1FE2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99505"/>
              <a:ext cx="417513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C4775930-E512-4652-927D-1DC551BD6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0073" y="1213340"/>
              <a:ext cx="417515" cy="156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14ED4E1D-0400-419E-AB85-FFC4B8A84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533645" cy="146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124933">
            <a:extLst>
              <a:ext uri="{FF2B5EF4-FFF2-40B4-BE49-F238E27FC236}">
                <a16:creationId xmlns:a16="http://schemas.microsoft.com/office/drawing/2014/main" id="{729DEA02-E6C7-40F4-97FE-AD7BD73058D0}"/>
              </a:ext>
            </a:extLst>
          </p:cNvPr>
          <p:cNvGrpSpPr>
            <a:grpSpLocks/>
          </p:cNvGrpSpPr>
          <p:nvPr/>
        </p:nvGrpSpPr>
        <p:grpSpPr bwMode="auto">
          <a:xfrm>
            <a:off x="8549012" y="5039572"/>
            <a:ext cx="1878400" cy="812740"/>
            <a:chOff x="7056643" y="2013704"/>
            <a:chExt cx="1409564" cy="608510"/>
          </a:xfrm>
        </p:grpSpPr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665216B8-0DDC-4AE4-BE0B-4B2B9ABAF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57726" y="2013704"/>
              <a:ext cx="463935" cy="214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B572DB83-F042-4081-9142-B6BF361E7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470815" cy="1731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171530C5-1574-47EF-A2F3-48A5E6B2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761" y="2171558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6A8BC5D7-C213-40A2-801E-E5B076DD4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643" y="2307235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[num]</a:t>
              </a:r>
            </a:p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63" name="矩形 58">
            <a:extLst>
              <a:ext uri="{FF2B5EF4-FFF2-40B4-BE49-F238E27FC236}">
                <a16:creationId xmlns:a16="http://schemas.microsoft.com/office/drawing/2014/main" id="{4E506ADC-9FC9-4E01-85E7-FF9004B6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28" y="4709528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58">
            <a:extLst>
              <a:ext uri="{FF2B5EF4-FFF2-40B4-BE49-F238E27FC236}">
                <a16:creationId xmlns:a16="http://schemas.microsoft.com/office/drawing/2014/main" id="{1F2EEE4D-1BC9-4207-AB15-B5878364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720" y="5299619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124933">
            <a:extLst>
              <a:ext uri="{FF2B5EF4-FFF2-40B4-BE49-F238E27FC236}">
                <a16:creationId xmlns:a16="http://schemas.microsoft.com/office/drawing/2014/main" id="{E2FAB9E6-BF7C-4931-B83F-0A9BF828EDC5}"/>
              </a:ext>
            </a:extLst>
          </p:cNvPr>
          <p:cNvGrpSpPr>
            <a:grpSpLocks/>
          </p:cNvGrpSpPr>
          <p:nvPr/>
        </p:nvGrpSpPr>
        <p:grpSpPr bwMode="auto">
          <a:xfrm>
            <a:off x="9259362" y="5641964"/>
            <a:ext cx="1832504" cy="833014"/>
            <a:chOff x="7067563" y="2013704"/>
            <a:chExt cx="1375123" cy="623689"/>
          </a:xfrm>
        </p:grpSpPr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01D750F6-B1C4-41E9-8EBD-D610A03A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240" y="2191022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Text Box 13">
              <a:extLst>
                <a:ext uri="{FF2B5EF4-FFF2-40B4-BE49-F238E27FC236}">
                  <a16:creationId xmlns:a16="http://schemas.microsoft.com/office/drawing/2014/main" id="{94A86231-935E-4CD2-A176-0D12753A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63" y="2322414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[num]</a:t>
              </a:r>
            </a:p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FED0D34E-89B9-479D-BA68-30BE1CC14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8421" y="2013704"/>
              <a:ext cx="513239" cy="196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6E0EBA0-E9CC-4CCC-A627-9DC00A4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513239" cy="208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97D9F90-F19D-4AFD-9832-4821853AF3FF}"/>
              </a:ext>
            </a:extLst>
          </p:cNvPr>
          <p:cNvGrpSpPr>
            <a:grpSpLocks/>
          </p:cNvGrpSpPr>
          <p:nvPr/>
        </p:nvGrpSpPr>
        <p:grpSpPr bwMode="auto">
          <a:xfrm>
            <a:off x="10815382" y="6215828"/>
            <a:ext cx="175893" cy="501266"/>
            <a:chOff x="6827500" y="1163030"/>
            <a:chExt cx="378024" cy="335123"/>
          </a:xfrm>
        </p:grpSpPr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A46C62AE-5CE9-4DF6-8A44-8B828D89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500" y="1229199"/>
              <a:ext cx="378024" cy="26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l-GR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ε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2">
              <a:extLst>
                <a:ext uri="{FF2B5EF4-FFF2-40B4-BE49-F238E27FC236}">
                  <a16:creationId xmlns:a16="http://schemas.microsoft.com/office/drawing/2014/main" id="{D809FA1B-75AF-4695-831F-D43810E03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AD5D81-87CC-4526-8A9F-607FF606FA1E}"/>
              </a:ext>
            </a:extLst>
          </p:cNvPr>
          <p:cNvGraphicFramePr>
            <a:graphicFrameLocks noGrp="1"/>
          </p:cNvGraphicFramePr>
          <p:nvPr/>
        </p:nvGraphicFramePr>
        <p:xfrm>
          <a:off x="8666703" y="3484444"/>
          <a:ext cx="2971491" cy="497947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588911683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426581068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      width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951175"/>
                  </a:ext>
                </a:extLst>
              </a:tr>
            </a:tbl>
          </a:graphicData>
        </a:graphic>
      </p:graphicFrame>
      <p:sp>
        <p:nvSpPr>
          <p:cNvPr id="65" name="矩形 58">
            <a:extLst>
              <a:ext uri="{FF2B5EF4-FFF2-40B4-BE49-F238E27FC236}">
                <a16:creationId xmlns:a16="http://schemas.microsoft.com/office/drawing/2014/main" id="{ACED1679-D0EE-4A05-BFB6-7CDE6569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102" y="5947083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17D51A-9D0D-402E-AF0C-62D711C5B807}"/>
              </a:ext>
            </a:extLst>
          </p:cNvPr>
          <p:cNvSpPr/>
          <p:nvPr/>
        </p:nvSpPr>
        <p:spPr>
          <a:xfrm>
            <a:off x="86780" y="5451705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int[5][8]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96">
            <a:extLst>
              <a:ext uri="{FF2B5EF4-FFF2-40B4-BE49-F238E27FC236}">
                <a16:creationId xmlns:a16="http://schemas.microsoft.com/office/drawing/2014/main" id="{D38E69AA-4A31-41CB-A81B-F5F7541E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5958394"/>
            <a:ext cx="3411821" cy="32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F96CA-0516-4FED-A991-BA5B86F069C0}"/>
              </a:ext>
            </a:extLst>
          </p:cNvPr>
          <p:cNvSpPr/>
          <p:nvPr/>
        </p:nvSpPr>
        <p:spPr>
          <a:xfrm>
            <a:off x="1294925" y="6329765"/>
            <a:ext cx="8771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右结合</a:t>
            </a:r>
          </a:p>
        </p:txBody>
      </p:sp>
      <p:sp>
        <p:nvSpPr>
          <p:cNvPr id="78" name="Rectangle 80">
            <a:extLst>
              <a:ext uri="{FF2B5EF4-FFF2-40B4-BE49-F238E27FC236}">
                <a16:creationId xmlns:a16="http://schemas.microsoft.com/office/drawing/2014/main" id="{25D8F2CF-B6D9-44F8-884D-1109E93F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511" y="621994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" name="Rectangle 80">
            <a:extLst>
              <a:ext uri="{FF2B5EF4-FFF2-40B4-BE49-F238E27FC236}">
                <a16:creationId xmlns:a16="http://schemas.microsoft.com/office/drawing/2014/main" id="{8BC54589-2326-498F-9DF6-6362A74A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318" y="5538436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=32</a:t>
            </a: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1B50377A-B36B-4CDE-9CCB-1F903016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526" y="4969965"/>
            <a:ext cx="115256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=160</a:t>
            </a:r>
          </a:p>
        </p:txBody>
      </p:sp>
      <p:sp>
        <p:nvSpPr>
          <p:cNvPr id="81" name="Rectangle 96">
            <a:extLst>
              <a:ext uri="{FF2B5EF4-FFF2-40B4-BE49-F238E27FC236}">
                <a16:creationId xmlns:a16="http://schemas.microsoft.com/office/drawing/2014/main" id="{65E0DAE8-3F26-4782-9A19-D750B0F9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132" y="4187198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F7F0898-0482-42E7-A5C7-001EEC57650A}"/>
              </a:ext>
            </a:extLst>
          </p:cNvPr>
          <p:cNvSpPr/>
          <p:nvPr/>
        </p:nvSpPr>
        <p:spPr>
          <a:xfrm>
            <a:off x="6246612" y="927856"/>
            <a:ext cx="592982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翻译的主要任务：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类型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表达式和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graphicFrame>
        <p:nvGraphicFramePr>
          <p:cNvPr id="85" name="Group 18">
            <a:extLst>
              <a:ext uri="{FF2B5EF4-FFF2-40B4-BE49-F238E27FC236}">
                <a16:creationId xmlns:a16="http://schemas.microsoft.com/office/drawing/2014/main" id="{57C5DDAC-31A4-4C0B-BDDB-169180ECF525}"/>
              </a:ext>
            </a:extLst>
          </p:cNvPr>
          <p:cNvGraphicFramePr>
            <a:graphicFrameLocks noGrp="1"/>
          </p:cNvGraphicFramePr>
          <p:nvPr/>
        </p:nvGraphicFramePr>
        <p:xfrm>
          <a:off x="8666703" y="1993040"/>
          <a:ext cx="2971491" cy="1493841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矩形 85">
            <a:extLst>
              <a:ext uri="{FF2B5EF4-FFF2-40B4-BE49-F238E27FC236}">
                <a16:creationId xmlns:a16="http://schemas.microsoft.com/office/drawing/2014/main" id="{647199CC-897B-4DD9-BA85-A4B8355F6236}"/>
              </a:ext>
            </a:extLst>
          </p:cNvPr>
          <p:cNvSpPr/>
          <p:nvPr/>
        </p:nvSpPr>
        <p:spPr>
          <a:xfrm>
            <a:off x="10429814" y="2462433"/>
            <a:ext cx="885179" cy="10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91" name="Group 18">
            <a:extLst>
              <a:ext uri="{FF2B5EF4-FFF2-40B4-BE49-F238E27FC236}">
                <a16:creationId xmlns:a16="http://schemas.microsoft.com/office/drawing/2014/main" id="{55AD2F45-8B20-43FD-9E70-797651042E96}"/>
              </a:ext>
            </a:extLst>
          </p:cNvPr>
          <p:cNvGraphicFramePr>
            <a:graphicFrameLocks noGrp="1"/>
          </p:cNvGraphicFramePr>
          <p:nvPr/>
        </p:nvGraphicFramePr>
        <p:xfrm>
          <a:off x="3837518" y="4793205"/>
          <a:ext cx="4178300" cy="914399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下一个可用的相对地址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40FAB807-6141-4CE0-A76E-C7041505371A}"/>
              </a:ext>
            </a:extLst>
          </p:cNvPr>
          <p:cNvGraphicFramePr>
            <a:graphicFrameLocks noGrp="1"/>
          </p:cNvGraphicFramePr>
          <p:nvPr/>
        </p:nvGraphicFramePr>
        <p:xfrm>
          <a:off x="3837286" y="5716028"/>
          <a:ext cx="4178300" cy="1066803"/>
        </p:xfrm>
        <a:graphic>
          <a:graphicData uri="http://schemas.openxmlformats.org/drawingml/2006/table">
            <a:tbl>
              <a:tblPr/>
              <a:tblGrid>
                <a:gridCol w="874672">
                  <a:extLst>
                    <a:ext uri="{9D8B030D-6E8A-4147-A177-3AD203B41FA5}">
                      <a16:colId xmlns:a16="http://schemas.microsoft.com/office/drawing/2014/main" val="1805200813"/>
                    </a:ext>
                  </a:extLst>
                </a:gridCol>
                <a:gridCol w="3303628">
                  <a:extLst>
                    <a:ext uri="{9D8B030D-6E8A-4147-A177-3AD203B41FA5}">
                      <a16:colId xmlns:a16="http://schemas.microsoft.com/office/drawing/2014/main" val="3090611441"/>
                    </a:ext>
                  </a:extLst>
                </a:gridCol>
              </a:tblGrid>
              <a:tr h="10668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将类型和宽度信息从语法分析树中的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结点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传递到对应于产生式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→</a:t>
                      </a: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ε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的结点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79" marR="9147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32156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2F0A4A86-FB9E-4AF4-B378-EDDF761368BF}"/>
              </a:ext>
            </a:extLst>
          </p:cNvPr>
          <p:cNvSpPr/>
          <p:nvPr/>
        </p:nvSpPr>
        <p:spPr>
          <a:xfrm>
            <a:off x="2281147" y="3684506"/>
            <a:ext cx="23663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68812D-5EA9-407F-A6AD-B31049F6A345}"/>
              </a:ext>
            </a:extLst>
          </p:cNvPr>
          <p:cNvSpPr/>
          <p:nvPr/>
        </p:nvSpPr>
        <p:spPr>
          <a:xfrm>
            <a:off x="2281147" y="4236545"/>
            <a:ext cx="253787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real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5589F29-9942-4E2D-9EF9-56CA9B8BFAB1}"/>
              </a:ext>
            </a:extLst>
          </p:cNvPr>
          <p:cNvSpPr/>
          <p:nvPr/>
        </p:nvSpPr>
        <p:spPr>
          <a:xfrm>
            <a:off x="4188399" y="4896742"/>
            <a:ext cx="3950524" cy="1266063"/>
          </a:xfrm>
          <a:custGeom>
            <a:avLst/>
            <a:gdLst>
              <a:gd name="connsiteX0" fmla="*/ 4096011 w 4096011"/>
              <a:gd name="connsiteY0" fmla="*/ 0 h 739035"/>
              <a:gd name="connsiteX1" fmla="*/ 1753644 w 4096011"/>
              <a:gd name="connsiteY1" fmla="*/ 200416 h 739035"/>
              <a:gd name="connsiteX2" fmla="*/ 0 w 4096011"/>
              <a:gd name="connsiteY2" fmla="*/ 739035 h 73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011" h="739035">
                <a:moveTo>
                  <a:pt x="4096011" y="0"/>
                </a:moveTo>
                <a:cubicBezTo>
                  <a:pt x="3266161" y="38622"/>
                  <a:pt x="2436312" y="77244"/>
                  <a:pt x="1753644" y="200416"/>
                </a:cubicBezTo>
                <a:cubicBezTo>
                  <a:pt x="1070976" y="323588"/>
                  <a:pt x="535488" y="531311"/>
                  <a:pt x="0" y="739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5E4ADD1-4560-4B44-A746-9DCF81D8DDA5}"/>
              </a:ext>
            </a:extLst>
          </p:cNvPr>
          <p:cNvSpPr/>
          <p:nvPr/>
        </p:nvSpPr>
        <p:spPr>
          <a:xfrm>
            <a:off x="4390747" y="3713984"/>
            <a:ext cx="2231701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DE5E48A-A9C6-4AFE-BBF9-3DE7169AEF6D}"/>
              </a:ext>
            </a:extLst>
          </p:cNvPr>
          <p:cNvSpPr/>
          <p:nvPr/>
        </p:nvSpPr>
        <p:spPr>
          <a:xfrm>
            <a:off x="4518186" y="4217277"/>
            <a:ext cx="2146742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8;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DD053F2-21B8-4650-81BA-F164C0443ED4}"/>
              </a:ext>
            </a:extLst>
          </p:cNvPr>
          <p:cNvCxnSpPr>
            <a:cxnSpLocks/>
          </p:cNvCxnSpPr>
          <p:nvPr/>
        </p:nvCxnSpPr>
        <p:spPr>
          <a:xfrm flipV="1">
            <a:off x="11262478" y="5692612"/>
            <a:ext cx="0" cy="34994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242FE0A-8C34-44F0-882F-E7619408A7ED}"/>
              </a:ext>
            </a:extLst>
          </p:cNvPr>
          <p:cNvCxnSpPr>
            <a:cxnSpLocks/>
          </p:cNvCxnSpPr>
          <p:nvPr/>
        </p:nvCxnSpPr>
        <p:spPr>
          <a:xfrm flipH="1" flipV="1">
            <a:off x="11278353" y="5088372"/>
            <a:ext cx="1" cy="3433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65CB20E-2A94-4433-AB39-A9BFAC193E46}"/>
              </a:ext>
            </a:extLst>
          </p:cNvPr>
          <p:cNvCxnSpPr>
            <a:cxnSpLocks/>
          </p:cNvCxnSpPr>
          <p:nvPr/>
        </p:nvCxnSpPr>
        <p:spPr>
          <a:xfrm flipH="1" flipV="1">
            <a:off x="10991275" y="4571269"/>
            <a:ext cx="282476" cy="2294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400012B-055F-44C0-8487-609FD54EB0BA}"/>
              </a:ext>
            </a:extLst>
          </p:cNvPr>
          <p:cNvSpPr/>
          <p:nvPr/>
        </p:nvSpPr>
        <p:spPr>
          <a:xfrm>
            <a:off x="4271554" y="6387737"/>
            <a:ext cx="7093132" cy="356557"/>
          </a:xfrm>
          <a:custGeom>
            <a:avLst/>
            <a:gdLst>
              <a:gd name="connsiteX0" fmla="*/ 0 w 7093132"/>
              <a:gd name="connsiteY0" fmla="*/ 0 h 356557"/>
              <a:gd name="connsiteX1" fmla="*/ 5747657 w 7093132"/>
              <a:gd name="connsiteY1" fmla="*/ 352697 h 356557"/>
              <a:gd name="connsiteX2" fmla="*/ 7093132 w 7093132"/>
              <a:gd name="connsiteY2" fmla="*/ 156754 h 3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3132" h="356557">
                <a:moveTo>
                  <a:pt x="0" y="0"/>
                </a:moveTo>
                <a:cubicBezTo>
                  <a:pt x="2282734" y="163285"/>
                  <a:pt x="4565468" y="326571"/>
                  <a:pt x="5747657" y="352697"/>
                </a:cubicBezTo>
                <a:cubicBezTo>
                  <a:pt x="6929846" y="378823"/>
                  <a:pt x="7011489" y="267788"/>
                  <a:pt x="7093132" y="15675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343D1D-69C9-EE15-A8B7-134977F07E8F}"/>
              </a:ext>
            </a:extLst>
          </p:cNvPr>
          <p:cNvSpPr txBox="1"/>
          <p:nvPr/>
        </p:nvSpPr>
        <p:spPr>
          <a:xfrm>
            <a:off x="10304379" y="5339473"/>
            <a:ext cx="577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F6C641-050D-AC31-2105-79B18B40B277}"/>
              </a:ext>
            </a:extLst>
          </p:cNvPr>
          <p:cNvSpPr txBox="1"/>
          <p:nvPr/>
        </p:nvSpPr>
        <p:spPr>
          <a:xfrm>
            <a:off x="10680387" y="5337161"/>
            <a:ext cx="13471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20C091-3BFA-4C24-0FB6-E02B6992A851}"/>
              </a:ext>
            </a:extLst>
          </p:cNvPr>
          <p:cNvSpPr txBox="1"/>
          <p:nvPr/>
        </p:nvSpPr>
        <p:spPr>
          <a:xfrm>
            <a:off x="9618863" y="4734805"/>
            <a:ext cx="641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A2C5B-E1B9-9BC0-CD76-7D308E57CC30}"/>
              </a:ext>
            </a:extLst>
          </p:cNvPr>
          <p:cNvSpPr txBox="1"/>
          <p:nvPr/>
        </p:nvSpPr>
        <p:spPr>
          <a:xfrm>
            <a:off x="10013753" y="4734162"/>
            <a:ext cx="21652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9C0BB9-2E50-B265-CB6F-08AEA7ED774A}"/>
              </a:ext>
            </a:extLst>
          </p:cNvPr>
          <p:cNvSpPr txBox="1"/>
          <p:nvPr/>
        </p:nvSpPr>
        <p:spPr>
          <a:xfrm>
            <a:off x="11290994" y="5997427"/>
            <a:ext cx="6419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DDE7F0-0E84-D747-C9BD-AE133502EAD8}"/>
              </a:ext>
            </a:extLst>
          </p:cNvPr>
          <p:cNvSpPr txBox="1"/>
          <p:nvPr/>
        </p:nvSpPr>
        <p:spPr>
          <a:xfrm>
            <a:off x="10888134" y="5981405"/>
            <a:ext cx="530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445F6F-314E-BDA5-CF9B-51505D71FF77}"/>
              </a:ext>
            </a:extLst>
          </p:cNvPr>
          <p:cNvSpPr txBox="1"/>
          <p:nvPr/>
        </p:nvSpPr>
        <p:spPr>
          <a:xfrm>
            <a:off x="9086159" y="4387139"/>
            <a:ext cx="12640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=160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B89C6-87DC-8A6F-66AD-E8263B8A43CA}"/>
              </a:ext>
            </a:extLst>
          </p:cNvPr>
          <p:cNvSpPr/>
          <p:nvPr/>
        </p:nvSpPr>
        <p:spPr>
          <a:xfrm>
            <a:off x="10312378" y="587897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35A75-AA53-48B4-AAAF-09BACD25DCE9}"/>
              </a:ext>
            </a:extLst>
          </p:cNvPr>
          <p:cNvSpPr/>
          <p:nvPr/>
        </p:nvSpPr>
        <p:spPr>
          <a:xfrm>
            <a:off x="9626066" y="52382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1DF746-CF7D-8E2F-AE55-4FD709F2C4F0}"/>
              </a:ext>
            </a:extLst>
          </p:cNvPr>
          <p:cNvSpPr/>
          <p:nvPr/>
        </p:nvSpPr>
        <p:spPr>
          <a:xfrm>
            <a:off x="8900826" y="464973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05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A6C7782E-2F47-4544-A385-40788BA5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032933"/>
            <a:ext cx="7711017" cy="4301067"/>
          </a:xfrm>
        </p:spPr>
        <p:txBody>
          <a:bodyPr/>
          <a:lstStyle/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id;</a:t>
            </a:r>
            <a:r>
              <a:rPr lang="en-US" altLang="zh-CN" sz="2667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BC</a:t>
            </a: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endParaRPr lang="en-US" altLang="zh-CN" sz="2667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↑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667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int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real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ε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363530" indent="-363530" eaLnBrk="1" hangingPunct="1">
              <a:lnSpc>
                <a:spcPts val="2933"/>
              </a:lnSpc>
              <a:buNone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⑨ 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→ [num]</a:t>
            </a:r>
            <a:r>
              <a:rPr lang="en-US" altLang="zh-CN" sz="26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i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endParaRPr lang="zh-CN" altLang="en-US" sz="2667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4002-78ED-4FB0-8C0A-538E83882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变量声明语句的</a:t>
            </a:r>
            <a:r>
              <a:rPr lang="en-US" altLang="zh-CN" sz="40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95D50-18CA-4AD0-92BC-6B8E4479EBD9}"/>
              </a:ext>
            </a:extLst>
          </p:cNvPr>
          <p:cNvSpPr/>
          <p:nvPr/>
        </p:nvSpPr>
        <p:spPr>
          <a:xfrm>
            <a:off x="1571898" y="966037"/>
            <a:ext cx="2265620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0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410C0-7DB9-4250-B829-4607DC8FD6B5}"/>
              </a:ext>
            </a:extLst>
          </p:cNvPr>
          <p:cNvSpPr/>
          <p:nvPr/>
        </p:nvSpPr>
        <p:spPr>
          <a:xfrm>
            <a:off x="2394996" y="1462110"/>
            <a:ext cx="9114750" cy="464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0" marR="0" lvl="0" indent="-363530" algn="l" defTabSz="914400" rtl="0" eaLnBrk="1" fontAlgn="base" latinLnBrk="0" hangingPunct="1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enter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id.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lexeme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);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offset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kumimoji="0" lang="en-US" altLang="zh-CN" sz="2667" b="1" i="1" u="none" strike="noStrike" kern="1200" cap="none" spc="0" normalizeH="0" baseline="0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r>
              <a:rPr kumimoji="0" lang="en-US" altLang="zh-CN" sz="266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AD5D81-87CC-4526-8A9F-607FF606FA1E}"/>
              </a:ext>
            </a:extLst>
          </p:cNvPr>
          <p:cNvGraphicFramePr>
            <a:graphicFrameLocks noGrp="1"/>
          </p:cNvGraphicFramePr>
          <p:nvPr/>
        </p:nvGraphicFramePr>
        <p:xfrm>
          <a:off x="8666703" y="3484444"/>
          <a:ext cx="2971491" cy="497947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588911683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426581068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      width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951175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EF7F0898-0482-42E7-A5C7-001EEC57650A}"/>
              </a:ext>
            </a:extLst>
          </p:cNvPr>
          <p:cNvSpPr/>
          <p:nvPr/>
        </p:nvSpPr>
        <p:spPr>
          <a:xfrm>
            <a:off x="6246612" y="927856"/>
            <a:ext cx="592982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翻译的主要任务：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类型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表达式和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graphicFrame>
        <p:nvGraphicFramePr>
          <p:cNvPr id="85" name="Group 18">
            <a:extLst>
              <a:ext uri="{FF2B5EF4-FFF2-40B4-BE49-F238E27FC236}">
                <a16:creationId xmlns:a16="http://schemas.microsoft.com/office/drawing/2014/main" id="{57C5DDAC-31A4-4C0B-BDDB-169180E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53054"/>
              </p:ext>
            </p:extLst>
          </p:nvPr>
        </p:nvGraphicFramePr>
        <p:xfrm>
          <a:off x="8666703" y="1993040"/>
          <a:ext cx="2971491" cy="1493841"/>
        </p:xfrm>
        <a:graphic>
          <a:graphicData uri="http://schemas.openxmlformats.org/drawingml/2006/table">
            <a:tbl>
              <a:tblPr/>
              <a:tblGrid>
                <a:gridCol w="85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矩形 85">
            <a:extLst>
              <a:ext uri="{FF2B5EF4-FFF2-40B4-BE49-F238E27FC236}">
                <a16:creationId xmlns:a16="http://schemas.microsoft.com/office/drawing/2014/main" id="{647199CC-897B-4DD9-BA85-A4B8355F6236}"/>
              </a:ext>
            </a:extLst>
          </p:cNvPr>
          <p:cNvSpPr/>
          <p:nvPr/>
        </p:nvSpPr>
        <p:spPr>
          <a:xfrm>
            <a:off x="10429814" y="2462433"/>
            <a:ext cx="885179" cy="10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7224AA4-BC3F-4F98-BE72-949F2A52CBB4}"/>
              </a:ext>
            </a:extLst>
          </p:cNvPr>
          <p:cNvSpPr/>
          <p:nvPr/>
        </p:nvSpPr>
        <p:spPr>
          <a:xfrm>
            <a:off x="2281147" y="3684506"/>
            <a:ext cx="236635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BA6F9D-DEEA-4B64-B55B-C10A5B6D1248}"/>
              </a:ext>
            </a:extLst>
          </p:cNvPr>
          <p:cNvSpPr/>
          <p:nvPr/>
        </p:nvSpPr>
        <p:spPr>
          <a:xfrm>
            <a:off x="2281147" y="4236545"/>
            <a:ext cx="253787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9A8954-B185-478F-AE4B-86108C6A0ABC}"/>
              </a:ext>
            </a:extLst>
          </p:cNvPr>
          <p:cNvSpPr/>
          <p:nvPr/>
        </p:nvSpPr>
        <p:spPr>
          <a:xfrm>
            <a:off x="1568022" y="2394409"/>
            <a:ext cx="6096000" cy="918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{ </a:t>
            </a:r>
            <a:r>
              <a:rPr lang="en-US" altLang="zh-CN" sz="2667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667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endParaRPr lang="en-US" altLang="zh-CN" sz="2667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9524A0-D004-4095-A207-4EA65531FDD5}"/>
              </a:ext>
            </a:extLst>
          </p:cNvPr>
          <p:cNvSpPr/>
          <p:nvPr/>
        </p:nvSpPr>
        <p:spPr>
          <a:xfrm>
            <a:off x="2273261" y="4649732"/>
            <a:ext cx="4134465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667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667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662E50-487D-4C98-B735-19AF2C423345}"/>
              </a:ext>
            </a:extLst>
          </p:cNvPr>
          <p:cNvSpPr/>
          <p:nvPr/>
        </p:nvSpPr>
        <p:spPr>
          <a:xfrm>
            <a:off x="2798139" y="5073688"/>
            <a:ext cx="5260550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667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2667" b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AE3BB2-3EC7-4E62-B135-D8DD83B90BC5}"/>
              </a:ext>
            </a:extLst>
          </p:cNvPr>
          <p:cNvSpPr/>
          <p:nvPr/>
        </p:nvSpPr>
        <p:spPr>
          <a:xfrm>
            <a:off x="2047428" y="3308970"/>
            <a:ext cx="6011261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pointer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667" b="1" baseline="-25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D2004C-36B6-4A73-8F62-B75B7DE8CC4C}"/>
              </a:ext>
            </a:extLst>
          </p:cNvPr>
          <p:cNvSpPr/>
          <p:nvPr/>
        </p:nvSpPr>
        <p:spPr>
          <a:xfrm>
            <a:off x="4390747" y="3713984"/>
            <a:ext cx="2231701" cy="4642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63530" lvl="0" indent="-363530" fontAlgn="base">
              <a:lnSpc>
                <a:spcPts val="29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4; }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420442-38E0-4B85-B8B3-3A0861CB0357}"/>
              </a:ext>
            </a:extLst>
          </p:cNvPr>
          <p:cNvSpPr/>
          <p:nvPr/>
        </p:nvSpPr>
        <p:spPr>
          <a:xfrm>
            <a:off x="4518186" y="4217277"/>
            <a:ext cx="2146742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8; 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002F50-D841-4DEB-9DCC-679E4D39B2E0}"/>
              </a:ext>
            </a:extLst>
          </p:cNvPr>
          <p:cNvSpPr/>
          <p:nvPr/>
        </p:nvSpPr>
        <p:spPr>
          <a:xfrm>
            <a:off x="2047428" y="2790116"/>
            <a:ext cx="551593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667" b="1" i="1" dirty="0" err="1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2667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B42DD2-8994-4E2D-8E0F-DAA030834D65}"/>
              </a:ext>
            </a:extLst>
          </p:cNvPr>
          <p:cNvSpPr/>
          <p:nvPr/>
        </p:nvSpPr>
        <p:spPr>
          <a:xfrm>
            <a:off x="86780" y="5451705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int[5][8]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96">
            <a:extLst>
              <a:ext uri="{FF2B5EF4-FFF2-40B4-BE49-F238E27FC236}">
                <a16:creationId xmlns:a16="http://schemas.microsoft.com/office/drawing/2014/main" id="{7199B498-0280-49D2-BF2C-7FC91E6F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5958394"/>
            <a:ext cx="3411821" cy="32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5A48E2-D7C3-8BB0-979D-1F9F1A1BD529}"/>
              </a:ext>
            </a:extLst>
          </p:cNvPr>
          <p:cNvGrpSpPr>
            <a:grpSpLocks/>
          </p:cNvGrpSpPr>
          <p:nvPr/>
        </p:nvGrpSpPr>
        <p:grpSpPr bwMode="auto">
          <a:xfrm>
            <a:off x="7762238" y="5045145"/>
            <a:ext cx="937454" cy="575493"/>
            <a:chOff x="6025890" y="1163030"/>
            <a:chExt cx="2014747" cy="384747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6EF2621C-5CE0-C7BC-BEB8-ADA98559A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890" y="1278824"/>
              <a:ext cx="2014747" cy="268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90C1055D-5891-2E9A-9E48-7D1279E38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A5CE60-74C8-3860-5A04-CF32B5717E3C}"/>
              </a:ext>
            </a:extLst>
          </p:cNvPr>
          <p:cNvGrpSpPr>
            <a:grpSpLocks/>
          </p:cNvGrpSpPr>
          <p:nvPr/>
        </p:nvGrpSpPr>
        <p:grpSpPr bwMode="auto">
          <a:xfrm>
            <a:off x="8088062" y="4076645"/>
            <a:ext cx="1662700" cy="981271"/>
            <a:chOff x="6682655" y="899505"/>
            <a:chExt cx="1247335" cy="736554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3019E7E-B7BB-189D-CCF3-13CF02048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655" y="1334095"/>
              <a:ext cx="19483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ABE88E0-49B6-9FB9-F3C1-252AFB0F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1965" y="1329671"/>
              <a:ext cx="378025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16910CD-A79B-943D-20E1-8A0697C3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832" y="899505"/>
              <a:ext cx="417513" cy="301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3BDE7BDD-E6F5-74B5-B784-1EAC403D0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0073" y="1213340"/>
              <a:ext cx="417515" cy="156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E56DC0C9-15F0-A31B-54C5-4DB85C4B6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5526" y="1219689"/>
              <a:ext cx="533645" cy="146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24933">
            <a:extLst>
              <a:ext uri="{FF2B5EF4-FFF2-40B4-BE49-F238E27FC236}">
                <a16:creationId xmlns:a16="http://schemas.microsoft.com/office/drawing/2014/main" id="{3D5F18C1-A281-510B-E29E-E1029D23EAC4}"/>
              </a:ext>
            </a:extLst>
          </p:cNvPr>
          <p:cNvGrpSpPr>
            <a:grpSpLocks/>
          </p:cNvGrpSpPr>
          <p:nvPr/>
        </p:nvGrpSpPr>
        <p:grpSpPr bwMode="auto">
          <a:xfrm>
            <a:off x="8549012" y="5039572"/>
            <a:ext cx="1878400" cy="812740"/>
            <a:chOff x="7056643" y="2013704"/>
            <a:chExt cx="1409564" cy="608510"/>
          </a:xfrm>
        </p:grpSpPr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79B7653E-F3B5-15A9-612B-B4D70212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57726" y="2013704"/>
              <a:ext cx="463935" cy="214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96BD3BD6-972B-18D3-3665-9F199C49C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470815" cy="1731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FA4E002B-595D-7591-2177-31B8E1F3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761" y="2171558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2B808EF-A264-D540-A250-D27DEC1BC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643" y="2307235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[num]</a:t>
              </a:r>
            </a:p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24" name="矩形 58">
            <a:extLst>
              <a:ext uri="{FF2B5EF4-FFF2-40B4-BE49-F238E27FC236}">
                <a16:creationId xmlns:a16="http://schemas.microsoft.com/office/drawing/2014/main" id="{10EECFED-D53A-8687-034E-96E50424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28" y="4709528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58">
            <a:extLst>
              <a:ext uri="{FF2B5EF4-FFF2-40B4-BE49-F238E27FC236}">
                <a16:creationId xmlns:a16="http://schemas.microsoft.com/office/drawing/2014/main" id="{691ED138-1D89-85D2-C8CC-9635B3B9A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720" y="5299619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124933">
            <a:extLst>
              <a:ext uri="{FF2B5EF4-FFF2-40B4-BE49-F238E27FC236}">
                <a16:creationId xmlns:a16="http://schemas.microsoft.com/office/drawing/2014/main" id="{0E6BA6E1-2BFC-70C6-3F1D-E5516C547B9E}"/>
              </a:ext>
            </a:extLst>
          </p:cNvPr>
          <p:cNvGrpSpPr>
            <a:grpSpLocks/>
          </p:cNvGrpSpPr>
          <p:nvPr/>
        </p:nvGrpSpPr>
        <p:grpSpPr bwMode="auto">
          <a:xfrm>
            <a:off x="9259362" y="5641964"/>
            <a:ext cx="1832504" cy="833014"/>
            <a:chOff x="7067563" y="2013704"/>
            <a:chExt cx="1375123" cy="623689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74572931-CFF6-B3F5-4965-5A40AFFB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240" y="2191022"/>
              <a:ext cx="314446" cy="301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8717F616-EA11-5D1A-223F-6368EFA2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63" y="2322414"/>
              <a:ext cx="669775" cy="31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[num]</a:t>
              </a:r>
            </a:p>
            <a:p>
              <a:pPr marL="0" marR="0" lvl="0" indent="0" algn="ctr" defTabSz="1219170" rtl="0" eaLnBrk="1" fontAlgn="base" latinLnBrk="0" hangingPunct="1">
                <a:lnSpc>
                  <a:spcPts val="5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7B7EA729-F106-58D9-E874-723C3D178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8421" y="2013704"/>
              <a:ext cx="513239" cy="196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E7D01103-7C3B-F47E-CA77-10040B656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3266" y="2016342"/>
              <a:ext cx="513239" cy="208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57DE65-2F54-488B-F984-50B560C1943C}"/>
              </a:ext>
            </a:extLst>
          </p:cNvPr>
          <p:cNvGrpSpPr>
            <a:grpSpLocks/>
          </p:cNvGrpSpPr>
          <p:nvPr/>
        </p:nvGrpSpPr>
        <p:grpSpPr bwMode="auto">
          <a:xfrm>
            <a:off x="10815382" y="6215828"/>
            <a:ext cx="175893" cy="501266"/>
            <a:chOff x="6827500" y="1163030"/>
            <a:chExt cx="378024" cy="335123"/>
          </a:xfrm>
        </p:grpSpPr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9B7CE039-9225-BBCF-5D9E-BB4C37CD2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500" y="1229199"/>
              <a:ext cx="378024" cy="26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l-GR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ε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69BD7441-BC19-1E00-D4A3-674546971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6511" y="1163030"/>
              <a:ext cx="0" cy="142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矩形 58">
            <a:extLst>
              <a:ext uri="{FF2B5EF4-FFF2-40B4-BE49-F238E27FC236}">
                <a16:creationId xmlns:a16="http://schemas.microsoft.com/office/drawing/2014/main" id="{493A17E3-107B-B9A7-1265-02EC16F4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102" y="5947083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inh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80">
            <a:extLst>
              <a:ext uri="{FF2B5EF4-FFF2-40B4-BE49-F238E27FC236}">
                <a16:creationId xmlns:a16="http://schemas.microsoft.com/office/drawing/2014/main" id="{70154B55-9EA4-968B-895C-F578AFB8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511" y="6219940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36" name="Rectangle 80">
            <a:extLst>
              <a:ext uri="{FF2B5EF4-FFF2-40B4-BE49-F238E27FC236}">
                <a16:creationId xmlns:a16="http://schemas.microsoft.com/office/drawing/2014/main" id="{63D10B0B-355B-C988-575E-0A5E015C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318" y="5538436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=32</a:t>
            </a:r>
          </a:p>
        </p:txBody>
      </p:sp>
      <p:sp>
        <p:nvSpPr>
          <p:cNvPr id="37" name="Rectangle 96">
            <a:extLst>
              <a:ext uri="{FF2B5EF4-FFF2-40B4-BE49-F238E27FC236}">
                <a16:creationId xmlns:a16="http://schemas.microsoft.com/office/drawing/2014/main" id="{1F835C37-D71F-FC92-02DB-4FA5819A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526" y="4969965"/>
            <a:ext cx="115256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=160</a:t>
            </a:r>
          </a:p>
        </p:txBody>
      </p:sp>
      <p:sp>
        <p:nvSpPr>
          <p:cNvPr id="38" name="Rectangle 96">
            <a:extLst>
              <a:ext uri="{FF2B5EF4-FFF2-40B4-BE49-F238E27FC236}">
                <a16:creationId xmlns:a16="http://schemas.microsoft.com/office/drawing/2014/main" id="{F8B64394-A8A8-E903-8476-A694C51E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132" y="4187198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828BC5-1CC9-84C8-4F41-2D4370F9A8FE}"/>
              </a:ext>
            </a:extLst>
          </p:cNvPr>
          <p:cNvCxnSpPr>
            <a:cxnSpLocks/>
          </p:cNvCxnSpPr>
          <p:nvPr/>
        </p:nvCxnSpPr>
        <p:spPr>
          <a:xfrm flipV="1">
            <a:off x="11262478" y="5692612"/>
            <a:ext cx="0" cy="34994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D2DA25-A6D1-4DC9-F98B-8258DA4F7E41}"/>
              </a:ext>
            </a:extLst>
          </p:cNvPr>
          <p:cNvCxnSpPr>
            <a:cxnSpLocks/>
          </p:cNvCxnSpPr>
          <p:nvPr/>
        </p:nvCxnSpPr>
        <p:spPr>
          <a:xfrm flipH="1" flipV="1">
            <a:off x="11278353" y="5088372"/>
            <a:ext cx="1" cy="3433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C152F6-0019-2E9F-E0E6-64B8A9709336}"/>
              </a:ext>
            </a:extLst>
          </p:cNvPr>
          <p:cNvCxnSpPr>
            <a:cxnSpLocks/>
          </p:cNvCxnSpPr>
          <p:nvPr/>
        </p:nvCxnSpPr>
        <p:spPr>
          <a:xfrm flipH="1" flipV="1">
            <a:off x="10991275" y="4571269"/>
            <a:ext cx="282476" cy="2294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FA2177F-2F31-FC95-6030-166EB6C522A1}"/>
              </a:ext>
            </a:extLst>
          </p:cNvPr>
          <p:cNvSpPr txBox="1"/>
          <p:nvPr/>
        </p:nvSpPr>
        <p:spPr>
          <a:xfrm>
            <a:off x="10304379" y="5339473"/>
            <a:ext cx="577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24DC9D-01B9-C73D-D993-9ED6ABBBAE08}"/>
              </a:ext>
            </a:extLst>
          </p:cNvPr>
          <p:cNvSpPr txBox="1"/>
          <p:nvPr/>
        </p:nvSpPr>
        <p:spPr>
          <a:xfrm>
            <a:off x="10680387" y="5337161"/>
            <a:ext cx="13471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814009E-E18D-3C8A-8F05-22FF9B29C99A}"/>
              </a:ext>
            </a:extLst>
          </p:cNvPr>
          <p:cNvSpPr txBox="1"/>
          <p:nvPr/>
        </p:nvSpPr>
        <p:spPr>
          <a:xfrm>
            <a:off x="9618863" y="4734805"/>
            <a:ext cx="641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C3881F-97AB-0F60-DFA3-A73E2A2AFA20}"/>
              </a:ext>
            </a:extLst>
          </p:cNvPr>
          <p:cNvSpPr txBox="1"/>
          <p:nvPr/>
        </p:nvSpPr>
        <p:spPr>
          <a:xfrm>
            <a:off x="10013753" y="4734162"/>
            <a:ext cx="21652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(5,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91449A-BED5-4BDB-A70F-8D2685B33F76}"/>
              </a:ext>
            </a:extLst>
          </p:cNvPr>
          <p:cNvSpPr txBox="1"/>
          <p:nvPr/>
        </p:nvSpPr>
        <p:spPr>
          <a:xfrm>
            <a:off x="11290994" y="5997427"/>
            <a:ext cx="6419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C2DBD30-E4A6-12B1-8D0D-688AECA0271B}"/>
              </a:ext>
            </a:extLst>
          </p:cNvPr>
          <p:cNvSpPr txBox="1"/>
          <p:nvPr/>
        </p:nvSpPr>
        <p:spPr>
          <a:xfrm>
            <a:off x="10888134" y="5981405"/>
            <a:ext cx="530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B242C05-86DF-CDC7-0ACE-95884AE00ABB}"/>
              </a:ext>
            </a:extLst>
          </p:cNvPr>
          <p:cNvSpPr txBox="1"/>
          <p:nvPr/>
        </p:nvSpPr>
        <p:spPr>
          <a:xfrm>
            <a:off x="9086159" y="4387139"/>
            <a:ext cx="12640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=160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E9FE0B-74C7-F57B-4627-58027C646DCD}"/>
              </a:ext>
            </a:extLst>
          </p:cNvPr>
          <p:cNvSpPr/>
          <p:nvPr/>
        </p:nvSpPr>
        <p:spPr>
          <a:xfrm>
            <a:off x="10312378" y="587897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37EF166-4C1F-107B-FBF6-31629EEB1E76}"/>
              </a:ext>
            </a:extLst>
          </p:cNvPr>
          <p:cNvSpPr/>
          <p:nvPr/>
        </p:nvSpPr>
        <p:spPr>
          <a:xfrm>
            <a:off x="9626066" y="52382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EBE2168-3F2E-5B8A-D5F4-23AF4C8F3D28}"/>
              </a:ext>
            </a:extLst>
          </p:cNvPr>
          <p:cNvSpPr/>
          <p:nvPr/>
        </p:nvSpPr>
        <p:spPr>
          <a:xfrm>
            <a:off x="8900826" y="464973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+mn-cs"/>
              </a:rPr>
              <a:t>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826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  <p:bldP spid="1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71501" y="1128184"/>
            <a:ext cx="11239500" cy="4301067"/>
          </a:xfrm>
        </p:spPr>
        <p:txBody>
          <a:bodyPr/>
          <a:lstStyle/>
          <a:p>
            <a:pPr marL="766743" lvl="1" indent="-363530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</a:p>
          <a:p>
            <a:pPr marL="404273" lvl="1" indent="0" eaLnBrk="1" hangingPunct="1">
              <a:buClrTx/>
              <a:buNone/>
            </a:pP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3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abc</a:t>
            </a: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</a:p>
          <a:p>
            <a:pPr marL="404273" lvl="1" indent="0" eaLnBrk="1" hangingPunct="1">
              <a:buClrTx/>
              <a:buNone/>
            </a:pP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3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</a:p>
          <a:p>
            <a:pPr marL="404273" lvl="1" indent="0" eaLnBrk="1" hangingPunct="1">
              <a:buClrTx/>
              <a:buNone/>
            </a:pP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	int </a:t>
            </a:r>
            <a:r>
              <a:rPr lang="en-US" altLang="zh-CN" sz="3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myarray</a:t>
            </a:r>
            <a:r>
              <a:rPr lang="en-US" altLang="zh-CN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[5][8];</a:t>
            </a:r>
          </a:p>
        </p:txBody>
      </p:sp>
      <p:graphicFrame>
        <p:nvGraphicFramePr>
          <p:cNvPr id="12" name="Group 18">
            <a:extLst>
              <a:ext uri="{FF2B5EF4-FFF2-40B4-BE49-F238E27FC236}">
                <a16:creationId xmlns:a16="http://schemas.microsoft.com/office/drawing/2014/main" id="{BEBE1029-FF0F-4D2E-A00C-DEF28C1A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85160"/>
              </p:ext>
            </p:extLst>
          </p:nvPr>
        </p:nvGraphicFramePr>
        <p:xfrm>
          <a:off x="1570226" y="3953270"/>
          <a:ext cx="4841563" cy="2011788"/>
        </p:xfrm>
        <a:graphic>
          <a:graphicData uri="http://schemas.openxmlformats.org/drawingml/2006/table">
            <a:tbl>
              <a:tblPr/>
              <a:tblGrid>
                <a:gridCol w="98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956">
                  <a:extLst>
                    <a:ext uri="{9D8B030D-6E8A-4147-A177-3AD203B41FA5}">
                      <a16:colId xmlns:a16="http://schemas.microsoft.com/office/drawing/2014/main" val="1112654328"/>
                    </a:ext>
                  </a:extLst>
                </a:gridCol>
                <a:gridCol w="809808">
                  <a:extLst>
                    <a:ext uri="{9D8B030D-6E8A-4147-A177-3AD203B41FA5}">
                      <a16:colId xmlns:a16="http://schemas.microsoft.com/office/drawing/2014/main" val="1533323095"/>
                    </a:ext>
                  </a:extLst>
                </a:gridCol>
                <a:gridCol w="1589461">
                  <a:extLst>
                    <a:ext uri="{9D8B030D-6E8A-4147-A177-3AD203B41FA5}">
                      <a16:colId xmlns:a16="http://schemas.microsoft.com/office/drawing/2014/main" val="1534389034"/>
                    </a:ext>
                  </a:extLst>
                </a:gridCol>
              </a:tblGrid>
              <a:tr h="1335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名字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基本属性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980648"/>
                  </a:ext>
                </a:extLst>
              </a:tr>
              <a:tr h="0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名字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种属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扩展属性指针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06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myarray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数组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5904"/>
                  </a:ext>
                </a:extLst>
              </a:tr>
              <a:tr h="144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861DB7D0-2146-49CF-A320-1DDD02D8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31870"/>
              </p:ext>
            </p:extLst>
          </p:nvPr>
        </p:nvGraphicFramePr>
        <p:xfrm>
          <a:off x="7239553" y="5178667"/>
          <a:ext cx="1347619" cy="670596"/>
        </p:xfrm>
        <a:graphic>
          <a:graphicData uri="http://schemas.openxmlformats.org/drawingml/2006/table">
            <a:tbl>
              <a:tblPr/>
              <a:tblGrid>
                <a:gridCol w="492175">
                  <a:extLst>
                    <a:ext uri="{9D8B030D-6E8A-4147-A177-3AD203B41FA5}">
                      <a16:colId xmlns:a16="http://schemas.microsoft.com/office/drawing/2014/main" val="1991867602"/>
                    </a:ext>
                  </a:extLst>
                </a:gridCol>
                <a:gridCol w="40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383">
                  <a:extLst>
                    <a:ext uri="{9D8B030D-6E8A-4147-A177-3AD203B41FA5}">
                      <a16:colId xmlns:a16="http://schemas.microsoft.com/office/drawing/2014/main" val="21731921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66B4EE-D677-4E35-ABDE-3AC7B92DDC06}"/>
              </a:ext>
            </a:extLst>
          </p:cNvPr>
          <p:cNvCxnSpPr/>
          <p:nvPr/>
        </p:nvCxnSpPr>
        <p:spPr>
          <a:xfrm>
            <a:off x="5919983" y="5429251"/>
            <a:ext cx="124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440D99D-4768-41FA-A274-032EFBE191FC}"/>
              </a:ext>
            </a:extLst>
          </p:cNvPr>
          <p:cNvSpPr txBox="1"/>
          <p:nvPr/>
        </p:nvSpPr>
        <p:spPr>
          <a:xfrm>
            <a:off x="7675869" y="5840734"/>
            <a:ext cx="1822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各维数组元素的宽度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BBAF8F-93AF-4BCF-BC86-0916E93F0801}"/>
              </a:ext>
            </a:extLst>
          </p:cNvPr>
          <p:cNvSpPr txBox="1"/>
          <p:nvPr/>
        </p:nvSpPr>
        <p:spPr>
          <a:xfrm>
            <a:off x="6411789" y="3946765"/>
            <a:ext cx="2298718" cy="338554"/>
          </a:xfrm>
          <a:prstGeom prst="rect">
            <a:avLst/>
          </a:prstGeom>
          <a:solidFill>
            <a:srgbClr val="B5CEED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/>
              <a:t>扩展属性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9A3392-C371-48D1-95B8-7FFF98D51808}"/>
              </a:ext>
            </a:extLst>
          </p:cNvPr>
          <p:cNvSpPr txBox="1"/>
          <p:nvPr/>
        </p:nvSpPr>
        <p:spPr>
          <a:xfrm>
            <a:off x="7222592" y="4909138"/>
            <a:ext cx="138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维数   各维维长</a:t>
            </a:r>
          </a:p>
        </p:txBody>
      </p:sp>
    </p:spTree>
    <p:extLst>
      <p:ext uri="{BB962C8B-B14F-4D97-AF65-F5344CB8AC3E}">
        <p14:creationId xmlns:p14="http://schemas.microsoft.com/office/powerpoint/2010/main" val="41359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/>
      <p:bldP spid="18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1222</Words>
  <Application>Microsoft Office PowerPoint</Application>
  <PresentationFormat>宽屏</PresentationFormat>
  <Paragraphs>344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等线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2_波形</vt:lpstr>
      <vt:lpstr>1_波形</vt:lpstr>
      <vt:lpstr>4_波形</vt:lpstr>
      <vt:lpstr>3_波形</vt:lpstr>
      <vt:lpstr>6_波形</vt:lpstr>
      <vt:lpstr>PowerPoint 演示文稿</vt:lpstr>
      <vt:lpstr>第11讲（中间代码生成_1）要点</vt:lpstr>
      <vt:lpstr>声明语句的翻译</vt:lpstr>
      <vt:lpstr>变量声明语句的SDT</vt:lpstr>
      <vt:lpstr>变量声明语句的SDT</vt:lpstr>
      <vt:lpstr>变量声明语句的SDT</vt:lpstr>
      <vt:lpstr>变量声明语句的SDT</vt:lpstr>
      <vt:lpstr>变量声明语句的SDT</vt:lpstr>
      <vt:lpstr>符号表的组织——数组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预测分析表</dc:title>
  <dc:creator>tanyulei@hit.edu.cn</dc:creator>
  <cp:lastModifiedBy>ChenYin</cp:lastModifiedBy>
  <cp:revision>287</cp:revision>
  <dcterms:created xsi:type="dcterms:W3CDTF">2020-03-04T02:23:49Z</dcterms:created>
  <dcterms:modified xsi:type="dcterms:W3CDTF">2024-04-09T09:59:18Z</dcterms:modified>
</cp:coreProperties>
</file>