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18"/>
  </p:notesMasterIdLst>
  <p:sldIdLst>
    <p:sldId id="808" r:id="rId4"/>
    <p:sldId id="817" r:id="rId5"/>
    <p:sldId id="818" r:id="rId6"/>
    <p:sldId id="819" r:id="rId7"/>
    <p:sldId id="820" r:id="rId8"/>
    <p:sldId id="821" r:id="rId9"/>
    <p:sldId id="822" r:id="rId10"/>
    <p:sldId id="827" r:id="rId11"/>
    <p:sldId id="823" r:id="rId12"/>
    <p:sldId id="824" r:id="rId13"/>
    <p:sldId id="825" r:id="rId14"/>
    <p:sldId id="826" r:id="rId15"/>
    <p:sldId id="805" r:id="rId16"/>
    <p:sldId id="82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47" autoAdjust="0"/>
  </p:normalViewPr>
  <p:slideViewPr>
    <p:cSldViewPr snapToGrid="0">
      <p:cViewPr varScale="1">
        <p:scale>
          <a:sx n="95" d="100"/>
          <a:sy n="95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29F68549-2DC2-48AB-A943-FF9A430908F5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20875E41-61AE-49C1-96E2-319D36CFE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CABE5A7-406D-40EC-9CAB-C0B7D5837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FC8060EE-6A39-4DC2-96C8-5971011A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344E57B0-0A12-44EE-8583-B3DA34B32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664F43-C24F-4512-9C69-199F4879C5D4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7A78411D-6BF3-46FC-8C8A-3E90D92D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F0081124-3E70-42F2-A553-D9A0B16E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4B044454-246B-45C9-9DCD-2D132BCD9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6D9C39-78B0-4A72-B73B-EE5860B9AE3C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D587AB01-9928-4393-B4E1-16B6AC59D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B31E1B0-852B-46AA-9A92-6688A0BD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D4191BC-8115-41CD-856C-7A6E455DC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BBF6B-660C-496E-90F0-296D98FAB33F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0DDCF9EE-68A0-47B2-9708-5DFF46E22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87781431-DB04-4FCC-A1B4-806F7CD0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9D9DA250-C4A3-4058-8FD7-F4FD08AAD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EF144-9523-476B-93FA-4BFDDBC751EF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F7E8BC31-3DD6-4EA1-AC20-EBA8C2CCE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69960F70-8C0E-47EF-AFF6-595FBA60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673E1802-A4C0-44BB-9F48-991BAD813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819A4B-56D1-4CAA-9C28-92416397AD1C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27E9F-F6EB-4A02-A739-BFF58CE27FA4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4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03286B2-E3D8-4439-95BB-C1BB8CD5C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A37FE81A-379E-45B3-A3F9-ED7F7AD3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90085681-70B0-4265-AA52-1B8B5C9B8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D7639D-E1A1-4268-8CF4-7391B326A403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5C35E33F-1A52-42A5-A22D-EDBE52506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BEDFE57C-8BB0-4AEB-B92A-7503AE706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697B05FC-5CA6-4E7E-ABCC-D15FEF6BE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EBF070-2ED2-4F2E-A3E2-27B826C0C908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229302F-F910-4EE5-9186-2DD4C7CFB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DD01066-27E1-4AAC-A56A-07E5D7F6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AAF42E5E-6CA5-4D74-BE81-199DDD4F5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3BCDD0-F000-4E54-9A52-9B613BA15581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7526049A-406E-460B-BBDA-B211206FA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A069ED0E-CE6D-4E2A-A0A5-527E11DD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9826E457-C358-4C27-BE43-DE6A7C812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D885F7-1B3D-49E4-866A-61F2EF8E4145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9EC27FFA-0DCE-4593-9795-5A8373267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D69C49A0-0090-4D04-93A5-877696DE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51BCA890-A9FE-4258-A878-D9F79D2AD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B0AB31-BB62-4BA5-AB71-6EEB686751DC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018B93C8-62E5-4A1F-9BD2-5C043EEFC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5B95603-6B2A-4ECB-9455-1A68CC24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C88EF6C5-7610-44CB-BB79-801702116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F17441-9907-4711-B004-5B4955C7CC17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6E40A705-3BA6-46C6-875E-2CE9B5D3C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A36014D7-3770-4CF6-85F4-4D8CECC70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7ACD6230-5999-45F2-BBF6-785E91169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C1FE89-AF91-451C-86BE-AC5524B16E7F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4CFCA153-17EE-4DF6-A036-BCC7BEC7C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BEABF1E6-0BBA-4E23-BBF2-A468FE9F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285CC276-B1F3-423F-A472-443D462F5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96BD5-2D16-40EF-B14D-A867177CC003}" type="slidenum">
              <a:rPr lang="zh-CN" altLang="en-US" sz="13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sz="13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A9D08265-FB7B-4F88-868B-823D5F0C9EE3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B276AEE4-C271-454D-B37A-546D3F0ADC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A7CE7621-9BAD-4848-86C2-B5C4D45070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86AD9E13-7187-4BF9-ABE8-2518C2147A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4998C9A3-3D1F-485E-B406-44423F4C38E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9AA60170-28B8-4F73-8556-4E4B854782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7A00DE1C-C64B-48E0-9058-22475230E4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01123-B1EE-47DE-8943-A1F79F13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1922061-09BD-4CAB-8ED8-D25C23A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F241C15-4B3E-4C8E-B5D9-309BB62D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8B9D491F-754A-4534-8825-7A9F074A3B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96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39C4-3928-4334-A1D7-6D03DD69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2DEC-D3FC-423A-94BF-8C7DD821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DEAC-02D3-4AE0-A968-45336095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72121521-0C34-429E-8B89-350378C347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E39FE16-158E-407D-8FCB-FA2E5FCA7022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C2D8D032-24FB-4F8C-8097-D0C6FD1ECC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78D8575-0F00-4D5A-A1D5-4458DB95B5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2BD8FA8F-76BF-45EC-BAB3-0176954A68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385DF49-2FB8-458C-AAB1-C1DA7FA097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06B0A3CB-9C9B-4427-9C7A-147971EF7E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3077A766-52BC-48B7-82E2-3FEB5ABD37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F70C0A-E9E1-4422-9618-4F598881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B895E30-EEF6-47BA-99ED-BD1AB1E5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C684802-62FA-476D-895C-A7D697D8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fld id="{4B87680E-3DB1-47FC-BD3C-3C97E7DE1A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5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A058-45AB-41E0-82CF-6701262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45D1D-EFF7-4ED9-8F03-5C2E37D6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8D52-FE6C-40B0-85C9-3D805907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fld id="{E4F63CA6-7DD2-4A4A-B4C6-870495152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2D6A9720-9AD6-47AF-AABA-3799A47A484F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0BF25B96-00F5-4986-9F4B-2CF99F2702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1BE61EB-D39B-460A-836B-E57AF1B648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50EF17F6-3BCB-473C-95D9-CA500C5067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7287337-67D9-48D8-9EFE-4F8F96E042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90B5513-1B87-489B-B25B-B003CEA2C0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6CD530EA-91F4-4B79-A5D8-535B3D0FB7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235B2D5-0067-46BC-B406-A82146FA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09036B5-D656-449F-9F3C-42CE0564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7965B73-F48B-44FA-B88A-27F11125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fld id="{F0CA9A26-B48A-42C7-8FB8-0029D80F71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78B0-5E91-4058-9FD8-5ED31ECD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DE4C-3DF1-4160-8807-7A26EDA0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28A2-C7FF-45DD-86FB-58F283EE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fld id="{0546D94F-1A4E-4466-9038-1B09972953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6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DD81930-FB5E-482B-BE5B-5435D7B77288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F7DEA363-F13F-4DEC-84E6-37C4986BAB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D81B7F69-1DC4-4634-9CDE-C72C3A3C0F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B90A1678-7916-4461-B1B3-34269E3D07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0943710D-8652-4E15-9B7F-0198E49A69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6E28A040-1B35-47BF-ACDD-14511AADC2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555EF093-7346-4987-994B-70EF2689D0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691BB626-9384-4734-94A5-B2CCAE2456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DCC8-EA4F-4187-B969-BF154E07D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631D-FFC6-4A08-8432-B98B66545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14E4-ED54-41E5-A236-946EB845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54405DF-482E-4F91-9748-65F38263BF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47A09537-439D-4147-93BC-0D1F3C5BC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257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79E097-C5CC-49DD-B3D8-820AD51B8A09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BAA8C768-4290-4E44-8149-6C9E9E7194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278D2A2D-0881-43C3-8AD9-18DBA0E2D8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4F042220-870E-4B6F-AA62-6FB97B2155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CF933B16-CE53-442C-82B5-F3A47A3524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04B6A961-FC74-4BD7-8ACE-BF058010D4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4A302024-2763-4FDB-B2AB-6235CFE2EB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61B63631-A003-4DE6-9ECE-CA4AE6C6BD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0E28-2D06-4233-A688-DFB0E1206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BCD1-F2A1-4713-A19F-43EA3418E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905A-9F01-4BDC-902B-28E1F6975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463479-DD67-4D0A-B6CF-1A51DF0367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5EF846F3-7CC5-45A5-A3F4-A11ADD754A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081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0C10BD7-3BC9-4580-949A-42BA96EA4B7C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2051" name="Group 15">
            <a:extLst>
              <a:ext uri="{FF2B5EF4-FFF2-40B4-BE49-F238E27FC236}">
                <a16:creationId xmlns:a16="http://schemas.microsoft.com/office/drawing/2014/main" id="{D6F82D9F-186A-4E7D-971D-CC6001B5F5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2057" name="Freeform 14">
              <a:extLst>
                <a:ext uri="{FF2B5EF4-FFF2-40B4-BE49-F238E27FC236}">
                  <a16:creationId xmlns:a16="http://schemas.microsoft.com/office/drawing/2014/main" id="{FAAB153F-0DE7-4B57-AF3E-AB019B1716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" name="Freeform 18">
              <a:extLst>
                <a:ext uri="{FF2B5EF4-FFF2-40B4-BE49-F238E27FC236}">
                  <a16:creationId xmlns:a16="http://schemas.microsoft.com/office/drawing/2014/main" id="{20460FF6-64C5-4057-8EAA-94FBE3642D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" name="Freeform 22">
              <a:extLst>
                <a:ext uri="{FF2B5EF4-FFF2-40B4-BE49-F238E27FC236}">
                  <a16:creationId xmlns:a16="http://schemas.microsoft.com/office/drawing/2014/main" id="{4BC2E2D4-FFBD-4AC6-9645-463BB92EE4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" name="Freeform 26">
              <a:extLst>
                <a:ext uri="{FF2B5EF4-FFF2-40B4-BE49-F238E27FC236}">
                  <a16:creationId xmlns:a16="http://schemas.microsoft.com/office/drawing/2014/main" id="{83F2881D-CAAF-4DD4-B98F-EEBBE30E31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2061" name="Freeform 10">
              <a:extLst>
                <a:ext uri="{FF2B5EF4-FFF2-40B4-BE49-F238E27FC236}">
                  <a16:creationId xmlns:a16="http://schemas.microsoft.com/office/drawing/2014/main" id="{E11CD364-316E-4AF6-8E59-95D207888C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115BE37A-9DEC-4960-B51B-5A7210045E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5625-46CA-46FF-B45B-20889E93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A8AA-9C7D-4D6F-92A5-3E9EBE3AC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  <a:ea typeface="宋体" panose="02010600030101010101" pitchFamily="2" charset="-12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6FDB-2686-45BD-BCB1-E78770B76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F8F9465-0A89-459C-B756-69983600B6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4E6B4B36-CB2B-4311-A33B-770CAFA991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408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G:\QQ截图201607142012副本.jpg">
            <a:extLst>
              <a:ext uri="{FF2B5EF4-FFF2-40B4-BE49-F238E27FC236}">
                <a16:creationId xmlns:a16="http://schemas.microsoft.com/office/drawing/2014/main" id="{88D207A1-2EAC-4576-8101-29BA194C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806F272-6DE5-480D-8D1F-790839604D05}"/>
              </a:ext>
            </a:extLst>
          </p:cNvPr>
          <p:cNvSpPr txBox="1">
            <a:spLocks noChangeArrowheads="1"/>
          </p:cNvSpPr>
          <p:nvPr/>
        </p:nvSpPr>
        <p:spPr>
          <a:xfrm>
            <a:off x="6288618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第二章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语言及其文法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E75250-C056-46E5-9108-1C28CC46F93D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44C2F6-359A-4679-B89A-FAFD1F145DD9}"/>
              </a:ext>
            </a:extLst>
          </p:cNvPr>
          <p:cNvSpPr txBox="1">
            <a:spLocks noChangeArrowheads="1"/>
          </p:cNvSpPr>
          <p:nvPr/>
        </p:nvSpPr>
        <p:spPr>
          <a:xfrm>
            <a:off x="7666567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EB7135-8E0C-4CF4-B932-A495255F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2.2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2.3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语言的定义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语言：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句子：满足</a:t>
            </a:r>
            <a:r>
              <a:rPr lang="zh-CN" altLang="en-US" b="1" dirty="0">
                <a:solidFill>
                  <a:srgbClr val="3333FF"/>
                </a:solidFill>
                <a:cs typeface="Times New Roman" panose="02020603050405020304" pitchFamily="18" charset="0"/>
              </a:rPr>
              <a:t>文法规则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333FF"/>
                </a:solidFill>
                <a:cs typeface="Times New Roman" panose="02020603050405020304" pitchFamily="18" charset="0"/>
              </a:rPr>
              <a:t>终结符串</a:t>
            </a:r>
            <a:endParaRPr lang="en-US" altLang="zh-CN" b="1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rgbClr val="3333CC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endParaRPr lang="en-US" altLang="zh-CN" sz="3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i="1" baseline="30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62C76F15-40D1-42AE-91D3-26CF27E3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35844" name="组合 5">
            <a:extLst>
              <a:ext uri="{FF2B5EF4-FFF2-40B4-BE49-F238E27FC236}">
                <a16:creationId xmlns:a16="http://schemas.microsoft.com/office/drawing/2014/main" id="{1583505F-3D39-4873-8ABF-26DE87A18374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A5F143B9-4CBC-4247-8ABF-75B8E21CAD4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五边形 8">
              <a:extLst>
                <a:ext uri="{FF2B5EF4-FFF2-40B4-BE49-F238E27FC236}">
                  <a16:creationId xmlns:a16="http://schemas.microsoft.com/office/drawing/2014/main" id="{65B5BAD0-F220-49C1-84B5-5D0296E9B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59A6FBA-D73E-4D8E-986D-DA86E4FADA8E}"/>
              </a:ext>
            </a:extLst>
          </p:cNvPr>
          <p:cNvSpPr/>
          <p:nvPr/>
        </p:nvSpPr>
        <p:spPr>
          <a:xfrm>
            <a:off x="4656667" y="2813051"/>
            <a:ext cx="60960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defTabSz="1219170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L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G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=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{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 | S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*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w,</a:t>
            </a:r>
            <a:r>
              <a:rPr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w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∈</a:t>
            </a:r>
            <a:r>
              <a:rPr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 V</a:t>
            </a:r>
            <a:r>
              <a:rPr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T</a:t>
            </a:r>
            <a:r>
              <a:rPr lang="en-US" altLang="zh-CN" sz="3200" b="1" i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*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4FBD9FA-86C5-4D54-87A4-9320D16F6060}"/>
              </a:ext>
            </a:extLst>
          </p:cNvPr>
          <p:cNvGrpSpPr>
            <a:grpSpLocks/>
          </p:cNvGrpSpPr>
          <p:nvPr/>
        </p:nvGrpSpPr>
        <p:grpSpPr bwMode="auto">
          <a:xfrm>
            <a:off x="7232054" y="3333750"/>
            <a:ext cx="1281122" cy="729928"/>
            <a:chOff x="2175293" y="2931790"/>
            <a:chExt cx="1699001" cy="548524"/>
          </a:xfrm>
        </p:grpSpPr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E2DE53BC-723C-4B30-9262-0BA88A52276C}"/>
                </a:ext>
              </a:extLst>
            </p:cNvPr>
            <p:cNvCxnSpPr/>
            <p:nvPr/>
          </p:nvCxnSpPr>
          <p:spPr>
            <a:xfrm>
              <a:off x="2195736" y="2931790"/>
              <a:ext cx="1656184" cy="0"/>
            </a:xfrm>
            <a:prstGeom prst="line">
              <a:avLst/>
            </a:prstGeom>
            <a:ln w="254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53" name="组合 97">
              <a:extLst>
                <a:ext uri="{FF2B5EF4-FFF2-40B4-BE49-F238E27FC236}">
                  <a16:creationId xmlns:a16="http://schemas.microsoft.com/office/drawing/2014/main" id="{D47DD689-D703-466B-B31F-ED8D19DB0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5293" y="2931790"/>
              <a:ext cx="1699001" cy="548524"/>
              <a:chOff x="2976383" y="376187"/>
              <a:chExt cx="1699001" cy="548524"/>
            </a:xfrm>
          </p:grpSpPr>
          <p:sp>
            <p:nvSpPr>
              <p:cNvPr id="35854" name="矩形 98">
                <a:extLst>
                  <a:ext uri="{FF2B5EF4-FFF2-40B4-BE49-F238E27FC236}">
                    <a16:creationId xmlns:a16="http://schemas.microsoft.com/office/drawing/2014/main" id="{51B1A406-0C66-49DF-B4AC-DB111883C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383" y="608667"/>
                <a:ext cx="1699001" cy="316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33" b="1" dirty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满足规则</a:t>
                </a:r>
                <a:endParaRPr lang="zh-CN" altLang="en-US" sz="2133" dirty="0">
                  <a:solidFill>
                    <a:srgbClr val="3333FF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53CA097-B6F0-4D83-AE98-04B76F6C1D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4919" y="376187"/>
                <a:ext cx="0" cy="335621"/>
              </a:xfrm>
              <a:prstGeom prst="straightConnector1">
                <a:avLst/>
              </a:prstGeom>
              <a:ln w="25400">
                <a:solidFill>
                  <a:srgbClr val="333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9FCBA48F-C466-46FE-B539-BE2E8E3DB329}"/>
              </a:ext>
            </a:extLst>
          </p:cNvPr>
          <p:cNvGrpSpPr>
            <a:grpSpLocks/>
          </p:cNvGrpSpPr>
          <p:nvPr/>
        </p:nvGrpSpPr>
        <p:grpSpPr bwMode="auto">
          <a:xfrm>
            <a:off x="8629857" y="3352158"/>
            <a:ext cx="1348013" cy="729928"/>
            <a:chOff x="-1311516" y="2931790"/>
            <a:chExt cx="3877523" cy="548524"/>
          </a:xfrm>
        </p:grpSpPr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239325B-0F99-4313-AAB3-F7FC3B638F1F}"/>
                </a:ext>
              </a:extLst>
            </p:cNvPr>
            <p:cNvCxnSpPr>
              <a:cxnSpLocks/>
            </p:cNvCxnSpPr>
            <p:nvPr/>
          </p:nvCxnSpPr>
          <p:spPr>
            <a:xfrm>
              <a:off x="-1311516" y="2931790"/>
              <a:ext cx="3864128" cy="0"/>
            </a:xfrm>
            <a:prstGeom prst="line">
              <a:avLst/>
            </a:prstGeom>
            <a:ln w="254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49" name="组合 102">
              <a:extLst>
                <a:ext uri="{FF2B5EF4-FFF2-40B4-BE49-F238E27FC236}">
                  <a16:creationId xmlns:a16="http://schemas.microsoft.com/office/drawing/2014/main" id="{D0A5368D-1C43-44FE-996D-46C71B015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119100" y="2931790"/>
              <a:ext cx="3685107" cy="548524"/>
              <a:chOff x="-318010" y="376187"/>
              <a:chExt cx="3685107" cy="548524"/>
            </a:xfrm>
          </p:grpSpPr>
          <p:sp>
            <p:nvSpPr>
              <p:cNvPr id="35850" name="矩形 103">
                <a:extLst>
                  <a:ext uri="{FF2B5EF4-FFF2-40B4-BE49-F238E27FC236}">
                    <a16:creationId xmlns:a16="http://schemas.microsoft.com/office/drawing/2014/main" id="{EE53F5D6-B6B6-4513-87D7-F6720CCBA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18010" y="608667"/>
                <a:ext cx="3685107" cy="316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133" b="1" dirty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终结符串</a:t>
                </a:r>
                <a:endParaRPr lang="zh-CN" altLang="en-US" sz="2133" dirty="0">
                  <a:solidFill>
                    <a:srgbClr val="3333FF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9B2C75D-3E6F-429F-A945-637F29A898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9022" y="376187"/>
                <a:ext cx="0" cy="335621"/>
              </a:xfrm>
              <a:prstGeom prst="straightConnector1">
                <a:avLst/>
              </a:prstGeom>
              <a:ln w="25400">
                <a:solidFill>
                  <a:srgbClr val="333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AE4375-C35B-4CD2-BABB-18FE71D2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2.2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2.3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语言的定义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语言：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语言上的</a:t>
            </a:r>
            <a:r>
              <a:rPr lang="zh-CN" altLang="en-US" b="1" dirty="0">
                <a:solidFill>
                  <a:srgbClr val="3333FF"/>
                </a:solidFill>
                <a:cs typeface="Times New Roman" panose="02020603050405020304" pitchFamily="18" charset="0"/>
              </a:rPr>
              <a:t>运算</a:t>
            </a:r>
            <a:endParaRPr lang="en-US" altLang="zh-CN" b="1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并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连接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L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</a:p>
          <a:p>
            <a:pPr lvl="2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幂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L</a:t>
            </a:r>
            <a:r>
              <a:rPr lang="en-US" altLang="zh-CN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</a:p>
          <a:p>
            <a:pPr lvl="3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 0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} ≠ </a:t>
            </a:r>
            <a:r>
              <a:rPr lang="az-Cyrl-AZ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Ф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正闭包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∪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3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 …</a:t>
            </a:r>
          </a:p>
          <a:p>
            <a:pPr lvl="2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克林闭包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rgbClr val="3333CC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endParaRPr lang="en-US" altLang="zh-CN" sz="3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i="1" baseline="30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7D59A94-9626-4560-86F1-C3E9FA7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37892" name="组合 5">
            <a:extLst>
              <a:ext uri="{FF2B5EF4-FFF2-40B4-BE49-F238E27FC236}">
                <a16:creationId xmlns:a16="http://schemas.microsoft.com/office/drawing/2014/main" id="{D257668E-6F55-423C-8BB9-DB157BD89C96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2DBC4629-BBDF-4C40-93F9-56816A73851B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4" name="五边形 8">
              <a:extLst>
                <a:ext uri="{FF2B5EF4-FFF2-40B4-BE49-F238E27FC236}">
                  <a16:creationId xmlns:a16="http://schemas.microsoft.com/office/drawing/2014/main" id="{85F4823D-6360-4DE7-A170-71303B54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31EDF3-4F6D-40D4-94E2-22F3CA8E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2.2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文法的定义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2.3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语言的定义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2.4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文法的分类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2.5</a:t>
            </a: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的分析树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7" b="1">
                <a:solidFill>
                  <a:schemeClr val="tx1"/>
                </a:solidFill>
                <a:cs typeface="Times New Roman" panose="02020603050405020304" pitchFamily="18" charset="0"/>
              </a:rPr>
              <a:t>直接短语：高度为</a:t>
            </a:r>
            <a:r>
              <a:rPr lang="en-US" altLang="zh-CN" sz="3067" b="1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3067" b="1">
                <a:solidFill>
                  <a:schemeClr val="tx1"/>
                </a:solidFill>
                <a:cs typeface="Times New Roman" panose="02020603050405020304" pitchFamily="18" charset="0"/>
              </a:rPr>
              <a:t>的子树的边缘</a:t>
            </a:r>
            <a:endParaRPr lang="en-US" altLang="zh-CN" sz="3067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直接短语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一定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是某产生式的右部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但产生式的右部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不一定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是给定句型的直接短语</a:t>
            </a: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3067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067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02D83E42-8130-448C-8C16-4D3991CC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</a:t>
            </a:r>
          </a:p>
        </p:txBody>
      </p:sp>
      <p:grpSp>
        <p:nvGrpSpPr>
          <p:cNvPr id="39940" name="组合 5">
            <a:extLst>
              <a:ext uri="{FF2B5EF4-FFF2-40B4-BE49-F238E27FC236}">
                <a16:creationId xmlns:a16="http://schemas.microsoft.com/office/drawing/2014/main" id="{C2E3D4F0-4C65-4E8C-BF63-FBA07AA2D756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2E85737A-8054-4BAB-AB05-A5AD3423050E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9" name="五边形 8">
              <a:extLst>
                <a:ext uri="{FF2B5EF4-FFF2-40B4-BE49-F238E27FC236}">
                  <a16:creationId xmlns:a16="http://schemas.microsoft.com/office/drawing/2014/main" id="{8EFB1735-619B-48EB-A42F-FA9496C3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6A8F01-D604-4A20-9DCB-07E212458C1D}"/>
              </a:ext>
            </a:extLst>
          </p:cNvPr>
          <p:cNvGrpSpPr>
            <a:grpSpLocks/>
          </p:cNvGrpSpPr>
          <p:nvPr/>
        </p:nvGrpSpPr>
        <p:grpSpPr bwMode="auto">
          <a:xfrm>
            <a:off x="9745132" y="4106334"/>
            <a:ext cx="1398872" cy="2269099"/>
            <a:chOff x="5218802" y="954862"/>
            <a:chExt cx="1050138" cy="1702078"/>
          </a:xfrm>
        </p:grpSpPr>
        <p:grpSp>
          <p:nvGrpSpPr>
            <p:cNvPr id="39943" name="组合 24">
              <a:extLst>
                <a:ext uri="{FF2B5EF4-FFF2-40B4-BE49-F238E27FC236}">
                  <a16:creationId xmlns:a16="http://schemas.microsoft.com/office/drawing/2014/main" id="{81A50DD2-D60E-427F-8E69-4E28B526B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802" y="1308929"/>
              <a:ext cx="774014" cy="408467"/>
              <a:chOff x="4501997" y="3289412"/>
              <a:chExt cx="774481" cy="40788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F77F922-0619-47E6-A1B7-CC1C3555DB08}"/>
                  </a:ext>
                </a:extLst>
              </p:cNvPr>
              <p:cNvCxnSpPr/>
              <p:nvPr/>
            </p:nvCxnSpPr>
            <p:spPr bwMode="auto">
              <a:xfrm rot="5400000">
                <a:off x="4643703" y="3301895"/>
                <a:ext cx="142694" cy="1430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E630FFF-53FF-44E7-9E2D-29CE837CBC4B}"/>
                  </a:ext>
                </a:extLst>
              </p:cNvPr>
              <p:cNvCxnSpPr/>
              <p:nvPr/>
            </p:nvCxnSpPr>
            <p:spPr bwMode="auto">
              <a:xfrm rot="16200000" flipH="1">
                <a:off x="4893324" y="3306701"/>
                <a:ext cx="142694" cy="1081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57" name="矩形 21">
                <a:extLst>
                  <a:ext uri="{FF2B5EF4-FFF2-40B4-BE49-F238E27FC236}">
                    <a16:creationId xmlns:a16="http://schemas.microsoft.com/office/drawing/2014/main" id="{447098EE-A7C3-49CF-919C-8E1D51285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997" y="3351490"/>
                <a:ext cx="774481" cy="345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     E </a:t>
                </a: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944" name="组合 38">
              <a:extLst>
                <a:ext uri="{FF2B5EF4-FFF2-40B4-BE49-F238E27FC236}">
                  <a16:creationId xmlns:a16="http://schemas.microsoft.com/office/drawing/2014/main" id="{09B0DA3D-0D20-4265-8947-621D03E88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5460" y="1743974"/>
              <a:ext cx="966555" cy="436729"/>
              <a:chOff x="4568297" y="3723720"/>
              <a:chExt cx="967331" cy="437703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E960481-B034-4B60-9FC7-267FB896EAED}"/>
                  </a:ext>
                </a:extLst>
              </p:cNvPr>
              <p:cNvCxnSpPr/>
              <p:nvPr/>
            </p:nvCxnSpPr>
            <p:spPr bwMode="auto">
              <a:xfrm rot="5400000">
                <a:off x="4789375" y="3723766"/>
                <a:ext cx="143215" cy="143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CCE9F52-9D99-41A9-AA37-EB740DF76834}"/>
                  </a:ext>
                </a:extLst>
              </p:cNvPr>
              <p:cNvCxnSpPr/>
              <p:nvPr/>
            </p:nvCxnSpPr>
            <p:spPr bwMode="auto">
              <a:xfrm rot="16200000" flipH="1">
                <a:off x="5237829" y="3741260"/>
                <a:ext cx="143215" cy="1081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58C389F-B94E-499B-B8B8-835475F06B58}"/>
                  </a:ext>
                </a:extLst>
              </p:cNvPr>
              <p:cNvCxnSpPr/>
              <p:nvPr/>
            </p:nvCxnSpPr>
            <p:spPr bwMode="auto">
              <a:xfrm rot="5400000">
                <a:off x="5001675" y="3794533"/>
                <a:ext cx="143215" cy="15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54" name="矩形 25">
                <a:extLst>
                  <a:ext uri="{FF2B5EF4-FFF2-40B4-BE49-F238E27FC236}">
                    <a16:creationId xmlns:a16="http://schemas.microsoft.com/office/drawing/2014/main" id="{97F8493A-2E6D-49DF-BFF6-B829F5612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297" y="3814350"/>
                <a:ext cx="967331" cy="34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</a:t>
                </a: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   </a:t>
                </a:r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945" name="组合 42">
              <a:extLst>
                <a:ext uri="{FF2B5EF4-FFF2-40B4-BE49-F238E27FC236}">
                  <a16:creationId xmlns:a16="http://schemas.microsoft.com/office/drawing/2014/main" id="{8941EB62-A72D-471E-8666-CFFB1820B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742" y="2202828"/>
              <a:ext cx="982198" cy="454112"/>
              <a:chOff x="4498728" y="3706298"/>
              <a:chExt cx="981609" cy="455125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059D01C-5F0A-47BA-BDC8-C4C9C3CD9F3E}"/>
                  </a:ext>
                </a:extLst>
              </p:cNvPr>
              <p:cNvCxnSpPr/>
              <p:nvPr/>
            </p:nvCxnSpPr>
            <p:spPr bwMode="auto">
              <a:xfrm flipH="1">
                <a:off x="4716675" y="3706298"/>
                <a:ext cx="212797" cy="160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B01FA43-32D4-4BD7-95EA-902396E401A8}"/>
                  </a:ext>
                </a:extLst>
              </p:cNvPr>
              <p:cNvCxnSpPr/>
              <p:nvPr/>
            </p:nvCxnSpPr>
            <p:spPr bwMode="auto">
              <a:xfrm>
                <a:off x="5077160" y="3706298"/>
                <a:ext cx="212797" cy="1607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CDE0DB02-AC0E-4629-878A-D8AE247FF936}"/>
                  </a:ext>
                </a:extLst>
              </p:cNvPr>
              <p:cNvCxnSpPr/>
              <p:nvPr/>
            </p:nvCxnSpPr>
            <p:spPr bwMode="auto">
              <a:xfrm rot="5400000">
                <a:off x="4930120" y="3794616"/>
                <a:ext cx="143215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50" name="矩形 46">
                <a:extLst>
                  <a:ext uri="{FF2B5EF4-FFF2-40B4-BE49-F238E27FC236}">
                    <a16:creationId xmlns:a16="http://schemas.microsoft.com/office/drawing/2014/main" id="{0658CE63-803D-4BCF-A931-7C2CE4C89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8728" y="3814350"/>
                <a:ext cx="981609" cy="347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  +   E </a:t>
                </a: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46" name="矩形 9">
              <a:extLst>
                <a:ext uri="{FF2B5EF4-FFF2-40B4-BE49-F238E27FC236}">
                  <a16:creationId xmlns:a16="http://schemas.microsoft.com/office/drawing/2014/main" id="{FFC5939C-02D3-4347-800D-CB570419B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190" y="954862"/>
              <a:ext cx="305180" cy="34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133">
                <a:solidFill>
                  <a:srgbClr val="000000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19A8A14-F56E-4B14-93C6-90E2AF9C47A3}"/>
              </a:ext>
            </a:extLst>
          </p:cNvPr>
          <p:cNvSpPr/>
          <p:nvPr/>
        </p:nvSpPr>
        <p:spPr>
          <a:xfrm>
            <a:off x="9834033" y="5983817"/>
            <a:ext cx="1339851" cy="421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D4CC1A-58DE-4030-83E8-D70F345D92FC}"/>
              </a:ext>
            </a:extLst>
          </p:cNvPr>
          <p:cNvSpPr/>
          <p:nvPr/>
        </p:nvSpPr>
        <p:spPr>
          <a:xfrm>
            <a:off x="7237324" y="4785786"/>
            <a:ext cx="14221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400" dirty="0">
              <a:solidFill>
                <a:srgbClr val="3333FF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3641E4E-8703-4F4C-8F8A-1F67ACC8AFFF}"/>
              </a:ext>
            </a:extLst>
          </p:cNvPr>
          <p:cNvSpPr/>
          <p:nvPr/>
        </p:nvSpPr>
        <p:spPr>
          <a:xfrm>
            <a:off x="9450753" y="5380387"/>
            <a:ext cx="2022979" cy="1391890"/>
          </a:xfrm>
          <a:custGeom>
            <a:avLst/>
            <a:gdLst>
              <a:gd name="connsiteX0" fmla="*/ 957504 w 2022979"/>
              <a:gd name="connsiteY0" fmla="*/ 2646 h 1391890"/>
              <a:gd name="connsiteX1" fmla="*/ 1259654 w 2022979"/>
              <a:gd name="connsiteY1" fmla="*/ 26500 h 1391890"/>
              <a:gd name="connsiteX2" fmla="*/ 1315313 w 2022979"/>
              <a:gd name="connsiteY2" fmla="*/ 66256 h 1391890"/>
              <a:gd name="connsiteX3" fmla="*/ 1363021 w 2022979"/>
              <a:gd name="connsiteY3" fmla="*/ 106013 h 1391890"/>
              <a:gd name="connsiteX4" fmla="*/ 1378924 w 2022979"/>
              <a:gd name="connsiteY4" fmla="*/ 129867 h 1391890"/>
              <a:gd name="connsiteX5" fmla="*/ 1394826 w 2022979"/>
              <a:gd name="connsiteY5" fmla="*/ 161672 h 1391890"/>
              <a:gd name="connsiteX6" fmla="*/ 1426631 w 2022979"/>
              <a:gd name="connsiteY6" fmla="*/ 233234 h 1391890"/>
              <a:gd name="connsiteX7" fmla="*/ 1474339 w 2022979"/>
              <a:gd name="connsiteY7" fmla="*/ 312747 h 1391890"/>
              <a:gd name="connsiteX8" fmla="*/ 1490242 w 2022979"/>
              <a:gd name="connsiteY8" fmla="*/ 344552 h 1391890"/>
              <a:gd name="connsiteX9" fmla="*/ 1498193 w 2022979"/>
              <a:gd name="connsiteY9" fmla="*/ 368406 h 1391890"/>
              <a:gd name="connsiteX10" fmla="*/ 1601560 w 2022979"/>
              <a:gd name="connsiteY10" fmla="*/ 408163 h 1391890"/>
              <a:gd name="connsiteX11" fmla="*/ 1696976 w 2022979"/>
              <a:gd name="connsiteY11" fmla="*/ 424065 h 1391890"/>
              <a:gd name="connsiteX12" fmla="*/ 1720830 w 2022979"/>
              <a:gd name="connsiteY12" fmla="*/ 439968 h 1391890"/>
              <a:gd name="connsiteX13" fmla="*/ 1792391 w 2022979"/>
              <a:gd name="connsiteY13" fmla="*/ 471773 h 1391890"/>
              <a:gd name="connsiteX14" fmla="*/ 1879856 w 2022979"/>
              <a:gd name="connsiteY14" fmla="*/ 519481 h 1391890"/>
              <a:gd name="connsiteX15" fmla="*/ 1919612 w 2022979"/>
              <a:gd name="connsiteY15" fmla="*/ 567189 h 1391890"/>
              <a:gd name="connsiteX16" fmla="*/ 1975271 w 2022979"/>
              <a:gd name="connsiteY16" fmla="*/ 654653 h 1391890"/>
              <a:gd name="connsiteX17" fmla="*/ 2007077 w 2022979"/>
              <a:gd name="connsiteY17" fmla="*/ 773923 h 1391890"/>
              <a:gd name="connsiteX18" fmla="*/ 2022979 w 2022979"/>
              <a:gd name="connsiteY18" fmla="*/ 853436 h 1391890"/>
              <a:gd name="connsiteX19" fmla="*/ 2015028 w 2022979"/>
              <a:gd name="connsiteY19" fmla="*/ 996559 h 1391890"/>
              <a:gd name="connsiteX20" fmla="*/ 1999125 w 2022979"/>
              <a:gd name="connsiteY20" fmla="*/ 1020413 h 1391890"/>
              <a:gd name="connsiteX21" fmla="*/ 1959369 w 2022979"/>
              <a:gd name="connsiteY21" fmla="*/ 1068121 h 1391890"/>
              <a:gd name="connsiteX22" fmla="*/ 1903710 w 2022979"/>
              <a:gd name="connsiteY22" fmla="*/ 1131731 h 1391890"/>
              <a:gd name="connsiteX23" fmla="*/ 1832148 w 2022979"/>
              <a:gd name="connsiteY23" fmla="*/ 1187390 h 1391890"/>
              <a:gd name="connsiteX24" fmla="*/ 1800343 w 2022979"/>
              <a:gd name="connsiteY24" fmla="*/ 1211244 h 1391890"/>
              <a:gd name="connsiteX25" fmla="*/ 1736732 w 2022979"/>
              <a:gd name="connsiteY25" fmla="*/ 1235098 h 1391890"/>
              <a:gd name="connsiteX26" fmla="*/ 1681073 w 2022979"/>
              <a:gd name="connsiteY26" fmla="*/ 1258952 h 1391890"/>
              <a:gd name="connsiteX27" fmla="*/ 1593609 w 2022979"/>
              <a:gd name="connsiteY27" fmla="*/ 1282806 h 1391890"/>
              <a:gd name="connsiteX28" fmla="*/ 1537950 w 2022979"/>
              <a:gd name="connsiteY28" fmla="*/ 1306660 h 1391890"/>
              <a:gd name="connsiteX29" fmla="*/ 1474339 w 2022979"/>
              <a:gd name="connsiteY29" fmla="*/ 1314611 h 1391890"/>
              <a:gd name="connsiteX30" fmla="*/ 1394826 w 2022979"/>
              <a:gd name="connsiteY30" fmla="*/ 1330514 h 1391890"/>
              <a:gd name="connsiteX31" fmla="*/ 1052920 w 2022979"/>
              <a:gd name="connsiteY31" fmla="*/ 1338465 h 1391890"/>
              <a:gd name="connsiteX32" fmla="*/ 138520 w 2022979"/>
              <a:gd name="connsiteY32" fmla="*/ 1274855 h 1391890"/>
              <a:gd name="connsiteX33" fmla="*/ 90812 w 2022979"/>
              <a:gd name="connsiteY33" fmla="*/ 1219196 h 1391890"/>
              <a:gd name="connsiteX34" fmla="*/ 43104 w 2022979"/>
              <a:gd name="connsiteY34" fmla="*/ 1155585 h 1391890"/>
              <a:gd name="connsiteX35" fmla="*/ 35153 w 2022979"/>
              <a:gd name="connsiteY35" fmla="*/ 1123780 h 1391890"/>
              <a:gd name="connsiteX36" fmla="*/ 27202 w 2022979"/>
              <a:gd name="connsiteY36" fmla="*/ 813679 h 1391890"/>
              <a:gd name="connsiteX37" fmla="*/ 114666 w 2022979"/>
              <a:gd name="connsiteY37" fmla="*/ 678507 h 1391890"/>
              <a:gd name="connsiteX38" fmla="*/ 210082 w 2022979"/>
              <a:gd name="connsiteY38" fmla="*/ 551286 h 1391890"/>
              <a:gd name="connsiteX39" fmla="*/ 257790 w 2022979"/>
              <a:gd name="connsiteY39" fmla="*/ 511530 h 1391890"/>
              <a:gd name="connsiteX40" fmla="*/ 297546 w 2022979"/>
              <a:gd name="connsiteY40" fmla="*/ 471773 h 1391890"/>
              <a:gd name="connsiteX41" fmla="*/ 313449 w 2022979"/>
              <a:gd name="connsiteY41" fmla="*/ 447919 h 1391890"/>
              <a:gd name="connsiteX42" fmla="*/ 353205 w 2022979"/>
              <a:gd name="connsiteY42" fmla="*/ 424065 h 1391890"/>
              <a:gd name="connsiteX43" fmla="*/ 377059 w 2022979"/>
              <a:gd name="connsiteY43" fmla="*/ 400211 h 1391890"/>
              <a:gd name="connsiteX44" fmla="*/ 718965 w 2022979"/>
              <a:gd name="connsiteY44" fmla="*/ 392260 h 1391890"/>
              <a:gd name="connsiteX45" fmla="*/ 766673 w 2022979"/>
              <a:gd name="connsiteY45" fmla="*/ 336601 h 1391890"/>
              <a:gd name="connsiteX46" fmla="*/ 790527 w 2022979"/>
              <a:gd name="connsiteY46" fmla="*/ 241185 h 1391890"/>
              <a:gd name="connsiteX47" fmla="*/ 822332 w 2022979"/>
              <a:gd name="connsiteY47" fmla="*/ 137818 h 1391890"/>
              <a:gd name="connsiteX48" fmla="*/ 838235 w 2022979"/>
              <a:gd name="connsiteY48" fmla="*/ 58305 h 1391890"/>
              <a:gd name="connsiteX49" fmla="*/ 862089 w 2022979"/>
              <a:gd name="connsiteY49" fmla="*/ 34451 h 1391890"/>
              <a:gd name="connsiteX50" fmla="*/ 925699 w 2022979"/>
              <a:gd name="connsiteY50" fmla="*/ 2646 h 1391890"/>
              <a:gd name="connsiteX51" fmla="*/ 957504 w 2022979"/>
              <a:gd name="connsiteY51" fmla="*/ 2646 h 139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022979" h="1391890">
                <a:moveTo>
                  <a:pt x="957504" y="2646"/>
                </a:moveTo>
                <a:cubicBezTo>
                  <a:pt x="1013163" y="6622"/>
                  <a:pt x="1010005" y="17584"/>
                  <a:pt x="1259654" y="26500"/>
                </a:cubicBezTo>
                <a:cubicBezTo>
                  <a:pt x="1337928" y="57811"/>
                  <a:pt x="1271644" y="22588"/>
                  <a:pt x="1315313" y="66256"/>
                </a:cubicBezTo>
                <a:cubicBezTo>
                  <a:pt x="1329951" y="80893"/>
                  <a:pt x="1348383" y="91375"/>
                  <a:pt x="1363021" y="106013"/>
                </a:cubicBezTo>
                <a:cubicBezTo>
                  <a:pt x="1369778" y="112770"/>
                  <a:pt x="1374183" y="121570"/>
                  <a:pt x="1378924" y="129867"/>
                </a:cubicBezTo>
                <a:cubicBezTo>
                  <a:pt x="1384805" y="140158"/>
                  <a:pt x="1390012" y="150841"/>
                  <a:pt x="1394826" y="161672"/>
                </a:cubicBezTo>
                <a:cubicBezTo>
                  <a:pt x="1411861" y="200001"/>
                  <a:pt x="1407062" y="198988"/>
                  <a:pt x="1426631" y="233234"/>
                </a:cubicBezTo>
                <a:cubicBezTo>
                  <a:pt x="1441966" y="260071"/>
                  <a:pt x="1460516" y="285101"/>
                  <a:pt x="1474339" y="312747"/>
                </a:cubicBezTo>
                <a:cubicBezTo>
                  <a:pt x="1479640" y="323349"/>
                  <a:pt x="1485573" y="333657"/>
                  <a:pt x="1490242" y="344552"/>
                </a:cubicBezTo>
                <a:cubicBezTo>
                  <a:pt x="1493544" y="352256"/>
                  <a:pt x="1492827" y="361967"/>
                  <a:pt x="1498193" y="368406"/>
                </a:cubicBezTo>
                <a:cubicBezTo>
                  <a:pt x="1525214" y="400832"/>
                  <a:pt x="1561929" y="400614"/>
                  <a:pt x="1601560" y="408163"/>
                </a:cubicBezTo>
                <a:cubicBezTo>
                  <a:pt x="1633235" y="414196"/>
                  <a:pt x="1696976" y="424065"/>
                  <a:pt x="1696976" y="424065"/>
                </a:cubicBezTo>
                <a:cubicBezTo>
                  <a:pt x="1704927" y="429366"/>
                  <a:pt x="1712283" y="435694"/>
                  <a:pt x="1720830" y="439968"/>
                </a:cubicBezTo>
                <a:cubicBezTo>
                  <a:pt x="1768695" y="463901"/>
                  <a:pt x="1750225" y="446473"/>
                  <a:pt x="1792391" y="471773"/>
                </a:cubicBezTo>
                <a:cubicBezTo>
                  <a:pt x="1871834" y="519439"/>
                  <a:pt x="1807523" y="490547"/>
                  <a:pt x="1879856" y="519481"/>
                </a:cubicBezTo>
                <a:cubicBezTo>
                  <a:pt x="1893108" y="535384"/>
                  <a:pt x="1907192" y="550629"/>
                  <a:pt x="1919612" y="567189"/>
                </a:cubicBezTo>
                <a:cubicBezTo>
                  <a:pt x="1939804" y="594112"/>
                  <a:pt x="1957907" y="625712"/>
                  <a:pt x="1975271" y="654653"/>
                </a:cubicBezTo>
                <a:cubicBezTo>
                  <a:pt x="1988092" y="699526"/>
                  <a:pt x="1996786" y="727615"/>
                  <a:pt x="2007077" y="773923"/>
                </a:cubicBezTo>
                <a:cubicBezTo>
                  <a:pt x="2012940" y="800309"/>
                  <a:pt x="2022979" y="853436"/>
                  <a:pt x="2022979" y="853436"/>
                </a:cubicBezTo>
                <a:cubicBezTo>
                  <a:pt x="2020329" y="901144"/>
                  <a:pt x="2021785" y="949258"/>
                  <a:pt x="2015028" y="996559"/>
                </a:cubicBezTo>
                <a:cubicBezTo>
                  <a:pt x="2013677" y="1006019"/>
                  <a:pt x="2004992" y="1012870"/>
                  <a:pt x="1999125" y="1020413"/>
                </a:cubicBezTo>
                <a:cubicBezTo>
                  <a:pt x="1986416" y="1036753"/>
                  <a:pt x="1972300" y="1051957"/>
                  <a:pt x="1959369" y="1068121"/>
                </a:cubicBezTo>
                <a:cubicBezTo>
                  <a:pt x="1933607" y="1100324"/>
                  <a:pt x="1936867" y="1103676"/>
                  <a:pt x="1903710" y="1131731"/>
                </a:cubicBezTo>
                <a:cubicBezTo>
                  <a:pt x="1880641" y="1151251"/>
                  <a:pt x="1856101" y="1168965"/>
                  <a:pt x="1832148" y="1187390"/>
                </a:cubicBezTo>
                <a:cubicBezTo>
                  <a:pt x="1821644" y="1195470"/>
                  <a:pt x="1812751" y="1206591"/>
                  <a:pt x="1800343" y="1211244"/>
                </a:cubicBezTo>
                <a:cubicBezTo>
                  <a:pt x="1779139" y="1219195"/>
                  <a:pt x="1757758" y="1226688"/>
                  <a:pt x="1736732" y="1235098"/>
                </a:cubicBezTo>
                <a:cubicBezTo>
                  <a:pt x="1717991" y="1242595"/>
                  <a:pt x="1700222" y="1252569"/>
                  <a:pt x="1681073" y="1258952"/>
                </a:cubicBezTo>
                <a:cubicBezTo>
                  <a:pt x="1652404" y="1268508"/>
                  <a:pt x="1622278" y="1273250"/>
                  <a:pt x="1593609" y="1282806"/>
                </a:cubicBezTo>
                <a:cubicBezTo>
                  <a:pt x="1574460" y="1289189"/>
                  <a:pt x="1557454" y="1301459"/>
                  <a:pt x="1537950" y="1306660"/>
                </a:cubicBezTo>
                <a:cubicBezTo>
                  <a:pt x="1517303" y="1312166"/>
                  <a:pt x="1495417" y="1311098"/>
                  <a:pt x="1474339" y="1314611"/>
                </a:cubicBezTo>
                <a:cubicBezTo>
                  <a:pt x="1447678" y="1319055"/>
                  <a:pt x="1421812" y="1328986"/>
                  <a:pt x="1394826" y="1330514"/>
                </a:cubicBezTo>
                <a:cubicBezTo>
                  <a:pt x="1281009" y="1336957"/>
                  <a:pt x="1166889" y="1335815"/>
                  <a:pt x="1052920" y="1338465"/>
                </a:cubicBezTo>
                <a:cubicBezTo>
                  <a:pt x="810953" y="1331805"/>
                  <a:pt x="362022" y="1498354"/>
                  <a:pt x="138520" y="1274855"/>
                </a:cubicBezTo>
                <a:cubicBezTo>
                  <a:pt x="121241" y="1257576"/>
                  <a:pt x="106077" y="1238277"/>
                  <a:pt x="90812" y="1219196"/>
                </a:cubicBezTo>
                <a:cubicBezTo>
                  <a:pt x="74255" y="1198499"/>
                  <a:pt x="59007" y="1176789"/>
                  <a:pt x="43104" y="1155585"/>
                </a:cubicBezTo>
                <a:cubicBezTo>
                  <a:pt x="40454" y="1144983"/>
                  <a:pt x="38293" y="1134247"/>
                  <a:pt x="35153" y="1123780"/>
                </a:cubicBezTo>
                <a:cubicBezTo>
                  <a:pt x="-1463" y="1001728"/>
                  <a:pt x="-17586" y="1047568"/>
                  <a:pt x="27202" y="813679"/>
                </a:cubicBezTo>
                <a:cubicBezTo>
                  <a:pt x="50279" y="693166"/>
                  <a:pt x="72725" y="732431"/>
                  <a:pt x="114666" y="678507"/>
                </a:cubicBezTo>
                <a:cubicBezTo>
                  <a:pt x="150101" y="632948"/>
                  <a:pt x="161522" y="591752"/>
                  <a:pt x="210082" y="551286"/>
                </a:cubicBezTo>
                <a:cubicBezTo>
                  <a:pt x="225985" y="538034"/>
                  <a:pt x="242473" y="525455"/>
                  <a:pt x="257790" y="511530"/>
                </a:cubicBezTo>
                <a:cubicBezTo>
                  <a:pt x="271657" y="498923"/>
                  <a:pt x="285205" y="485877"/>
                  <a:pt x="297546" y="471773"/>
                </a:cubicBezTo>
                <a:cubicBezTo>
                  <a:pt x="303839" y="464581"/>
                  <a:pt x="306193" y="454138"/>
                  <a:pt x="313449" y="447919"/>
                </a:cubicBezTo>
                <a:cubicBezTo>
                  <a:pt x="325183" y="437861"/>
                  <a:pt x="340842" y="433338"/>
                  <a:pt x="353205" y="424065"/>
                </a:cubicBezTo>
                <a:cubicBezTo>
                  <a:pt x="362201" y="417318"/>
                  <a:pt x="365856" y="401185"/>
                  <a:pt x="377059" y="400211"/>
                </a:cubicBezTo>
                <a:cubicBezTo>
                  <a:pt x="490630" y="390335"/>
                  <a:pt x="604996" y="394910"/>
                  <a:pt x="718965" y="392260"/>
                </a:cubicBezTo>
                <a:cubicBezTo>
                  <a:pt x="733436" y="377789"/>
                  <a:pt x="758173" y="355301"/>
                  <a:pt x="766673" y="336601"/>
                </a:cubicBezTo>
                <a:cubicBezTo>
                  <a:pt x="788432" y="288732"/>
                  <a:pt x="777291" y="285305"/>
                  <a:pt x="790527" y="241185"/>
                </a:cubicBezTo>
                <a:cubicBezTo>
                  <a:pt x="818973" y="146365"/>
                  <a:pt x="796191" y="268521"/>
                  <a:pt x="822332" y="137818"/>
                </a:cubicBezTo>
                <a:cubicBezTo>
                  <a:pt x="823389" y="132532"/>
                  <a:pt x="827971" y="73701"/>
                  <a:pt x="838235" y="58305"/>
                </a:cubicBezTo>
                <a:cubicBezTo>
                  <a:pt x="844472" y="48949"/>
                  <a:pt x="853450" y="41650"/>
                  <a:pt x="862089" y="34451"/>
                </a:cubicBezTo>
                <a:cubicBezTo>
                  <a:pt x="877489" y="21618"/>
                  <a:pt x="907434" y="5690"/>
                  <a:pt x="925699" y="2646"/>
                </a:cubicBezTo>
                <a:cubicBezTo>
                  <a:pt x="944000" y="-404"/>
                  <a:pt x="901845" y="-1330"/>
                  <a:pt x="957504" y="2646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2371E6-14D5-4AD5-8635-F0891E83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333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4691" name="组合 9">
            <a:extLst>
              <a:ext uri="{FF2B5EF4-FFF2-40B4-BE49-F238E27FC236}">
                <a16:creationId xmlns:a16="http://schemas.microsoft.com/office/drawing/2014/main" id="{4D72FC85-2CC1-43B5-BF41-4E0531D9755D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6" name="五边形 5">
              <a:extLst>
                <a:ext uri="{FF2B5EF4-FFF2-40B4-BE49-F238E27FC236}">
                  <a16:creationId xmlns:a16="http://schemas.microsoft.com/office/drawing/2014/main" id="{C77D804B-86DD-4B50-B291-F9B99ACA32D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729" name="五边形 11">
              <a:extLst>
                <a:ext uri="{FF2B5EF4-FFF2-40B4-BE49-F238E27FC236}">
                  <a16:creationId xmlns:a16="http://schemas.microsoft.com/office/drawing/2014/main" id="{F15EC001-5FA9-4A87-A91D-51F7BAFD0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" name="矩形 2">
            <a:extLst>
              <a:ext uri="{FF2B5EF4-FFF2-40B4-BE49-F238E27FC236}">
                <a16:creationId xmlns:a16="http://schemas.microsoft.com/office/drawing/2014/main" id="{E1BA30C2-2F42-4CBF-BAF9-5C96DFD4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7" y="1153584"/>
            <a:ext cx="6426200" cy="26776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文法：</a:t>
            </a:r>
            <a:endParaRPr kumimoji="1" lang="en-US" altLang="zh-CN" sz="24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defTabSz="1219170" fontAlgn="base">
              <a:spcBef>
                <a:spcPct val="0"/>
              </a:spcBef>
              <a:spcAft>
                <a:spcPct val="0"/>
              </a:spcAft>
              <a:buFont typeface="宋体" pitchFamily="2" charset="-122"/>
              <a:buAutoNum type="circleNumDbPlain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句子  动词短语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defTabSz="1219170" fontAlgn="base">
              <a:spcBef>
                <a:spcPct val="0"/>
              </a:spcBef>
              <a:spcAft>
                <a:spcPct val="0"/>
              </a:spcAft>
              <a:buFont typeface="宋体" pitchFamily="2" charset="-122"/>
              <a:buAutoNum type="circleNumDbPlain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动词短语  动词 名词短语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defTabSz="1219170" fontAlgn="base">
              <a:spcBef>
                <a:spcPct val="0"/>
              </a:spcBef>
              <a:spcAft>
                <a:spcPct val="0"/>
              </a:spcAft>
              <a:buFont typeface="宋体" pitchFamily="2" charset="-122"/>
              <a:buAutoNum type="circleNumDbPlain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名词短语  名词 名词短语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|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名词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defTabSz="1219170" fontAlgn="base">
              <a:spcBef>
                <a:spcPct val="0"/>
              </a:spcBef>
              <a:spcAft>
                <a:spcPct val="0"/>
              </a:spcAft>
              <a:buFont typeface="宋体" pitchFamily="2" charset="-122"/>
              <a:buAutoNum type="circleNumDbPlain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动词 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 pitchFamily="18" charset="2"/>
              </a:rPr>
              <a:t>提 高</a:t>
            </a:r>
            <a:endParaRPr kumimoji="1" lang="en-US" altLang="zh-CN" sz="2400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marL="0" lvl="1" defTabSz="1219170" fontAlgn="base">
              <a:spcBef>
                <a:spcPct val="0"/>
              </a:spcBef>
              <a:spcAft>
                <a:spcPct val="0"/>
              </a:spcAft>
              <a:buFont typeface="宋体" pitchFamily="2" charset="-122"/>
              <a:buAutoNum type="circleNumDbPlain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sym typeface="Symbol" pitchFamily="18" charset="2"/>
              </a:rPr>
              <a:t>名词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  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高 人</a:t>
            </a:r>
            <a:r>
              <a:rPr kumimoji="1"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人 民</a:t>
            </a:r>
            <a:r>
              <a:rPr kumimoji="1"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民 生</a:t>
            </a:r>
            <a:r>
              <a:rPr kumimoji="1"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生 活</a:t>
            </a:r>
            <a:endParaRPr kumimoji="1"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0" lvl="1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         |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活 水</a:t>
            </a:r>
            <a:r>
              <a:rPr kumimoji="1" lang="en-US" altLang="zh-CN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kumimoji="1"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水 平</a:t>
            </a:r>
            <a:endParaRPr kumimoji="1"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4C1C79BD-1CD8-4D4E-BDD8-54F2788A8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5" y="4271434"/>
            <a:ext cx="4878916" cy="43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457189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lang="zh-CN" altLang="en-US" sz="2667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输入：提 高 人 民 生 活 水 平</a:t>
            </a:r>
            <a:endParaRPr lang="en-US" altLang="zh-CN" sz="2667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1A22FA34-9983-46E9-8EAB-4D479CEF4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90685" y="6191252"/>
            <a:ext cx="5389033" cy="63923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</a:rPr>
              <a:t>提  高  人  民  生  活  水  平</a:t>
            </a:r>
            <a:endParaRPr lang="en-US" altLang="zh-CN" sz="2667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44FD50A-2EB8-4EA8-A59D-EBF6D1395F05}"/>
              </a:ext>
            </a:extLst>
          </p:cNvPr>
          <p:cNvCxnSpPr/>
          <p:nvPr/>
        </p:nvCxnSpPr>
        <p:spPr>
          <a:xfrm flipV="1">
            <a:off x="2446867" y="3429000"/>
            <a:ext cx="6731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AD05BD5-7E47-4B1C-B285-58A5AAF321C6}"/>
              </a:ext>
            </a:extLst>
          </p:cNvPr>
          <p:cNvCxnSpPr/>
          <p:nvPr/>
        </p:nvCxnSpPr>
        <p:spPr>
          <a:xfrm flipV="1">
            <a:off x="4368801" y="3429000"/>
            <a:ext cx="6731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2855BC6-AC4B-4FDF-98F8-F282EFE33978}"/>
              </a:ext>
            </a:extLst>
          </p:cNvPr>
          <p:cNvCxnSpPr/>
          <p:nvPr/>
        </p:nvCxnSpPr>
        <p:spPr>
          <a:xfrm flipV="1">
            <a:off x="2485483" y="3772362"/>
            <a:ext cx="6709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">
            <a:extLst>
              <a:ext uri="{FF2B5EF4-FFF2-40B4-BE49-F238E27FC236}">
                <a16:creationId xmlns:a16="http://schemas.microsoft.com/office/drawing/2014/main" id="{B7423392-2DB5-41CA-87FD-CDC0255AEEA5}"/>
              </a:ext>
            </a:extLst>
          </p:cNvPr>
          <p:cNvGrpSpPr>
            <a:grpSpLocks/>
          </p:cNvGrpSpPr>
          <p:nvPr/>
        </p:nvGrpSpPr>
        <p:grpSpPr bwMode="auto">
          <a:xfrm>
            <a:off x="5810251" y="2853267"/>
            <a:ext cx="5374216" cy="3361267"/>
            <a:chOff x="4656138" y="2139702"/>
            <a:chExt cx="4030662" cy="2520409"/>
          </a:xfrm>
        </p:grpSpPr>
        <p:grpSp>
          <p:nvGrpSpPr>
            <p:cNvPr id="114702" name="组合 5">
              <a:extLst>
                <a:ext uri="{FF2B5EF4-FFF2-40B4-BE49-F238E27FC236}">
                  <a16:creationId xmlns:a16="http://schemas.microsoft.com/office/drawing/2014/main" id="{C27E56BF-B1E3-4AED-8A83-66AD7CC04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138" y="2139702"/>
              <a:ext cx="4030662" cy="2520409"/>
              <a:chOff x="4594225" y="2627718"/>
              <a:chExt cx="4030663" cy="3361856"/>
            </a:xfrm>
          </p:grpSpPr>
          <p:sp>
            <p:nvSpPr>
              <p:cNvPr id="114707" name="Line 14">
                <a:extLst>
                  <a:ext uri="{FF2B5EF4-FFF2-40B4-BE49-F238E27FC236}">
                    <a16:creationId xmlns:a16="http://schemas.microsoft.com/office/drawing/2014/main" id="{3FF7E2F9-C0FB-4743-94F3-711826930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4205" y="4193396"/>
                <a:ext cx="338395" cy="1713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08" name="Rectangle 18">
                <a:extLst>
                  <a:ext uri="{FF2B5EF4-FFF2-40B4-BE49-F238E27FC236}">
                    <a16:creationId xmlns:a16="http://schemas.microsoft.com/office/drawing/2014/main" id="{3F09639A-2A09-49A8-A70C-177B18F4F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225" y="3797398"/>
                <a:ext cx="1368502" cy="315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动词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en-US" altLang="zh-CN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709" name="Line 19">
                <a:extLst>
                  <a:ext uri="{FF2B5EF4-FFF2-40B4-BE49-F238E27FC236}">
                    <a16:creationId xmlns:a16="http://schemas.microsoft.com/office/drawing/2014/main" id="{4E6AA74B-5580-4786-B5C4-A836D881D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11907" y="4662410"/>
                <a:ext cx="249914" cy="1281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10" name="Line 21">
                <a:extLst>
                  <a:ext uri="{FF2B5EF4-FFF2-40B4-BE49-F238E27FC236}">
                    <a16:creationId xmlns:a16="http://schemas.microsoft.com/office/drawing/2014/main" id="{C43C0BA8-75AE-4512-AF0B-C768DF1F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2450" y="5218539"/>
                <a:ext cx="215051" cy="7039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11" name="Rectangle 22">
                <a:extLst>
                  <a:ext uri="{FF2B5EF4-FFF2-40B4-BE49-F238E27FC236}">
                    <a16:creationId xmlns:a16="http://schemas.microsoft.com/office/drawing/2014/main" id="{9CE48DDD-D7A7-4DB8-9693-86F1C15F3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1229" y="4878270"/>
                <a:ext cx="719179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712" name="Line 23">
                <a:extLst>
                  <a:ext uri="{FF2B5EF4-FFF2-40B4-BE49-F238E27FC236}">
                    <a16:creationId xmlns:a16="http://schemas.microsoft.com/office/drawing/2014/main" id="{D276A3BB-49DF-45AF-A101-140D0EC7A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3272" y="5880198"/>
                <a:ext cx="252066" cy="1093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13" name="Line 25">
                <a:extLst>
                  <a:ext uri="{FF2B5EF4-FFF2-40B4-BE49-F238E27FC236}">
                    <a16:creationId xmlns:a16="http://schemas.microsoft.com/office/drawing/2014/main" id="{854F991F-1A3D-4422-92E4-A4A32E3DF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94652" y="5238562"/>
                <a:ext cx="0" cy="287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14" name="Rectangle 26">
                <a:extLst>
                  <a:ext uri="{FF2B5EF4-FFF2-40B4-BE49-F238E27FC236}">
                    <a16:creationId xmlns:a16="http://schemas.microsoft.com/office/drawing/2014/main" id="{F7C8EBBE-D4AB-4C0A-86A7-A3F874C8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4268" y="4878270"/>
                <a:ext cx="790620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名词短语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en-US" altLang="zh-CN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715" name="Line 27">
                <a:extLst>
                  <a:ext uri="{FF2B5EF4-FFF2-40B4-BE49-F238E27FC236}">
                    <a16:creationId xmlns:a16="http://schemas.microsoft.com/office/drawing/2014/main" id="{D9FBEDF3-4A21-4CA8-8B72-BE0114071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94094" y="4654131"/>
                <a:ext cx="430234" cy="224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16" name="Line 28">
                <a:extLst>
                  <a:ext uri="{FF2B5EF4-FFF2-40B4-BE49-F238E27FC236}">
                    <a16:creationId xmlns:a16="http://schemas.microsoft.com/office/drawing/2014/main" id="{44121A8D-9DA0-4E61-809E-6A1F36942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24329" y="4654131"/>
                <a:ext cx="670324" cy="2241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17" name="Rectangle 29">
                <a:extLst>
                  <a:ext uri="{FF2B5EF4-FFF2-40B4-BE49-F238E27FC236}">
                    <a16:creationId xmlns:a16="http://schemas.microsoft.com/office/drawing/2014/main" id="{51F0E290-E583-47F3-9610-51B117216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9108" y="4295427"/>
                <a:ext cx="1582826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名词短语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en-US" altLang="zh-CN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718" name="Line 31">
                <a:extLst>
                  <a:ext uri="{FF2B5EF4-FFF2-40B4-BE49-F238E27FC236}">
                    <a16:creationId xmlns:a16="http://schemas.microsoft.com/office/drawing/2014/main" id="{3FD122DC-5678-45D0-9796-D61BB933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0537" y="3581540"/>
                <a:ext cx="872948" cy="2158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19" name="Line 32">
                <a:extLst>
                  <a:ext uri="{FF2B5EF4-FFF2-40B4-BE49-F238E27FC236}">
                    <a16:creationId xmlns:a16="http://schemas.microsoft.com/office/drawing/2014/main" id="{36672F90-0AD0-4DB0-8919-76CE440D5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3485" y="3581541"/>
                <a:ext cx="675201" cy="171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20" name="Rectangle 33">
                <a:extLst>
                  <a:ext uri="{FF2B5EF4-FFF2-40B4-BE49-F238E27FC236}">
                    <a16:creationId xmlns:a16="http://schemas.microsoft.com/office/drawing/2014/main" id="{B52D8120-9797-4EBE-A441-51853919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956" y="3222838"/>
                <a:ext cx="1313730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动词短语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721" name="Rectangle 35">
                <a:extLst>
                  <a:ext uri="{FF2B5EF4-FFF2-40B4-BE49-F238E27FC236}">
                    <a16:creationId xmlns:a16="http://schemas.microsoft.com/office/drawing/2014/main" id="{EB5CE71B-0C19-4660-8AD3-45EC9CABD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8030" y="4302123"/>
                <a:ext cx="720766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722" name="Line 36">
                <a:extLst>
                  <a:ext uri="{FF2B5EF4-FFF2-40B4-BE49-F238E27FC236}">
                    <a16:creationId xmlns:a16="http://schemas.microsoft.com/office/drawing/2014/main" id="{3E3CC014-4321-4602-A24B-22E5F4B71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8267" y="4113246"/>
                <a:ext cx="614397" cy="260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23" name="Line 37">
                <a:extLst>
                  <a:ext uri="{FF2B5EF4-FFF2-40B4-BE49-F238E27FC236}">
                    <a16:creationId xmlns:a16="http://schemas.microsoft.com/office/drawing/2014/main" id="{91B890DA-49F7-4424-BD8E-A7E2B0F5A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9108" y="4113248"/>
                <a:ext cx="758867" cy="193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24" name="Rectangle 38">
                <a:extLst>
                  <a:ext uri="{FF2B5EF4-FFF2-40B4-BE49-F238E27FC236}">
                    <a16:creationId xmlns:a16="http://schemas.microsoft.com/office/drawing/2014/main" id="{B6B4ECB0-FE56-425A-B774-E576FBD64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6971" y="3725975"/>
                <a:ext cx="1547900" cy="387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marL="0" lvl="1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名词短语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14725" name="Rectangle 22">
                <a:extLst>
                  <a:ext uri="{FF2B5EF4-FFF2-40B4-BE49-F238E27FC236}">
                    <a16:creationId xmlns:a16="http://schemas.microsoft.com/office/drawing/2014/main" id="{04567682-C065-4E01-B8E4-0EFEB875E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9875" y="5548062"/>
                <a:ext cx="719179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名词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4726" name="Line 25">
                <a:extLst>
                  <a:ext uri="{FF2B5EF4-FFF2-40B4-BE49-F238E27FC236}">
                    <a16:creationId xmlns:a16="http://schemas.microsoft.com/office/drawing/2014/main" id="{2CCDA208-952D-48BC-9A95-DEAB56643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8558" y="2988010"/>
                <a:ext cx="0" cy="287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27" name="Rectangle 26">
                <a:extLst>
                  <a:ext uri="{FF2B5EF4-FFF2-40B4-BE49-F238E27FC236}">
                    <a16:creationId xmlns:a16="http://schemas.microsoft.com/office/drawing/2014/main" id="{773E8BED-F25C-4A21-A567-1B6E55EDA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6241" y="2627718"/>
                <a:ext cx="1114489" cy="35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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句子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</a:t>
                </a:r>
                <a:endParaRPr lang="zh-CN" altLang="en-US" sz="2400" b="1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14703" name="Line 14">
              <a:extLst>
                <a:ext uri="{FF2B5EF4-FFF2-40B4-BE49-F238E27FC236}">
                  <a16:creationId xmlns:a16="http://schemas.microsoft.com/office/drawing/2014/main" id="{2C0E8250-7C6B-4E1B-B9B0-13F3D87A4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45707" y="3313503"/>
              <a:ext cx="120102" cy="128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4704" name="Line 14">
              <a:extLst>
                <a:ext uri="{FF2B5EF4-FFF2-40B4-BE49-F238E27FC236}">
                  <a16:creationId xmlns:a16="http://schemas.microsoft.com/office/drawing/2014/main" id="{732CEF27-F784-4BF5-851D-FB3ED1DD7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23733" y="3631809"/>
              <a:ext cx="252066" cy="993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4705" name="Line 14">
              <a:extLst>
                <a:ext uri="{FF2B5EF4-FFF2-40B4-BE49-F238E27FC236}">
                  <a16:creationId xmlns:a16="http://schemas.microsoft.com/office/drawing/2014/main" id="{6D274B4D-02A6-4033-BE56-E5051CB34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80935" y="4082062"/>
              <a:ext cx="269863" cy="527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4706" name="Line 14">
              <a:extLst>
                <a:ext uri="{FF2B5EF4-FFF2-40B4-BE49-F238E27FC236}">
                  <a16:creationId xmlns:a16="http://schemas.microsoft.com/office/drawing/2014/main" id="{340A4F46-C60C-4FB6-B9FA-6B4316E4A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77248" y="4578111"/>
              <a:ext cx="253793" cy="8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35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2664A3-6B34-4DCA-AEB9-16475C35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：有穷符号（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symbol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）序列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89E36E02-469A-49F2-BE81-0590BD02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E37964D2-7EA3-42DA-BF0A-3CF67DDADBF7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180B609C-ED87-495B-925F-B322B1F23CC2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五边形 8">
              <a:extLst>
                <a:ext uri="{FF2B5EF4-FFF2-40B4-BE49-F238E27FC236}">
                  <a16:creationId xmlns:a16="http://schemas.microsoft.com/office/drawing/2014/main" id="{3D7A9F36-B7AF-4768-862E-8C0179EBA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5B8AD74-F187-494A-9EF2-26C73080110F}"/>
              </a:ext>
            </a:extLst>
          </p:cNvPr>
          <p:cNvSpPr/>
          <p:nvPr/>
        </p:nvSpPr>
        <p:spPr>
          <a:xfrm>
            <a:off x="1678517" y="1701801"/>
            <a:ext cx="480483" cy="478367"/>
          </a:xfrm>
          <a:prstGeom prst="rect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078DF3-2808-40A9-B142-79F3290BDD19}"/>
              </a:ext>
            </a:extLst>
          </p:cNvPr>
          <p:cNvSpPr/>
          <p:nvPr/>
        </p:nvSpPr>
        <p:spPr>
          <a:xfrm>
            <a:off x="3215218" y="1701801"/>
            <a:ext cx="768349" cy="478367"/>
          </a:xfrm>
          <a:prstGeom prst="rect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C2FC5D-B25B-43F8-BA40-D84000CF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1" y="2372785"/>
            <a:ext cx="2492990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单词    →   字符</a:t>
            </a:r>
            <a:endParaRPr lang="en-US" altLang="zh-CN" sz="2667" b="1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67" b="1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8691AD-02A3-4146-95DB-544E5615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2" y="2859617"/>
            <a:ext cx="87075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单词</a:t>
            </a:r>
            <a:endParaRPr lang="en-US" altLang="zh-CN" sz="2667" b="1">
              <a:solidFill>
                <a:srgbClr val="3333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12DB15-177F-44A5-97AE-E15A6166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1" y="2868084"/>
            <a:ext cx="155202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句子    →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168ED88-2D36-4C11-86D1-815E9287DC5C}"/>
              </a:ext>
            </a:extLst>
          </p:cNvPr>
          <p:cNvGrpSpPr>
            <a:grpSpLocks/>
          </p:cNvGrpSpPr>
          <p:nvPr/>
        </p:nvGrpSpPr>
        <p:grpSpPr bwMode="auto">
          <a:xfrm>
            <a:off x="3983567" y="1077385"/>
            <a:ext cx="5170934" cy="624415"/>
            <a:chOff x="2987824" y="808274"/>
            <a:chExt cx="3879156" cy="46733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800326-C659-45AA-8E37-DD72ECADDAF3}"/>
                </a:ext>
              </a:extLst>
            </p:cNvPr>
            <p:cNvSpPr/>
            <p:nvPr/>
          </p:nvSpPr>
          <p:spPr>
            <a:xfrm>
              <a:off x="3491186" y="808274"/>
              <a:ext cx="3375794" cy="3455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并非狭义地</a:t>
              </a:r>
              <a:r>
                <a:rPr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指</a:t>
              </a:r>
              <a:r>
                <a:rPr lang="zh-CN" altLang="en-US" sz="2400" b="1" i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字符</a:t>
              </a:r>
              <a:r>
                <a:rPr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character</a:t>
              </a:r>
              <a:r>
                <a:rPr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）</a:t>
              </a:r>
              <a:endParaRPr lang="zh-CN" altLang="en-US" sz="3733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B04C934-806F-40A5-9DD0-3C2EC2E68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7824" y="966692"/>
              <a:ext cx="503362" cy="308914"/>
            </a:xfrm>
            <a:prstGeom prst="straightConnector1">
              <a:avLst/>
            </a:prstGeom>
            <a:ln w="2540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439136-C874-4847-9E2B-7E01E411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：有穷符号（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symbol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）序列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串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长度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</a:p>
          <a:p>
            <a:pPr lvl="2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空串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b="1" i="1" dirty="0">
                <a:solidFill>
                  <a:srgbClr val="2D83F4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ε</a:t>
            </a:r>
          </a:p>
          <a:p>
            <a:pPr lvl="2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串上的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运算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连接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xy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幂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i="1" baseline="30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endParaRPr lang="en-US" altLang="zh-CN" b="1" i="1" baseline="30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AAE0029F-A45D-4B94-967E-61C69EF4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21508" name="组合 5">
            <a:extLst>
              <a:ext uri="{FF2B5EF4-FFF2-40B4-BE49-F238E27FC236}">
                <a16:creationId xmlns:a16="http://schemas.microsoft.com/office/drawing/2014/main" id="{58F45E49-F971-4C5A-83B7-EC224EF5EDAE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8DA889AA-2FD3-4CA8-9B41-18C44646EDA3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五边形 8">
              <a:extLst>
                <a:ext uri="{FF2B5EF4-FFF2-40B4-BE49-F238E27FC236}">
                  <a16:creationId xmlns:a16="http://schemas.microsoft.com/office/drawing/2014/main" id="{644508CB-10AA-45CF-AA10-FAEB7C240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5E3970-E24A-494B-AF2E-E3D419D4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：有穷符号（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symbol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）序列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字母表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：有穷符号集合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字母表上的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运算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乘积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∑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i="1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幂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   ∑</a:t>
            </a:r>
            <a:r>
              <a:rPr lang="en-US" altLang="zh-CN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4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 0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} ≠ </a:t>
            </a:r>
            <a:r>
              <a:rPr lang="az-Cyrl-AZ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Ф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正闭包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i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∪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3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 …</a:t>
            </a:r>
          </a:p>
          <a:p>
            <a:pPr lvl="3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克林闭包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zh-CN" altLang="en-US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*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∪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∑</a:t>
            </a:r>
            <a:r>
              <a:rPr lang="en-US" altLang="zh-CN" b="1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+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i="1" baseline="30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FD331647-52DB-4997-ABF5-46D4F6E8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23556" name="组合 5">
            <a:extLst>
              <a:ext uri="{FF2B5EF4-FFF2-40B4-BE49-F238E27FC236}">
                <a16:creationId xmlns:a16="http://schemas.microsoft.com/office/drawing/2014/main" id="{F70AC05D-FF38-4A85-A9C1-CDB48D09FB69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3E2A231A-F51D-46DD-9721-2ACB1167960D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五边形 8">
              <a:extLst>
                <a:ext uri="{FF2B5EF4-FFF2-40B4-BE49-F238E27FC236}">
                  <a16:creationId xmlns:a16="http://schemas.microsoft.com/office/drawing/2014/main" id="{B5B7788D-8049-43CB-818E-596616E3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B117384-2239-4A9D-B3A1-5D73CB92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185" y="5253567"/>
            <a:ext cx="307007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zh-CN" altLang="en-US" sz="1867" b="1" dirty="0">
                <a:solidFill>
                  <a:srgbClr val="FF0000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正数</a:t>
            </a: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的串构成的集合</a:t>
            </a:r>
            <a:endParaRPr lang="zh-CN" altLang="en-US" sz="1333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2B5656-9F1C-424A-8B66-C2220C77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834" y="5890684"/>
            <a:ext cx="4272323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FF0000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长度的串（包括</a:t>
            </a:r>
            <a:r>
              <a:rPr lang="zh-CN" altLang="en-US" sz="1867" b="1" i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空串</a:t>
            </a: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）构成的集合</a:t>
            </a:r>
            <a:endParaRPr lang="zh-CN" altLang="en-US" sz="1333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FB411-C03F-43F1-87E7-5DF5451F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244" y="2923117"/>
            <a:ext cx="29690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运算结果是</a:t>
            </a:r>
            <a:r>
              <a:rPr lang="zh-CN" altLang="en-US" sz="2400" b="1" dirty="0">
                <a:solidFill>
                  <a:srgbClr val="FF0000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lang="zh-CN" altLang="en-US" sz="2400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集合</a:t>
            </a:r>
            <a:endParaRPr lang="zh-CN" altLang="en-US" sz="1467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703F50-A46D-493A-8A89-D2BF9D831671}"/>
              </a:ext>
            </a:extLst>
          </p:cNvPr>
          <p:cNvSpPr/>
          <p:nvPr/>
        </p:nvSpPr>
        <p:spPr>
          <a:xfrm>
            <a:off x="5808133" y="1701801"/>
            <a:ext cx="863600" cy="478367"/>
          </a:xfrm>
          <a:prstGeom prst="rect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80115E-E71A-4F90-8DCC-CD43C9D2D050}"/>
              </a:ext>
            </a:extLst>
          </p:cNvPr>
          <p:cNvSpPr/>
          <p:nvPr/>
        </p:nvSpPr>
        <p:spPr>
          <a:xfrm>
            <a:off x="4751917" y="2277534"/>
            <a:ext cx="863600" cy="478367"/>
          </a:xfrm>
          <a:prstGeom prst="rect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6C59FA-E330-411C-BECE-117D85C2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084" y="4102100"/>
            <a:ext cx="27222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altLang="zh-CN" sz="1867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的串构成的集合</a:t>
            </a:r>
            <a:endParaRPr lang="zh-CN" altLang="en-US" sz="1333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738B2D-1A38-483F-AB71-8A91FB80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1" y="3587751"/>
            <a:ext cx="270138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lang="en-US" altLang="zh-CN" sz="1867" b="1" dirty="0">
                <a:solidFill>
                  <a:srgbClr val="FF0000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67" b="1" dirty="0">
                <a:solidFill>
                  <a:srgbClr val="3333FF"/>
                </a:solidFill>
                <a:latin typeface="华文楷体 (正文)"/>
                <a:ea typeface="楷体" panose="02010609060101010101" pitchFamily="49" charset="-122"/>
                <a:cs typeface="Times New Roman" panose="02020603050405020304" pitchFamily="18" charset="0"/>
              </a:rPr>
              <a:t>的串构成的集合</a:t>
            </a:r>
            <a:endParaRPr lang="zh-CN" altLang="en-US" sz="1333" dirty="0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>
            <a:extLst>
              <a:ext uri="{FF2B5EF4-FFF2-40B4-BE49-F238E27FC236}">
                <a16:creationId xmlns:a16="http://schemas.microsoft.com/office/drawing/2014/main" id="{AEC950D9-A2C8-42A9-8002-FBE58B0B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串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：有穷符号（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symbol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）序列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字母表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：有穷符号集合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i="1" baseline="30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7FEFA63-A81F-4335-B697-BAACEE1E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25604" name="组合 5">
            <a:extLst>
              <a:ext uri="{FF2B5EF4-FFF2-40B4-BE49-F238E27FC236}">
                <a16:creationId xmlns:a16="http://schemas.microsoft.com/office/drawing/2014/main" id="{ECCA562F-68FF-4AC1-B7A5-3453F2256556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E6FA920F-B431-49D0-A0D4-3315CFF00765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五边形 8">
              <a:extLst>
                <a:ext uri="{FF2B5EF4-FFF2-40B4-BE49-F238E27FC236}">
                  <a16:creationId xmlns:a16="http://schemas.microsoft.com/office/drawing/2014/main" id="{8BFB67D7-EDAD-4C15-9776-69AEAC8B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CD4EB285-07F1-48EA-9A33-59C7FEEA6703}"/>
              </a:ext>
            </a:extLst>
          </p:cNvPr>
          <p:cNvSpPr txBox="1">
            <a:spLocks/>
          </p:cNvSpPr>
          <p:nvPr/>
        </p:nvSpPr>
        <p:spPr bwMode="auto">
          <a:xfrm>
            <a:off x="810684" y="2906185"/>
            <a:ext cx="11190816" cy="37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576263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1462088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64058" indent="-364058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语言：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句子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768331" lvl="1" indent="-364058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9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句子：词</a:t>
            </a:r>
            <a:r>
              <a:rPr lang="zh-CN" altLang="en-US" sz="2933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</a:t>
            </a:r>
            <a:r>
              <a:rPr lang="zh-CN" altLang="en-US" sz="29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768331" lvl="1" indent="-364058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9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词：字符</a:t>
            </a:r>
            <a:r>
              <a:rPr lang="zh-CN" altLang="en-US" sz="2933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</a:t>
            </a:r>
            <a:r>
              <a:rPr lang="zh-CN" altLang="en-US" sz="29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933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4058" indent="-364058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句子本身并不是由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抽取的一些单词组成的序列（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68331" lvl="1" indent="-364058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933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lang="en-US" altLang="zh-CN" sz="2933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0855" lvl="2" indent="-304792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I’m I do, sorry that afraid Dave I’m  can’t.</a:t>
            </a:r>
          </a:p>
          <a:p>
            <a:pPr marL="1140855" lvl="2" indent="-304792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I’m sorry Dave, I’m afraid I can’t do that. </a:t>
            </a:r>
          </a:p>
          <a:p>
            <a:pPr marL="1140855" lvl="2" indent="-304792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zh-CN" sz="2667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0855" lvl="2" indent="-304792" defTabSz="1219170" fontAlgn="base">
              <a:lnSpc>
                <a:spcPts val="3333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zh-CN" altLang="en-US" sz="2667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68331" lvl="1" indent="-364058" defTabSz="1219170" fontAlgn="base">
              <a:lnSpc>
                <a:spcPts val="4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zh-CN" altLang="en-US" sz="2933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AA4EF8-50FB-4625-B3C4-FD94833899D3}"/>
              </a:ext>
            </a:extLst>
          </p:cNvPr>
          <p:cNvSpPr/>
          <p:nvPr/>
        </p:nvSpPr>
        <p:spPr>
          <a:xfrm>
            <a:off x="3983765" y="2906185"/>
            <a:ext cx="5471584" cy="5027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prstClr val="black"/>
                </a:solidFill>
                <a:latin typeface="华文楷体 (正文)"/>
                <a:ea typeface="楷体" pitchFamily="49" charset="-122"/>
                <a:cs typeface="Times New Roman" pitchFamily="18" charset="0"/>
              </a:rPr>
              <a:t>语言是</a:t>
            </a:r>
            <a:r>
              <a:rPr lang="zh-CN" altLang="en-US" sz="2667" b="1" dirty="0">
                <a:solidFill>
                  <a:srgbClr val="3333FF"/>
                </a:solidFill>
                <a:latin typeface="华文楷体 (正文)"/>
                <a:ea typeface="楷体" pitchFamily="49" charset="-122"/>
                <a:cs typeface="Times New Roman" pitchFamily="18" charset="0"/>
              </a:rPr>
              <a:t>字符</a:t>
            </a:r>
            <a:r>
              <a:rPr lang="zh-CN" altLang="en-US" sz="2667" b="1" dirty="0">
                <a:solidFill>
                  <a:prstClr val="black"/>
                </a:solidFill>
                <a:latin typeface="华文楷体 (正文)"/>
                <a:ea typeface="楷体" pitchFamily="49" charset="-122"/>
                <a:cs typeface="Times New Roman" pitchFamily="18" charset="0"/>
              </a:rPr>
              <a:t>及其组合</a:t>
            </a:r>
            <a:r>
              <a:rPr lang="zh-CN" altLang="en-US" sz="2667" b="1" dirty="0">
                <a:solidFill>
                  <a:srgbClr val="3333FF"/>
                </a:solidFill>
                <a:latin typeface="华文楷体 (正文)"/>
                <a:ea typeface="楷体" pitchFamily="49" charset="-122"/>
                <a:cs typeface="Times New Roman" pitchFamily="18" charset="0"/>
              </a:rPr>
              <a:t>规则</a:t>
            </a:r>
            <a:r>
              <a:rPr lang="zh-CN" altLang="en-US" sz="2667" b="1" dirty="0">
                <a:solidFill>
                  <a:prstClr val="black"/>
                </a:solidFill>
                <a:latin typeface="华文楷体 (正文)"/>
                <a:ea typeface="楷体" pitchFamily="49" charset="-122"/>
                <a:cs typeface="Times New Roman" pitchFamily="18" charset="0"/>
              </a:rPr>
              <a:t>的统一体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652DA342-9E2D-485C-86AB-AEDE2281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2.2</a:t>
            </a:r>
            <a:r>
              <a:rPr lang="zh-CN" altLang="en-US" sz="3333" b="1">
                <a:solidFill>
                  <a:schemeClr val="tx1"/>
                </a:solidFill>
                <a:cs typeface="Times New Roman" panose="02020603050405020304" pitchFamily="18" charset="0"/>
              </a:rPr>
              <a:t>文法的定义</a:t>
            </a:r>
            <a:endParaRPr lang="en-US" altLang="zh-CN" sz="3333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b="1" i="1" baseline="3000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4B1A823F-4A4F-4647-8130-A34F5C08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27652" name="组合 5">
            <a:extLst>
              <a:ext uri="{FF2B5EF4-FFF2-40B4-BE49-F238E27FC236}">
                <a16:creationId xmlns:a16="http://schemas.microsoft.com/office/drawing/2014/main" id="{D909884B-91F3-4BE4-B35A-41A98354A8B4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E1A0B1A0-3A4F-47AD-AE18-350504EA8C5F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五边形 8">
              <a:extLst>
                <a:ext uri="{FF2B5EF4-FFF2-40B4-BE49-F238E27FC236}">
                  <a16:creationId xmlns:a16="http://schemas.microsoft.com/office/drawing/2014/main" id="{822CE7B9-112F-4E9D-AAF7-FF09F1A32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B1A7E1E-7453-44C7-ADD1-951499720F9D}"/>
              </a:ext>
            </a:extLst>
          </p:cNvPr>
          <p:cNvSpPr txBox="1">
            <a:spLocks/>
          </p:cNvSpPr>
          <p:nvPr/>
        </p:nvSpPr>
        <p:spPr bwMode="auto">
          <a:xfrm>
            <a:off x="1775884" y="2281767"/>
            <a:ext cx="6527800" cy="430106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 eaLnBrk="1" hangingPunct="1">
              <a:lnSpc>
                <a:spcPts val="3333"/>
              </a:lnSpc>
              <a:buClrTx/>
              <a:buNone/>
              <a:defRPr/>
            </a:pP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自然语言的例子</a:t>
            </a:r>
            <a:r>
              <a:rPr kumimoji="1" lang="en-US" altLang="zh-CN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——</a:t>
            </a:r>
            <a:r>
              <a:rPr kumimoji="1" lang="zh-CN" altLang="en-US" sz="2667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句子</a:t>
            </a: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的构成规则</a:t>
            </a:r>
            <a:endParaRPr kumimoji="1" lang="en-US" altLang="zh-CN" sz="2667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句子  名词短语 动词短语</a:t>
            </a:r>
            <a:endParaRPr kumimoji="1" lang="en-US" altLang="zh-CN" sz="2667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名词短语  形容词 名词短语                  </a:t>
            </a:r>
            <a:endParaRPr kumimoji="1" lang="en-US" altLang="zh-CN" sz="2667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名词短语  名词                  </a:t>
            </a:r>
            <a:endParaRPr kumimoji="1" lang="en-US" altLang="zh-CN" sz="2667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动词短语  动词 名词短语</a:t>
            </a:r>
            <a:endParaRPr kumimoji="1" lang="en-US" altLang="zh-CN" sz="2667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形容词  </a:t>
            </a:r>
            <a:r>
              <a:rPr kumimoji="1" lang="en-US" altLang="zh-CN" sz="2667" b="1" i="1" dirty="0">
                <a:solidFill>
                  <a:prstClr val="black"/>
                </a:solidFill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little</a:t>
            </a: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名词  </a:t>
            </a:r>
            <a:r>
              <a:rPr kumimoji="1" lang="en-US" altLang="zh-CN" sz="2667" b="1" i="1" dirty="0">
                <a:solidFill>
                  <a:prstClr val="black"/>
                </a:solidFill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boy   </a:t>
            </a: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</a:t>
            </a: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名词  </a:t>
            </a:r>
            <a:r>
              <a:rPr kumimoji="1" lang="en-US" altLang="zh-CN" sz="2667" b="1" i="1" dirty="0">
                <a:solidFill>
                  <a:prstClr val="black"/>
                </a:solidFill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apple</a:t>
            </a:r>
            <a:r>
              <a:rPr kumimoji="1" lang="zh-CN" altLang="en-US" sz="2667" b="1" i="1" dirty="0">
                <a:solidFill>
                  <a:prstClr val="black"/>
                </a:solidFill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kumimoji="1" lang="en-US" altLang="zh-CN" sz="2667" b="1" i="1" dirty="0">
              <a:solidFill>
                <a:prstClr val="black"/>
              </a:solidFill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 marL="364058" indent="-364058" defTabSz="1219170" eaLnBrk="1" hangingPunct="1">
              <a:lnSpc>
                <a:spcPts val="3333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667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动词  </a:t>
            </a:r>
            <a:r>
              <a:rPr kumimoji="1" lang="en-US" altLang="zh-CN" sz="2667" b="1" i="1" dirty="0">
                <a:solidFill>
                  <a:prstClr val="black"/>
                </a:solidFill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eat</a:t>
            </a:r>
            <a:endParaRPr kumimoji="1" lang="en-US" altLang="zh-CN" sz="3067" b="1" i="1" dirty="0">
              <a:solidFill>
                <a:prstClr val="black"/>
              </a:solidFill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线形标注 2 2">
            <a:extLst>
              <a:ext uri="{FF2B5EF4-FFF2-40B4-BE49-F238E27FC236}">
                <a16:creationId xmlns:a16="http://schemas.microsoft.com/office/drawing/2014/main" id="{0292A251-E9DC-4EDB-82F9-9098CC1DB479}"/>
              </a:ext>
            </a:extLst>
          </p:cNvPr>
          <p:cNvSpPr/>
          <p:nvPr/>
        </p:nvSpPr>
        <p:spPr>
          <a:xfrm>
            <a:off x="5807968" y="5396782"/>
            <a:ext cx="6121720" cy="5416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012"/>
              <a:gd name="adj6" fmla="val -22264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未用尖括号括起来部分表示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语言的基本符号</a:t>
            </a:r>
          </a:p>
        </p:txBody>
      </p:sp>
      <p:sp>
        <p:nvSpPr>
          <p:cNvPr id="11" name="线形标注 2 7">
            <a:extLst>
              <a:ext uri="{FF2B5EF4-FFF2-40B4-BE49-F238E27FC236}">
                <a16:creationId xmlns:a16="http://schemas.microsoft.com/office/drawing/2014/main" id="{DAAE251C-08F1-4AC1-ABF0-AA96162B914F}"/>
              </a:ext>
            </a:extLst>
          </p:cNvPr>
          <p:cNvSpPr/>
          <p:nvPr/>
        </p:nvSpPr>
        <p:spPr>
          <a:xfrm>
            <a:off x="5135894" y="6406309"/>
            <a:ext cx="4633581" cy="452967"/>
          </a:xfrm>
          <a:prstGeom prst="borderCallout2">
            <a:avLst>
              <a:gd name="adj1" fmla="val 87695"/>
              <a:gd name="adj2" fmla="val -2609"/>
              <a:gd name="adj3" fmla="val 87695"/>
              <a:gd name="adj4" fmla="val -36617"/>
              <a:gd name="adj5" fmla="val 69407"/>
              <a:gd name="adj6" fmla="val -4092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尖括号括起来部分称为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语法成分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C33698-0057-41FA-91EE-5C09C847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2.2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rgbClr val="3333CC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	G</a:t>
            </a:r>
            <a:r>
              <a:rPr lang="zh-CN" altLang="en-US" sz="3333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3333" b="1" i="1" baseline="-250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3333" b="1" i="1" baseline="-25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lang="zh-CN" altLang="en-US" sz="33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3333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3067" b="1" i="1" baseline="-25000" dirty="0">
                <a:solidFill>
                  <a:schemeClr val="tx1"/>
                </a:solidFill>
                <a:cs typeface="Times New Roman" pitchFamily="18" charset="0"/>
              </a:rPr>
              <a:t>T </a:t>
            </a:r>
            <a:r>
              <a:rPr lang="zh-CN" altLang="en-US" sz="3067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r>
              <a:rPr kumimoji="1" lang="zh-CN" altLang="en-US" sz="3067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终结符</a:t>
            </a:r>
            <a:r>
              <a:rPr kumimoji="1" lang="zh-CN" altLang="en-US" sz="30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</a:t>
            </a:r>
            <a:r>
              <a:rPr kumimoji="1" lang="zh-CN" altLang="en-US" sz="3067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语言的基本符号</a:t>
            </a:r>
            <a:r>
              <a:rPr kumimoji="1" lang="zh-CN" altLang="en-US" sz="30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）集合</a:t>
            </a:r>
            <a:endParaRPr kumimoji="1" lang="en-US" altLang="zh-CN" sz="3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2" algn="just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表示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句法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（用来描述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句子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构成规则的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文法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），则每个终结符是一个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单词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 token 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kumimoji="1"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G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表示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词法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（用来描述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单词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构成规则的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文法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），则每个终结符是一个</a:t>
            </a:r>
            <a:r>
              <a:rPr kumimoji="1" lang="zh-CN" altLang="en-US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字符</a:t>
            </a:r>
            <a:endParaRPr lang="en-US" altLang="zh-CN" sz="2800" b="1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en-US" altLang="zh-CN" sz="3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i="1" baseline="30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A765E7BB-74BD-490F-9398-D045A4B3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29700" name="组合 5">
            <a:extLst>
              <a:ext uri="{FF2B5EF4-FFF2-40B4-BE49-F238E27FC236}">
                <a16:creationId xmlns:a16="http://schemas.microsoft.com/office/drawing/2014/main" id="{04263914-49C9-4753-8AF9-48B68110DECE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3B4D8724-2AE1-423D-A0B2-2D15D85AD87F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五边形 8">
              <a:extLst>
                <a:ext uri="{FF2B5EF4-FFF2-40B4-BE49-F238E27FC236}">
                  <a16:creationId xmlns:a16="http://schemas.microsoft.com/office/drawing/2014/main" id="{EA280A51-AF08-473E-A5DA-F7A7B35D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1" name="矩形 2">
            <a:extLst>
              <a:ext uri="{FF2B5EF4-FFF2-40B4-BE49-F238E27FC236}">
                <a16:creationId xmlns:a16="http://schemas.microsoft.com/office/drawing/2014/main" id="{9FFB363E-CE9E-4705-AFC6-F851D234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483" y="345651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35365C-56CE-463B-95F2-F5D2313EC511}"/>
              </a:ext>
            </a:extLst>
          </p:cNvPr>
          <p:cNvGrpSpPr>
            <a:grpSpLocks/>
          </p:cNvGrpSpPr>
          <p:nvPr/>
        </p:nvGrpSpPr>
        <p:grpSpPr bwMode="auto">
          <a:xfrm>
            <a:off x="480483" y="3401484"/>
            <a:ext cx="1272116" cy="778383"/>
            <a:chOff x="3347864" y="401750"/>
            <a:chExt cx="954107" cy="584366"/>
          </a:xfrm>
        </p:grpSpPr>
        <p:sp>
          <p:nvSpPr>
            <p:cNvPr id="29703" name="矩形 11">
              <a:extLst>
                <a:ext uri="{FF2B5EF4-FFF2-40B4-BE49-F238E27FC236}">
                  <a16:creationId xmlns:a16="http://schemas.microsoft.com/office/drawing/2014/main" id="{5384EEE7-23EA-4B55-A66D-D080CED7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864" y="608667"/>
              <a:ext cx="910364" cy="377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667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字母表</a:t>
              </a:r>
              <a:endParaRPr lang="zh-CN" altLang="en-US" sz="2133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64A3C50-BE19-4556-82E7-B761B11DA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064" y="401750"/>
              <a:ext cx="342907" cy="3082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153E77-EA89-40E2-BC39-F2A4B0FF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2.2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rgbClr val="3333CC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	G</a:t>
            </a:r>
            <a:r>
              <a:rPr lang="zh-CN" altLang="en-US" sz="3333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3333" b="1" i="1" baseline="-250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3333" b="1" i="1" baseline="-25000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P</a:t>
            </a:r>
            <a:r>
              <a:rPr lang="zh-CN" altLang="en-US" sz="33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3333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3333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3067" b="1" i="1" dirty="0">
                <a:solidFill>
                  <a:schemeClr val="tx1"/>
                </a:solidFill>
                <a:cs typeface="Times New Roman" pitchFamily="18" charset="0"/>
              </a:rPr>
              <a:t>V</a:t>
            </a:r>
            <a:r>
              <a:rPr lang="en-US" altLang="zh-CN" sz="3067" b="1" i="1" baseline="-25000" dirty="0">
                <a:solidFill>
                  <a:schemeClr val="tx1"/>
                </a:solidFill>
                <a:cs typeface="Times New Roman" pitchFamily="18" charset="0"/>
              </a:rPr>
              <a:t>T </a:t>
            </a:r>
            <a:r>
              <a:rPr lang="zh-CN" altLang="en-US" sz="3067" b="1" dirty="0">
                <a:solidFill>
                  <a:schemeClr val="tx1"/>
                </a:solidFill>
                <a:cs typeface="Times New Roman" pitchFamily="18" charset="0"/>
              </a:rPr>
              <a:t>：</a:t>
            </a:r>
            <a:r>
              <a:rPr kumimoji="1" lang="zh-CN" altLang="en-US" sz="3067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终结符</a:t>
            </a:r>
            <a:r>
              <a:rPr kumimoji="1" lang="zh-CN" altLang="en-US" sz="30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</a:t>
            </a:r>
            <a:r>
              <a:rPr kumimoji="1" lang="zh-CN" altLang="en-US" sz="3067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语言的基本符号</a:t>
            </a:r>
            <a:r>
              <a:rPr kumimoji="1" lang="zh-CN" altLang="en-US" sz="30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）集合</a:t>
            </a:r>
            <a:endParaRPr kumimoji="1" lang="en-US" altLang="zh-CN" sz="3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algn="just" eaLnBrk="1" hangingPunct="1">
              <a:lnSpc>
                <a:spcPts val="4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zh-CN" altLang="en-US" sz="30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符号的约定</a:t>
            </a:r>
            <a:endParaRPr kumimoji="1" lang="en-US" altLang="zh-CN" sz="3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180E1E3C-0FB0-4C00-80CA-9F8419C5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31748" name="组合 5">
            <a:extLst>
              <a:ext uri="{FF2B5EF4-FFF2-40B4-BE49-F238E27FC236}">
                <a16:creationId xmlns:a16="http://schemas.microsoft.com/office/drawing/2014/main" id="{9B5C7020-0581-488C-AB15-924DAD89C9F4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77542131-03F6-47E5-BDC2-8C912CB92FFC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五边形 8">
              <a:extLst>
                <a:ext uri="{FF2B5EF4-FFF2-40B4-BE49-F238E27FC236}">
                  <a16:creationId xmlns:a16="http://schemas.microsoft.com/office/drawing/2014/main" id="{97F48C25-AFC8-485F-9460-A031C8C87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49" name="矩形 2">
            <a:extLst>
              <a:ext uri="{FF2B5EF4-FFF2-40B4-BE49-F238E27FC236}">
                <a16:creationId xmlns:a16="http://schemas.microsoft.com/office/drawing/2014/main" id="{E5D0C6C3-B2A3-4FDD-BF62-AE7C08B35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483" y="345651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12" name="组合 3">
            <a:extLst>
              <a:ext uri="{FF2B5EF4-FFF2-40B4-BE49-F238E27FC236}">
                <a16:creationId xmlns:a16="http://schemas.microsoft.com/office/drawing/2014/main" id="{4AA09F71-D1A0-4FA7-8A7B-C2B4AF20C929}"/>
              </a:ext>
            </a:extLst>
          </p:cNvPr>
          <p:cNvGrpSpPr>
            <a:grpSpLocks/>
          </p:cNvGrpSpPr>
          <p:nvPr/>
        </p:nvGrpSpPr>
        <p:grpSpPr bwMode="auto">
          <a:xfrm>
            <a:off x="1871134" y="4292602"/>
            <a:ext cx="6618817" cy="1333501"/>
            <a:chOff x="1877211" y="5140993"/>
            <a:chExt cx="4964522" cy="1334493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CA345DDA-F917-4256-9468-51840B23A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211" y="5140993"/>
              <a:ext cx="4964522" cy="13246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667" b="1" kern="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终结符</a:t>
              </a:r>
              <a:r>
                <a:rPr lang="en-US" altLang="zh-CN" sz="2667" b="1" dirty="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	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a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c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</a:rPr>
                <a:t>      </a:t>
              </a:r>
              <a:r>
                <a:rPr lang="zh-CN" altLang="en-US" sz="2667" b="1" kern="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终结符号串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u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. . . 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z 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667" b="1" kern="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非终结符  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C 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667" b="1" kern="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文法符号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X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Y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Z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zh-CN" altLang="en-US" sz="2667" b="1" kern="0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文法符号串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α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β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 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γ</a:t>
              </a: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endParaRPr lang="zh-CN" altLang="en-US" sz="2667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6B92632-3B76-439C-9F5B-BBBAEF263541}"/>
                </a:ext>
              </a:extLst>
            </p:cNvPr>
            <p:cNvCxnSpPr/>
            <p:nvPr/>
          </p:nvCxnSpPr>
          <p:spPr>
            <a:xfrm rot="5400000">
              <a:off x="3388194" y="5808240"/>
              <a:ext cx="13344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3">
            <a:extLst>
              <a:ext uri="{FF2B5EF4-FFF2-40B4-BE49-F238E27FC236}">
                <a16:creationId xmlns:a16="http://schemas.microsoft.com/office/drawing/2014/main" id="{3239DEB2-6659-4E5B-BFC0-2158E878C56C}"/>
              </a:ext>
            </a:extLst>
          </p:cNvPr>
          <p:cNvGrpSpPr>
            <a:grpSpLocks/>
          </p:cNvGrpSpPr>
          <p:nvPr/>
        </p:nvGrpSpPr>
        <p:grpSpPr bwMode="auto">
          <a:xfrm>
            <a:off x="5432246" y="5497982"/>
            <a:ext cx="800219" cy="771562"/>
            <a:chOff x="3473216" y="376187"/>
            <a:chExt cx="673984" cy="578815"/>
          </a:xfrm>
        </p:grpSpPr>
        <p:sp>
          <p:nvSpPr>
            <p:cNvPr id="17" name="矩形 14">
              <a:extLst>
                <a:ext uri="{FF2B5EF4-FFF2-40B4-BE49-F238E27FC236}">
                  <a16:creationId xmlns:a16="http://schemas.microsoft.com/office/drawing/2014/main" id="{951AAE88-098F-498C-B374-D744D8BFD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216" y="608667"/>
              <a:ext cx="673984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句型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A8A91AF-4403-4774-B647-BDC2991A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5809" y="376187"/>
              <a:ext cx="0" cy="3366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3">
            <a:extLst>
              <a:ext uri="{FF2B5EF4-FFF2-40B4-BE49-F238E27FC236}">
                <a16:creationId xmlns:a16="http://schemas.microsoft.com/office/drawing/2014/main" id="{C7850CF1-7571-4B79-A172-D664B7874A95}"/>
              </a:ext>
            </a:extLst>
          </p:cNvPr>
          <p:cNvGrpSpPr>
            <a:grpSpLocks/>
          </p:cNvGrpSpPr>
          <p:nvPr/>
        </p:nvGrpSpPr>
        <p:grpSpPr bwMode="auto">
          <a:xfrm>
            <a:off x="5432247" y="3463138"/>
            <a:ext cx="800219" cy="910090"/>
            <a:chOff x="3473216" y="451867"/>
            <a:chExt cx="673983" cy="682742"/>
          </a:xfrm>
        </p:grpSpPr>
        <p:sp>
          <p:nvSpPr>
            <p:cNvPr id="20" name="矩形 14">
              <a:extLst>
                <a:ext uri="{FF2B5EF4-FFF2-40B4-BE49-F238E27FC236}">
                  <a16:creationId xmlns:a16="http://schemas.microsoft.com/office/drawing/2014/main" id="{89EDE348-5338-45A9-ADC3-6371AE6C8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216" y="451867"/>
              <a:ext cx="673983" cy="346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句子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CC28E5C-56D4-4141-838D-A41857FCD797}"/>
                </a:ext>
              </a:extLst>
            </p:cNvPr>
            <p:cNvCxnSpPr>
              <a:cxnSpLocks/>
            </p:cNvCxnSpPr>
            <p:nvPr/>
          </p:nvCxnSpPr>
          <p:spPr>
            <a:xfrm>
              <a:off x="3825809" y="712821"/>
              <a:ext cx="1" cy="4217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04949E-05DF-42E7-ACAD-28762524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535728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2.1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基本概念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2.2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2.3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语言的定义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语言：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{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句子：满足</a:t>
            </a:r>
            <a:r>
              <a:rPr lang="zh-CN" altLang="en-US" b="1" dirty="0">
                <a:solidFill>
                  <a:srgbClr val="3333FF"/>
                </a:solidFill>
                <a:cs typeface="Times New Roman" panose="02020603050405020304" pitchFamily="18" charset="0"/>
              </a:rPr>
              <a:t>文法规则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3333FF"/>
                </a:solidFill>
                <a:cs typeface="Times New Roman" panose="02020603050405020304" pitchFamily="18" charset="0"/>
              </a:rPr>
              <a:t>终结符串</a:t>
            </a:r>
            <a:endParaRPr lang="en-US" altLang="zh-CN" b="1" dirty="0">
              <a:solidFill>
                <a:srgbClr val="3333FF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33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04274" lvl="1" indent="0" eaLnBrk="1" hangingPunct="1">
              <a:lnSpc>
                <a:spcPts val="3333"/>
              </a:lnSpc>
              <a:buClr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little boy eats apple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>
                <a:srgbClr val="3333CC"/>
              </a:buClr>
              <a:buNone/>
              <a:defRPr/>
            </a:pPr>
            <a:r>
              <a:rPr lang="en-US" altLang="zh-CN" sz="3333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endParaRPr lang="en-US" altLang="zh-CN" sz="3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b="1" i="1" baseline="30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40024F04-1B73-435E-84F7-A1016E55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讲（语言及其文法）要点</a:t>
            </a:r>
          </a:p>
        </p:txBody>
      </p:sp>
      <p:grpSp>
        <p:nvGrpSpPr>
          <p:cNvPr id="33796" name="组合 5">
            <a:extLst>
              <a:ext uri="{FF2B5EF4-FFF2-40B4-BE49-F238E27FC236}">
                <a16:creationId xmlns:a16="http://schemas.microsoft.com/office/drawing/2014/main" id="{9C74F7CE-FE22-4BEA-BA02-B6EFFBAD77C5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988B1ED9-4431-4BCE-A627-0D8ECD795CB4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74" name="五边形 8">
              <a:extLst>
                <a:ext uri="{FF2B5EF4-FFF2-40B4-BE49-F238E27FC236}">
                  <a16:creationId xmlns:a16="http://schemas.microsoft.com/office/drawing/2014/main" id="{4C6EB6AD-5C14-47C6-BDE7-8D559D5A3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83" name="组合 20482">
            <a:extLst>
              <a:ext uri="{FF2B5EF4-FFF2-40B4-BE49-F238E27FC236}">
                <a16:creationId xmlns:a16="http://schemas.microsoft.com/office/drawing/2014/main" id="{26CA1A50-DC03-4AE6-862F-84065817F165}"/>
              </a:ext>
            </a:extLst>
          </p:cNvPr>
          <p:cNvGrpSpPr>
            <a:grpSpLocks/>
          </p:cNvGrpSpPr>
          <p:nvPr/>
        </p:nvGrpSpPr>
        <p:grpSpPr bwMode="auto">
          <a:xfrm>
            <a:off x="3168650" y="3909486"/>
            <a:ext cx="2014850" cy="771561"/>
            <a:chOff x="2195736" y="2931790"/>
            <a:chExt cx="1697006" cy="578815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EF3BC64-3639-453B-A52C-00DA0F40A1B0}"/>
                </a:ext>
              </a:extLst>
            </p:cNvPr>
            <p:cNvCxnSpPr/>
            <p:nvPr/>
          </p:nvCxnSpPr>
          <p:spPr>
            <a:xfrm>
              <a:off x="2195736" y="2931790"/>
              <a:ext cx="1656184" cy="0"/>
            </a:xfrm>
            <a:prstGeom prst="line">
              <a:avLst/>
            </a:prstGeom>
            <a:ln w="254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70" name="组合 13">
              <a:extLst>
                <a:ext uri="{FF2B5EF4-FFF2-40B4-BE49-F238E27FC236}">
                  <a16:creationId xmlns:a16="http://schemas.microsoft.com/office/drawing/2014/main" id="{392A37D9-7D08-437C-A1C4-70B8EC3CB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084" y="2931790"/>
              <a:ext cx="1451658" cy="578815"/>
              <a:chOff x="3242174" y="376187"/>
              <a:chExt cx="1451658" cy="578815"/>
            </a:xfrm>
          </p:grpSpPr>
          <p:sp>
            <p:nvSpPr>
              <p:cNvPr id="33871" name="矩形 14">
                <a:extLst>
                  <a:ext uri="{FF2B5EF4-FFF2-40B4-BE49-F238E27FC236}">
                    <a16:creationId xmlns:a16="http://schemas.microsoft.com/office/drawing/2014/main" id="{4000FE97-27A8-4B2B-B912-F4446B7BC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174" y="608667"/>
                <a:ext cx="1451658" cy="346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/>
                    <a:cs typeface="楷体_GB2312"/>
                  </a:defRPr>
                </a:lvl9pPr>
              </a:lstStyle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dirty="0">
                    <a:solidFill>
                      <a:srgbClr val="3333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如何判定？</a:t>
                </a:r>
                <a:endParaRPr lang="zh-CN" altLang="en-US" sz="2133" dirty="0">
                  <a:solidFill>
                    <a:srgbClr val="3333FF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112DE1B-77EB-43DF-86F5-D7EA24F652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25809" y="376187"/>
                <a:ext cx="0" cy="336634"/>
              </a:xfrm>
              <a:prstGeom prst="straightConnector1">
                <a:avLst/>
              </a:prstGeom>
              <a:ln w="25400">
                <a:solidFill>
                  <a:srgbClr val="3333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45185AB-04AD-4853-A47B-AC62F678AB10}"/>
              </a:ext>
            </a:extLst>
          </p:cNvPr>
          <p:cNvGrpSpPr>
            <a:grpSpLocks/>
          </p:cNvGrpSpPr>
          <p:nvPr/>
        </p:nvGrpSpPr>
        <p:grpSpPr bwMode="auto">
          <a:xfrm>
            <a:off x="5101169" y="4076696"/>
            <a:ext cx="934386" cy="830997"/>
            <a:chOff x="3707903" y="3058173"/>
            <a:chExt cx="701691" cy="621931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23FBB862-B87F-46A0-AC6D-70FEB257E1B7}"/>
                </a:ext>
              </a:extLst>
            </p:cNvPr>
            <p:cNvSpPr/>
            <p:nvPr/>
          </p:nvSpPr>
          <p:spPr>
            <a:xfrm>
              <a:off x="3707903" y="3200746"/>
              <a:ext cx="144649" cy="378611"/>
            </a:xfrm>
            <a:prstGeom prst="leftBrace">
              <a:avLst/>
            </a:prstGeom>
            <a:ln w="254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33868" name="矩形 9">
              <a:extLst>
                <a:ext uri="{FF2B5EF4-FFF2-40B4-BE49-F238E27FC236}">
                  <a16:creationId xmlns:a16="http://schemas.microsoft.com/office/drawing/2014/main" id="{71EF7F83-3214-4B97-8330-597D6652C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657" y="3058173"/>
              <a:ext cx="600937" cy="621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推导</a:t>
              </a:r>
              <a:endParaRPr kumimoji="1" lang="en-US" altLang="zh-CN" sz="2400" b="1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归约</a:t>
              </a:r>
              <a:endParaRPr lang="zh-CN" altLang="en-US" sz="240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846AB60-459B-48A4-8CBE-9D7D9CCB2DE7}"/>
              </a:ext>
            </a:extLst>
          </p:cNvPr>
          <p:cNvGrpSpPr>
            <a:grpSpLocks/>
          </p:cNvGrpSpPr>
          <p:nvPr/>
        </p:nvGrpSpPr>
        <p:grpSpPr bwMode="auto">
          <a:xfrm>
            <a:off x="10608733" y="1780117"/>
            <a:ext cx="958851" cy="649816"/>
            <a:chOff x="7957277" y="1334901"/>
            <a:chExt cx="719179" cy="488192"/>
          </a:xfrm>
        </p:grpSpPr>
        <p:sp>
          <p:nvSpPr>
            <p:cNvPr id="33865" name="Rectangle 22">
              <a:extLst>
                <a:ext uri="{FF2B5EF4-FFF2-40B4-BE49-F238E27FC236}">
                  <a16:creationId xmlns:a16="http://schemas.microsoft.com/office/drawing/2014/main" id="{6D26203E-E45D-4F4A-A979-654B5AD3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277" y="1554112"/>
              <a:ext cx="71917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66" name="Line 27">
              <a:extLst>
                <a:ext uri="{FF2B5EF4-FFF2-40B4-BE49-F238E27FC236}">
                  <a16:creationId xmlns:a16="http://schemas.microsoft.com/office/drawing/2014/main" id="{A26A5993-F80F-4311-9EBE-4A5998572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16416" y="1334901"/>
              <a:ext cx="0" cy="2689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F3F15E2-9BEC-4ACD-9F78-BFE2C568C7B2}"/>
              </a:ext>
            </a:extLst>
          </p:cNvPr>
          <p:cNvGrpSpPr>
            <a:grpSpLocks/>
          </p:cNvGrpSpPr>
          <p:nvPr/>
        </p:nvGrpSpPr>
        <p:grpSpPr bwMode="auto">
          <a:xfrm>
            <a:off x="9260417" y="1172634"/>
            <a:ext cx="2885016" cy="607484"/>
            <a:chOff x="6945444" y="879331"/>
            <a:chExt cx="2163060" cy="455571"/>
          </a:xfrm>
        </p:grpSpPr>
        <p:sp>
          <p:nvSpPr>
            <p:cNvPr id="33861" name="Rectangle 29">
              <a:extLst>
                <a:ext uri="{FF2B5EF4-FFF2-40B4-BE49-F238E27FC236}">
                  <a16:creationId xmlns:a16="http://schemas.microsoft.com/office/drawing/2014/main" id="{CDF8D6D0-5E57-4EAB-9903-0C0105B93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5678" y="1065921"/>
              <a:ext cx="158282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62" name="Rectangle 35">
              <a:extLst>
                <a:ext uri="{FF2B5EF4-FFF2-40B4-BE49-F238E27FC236}">
                  <a16:creationId xmlns:a16="http://schemas.microsoft.com/office/drawing/2014/main" id="{4E84BE2B-D70C-42B0-9F64-4FC5711F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444" y="1059583"/>
              <a:ext cx="72076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动词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63" name="Line 36">
              <a:extLst>
                <a:ext uri="{FF2B5EF4-FFF2-40B4-BE49-F238E27FC236}">
                  <a16:creationId xmlns:a16="http://schemas.microsoft.com/office/drawing/2014/main" id="{58C57B82-99BA-4B71-A21C-856D74835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0535" y="879331"/>
              <a:ext cx="409044" cy="173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64" name="Line 37">
              <a:extLst>
                <a:ext uri="{FF2B5EF4-FFF2-40B4-BE49-F238E27FC236}">
                  <a16:creationId xmlns:a16="http://schemas.microsoft.com/office/drawing/2014/main" id="{F67749CC-1502-48D8-BA0D-C67E271AB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5727" y="879332"/>
              <a:ext cx="404346" cy="195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C140C64-E217-487F-A4CE-8C5A42460289}"/>
              </a:ext>
            </a:extLst>
          </p:cNvPr>
          <p:cNvGrpSpPr>
            <a:grpSpLocks/>
          </p:cNvGrpSpPr>
          <p:nvPr/>
        </p:nvGrpSpPr>
        <p:grpSpPr bwMode="auto">
          <a:xfrm>
            <a:off x="6862234" y="635590"/>
            <a:ext cx="4610100" cy="602663"/>
            <a:chOff x="5146324" y="475994"/>
            <a:chExt cx="3458124" cy="453316"/>
          </a:xfrm>
        </p:grpSpPr>
        <p:sp>
          <p:nvSpPr>
            <p:cNvPr id="33857" name="Rectangle 18">
              <a:extLst>
                <a:ext uri="{FF2B5EF4-FFF2-40B4-BE49-F238E27FC236}">
                  <a16:creationId xmlns:a16="http://schemas.microsoft.com/office/drawing/2014/main" id="{880E6983-A24F-4FBA-AFBC-2F7B0C21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324" y="659671"/>
              <a:ext cx="1368502" cy="236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58" name="Line 31">
              <a:extLst>
                <a:ext uri="{FF2B5EF4-FFF2-40B4-BE49-F238E27FC236}">
                  <a16:creationId xmlns:a16="http://schemas.microsoft.com/office/drawing/2014/main" id="{4EC7C4EE-F765-4C39-A2B9-8CFCA940B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2636" y="475994"/>
              <a:ext cx="1346642" cy="2164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59" name="Line 32">
              <a:extLst>
                <a:ext uri="{FF2B5EF4-FFF2-40B4-BE49-F238E27FC236}">
                  <a16:creationId xmlns:a16="http://schemas.microsoft.com/office/drawing/2014/main" id="{99061392-3BD9-443A-B04F-EA0BE82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1139" y="508821"/>
              <a:ext cx="475071" cy="150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60" name="Rectangle 38">
              <a:extLst>
                <a:ext uri="{FF2B5EF4-FFF2-40B4-BE49-F238E27FC236}">
                  <a16:creationId xmlns:a16="http://schemas.microsoft.com/office/drawing/2014/main" id="{60A513D1-4482-4991-B0AC-9C3D909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548" y="638906"/>
              <a:ext cx="1547900" cy="29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marL="0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动词短语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FDFDF22-9C63-4D5C-8F7E-F7133B6613F2}"/>
              </a:ext>
            </a:extLst>
          </p:cNvPr>
          <p:cNvGrpSpPr>
            <a:grpSpLocks/>
          </p:cNvGrpSpPr>
          <p:nvPr/>
        </p:nvGrpSpPr>
        <p:grpSpPr bwMode="auto">
          <a:xfrm>
            <a:off x="10608733" y="2364317"/>
            <a:ext cx="958851" cy="668867"/>
            <a:chOff x="7956376" y="1773148"/>
            <a:chExt cx="719179" cy="501066"/>
          </a:xfrm>
        </p:grpSpPr>
        <p:sp>
          <p:nvSpPr>
            <p:cNvPr id="33855" name="Line 25">
              <a:extLst>
                <a:ext uri="{FF2B5EF4-FFF2-40B4-BE49-F238E27FC236}">
                  <a16:creationId xmlns:a16="http://schemas.microsoft.com/office/drawing/2014/main" id="{E9BB0E81-B141-4EFC-969E-D6DED1745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16416" y="1773148"/>
              <a:ext cx="0" cy="215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56" name="Rectangle 22">
              <a:extLst>
                <a:ext uri="{FF2B5EF4-FFF2-40B4-BE49-F238E27FC236}">
                  <a16:creationId xmlns:a16="http://schemas.microsoft.com/office/drawing/2014/main" id="{5FA65280-E5E4-43A2-A893-10ED30A67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376" y="2005233"/>
              <a:ext cx="71917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apple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6" name="Rectangle 26">
            <a:extLst>
              <a:ext uri="{FF2B5EF4-FFF2-40B4-BE49-F238E27FC236}">
                <a16:creationId xmlns:a16="http://schemas.microsoft.com/office/drawing/2014/main" id="{611251C9-E469-49C0-8BCD-41EC149A4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299" y="260352"/>
            <a:ext cx="1485900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句子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</a:t>
            </a:r>
            <a:endParaRPr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9BD927D-B063-4A71-A1D1-34BDC01997B5}"/>
              </a:ext>
            </a:extLst>
          </p:cNvPr>
          <p:cNvGrpSpPr>
            <a:grpSpLocks/>
          </p:cNvGrpSpPr>
          <p:nvPr/>
        </p:nvGrpSpPr>
        <p:grpSpPr bwMode="auto">
          <a:xfrm>
            <a:off x="6479118" y="1195918"/>
            <a:ext cx="2978149" cy="575733"/>
            <a:chOff x="4860032" y="896516"/>
            <a:chExt cx="2232248" cy="432048"/>
          </a:xfrm>
        </p:grpSpPr>
        <p:sp>
          <p:nvSpPr>
            <p:cNvPr id="33851" name="Line 14">
              <a:extLst>
                <a:ext uri="{FF2B5EF4-FFF2-40B4-BE49-F238E27FC236}">
                  <a16:creationId xmlns:a16="http://schemas.microsoft.com/office/drawing/2014/main" id="{5ABFD5B0-35CB-4740-A945-21637FAA5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122" y="896516"/>
              <a:ext cx="438578" cy="1969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52" name="Line 14">
              <a:extLst>
                <a:ext uri="{FF2B5EF4-FFF2-40B4-BE49-F238E27FC236}">
                  <a16:creationId xmlns:a16="http://schemas.microsoft.com/office/drawing/2014/main" id="{B821559F-C429-4C8F-A7D7-EE9A6AD75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35893" y="896516"/>
              <a:ext cx="409044" cy="195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53" name="Rectangle 29">
              <a:extLst>
                <a:ext uri="{FF2B5EF4-FFF2-40B4-BE49-F238E27FC236}">
                  <a16:creationId xmlns:a16="http://schemas.microsoft.com/office/drawing/2014/main" id="{BC26F237-84D4-4E30-B6F2-FF6C03C4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54" y="1059583"/>
              <a:ext cx="158282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54" name="Rectangle 35">
              <a:extLst>
                <a:ext uri="{FF2B5EF4-FFF2-40B4-BE49-F238E27FC236}">
                  <a16:creationId xmlns:a16="http://schemas.microsoft.com/office/drawing/2014/main" id="{77D21B47-5BC6-492C-B0C3-B6B0A75E3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032" y="1059583"/>
              <a:ext cx="72076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形容词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1ACD109D-3A5E-4326-93E8-4003EB294D36}"/>
              </a:ext>
            </a:extLst>
          </p:cNvPr>
          <p:cNvGrpSpPr>
            <a:grpSpLocks/>
          </p:cNvGrpSpPr>
          <p:nvPr/>
        </p:nvGrpSpPr>
        <p:grpSpPr bwMode="auto">
          <a:xfrm>
            <a:off x="9389530" y="1676401"/>
            <a:ext cx="697626" cy="749128"/>
            <a:chOff x="7042588" y="1256556"/>
            <a:chExt cx="522737" cy="562958"/>
          </a:xfrm>
        </p:grpSpPr>
        <p:sp>
          <p:nvSpPr>
            <p:cNvPr id="33849" name="Line 19">
              <a:extLst>
                <a:ext uri="{FF2B5EF4-FFF2-40B4-BE49-F238E27FC236}">
                  <a16:creationId xmlns:a16="http://schemas.microsoft.com/office/drawing/2014/main" id="{3E090D3B-9EA8-4DBD-A7D7-4639B19DF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18248" y="1256556"/>
              <a:ext cx="4084" cy="324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50" name="矩形 17">
              <a:extLst>
                <a:ext uri="{FF2B5EF4-FFF2-40B4-BE49-F238E27FC236}">
                  <a16:creationId xmlns:a16="http://schemas.microsoft.com/office/drawing/2014/main" id="{84DEF49A-10AB-45DD-8805-DFA2933A8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88" y="1472580"/>
              <a:ext cx="522737" cy="346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eats</a:t>
              </a:r>
              <a:endParaRPr lang="zh-CN" altLang="en-US" sz="1867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3854A43-8B37-4CB4-84C4-F91F0CD88A34}"/>
              </a:ext>
            </a:extLst>
          </p:cNvPr>
          <p:cNvGrpSpPr>
            <a:grpSpLocks/>
          </p:cNvGrpSpPr>
          <p:nvPr/>
        </p:nvGrpSpPr>
        <p:grpSpPr bwMode="auto">
          <a:xfrm>
            <a:off x="6576485" y="1676401"/>
            <a:ext cx="958849" cy="666751"/>
            <a:chOff x="4932040" y="1256556"/>
            <a:chExt cx="719179" cy="501066"/>
          </a:xfrm>
        </p:grpSpPr>
        <p:sp>
          <p:nvSpPr>
            <p:cNvPr id="33847" name="Line 25">
              <a:extLst>
                <a:ext uri="{FF2B5EF4-FFF2-40B4-BE49-F238E27FC236}">
                  <a16:creationId xmlns:a16="http://schemas.microsoft.com/office/drawing/2014/main" id="{2BAF69F4-3E64-49B4-BFB7-4859A3CC9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080" y="1256556"/>
              <a:ext cx="0" cy="215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48" name="Rectangle 22">
              <a:extLst>
                <a:ext uri="{FF2B5EF4-FFF2-40B4-BE49-F238E27FC236}">
                  <a16:creationId xmlns:a16="http://schemas.microsoft.com/office/drawing/2014/main" id="{AB9D109D-3846-4260-B4F4-2B3866D58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1488641"/>
              <a:ext cx="71917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little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AC19B65-C932-4A7B-9714-27CCFF1CF79C}"/>
              </a:ext>
            </a:extLst>
          </p:cNvPr>
          <p:cNvGrpSpPr>
            <a:grpSpLocks/>
          </p:cNvGrpSpPr>
          <p:nvPr/>
        </p:nvGrpSpPr>
        <p:grpSpPr bwMode="auto">
          <a:xfrm>
            <a:off x="7920567" y="1771651"/>
            <a:ext cx="958851" cy="649816"/>
            <a:chOff x="5941053" y="1328564"/>
            <a:chExt cx="719179" cy="488192"/>
          </a:xfrm>
        </p:grpSpPr>
        <p:sp>
          <p:nvSpPr>
            <p:cNvPr id="33845" name="Rectangle 22">
              <a:extLst>
                <a:ext uri="{FF2B5EF4-FFF2-40B4-BE49-F238E27FC236}">
                  <a16:creationId xmlns:a16="http://schemas.microsoft.com/office/drawing/2014/main" id="{73D610AD-3853-42B1-83F6-9740BC91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053" y="1547775"/>
              <a:ext cx="71917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46" name="Line 27">
              <a:extLst>
                <a:ext uri="{FF2B5EF4-FFF2-40B4-BE49-F238E27FC236}">
                  <a16:creationId xmlns:a16="http://schemas.microsoft.com/office/drawing/2014/main" id="{D482387E-6091-4A97-9376-6DC6E0A59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192" y="1328564"/>
              <a:ext cx="0" cy="2689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00ED15B-1104-49B4-B239-C4031C3C098D}"/>
              </a:ext>
            </a:extLst>
          </p:cNvPr>
          <p:cNvGrpSpPr>
            <a:grpSpLocks/>
          </p:cNvGrpSpPr>
          <p:nvPr/>
        </p:nvGrpSpPr>
        <p:grpSpPr bwMode="auto">
          <a:xfrm>
            <a:off x="7920567" y="2355851"/>
            <a:ext cx="958851" cy="668867"/>
            <a:chOff x="5940152" y="1766811"/>
            <a:chExt cx="719179" cy="501066"/>
          </a:xfrm>
        </p:grpSpPr>
        <p:sp>
          <p:nvSpPr>
            <p:cNvPr id="33843" name="Line 25">
              <a:extLst>
                <a:ext uri="{FF2B5EF4-FFF2-40B4-BE49-F238E27FC236}">
                  <a16:creationId xmlns:a16="http://schemas.microsoft.com/office/drawing/2014/main" id="{89C8C0C7-EAA9-43BC-970E-AFF6489E0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192" y="1766811"/>
              <a:ext cx="0" cy="215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44" name="Rectangle 22">
              <a:extLst>
                <a:ext uri="{FF2B5EF4-FFF2-40B4-BE49-F238E27FC236}">
                  <a16:creationId xmlns:a16="http://schemas.microsoft.com/office/drawing/2014/main" id="{190519AB-BB63-4765-A676-27C29911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52" y="1998896"/>
              <a:ext cx="71917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boy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17A2D19-648F-4B20-B747-E9117A30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849" y="24751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推导</a:t>
            </a:r>
            <a:endParaRPr kumimoji="1" lang="en-US" altLang="zh-CN" sz="2400" b="1" dirty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21766D4-D5EA-441C-AE37-9EEA4FB3D030}"/>
              </a:ext>
            </a:extLst>
          </p:cNvPr>
          <p:cNvGrpSpPr>
            <a:grpSpLocks/>
          </p:cNvGrpSpPr>
          <p:nvPr/>
        </p:nvGrpSpPr>
        <p:grpSpPr bwMode="auto">
          <a:xfrm>
            <a:off x="10659533" y="5613401"/>
            <a:ext cx="958851" cy="579967"/>
            <a:chOff x="7994518" y="4210036"/>
            <a:chExt cx="719179" cy="434458"/>
          </a:xfrm>
        </p:grpSpPr>
        <p:sp>
          <p:nvSpPr>
            <p:cNvPr id="33841" name="Rectangle 22">
              <a:extLst>
                <a:ext uri="{FF2B5EF4-FFF2-40B4-BE49-F238E27FC236}">
                  <a16:creationId xmlns:a16="http://schemas.microsoft.com/office/drawing/2014/main" id="{2B8647F4-628F-42D5-B8F9-422251110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4518" y="4210036"/>
              <a:ext cx="71917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42" name="Line 25">
              <a:extLst>
                <a:ext uri="{FF2B5EF4-FFF2-40B4-BE49-F238E27FC236}">
                  <a16:creationId xmlns:a16="http://schemas.microsoft.com/office/drawing/2014/main" id="{51FF8D43-8831-44E8-AE44-8582F0EE5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53657" y="4429072"/>
              <a:ext cx="0" cy="215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480" name="组合 20479">
            <a:extLst>
              <a:ext uri="{FF2B5EF4-FFF2-40B4-BE49-F238E27FC236}">
                <a16:creationId xmlns:a16="http://schemas.microsoft.com/office/drawing/2014/main" id="{AEBA1A0E-B09C-41DE-969D-6E6553A135B5}"/>
              </a:ext>
            </a:extLst>
          </p:cNvPr>
          <p:cNvGrpSpPr>
            <a:grpSpLocks/>
          </p:cNvGrpSpPr>
          <p:nvPr/>
        </p:nvGrpSpPr>
        <p:grpSpPr bwMode="auto">
          <a:xfrm>
            <a:off x="10083800" y="4961467"/>
            <a:ext cx="2110317" cy="717551"/>
            <a:chOff x="7562919" y="3721845"/>
            <a:chExt cx="1582826" cy="537961"/>
          </a:xfrm>
        </p:grpSpPr>
        <p:sp>
          <p:nvSpPr>
            <p:cNvPr id="33839" name="Line 27">
              <a:extLst>
                <a:ext uri="{FF2B5EF4-FFF2-40B4-BE49-F238E27FC236}">
                  <a16:creationId xmlns:a16="http://schemas.microsoft.com/office/drawing/2014/main" id="{7DDE41E2-2A58-4FCC-A40C-E35DF68F4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53657" y="3990825"/>
              <a:ext cx="0" cy="2689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40" name="Rectangle 29">
              <a:extLst>
                <a:ext uri="{FF2B5EF4-FFF2-40B4-BE49-F238E27FC236}">
                  <a16:creationId xmlns:a16="http://schemas.microsoft.com/office/drawing/2014/main" id="{12BCB187-2DD8-4D21-BE9B-BC95F07E7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919" y="3721845"/>
              <a:ext cx="158282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9E9BDF9-8946-436F-B721-772A90448CBB}"/>
              </a:ext>
            </a:extLst>
          </p:cNvPr>
          <p:cNvGrpSpPr>
            <a:grpSpLocks/>
          </p:cNvGrpSpPr>
          <p:nvPr/>
        </p:nvGrpSpPr>
        <p:grpSpPr bwMode="auto">
          <a:xfrm>
            <a:off x="9311218" y="5566833"/>
            <a:ext cx="960967" cy="694267"/>
            <a:chOff x="6982685" y="4174977"/>
            <a:chExt cx="720766" cy="521414"/>
          </a:xfrm>
        </p:grpSpPr>
        <p:sp>
          <p:nvSpPr>
            <p:cNvPr id="33837" name="Line 19">
              <a:extLst>
                <a:ext uri="{FF2B5EF4-FFF2-40B4-BE49-F238E27FC236}">
                  <a16:creationId xmlns:a16="http://schemas.microsoft.com/office/drawing/2014/main" id="{2EA96D17-D25F-4DA8-997F-8DAE9BA53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5489" y="4371950"/>
              <a:ext cx="4084" cy="324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38" name="Rectangle 35">
              <a:extLst>
                <a:ext uri="{FF2B5EF4-FFF2-40B4-BE49-F238E27FC236}">
                  <a16:creationId xmlns:a16="http://schemas.microsoft.com/office/drawing/2014/main" id="{B0F6B9BB-64C1-420A-B2AE-8E8D98CB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685" y="4174977"/>
              <a:ext cx="72076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动词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481" name="组合 20480">
            <a:extLst>
              <a:ext uri="{FF2B5EF4-FFF2-40B4-BE49-F238E27FC236}">
                <a16:creationId xmlns:a16="http://schemas.microsoft.com/office/drawing/2014/main" id="{1786F0FE-9E8C-4405-920A-5AFBE8F0C6B4}"/>
              </a:ext>
            </a:extLst>
          </p:cNvPr>
          <p:cNvGrpSpPr>
            <a:grpSpLocks/>
          </p:cNvGrpSpPr>
          <p:nvPr/>
        </p:nvGrpSpPr>
        <p:grpSpPr bwMode="auto">
          <a:xfrm>
            <a:off x="9459384" y="4392085"/>
            <a:ext cx="2063749" cy="994833"/>
            <a:chOff x="7093789" y="3294830"/>
            <a:chExt cx="1547900" cy="744645"/>
          </a:xfrm>
        </p:grpSpPr>
        <p:sp>
          <p:nvSpPr>
            <p:cNvPr id="33834" name="Line 36">
              <a:extLst>
                <a:ext uri="{FF2B5EF4-FFF2-40B4-BE49-F238E27FC236}">
                  <a16:creationId xmlns:a16="http://schemas.microsoft.com/office/drawing/2014/main" id="{B11F65D9-7261-4C9E-B07E-187AAD88C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9573" y="3535254"/>
              <a:ext cx="437247" cy="504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35" name="Line 37">
              <a:extLst>
                <a:ext uri="{FF2B5EF4-FFF2-40B4-BE49-F238E27FC236}">
                  <a16:creationId xmlns:a16="http://schemas.microsoft.com/office/drawing/2014/main" id="{92D665B9-ED3B-40D8-8DE7-0DFCA4439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968" y="3535256"/>
              <a:ext cx="404346" cy="195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36" name="Rectangle 38">
              <a:extLst>
                <a:ext uri="{FF2B5EF4-FFF2-40B4-BE49-F238E27FC236}">
                  <a16:creationId xmlns:a16="http://schemas.microsoft.com/office/drawing/2014/main" id="{FA6C996D-A3C7-46DA-A00F-C834733B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3789" y="3294830"/>
              <a:ext cx="1547900" cy="29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marL="0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动词短语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0482" name="组合 20481">
            <a:extLst>
              <a:ext uri="{FF2B5EF4-FFF2-40B4-BE49-F238E27FC236}">
                <a16:creationId xmlns:a16="http://schemas.microsoft.com/office/drawing/2014/main" id="{B92B828B-E487-45EE-97D3-E5C5EB252D07}"/>
              </a:ext>
            </a:extLst>
          </p:cNvPr>
          <p:cNvGrpSpPr>
            <a:grpSpLocks/>
          </p:cNvGrpSpPr>
          <p:nvPr/>
        </p:nvGrpSpPr>
        <p:grpSpPr bwMode="auto">
          <a:xfrm>
            <a:off x="7812618" y="3801534"/>
            <a:ext cx="2459567" cy="662517"/>
            <a:chOff x="5859877" y="2851410"/>
            <a:chExt cx="1843574" cy="496977"/>
          </a:xfrm>
        </p:grpSpPr>
        <p:sp>
          <p:nvSpPr>
            <p:cNvPr id="33831" name="Line 31">
              <a:extLst>
                <a:ext uri="{FF2B5EF4-FFF2-40B4-BE49-F238E27FC236}">
                  <a16:creationId xmlns:a16="http://schemas.microsoft.com/office/drawing/2014/main" id="{727AF835-F9FE-48BB-BF97-364AE064F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9877" y="3133068"/>
              <a:ext cx="872948" cy="215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32" name="Line 32">
              <a:extLst>
                <a:ext uri="{FF2B5EF4-FFF2-40B4-BE49-F238E27FC236}">
                  <a16:creationId xmlns:a16="http://schemas.microsoft.com/office/drawing/2014/main" id="{2B5053BF-92B9-4ECF-84DC-A8C3620B6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2825" y="3133069"/>
              <a:ext cx="970626" cy="1825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33" name="Rectangle 26">
              <a:extLst>
                <a:ext uri="{FF2B5EF4-FFF2-40B4-BE49-F238E27FC236}">
                  <a16:creationId xmlns:a16="http://schemas.microsoft.com/office/drawing/2014/main" id="{1F5783F1-10DD-4D26-9DFE-13DC6E0CE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581" y="2851410"/>
              <a:ext cx="111448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句子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873E4EE-6DBD-42BB-9000-F5297FB57685}"/>
              </a:ext>
            </a:extLst>
          </p:cNvPr>
          <p:cNvGrpSpPr>
            <a:grpSpLocks/>
          </p:cNvGrpSpPr>
          <p:nvPr/>
        </p:nvGrpSpPr>
        <p:grpSpPr bwMode="auto">
          <a:xfrm>
            <a:off x="6910918" y="4421717"/>
            <a:ext cx="1824567" cy="1056216"/>
            <a:chOff x="5183565" y="3315595"/>
            <a:chExt cx="1368502" cy="792535"/>
          </a:xfrm>
        </p:grpSpPr>
        <p:sp>
          <p:nvSpPr>
            <p:cNvPr id="33828" name="Line 14">
              <a:extLst>
                <a:ext uri="{FF2B5EF4-FFF2-40B4-BE49-F238E27FC236}">
                  <a16:creationId xmlns:a16="http://schemas.microsoft.com/office/drawing/2014/main" id="{266E04A5-660B-4B02-9107-6515CC3EF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9321" y="3552440"/>
              <a:ext cx="522620" cy="555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29" name="Rectangle 18">
              <a:extLst>
                <a:ext uri="{FF2B5EF4-FFF2-40B4-BE49-F238E27FC236}">
                  <a16:creationId xmlns:a16="http://schemas.microsoft.com/office/drawing/2014/main" id="{B2585A86-065F-4F41-BC39-ED18DBD32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565" y="3315595"/>
              <a:ext cx="1368502" cy="236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30" name="Line 14">
              <a:extLst>
                <a:ext uri="{FF2B5EF4-FFF2-40B4-BE49-F238E27FC236}">
                  <a16:creationId xmlns:a16="http://schemas.microsoft.com/office/drawing/2014/main" id="{43FF818E-0F89-4B38-9EFE-993AB5BB6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73134" y="3552440"/>
              <a:ext cx="409044" cy="195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2D48AEB-6AAC-40B2-85E1-64ED0AF2A680}"/>
              </a:ext>
            </a:extLst>
          </p:cNvPr>
          <p:cNvGrpSpPr>
            <a:grpSpLocks/>
          </p:cNvGrpSpPr>
          <p:nvPr/>
        </p:nvGrpSpPr>
        <p:grpSpPr bwMode="auto">
          <a:xfrm>
            <a:off x="6529918" y="5636684"/>
            <a:ext cx="960967" cy="575733"/>
            <a:chOff x="4897273" y="4227934"/>
            <a:chExt cx="720766" cy="432048"/>
          </a:xfrm>
        </p:grpSpPr>
        <p:sp>
          <p:nvSpPr>
            <p:cNvPr id="33826" name="Rectangle 35">
              <a:extLst>
                <a:ext uri="{FF2B5EF4-FFF2-40B4-BE49-F238E27FC236}">
                  <a16:creationId xmlns:a16="http://schemas.microsoft.com/office/drawing/2014/main" id="{E0B29C0D-236B-46C9-9BFF-B91A36D7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273" y="4227934"/>
              <a:ext cx="72076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形容词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27" name="Line 25">
              <a:extLst>
                <a:ext uri="{FF2B5EF4-FFF2-40B4-BE49-F238E27FC236}">
                  <a16:creationId xmlns:a16="http://schemas.microsoft.com/office/drawing/2014/main" id="{1B13AB6A-3333-4546-916E-D5342C41D5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9321" y="4444560"/>
              <a:ext cx="0" cy="215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7" name="Rectangle 22">
            <a:extLst>
              <a:ext uri="{FF2B5EF4-FFF2-40B4-BE49-F238E27FC236}">
                <a16:creationId xmlns:a16="http://schemas.microsoft.com/office/drawing/2014/main" id="{37CF87C0-ACD4-42FA-A960-456DB48A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067" y="6286500"/>
            <a:ext cx="5115984" cy="39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little          boy            eats         apple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8A3AA74-E0F0-4973-9EE4-3ADCB9543B14}"/>
              </a:ext>
            </a:extLst>
          </p:cNvPr>
          <p:cNvGrpSpPr>
            <a:grpSpLocks/>
          </p:cNvGrpSpPr>
          <p:nvPr/>
        </p:nvGrpSpPr>
        <p:grpSpPr bwMode="auto">
          <a:xfrm>
            <a:off x="7971367" y="5604934"/>
            <a:ext cx="958851" cy="579967"/>
            <a:chOff x="5978294" y="4203699"/>
            <a:chExt cx="719179" cy="434458"/>
          </a:xfrm>
        </p:grpSpPr>
        <p:sp>
          <p:nvSpPr>
            <p:cNvPr id="33824" name="Rectangle 22">
              <a:extLst>
                <a:ext uri="{FF2B5EF4-FFF2-40B4-BE49-F238E27FC236}">
                  <a16:creationId xmlns:a16="http://schemas.microsoft.com/office/drawing/2014/main" id="{71BCED8F-25EA-4186-9E0E-63B3D5018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294" y="4203699"/>
              <a:ext cx="719179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25" name="Line 25">
              <a:extLst>
                <a:ext uri="{FF2B5EF4-FFF2-40B4-BE49-F238E27FC236}">
                  <a16:creationId xmlns:a16="http://schemas.microsoft.com/office/drawing/2014/main" id="{E63B6AE6-2B73-4954-B481-A5034CEB3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7433" y="4422735"/>
              <a:ext cx="0" cy="215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1E9B498-A11D-4BDD-8AA6-D99F32693248}"/>
              </a:ext>
            </a:extLst>
          </p:cNvPr>
          <p:cNvGrpSpPr>
            <a:grpSpLocks/>
          </p:cNvGrpSpPr>
          <p:nvPr/>
        </p:nvGrpSpPr>
        <p:grpSpPr bwMode="auto">
          <a:xfrm>
            <a:off x="7395634" y="4953001"/>
            <a:ext cx="2110317" cy="717551"/>
            <a:chOff x="5546695" y="3715507"/>
            <a:chExt cx="1582826" cy="537962"/>
          </a:xfrm>
        </p:grpSpPr>
        <p:sp>
          <p:nvSpPr>
            <p:cNvPr id="33822" name="Rectangle 29">
              <a:extLst>
                <a:ext uri="{FF2B5EF4-FFF2-40B4-BE49-F238E27FC236}">
                  <a16:creationId xmlns:a16="http://schemas.microsoft.com/office/drawing/2014/main" id="{AC69659E-650F-4A4F-98DE-6D9F486C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695" y="3715507"/>
              <a:ext cx="1582826" cy="268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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名词短语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</a:t>
              </a:r>
              <a:endPara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823" name="Line 27">
              <a:extLst>
                <a:ext uri="{FF2B5EF4-FFF2-40B4-BE49-F238E27FC236}">
                  <a16:creationId xmlns:a16="http://schemas.microsoft.com/office/drawing/2014/main" id="{38454A9E-1307-473E-9E6F-7E9439DD0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7433" y="3984488"/>
              <a:ext cx="0" cy="2689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3820" name="Rectangle 22">
            <a:extLst>
              <a:ext uri="{FF2B5EF4-FFF2-40B4-BE49-F238E27FC236}">
                <a16:creationId xmlns:a16="http://schemas.microsoft.com/office/drawing/2014/main" id="{B5CA0A99-9F85-4E12-8596-CD882F63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2" y="6206068"/>
            <a:ext cx="958849" cy="35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525164A-C7D9-489A-9687-7D98120F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267" y="6250518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kumimoji="1" lang="en-US" altLang="zh-CN" sz="2400" b="1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6BEF8C-1142-4710-A896-0BDA8854A88A}"/>
              </a:ext>
            </a:extLst>
          </p:cNvPr>
          <p:cNvSpPr/>
          <p:nvPr/>
        </p:nvSpPr>
        <p:spPr>
          <a:xfrm>
            <a:off x="40835" y="5925278"/>
            <a:ext cx="580319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I’m I do, sorry that afraid Dave I’m  can’t.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0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9" grpId="0"/>
      <p:bldP spid="77" grpId="0"/>
      <p:bldP spid="82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1022</Words>
  <Application>Microsoft Office PowerPoint</Application>
  <PresentationFormat>宽屏</PresentationFormat>
  <Paragraphs>205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等线</vt:lpstr>
      <vt:lpstr>华文楷体</vt:lpstr>
      <vt:lpstr>华文楷体 (正文)</vt:lpstr>
      <vt:lpstr>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4_波形</vt:lpstr>
      <vt:lpstr>1_波形</vt:lpstr>
      <vt:lpstr>2_波形</vt:lpstr>
      <vt:lpstr>PowerPoint 演示文稿</vt:lpstr>
      <vt:lpstr>第2讲（语言及其文法）要点</vt:lpstr>
      <vt:lpstr>第2讲（语言及其文法）要点</vt:lpstr>
      <vt:lpstr>第2讲（语言及其文法）要点</vt:lpstr>
      <vt:lpstr>第2讲（语言及其文法）要点</vt:lpstr>
      <vt:lpstr>第2讲（语言及其文法）要点</vt:lpstr>
      <vt:lpstr>第2讲（语言及其文法）要点</vt:lpstr>
      <vt:lpstr>第2讲（语言及其文法）要点</vt:lpstr>
      <vt:lpstr>第2讲（语言及其文法）要点</vt:lpstr>
      <vt:lpstr>第2讲（语言及其文法）要点</vt:lpstr>
      <vt:lpstr>第2讲（语言及其文法）要点</vt:lpstr>
      <vt:lpstr>第2讲（语言及其文法）</vt:lpstr>
      <vt:lpstr>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tanyulei@hit.edu.cn</dc:creator>
  <cp:lastModifiedBy>chenyin_hit@outlook.com</cp:lastModifiedBy>
  <cp:revision>30</cp:revision>
  <cp:lastPrinted>2020-02-27T02:39:17Z</cp:lastPrinted>
  <dcterms:created xsi:type="dcterms:W3CDTF">2020-02-26T02:33:28Z</dcterms:created>
  <dcterms:modified xsi:type="dcterms:W3CDTF">2023-02-21T23:42:42Z</dcterms:modified>
</cp:coreProperties>
</file>