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  <p:sldMasterId id="2147483673" r:id="rId5"/>
    <p:sldMasterId id="2147483676" r:id="rId6"/>
    <p:sldMasterId id="2147483679" r:id="rId7"/>
  </p:sldMasterIdLst>
  <p:notesMasterIdLst>
    <p:notesMasterId r:id="rId35"/>
  </p:notesMasterIdLst>
  <p:sldIdLst>
    <p:sldId id="730" r:id="rId8"/>
    <p:sldId id="817" r:id="rId9"/>
    <p:sldId id="818" r:id="rId10"/>
    <p:sldId id="600" r:id="rId11"/>
    <p:sldId id="516" r:id="rId12"/>
    <p:sldId id="518" r:id="rId13"/>
    <p:sldId id="819" r:id="rId14"/>
    <p:sldId id="821" r:id="rId15"/>
    <p:sldId id="822" r:id="rId16"/>
    <p:sldId id="823" r:id="rId17"/>
    <p:sldId id="840" r:id="rId18"/>
    <p:sldId id="827" r:id="rId19"/>
    <p:sldId id="828" r:id="rId20"/>
    <p:sldId id="829" r:id="rId21"/>
    <p:sldId id="831" r:id="rId22"/>
    <p:sldId id="833" r:id="rId23"/>
    <p:sldId id="834" r:id="rId24"/>
    <p:sldId id="843" r:id="rId25"/>
    <p:sldId id="841" r:id="rId26"/>
    <p:sldId id="842" r:id="rId27"/>
    <p:sldId id="736" r:id="rId28"/>
    <p:sldId id="737" r:id="rId29"/>
    <p:sldId id="738" r:id="rId30"/>
    <p:sldId id="739" r:id="rId31"/>
    <p:sldId id="740" r:id="rId32"/>
    <p:sldId id="284" r:id="rId33"/>
    <p:sldId id="838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EE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047" autoAdjust="0"/>
  </p:normalViewPr>
  <p:slideViewPr>
    <p:cSldViewPr snapToGrid="0">
      <p:cViewPr varScale="1">
        <p:scale>
          <a:sx n="59" d="100"/>
          <a:sy n="59" d="100"/>
        </p:scale>
        <p:origin x="77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DF469-C7CE-4397-97AB-1EF646B4F068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ACC3E-3447-407B-A697-A54F47B47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66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C4075C62-0D3B-4944-8B87-7733787C5D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13FD5BF8-5F42-4BE0-881E-08AAB9966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BCFDE46D-3B89-4184-BB66-7348B69EE1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98A7AC-730F-4350-8A41-3568E5F4A528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B9D109D4-353D-454A-AA7A-83440C1ECD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C71E7559-AF57-429D-8962-265E10E6A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E81F943A-E4E0-4F86-909E-C7073095CA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3A652E-0592-4A4C-9366-4E695F9B6687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4A9259A8-8DA8-4B8C-AC25-23B09966FD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6481746E-536C-4BA1-A2E6-DF2D1558F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F3EAA5A4-75C4-40AC-AA21-79FD9FA80C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9DA09A-47D8-4AB0-8BD8-5A9861D8E7C7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9410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D73DF341-34B5-45B0-87FB-257812C323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B83CF61B-6C1B-48C8-BA08-2A752FC56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CD2CE47D-915C-406C-9386-B4A05CA9CA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5FB8DD-4717-444A-B6BB-F96D69D5E02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DBC79074-DB73-4C9B-9097-98D0470256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2744A79E-D032-4756-A9FA-C76EE50A5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6A96515B-74A1-4FEF-89A6-9FAE797BF2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81A7EF-8C04-4942-92CE-BC7FAE373FF5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E84BABAA-D19D-439C-8B35-B87A03B606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DE8E4180-EBCC-43F1-9EB5-CB2B53088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E471135E-83A1-401A-96D1-7E9DCD9CC6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59BA0C-A627-4AAE-907E-998C0A4D2F6D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02004933-D706-40F8-9BD2-C52F74E925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3A7FA5B7-966A-402E-B4ED-239F8D205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21371926-A19D-48F3-8BE9-2A71C60B3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4D5278-28FC-4DA1-9F1A-C786C0CACE9C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2375CBFA-E7D0-429F-BD7B-4B0852B4E6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1AF210E-7640-4F56-93C9-D9385668A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AF051D81-0588-4C11-9286-82A7DB1148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BDD438-9521-499E-9106-54BBC8260B82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82C61046-8A06-4E3A-A797-86409C0B6D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DEEB5A-E408-4048-9A6A-5B60C95B268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BE909F11-9556-462B-A245-98178616E9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56FC03B0-5C2D-4649-B444-25FA4A9439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BABDB3DF-3606-0BCC-1B49-F28CB386C3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E92865-6059-41DA-A248-5405008053EE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46C8D62D-0BDC-D1B3-C8D7-53B891F1DA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25D0D88D-8F11-6157-6BC0-835BE9090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1300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364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0C9B6185-CE7F-41D7-8C75-A8B161345E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F356E89B-6576-4038-92A9-D999F03D51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662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3B0AA6A3-D5E8-4CF5-92E9-231B6B9B8A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D36DDD17-BE1F-4B49-BEF6-23117AFCD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EEC71342-1C2A-4156-B175-85712838CD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674826-629B-48D9-9E83-43C3648C45F7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0C9B6185-CE7F-41D7-8C75-A8B161345E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F356E89B-6576-4038-92A9-D999F03D51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95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>
            <a:extLst>
              <a:ext uri="{FF2B5EF4-FFF2-40B4-BE49-F238E27FC236}">
                <a16:creationId xmlns:a16="http://schemas.microsoft.com/office/drawing/2014/main" id="{6EDAE387-A03B-4AD1-B7BC-C0820D892F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备注占位符 2">
            <a:extLst>
              <a:ext uri="{FF2B5EF4-FFF2-40B4-BE49-F238E27FC236}">
                <a16:creationId xmlns:a16="http://schemas.microsoft.com/office/drawing/2014/main" id="{3765D6C8-621B-462A-924B-2625E99C2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6740" name="灯片编号占位符 3">
            <a:extLst>
              <a:ext uri="{FF2B5EF4-FFF2-40B4-BE49-F238E27FC236}">
                <a16:creationId xmlns:a16="http://schemas.microsoft.com/office/drawing/2014/main" id="{88C4F910-7147-46DB-9CFF-BC819F311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0C40DF-905B-48F9-B449-F6BD6D7200D2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>
            <a:extLst>
              <a:ext uri="{FF2B5EF4-FFF2-40B4-BE49-F238E27FC236}">
                <a16:creationId xmlns:a16="http://schemas.microsoft.com/office/drawing/2014/main" id="{462066D8-20D6-4B90-8A01-CC5B4E1C3A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备注占位符 2">
            <a:extLst>
              <a:ext uri="{FF2B5EF4-FFF2-40B4-BE49-F238E27FC236}">
                <a16:creationId xmlns:a16="http://schemas.microsoft.com/office/drawing/2014/main" id="{CCB77E94-24E5-4BFF-8555-C5829C211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18788" name="灯片编号占位符 3">
            <a:extLst>
              <a:ext uri="{FF2B5EF4-FFF2-40B4-BE49-F238E27FC236}">
                <a16:creationId xmlns:a16="http://schemas.microsoft.com/office/drawing/2014/main" id="{904C61F5-321E-4D40-A4A2-AB841E3157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4EAA9E-D264-4886-B868-6CB008882AD5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>
            <a:extLst>
              <a:ext uri="{FF2B5EF4-FFF2-40B4-BE49-F238E27FC236}">
                <a16:creationId xmlns:a16="http://schemas.microsoft.com/office/drawing/2014/main" id="{A89A9AD4-8638-4BFB-BAF4-3E6CF5815C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备注占位符 2">
            <a:extLst>
              <a:ext uri="{FF2B5EF4-FFF2-40B4-BE49-F238E27FC236}">
                <a16:creationId xmlns:a16="http://schemas.microsoft.com/office/drawing/2014/main" id="{BDAE5BD5-6E52-4786-A27F-6E240AD50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20836" name="灯片编号占位符 3">
            <a:extLst>
              <a:ext uri="{FF2B5EF4-FFF2-40B4-BE49-F238E27FC236}">
                <a16:creationId xmlns:a16="http://schemas.microsoft.com/office/drawing/2014/main" id="{E7522C52-AF97-40D6-92A1-1EA3CC1AC5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D2DEBD-C593-461B-B018-AEE19B55F5D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>
            <a:extLst>
              <a:ext uri="{FF2B5EF4-FFF2-40B4-BE49-F238E27FC236}">
                <a16:creationId xmlns:a16="http://schemas.microsoft.com/office/drawing/2014/main" id="{6E60B02F-27A3-4EAC-BD1C-5B445164C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备注占位符 2">
            <a:extLst>
              <a:ext uri="{FF2B5EF4-FFF2-40B4-BE49-F238E27FC236}">
                <a16:creationId xmlns:a16="http://schemas.microsoft.com/office/drawing/2014/main" id="{A98F8308-B16A-47C9-AAD5-F23657863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22884" name="灯片编号占位符 3">
            <a:extLst>
              <a:ext uri="{FF2B5EF4-FFF2-40B4-BE49-F238E27FC236}">
                <a16:creationId xmlns:a16="http://schemas.microsoft.com/office/drawing/2014/main" id="{49D8EE78-2D08-4303-A841-D6817482C2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726241-EE63-46DB-A1D3-CA778E1A763B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>
            <a:extLst>
              <a:ext uri="{FF2B5EF4-FFF2-40B4-BE49-F238E27FC236}">
                <a16:creationId xmlns:a16="http://schemas.microsoft.com/office/drawing/2014/main" id="{ACE1772A-9267-46F3-A1EC-FA9531822C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备注占位符 2">
            <a:extLst>
              <a:ext uri="{FF2B5EF4-FFF2-40B4-BE49-F238E27FC236}">
                <a16:creationId xmlns:a16="http://schemas.microsoft.com/office/drawing/2014/main" id="{0C29EE71-A7BC-4C77-9BA3-9903BCE39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24932" name="灯片编号占位符 3">
            <a:extLst>
              <a:ext uri="{FF2B5EF4-FFF2-40B4-BE49-F238E27FC236}">
                <a16:creationId xmlns:a16="http://schemas.microsoft.com/office/drawing/2014/main" id="{A6105B88-DE37-46D3-9057-2DCA02DC33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284D86-6C44-4167-A413-CC3E39B5BCC2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35E2CBE6-EC91-449D-A9BC-1C555A50E3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476F4BBA-77B0-417D-9950-D2FCF84FBE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7C1A5CE3-B081-4FA4-8B13-AE384DAAC1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5B3BD7-CB25-49E3-9332-AF46EE3FB62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3B6A8049-261E-444F-B505-4B23B8D435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5C07071F-09AA-48F7-BFF1-F98D04120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E56D0572-1D80-4D99-B59D-62B661DE89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AA9BF4-A136-4E20-83C7-E1345D0FB11C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14A0CD75-D13F-408E-B8FB-EE1F6B38BB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3D90B72E-B490-4221-8952-B1109DB9D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10D7F8DD-4CA8-4261-88E8-0589F8A8B2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04BE7-812E-4201-9EEE-19719EE7991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D99022D7-5BCA-4142-BDB3-40222FC18C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3BB2983-6315-40AE-AB23-C8A9FEC50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865A2BAC-6E0B-4FD1-BD5A-9F388B6F6C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7F8433-E2A5-48CF-B983-ADC14F6B4CB8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F3DFF77-A4D6-41D0-B6DB-14783B4B26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B9EC487-AD60-4D72-9D4B-E93156973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0793BE9-C0C5-4746-A8E1-9C0A49E2F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BBD73CC-63E1-4BC2-B2BA-28510CBE93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50AF03FE-721B-4736-88FB-F89919234A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6972BAA3-6902-4FEA-BFE3-D1A1315A2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4391B523-41D0-491A-9DDF-64ACF75DF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62A27C-6C5D-41C6-BFBF-F6E5542AE1D4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7A99493B-3E82-4CA5-A1D7-DE3C7DDA14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D9E0D21D-731B-4403-9E2E-C3CC77118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9AADCB61-F31D-4A9B-9AA3-50AD87A6A4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770D20-4B42-465C-8292-4940AF625D9E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75F91C67-3743-4171-BBE7-8B7554E539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C6BA6409-9EFD-47F5-A279-60C183330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C9C2CA6C-D64A-4826-ADEA-90782D2292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2949D5-5055-456A-8757-E8C08379B1C6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DA156ACD-494F-4CC2-B5D6-5464C6A4C245}"/>
              </a:ext>
            </a:extLst>
          </p:cNvPr>
          <p:cNvSpPr/>
          <p:nvPr/>
        </p:nvSpPr>
        <p:spPr>
          <a:xfrm>
            <a:off x="304801" y="228601"/>
            <a:ext cx="11595100" cy="6034617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06D5BF6C-3C34-439B-9A10-054EEC3AF6D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1517" y="5353051"/>
            <a:ext cx="11631083" cy="1333500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CD24E564-9A80-4097-B445-5B72F0CB4CC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E8EF4615-A92A-46AC-BCE9-FFE7655A9DB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A599B54F-4D2F-4DEB-B93B-8E74CC1EE68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51E68F73-06FA-42FA-BEE0-9F8BE705DF2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3C023131-B307-4F87-BB41-A864DB62FF2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3"/>
            <a:ext cx="10363200" cy="1780108"/>
          </a:xfrm>
        </p:spPr>
        <p:txBody>
          <a:bodyPr anchor="b">
            <a:normAutofit/>
          </a:bodyPr>
          <a:lstStyle>
            <a:lvl1pPr>
              <a:defRPr sz="5867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789172F4-1541-4271-B520-75FD38ED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16BF73A-416E-42A4-8510-EF783763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F45626B-1EC6-4E38-8AB5-F7087D08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1B3D9680-0546-4078-81CC-37AEC88E47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501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DDBC8D11-6439-4ACE-8CA2-B42463F4E334}"/>
              </a:ext>
            </a:extLst>
          </p:cNvPr>
          <p:cNvSpPr/>
          <p:nvPr/>
        </p:nvSpPr>
        <p:spPr>
          <a:xfrm>
            <a:off x="304801" y="228601"/>
            <a:ext cx="11595100" cy="6034617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z="240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08CA1A26-24A6-47EF-94C5-B35848C506A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1517" y="5353051"/>
            <a:ext cx="11631083" cy="1333500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172FB854-9AD3-4069-A7E4-8C245B7278C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12825E34-2011-4D1B-A636-333B5AB6EE6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0616F7A9-12BA-45B1-A68C-D386F7CE4FB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1D6FBE98-653F-4B4E-9943-F453F5C9F09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51390A9D-08A2-4F87-9AA6-EB33A83DFC5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3"/>
            <a:ext cx="10363200" cy="1780108"/>
          </a:xfrm>
        </p:spPr>
        <p:txBody>
          <a:bodyPr anchor="b">
            <a:normAutofit/>
          </a:bodyPr>
          <a:lstStyle>
            <a:lvl1pPr>
              <a:defRPr sz="5867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FBC77EA-4893-42B2-A208-9FAC6D68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89EB152-D9AA-4D95-B90B-B0CCC122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E79C4F6-6D2A-4613-8272-D87EFD42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70AAB-7BE7-416B-8F39-94C1343552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798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07435" y="356659"/>
            <a:ext cx="10574965" cy="480053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77A88-64B4-4E00-8EE8-85E97865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B7056-467C-4A4D-A793-5AD6B991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FB0DA-ABCC-4123-8B87-1CCAAAB0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01F72-B974-4909-8FFF-8F275F1DBF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9859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F3F25065-3FA4-411B-B14B-06C7C9031A1D}"/>
              </a:ext>
            </a:extLst>
          </p:cNvPr>
          <p:cNvSpPr/>
          <p:nvPr/>
        </p:nvSpPr>
        <p:spPr>
          <a:xfrm>
            <a:off x="304801" y="228601"/>
            <a:ext cx="11595100" cy="6034617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z="240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A1D58056-EE44-4A39-88F0-6582A173426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1517" y="5353051"/>
            <a:ext cx="11631083" cy="1333500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72F8C296-F614-48E2-A603-D776D6C83C9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03DF719A-490B-48D0-AB7B-88E1AA0E6BB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692D662E-CB5D-436D-9EC6-76B18CDDEC7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DB28FA85-2DF8-4AC7-955D-A4FAAD0DB6F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5EAF66DD-EA16-4C9C-8818-7593A8A27E3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3"/>
            <a:ext cx="10363200" cy="1780108"/>
          </a:xfrm>
        </p:spPr>
        <p:txBody>
          <a:bodyPr anchor="b">
            <a:normAutofit/>
          </a:bodyPr>
          <a:lstStyle>
            <a:lvl1pPr>
              <a:defRPr sz="5867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6D4F042C-2B10-4616-A98F-00E030A9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5126CC4-0862-42FD-8E31-5FA83006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E86B75A-ABE4-4C95-9550-6DB7DA12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E50CF-E1C7-43A3-92D1-A334BA71CB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7093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07435" y="356659"/>
            <a:ext cx="10574965" cy="480053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6D4EF-4266-4C53-A1F3-025500E0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54D81-0763-445F-8D8E-ACD10876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EB592-C955-4A22-A43D-99E1C5C7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ED1EC-2735-4B07-B052-E91175F7DF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5422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819EBA-622D-457A-90ED-A16572DE26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17E041-F673-4198-9D1E-9934947629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86364F-03F4-4A6F-A530-CB8346C81D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5389B-49E8-40C8-B236-958B2267BE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382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24A885B-3D72-4904-939C-C529490F5C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EF242F-7D58-481B-A3DB-B0F98BE4B3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F51A2E-54A8-4A22-8C14-1087AE4005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62974-134D-417D-8CD4-C9C62050723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39243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149205-5966-47D7-AF54-D0CDB1E833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3E63BE-11D4-4BCF-8B68-5BCBD78C85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7488CAA-F617-49A8-ABAF-7C12BD10E8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A87CC-EE1F-4995-A452-CB6C2780130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59117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901D55-CC50-47CD-B42B-81E3C76234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216B12-F186-435F-9225-905F8CF87A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758869-B94A-496D-AE3D-45A47343B8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9ACFB-50EE-4C47-A7BA-4D5D57669C0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354143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BA84511-190B-472C-8719-B35C3553B1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57A918-03E7-419D-BE87-900876E3FA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0CBAFB4-A2D4-461D-B6F9-ED3F15EFA2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C9F54-BF2E-4001-A206-8EF102FBC48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28617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7FD09A-8295-465E-ADA0-F9671A2E27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6A4DE9F-053E-4833-8010-AE540E60B6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484F47C-A0DA-473F-9634-7B851B7148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E70ED-5F66-46A8-B9FD-36024B730F6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9681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07435" y="356659"/>
            <a:ext cx="10574965" cy="480053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C0803-AA65-4C01-832D-D08B1950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44B8D-DA05-4ED9-8EF9-920A5846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596BA-995F-4F39-AD85-0559D966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73DCADE4-E149-4B02-A89A-FBCE86C4FB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31025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4338DC3-D70E-4B71-A242-913C56F743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16E06DD-44D2-4F5B-8713-360ED90234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5DB7101-790B-4980-85CE-B6C35479B8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2A7FE-B82E-4BC0-80A5-CD3C0D1696B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580751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7F7174-EAE5-4B3C-ABDE-C35858DE7D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41C17B-2310-493B-A49F-467EBBA43A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60C43A-6464-4304-BF07-61DCBC4D36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7AB4F-1E9A-422D-ADB4-7B54C721D75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94590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03EA5B-B7A4-48B6-9219-FC76851C6B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2F6DA-CD27-45B2-8875-6EBB50FEE5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3C13F1-DD20-463F-AE3D-2732D1F98B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35B6A-4DCB-4AB6-A1B7-D4798D747DE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668303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9BFE50-5FFA-488C-AE50-8C1A2CB506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F3401B7-9C5E-4910-A22D-BD2D364573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B0DECF-AB9C-4976-BB8C-F3185B9B5E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F230D-2F07-4DA3-9E53-6293C64B218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066905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541A94-BF2E-476F-9204-D626C5B9EF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FC6F88-AA50-4724-AD9A-74E48F745F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033120-399C-49CC-9801-0664214552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8BB7C-6DE9-4DC8-9A3F-B43EADB101E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048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8DAA781A-16F5-481F-B560-FB46C48D7EBC}"/>
              </a:ext>
            </a:extLst>
          </p:cNvPr>
          <p:cNvSpPr/>
          <p:nvPr/>
        </p:nvSpPr>
        <p:spPr>
          <a:xfrm>
            <a:off x="304801" y="228601"/>
            <a:ext cx="11595100" cy="6034617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22E9C54B-2010-43FB-8E42-517C25D3125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1517" y="5353051"/>
            <a:ext cx="11631083" cy="1333500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267C63D9-65E7-42D4-AFB5-EA43ED64851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D2631C3A-F067-4042-8BFC-0903EC3ECE3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D36974E5-E494-4BB3-9338-FD4583178CE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3D58463E-5BBA-4B8A-9888-ACBF353B5D3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42146915-4B9D-4B5C-91C1-C26FE4D95F3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3"/>
            <a:ext cx="10363200" cy="1780108"/>
          </a:xfrm>
        </p:spPr>
        <p:txBody>
          <a:bodyPr anchor="b">
            <a:normAutofit/>
          </a:bodyPr>
          <a:lstStyle>
            <a:lvl1pPr>
              <a:defRPr sz="5867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537A3B33-B8B0-42ED-B566-D8141952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502F167-84EC-49F6-B6E1-4673ABD3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E80278D-6B7F-4671-9E97-007BAA72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FFDC3429-7E18-4FBA-8237-52B3210CCD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112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07435" y="356659"/>
            <a:ext cx="10574965" cy="480053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9C627-C2A0-4EB7-B6A8-F32D003E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37675-5910-4DB1-AC77-31B2A9EC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AEB82-1951-4872-95D6-35E0BE78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6D6BECC6-8832-44E3-9968-F0678DBEA4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616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F6DEAC22-4749-4292-B489-4A7984CC27A9}"/>
              </a:ext>
            </a:extLst>
          </p:cNvPr>
          <p:cNvSpPr/>
          <p:nvPr/>
        </p:nvSpPr>
        <p:spPr>
          <a:xfrm>
            <a:off x="304801" y="228601"/>
            <a:ext cx="11595100" cy="6034617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z="240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BEFA6B76-B10D-4418-8085-AAF09746149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1517" y="5353051"/>
            <a:ext cx="11631083" cy="1333500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1C3E3C43-223C-4BF4-A395-9609221EC12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620E6EAE-B470-429E-85F3-5A95A3FC5A0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A13CF823-A524-4F92-9A69-CB3DFBC7364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886D36CB-49AE-4C9E-BB3F-8B945823BC7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F07B8D81-4271-4670-BFB0-FD7776A566A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3"/>
            <a:ext cx="10363200" cy="1780108"/>
          </a:xfrm>
        </p:spPr>
        <p:txBody>
          <a:bodyPr anchor="b">
            <a:normAutofit/>
          </a:bodyPr>
          <a:lstStyle>
            <a:lvl1pPr>
              <a:defRPr sz="5867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F7C09DE-C73B-45B6-BCFC-DDA1BC70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E45D830-19C0-48E6-94BB-14860209E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C64C498-2EE6-41B0-95DE-9003020D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933C8-D8A1-4E10-95E1-675A9D6AA2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64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07435" y="356659"/>
            <a:ext cx="10574965" cy="480053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984F7-53A7-437B-A8BA-F8D6FC1D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BF52B-A50A-423C-905A-45F36109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9F33D-981E-4186-B66E-966463C4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43BEF-8895-42DD-8CFF-71A626BDEB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268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45DECE02-3CA0-4867-A200-D6A888C2B474}"/>
              </a:ext>
            </a:extLst>
          </p:cNvPr>
          <p:cNvSpPr/>
          <p:nvPr/>
        </p:nvSpPr>
        <p:spPr>
          <a:xfrm>
            <a:off x="304801" y="228600"/>
            <a:ext cx="11595100" cy="603673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z="240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19B502D9-082C-4CEB-BD0F-EDB2CA08830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1517" y="5355167"/>
            <a:ext cx="11631083" cy="1329267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399ACE53-D963-472A-8C70-D9C0C6063F5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681" y="4499087"/>
              <a:ext cx="4295219" cy="1018467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BB56A3B3-D992-412A-B8AC-E71CEC493DC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8538" y="4318294"/>
              <a:ext cx="8280254" cy="1208301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D426C0B1-700B-4679-9DC0-A213797805C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14" y="4336373"/>
              <a:ext cx="8164231" cy="10998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BBE9CCAC-6612-494D-B762-826A418A9AD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7164" y="4315281"/>
              <a:ext cx="4939265" cy="928071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A094D2BA-09BA-4272-B88E-02955D4B1C9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2"/>
            <a:ext cx="10363200" cy="1780108"/>
          </a:xfrm>
        </p:spPr>
        <p:txBody>
          <a:bodyPr anchor="b">
            <a:normAutofit/>
          </a:bodyPr>
          <a:lstStyle>
            <a:lvl1pPr>
              <a:defRPr sz="5867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3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9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667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861F7D2-1303-4A43-9982-C739EC26045D}"/>
              </a:ext>
            </a:extLst>
          </p:cNvPr>
          <p:cNvSpPr/>
          <p:nvPr/>
        </p:nvSpPr>
        <p:spPr>
          <a:xfrm>
            <a:off x="304801" y="228600"/>
            <a:ext cx="11595100" cy="187325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3075" name="Group 15">
            <a:extLst>
              <a:ext uri="{FF2B5EF4-FFF2-40B4-BE49-F238E27FC236}">
                <a16:creationId xmlns:a16="http://schemas.microsoft.com/office/drawing/2014/main" id="{7031A1AE-AB7D-4914-A7D8-42FE4691B92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1518" y="1411817"/>
            <a:ext cx="11766549" cy="768349"/>
            <a:chOff x="-3905251" y="4294188"/>
            <a:chExt cx="13027839" cy="1892300"/>
          </a:xfrm>
        </p:grpSpPr>
        <p:sp>
          <p:nvSpPr>
            <p:cNvPr id="3081" name="Freeform 14">
              <a:extLst>
                <a:ext uri="{FF2B5EF4-FFF2-40B4-BE49-F238E27FC236}">
                  <a16:creationId xmlns:a16="http://schemas.microsoft.com/office/drawing/2014/main" id="{2E06687F-EDB5-4E4B-BEE7-2D9991E5154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082" name="Freeform 18">
              <a:extLst>
                <a:ext uri="{FF2B5EF4-FFF2-40B4-BE49-F238E27FC236}">
                  <a16:creationId xmlns:a16="http://schemas.microsoft.com/office/drawing/2014/main" id="{56D3AEBD-1A5C-4BC7-BA54-7D61EE38932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083" name="Freeform 22">
              <a:extLst>
                <a:ext uri="{FF2B5EF4-FFF2-40B4-BE49-F238E27FC236}">
                  <a16:creationId xmlns:a16="http://schemas.microsoft.com/office/drawing/2014/main" id="{73967C27-257C-44F3-8DCF-F86D703B4C6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084" name="Freeform 26">
              <a:extLst>
                <a:ext uri="{FF2B5EF4-FFF2-40B4-BE49-F238E27FC236}">
                  <a16:creationId xmlns:a16="http://schemas.microsoft.com/office/drawing/2014/main" id="{8B2F6D90-3A21-48F1-8E8F-A9B9D27D557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 useBgFill="1">
          <p:nvSpPr>
            <p:cNvPr id="3085" name="Freeform 10">
              <a:extLst>
                <a:ext uri="{FF2B5EF4-FFF2-40B4-BE49-F238E27FC236}">
                  <a16:creationId xmlns:a16="http://schemas.microsoft.com/office/drawing/2014/main" id="{2FAD9A39-8892-435D-BBAE-1D45D0AD90E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3076" name="Title Placeholder 1">
            <a:extLst>
              <a:ext uri="{FF2B5EF4-FFF2-40B4-BE49-F238E27FC236}">
                <a16:creationId xmlns:a16="http://schemas.microsoft.com/office/drawing/2014/main" id="{2E22CD2E-AD92-4228-9694-C85AF5B748C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00152" y="357718"/>
            <a:ext cx="10382249" cy="47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EE80A-8D97-45DD-A3AA-A6BCB5F26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85518" y="6250517"/>
            <a:ext cx="5048249" cy="364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333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E487E-27B8-4A7E-9B4C-9BE89AE91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8233" y="6250517"/>
            <a:ext cx="5048251" cy="364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333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41AF7-20B1-4851-8B63-95E554ACF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21300" y="6250517"/>
            <a:ext cx="1549400" cy="364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333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ED68A374-EF20-4876-BE8D-F459EA821C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80" name="Text Placeholder 2">
            <a:extLst>
              <a:ext uri="{FF2B5EF4-FFF2-40B4-BE49-F238E27FC236}">
                <a16:creationId xmlns:a16="http://schemas.microsoft.com/office/drawing/2014/main" id="{0DD95752-652C-4AD1-A2F4-1DBE2CDD2E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4801" y="1824567"/>
            <a:ext cx="7903633" cy="430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9440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333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4058" indent="-36405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68331" indent="-36405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933" kern="1200">
          <a:solidFill>
            <a:schemeClr val="tx2"/>
          </a:solidFill>
          <a:latin typeface="+mn-lt"/>
          <a:ea typeface="+mn-ea"/>
          <a:cs typeface="+mn-cs"/>
        </a:defRPr>
      </a:lvl2pPr>
      <a:lvl3pPr marL="1140855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3pPr>
      <a:lvl4pPr marL="1523962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949402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133" kern="1200">
          <a:solidFill>
            <a:schemeClr val="tx2"/>
          </a:solidFill>
          <a:latin typeface="+mn-lt"/>
          <a:ea typeface="+mn-ea"/>
          <a:cs typeface="+mn-cs"/>
        </a:defRPr>
      </a:lvl5pPr>
      <a:lvl6pPr marL="2377381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6pPr>
      <a:lvl7pPr marL="2804090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7pPr>
      <a:lvl8pPr marL="323079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8pPr>
      <a:lvl9pPr marL="365750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099805B-DB4E-482A-91F5-906F0582FC12}"/>
              </a:ext>
            </a:extLst>
          </p:cNvPr>
          <p:cNvSpPr/>
          <p:nvPr/>
        </p:nvSpPr>
        <p:spPr>
          <a:xfrm>
            <a:off x="304801" y="228600"/>
            <a:ext cx="11595100" cy="187325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5123" name="Group 15">
            <a:extLst>
              <a:ext uri="{FF2B5EF4-FFF2-40B4-BE49-F238E27FC236}">
                <a16:creationId xmlns:a16="http://schemas.microsoft.com/office/drawing/2014/main" id="{A412B3D9-663A-4EC5-91A3-DA40D46E537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1518" y="1411817"/>
            <a:ext cx="11766549" cy="768349"/>
            <a:chOff x="-3905251" y="4294188"/>
            <a:chExt cx="13027839" cy="1892300"/>
          </a:xfrm>
        </p:grpSpPr>
        <p:sp>
          <p:nvSpPr>
            <p:cNvPr id="5129" name="Freeform 14">
              <a:extLst>
                <a:ext uri="{FF2B5EF4-FFF2-40B4-BE49-F238E27FC236}">
                  <a16:creationId xmlns:a16="http://schemas.microsoft.com/office/drawing/2014/main" id="{241C44B4-37C4-4B71-9324-761AC85663D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130" name="Freeform 18">
              <a:extLst>
                <a:ext uri="{FF2B5EF4-FFF2-40B4-BE49-F238E27FC236}">
                  <a16:creationId xmlns:a16="http://schemas.microsoft.com/office/drawing/2014/main" id="{FD9DDB1B-8586-4285-874C-11754ACEC76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131" name="Freeform 22">
              <a:extLst>
                <a:ext uri="{FF2B5EF4-FFF2-40B4-BE49-F238E27FC236}">
                  <a16:creationId xmlns:a16="http://schemas.microsoft.com/office/drawing/2014/main" id="{6541EF7F-A2FE-4020-9215-29D2F3308C7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132" name="Freeform 26">
              <a:extLst>
                <a:ext uri="{FF2B5EF4-FFF2-40B4-BE49-F238E27FC236}">
                  <a16:creationId xmlns:a16="http://schemas.microsoft.com/office/drawing/2014/main" id="{C3E6904B-D967-43EF-AB64-D6BD1B4DBAA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 useBgFill="1">
          <p:nvSpPr>
            <p:cNvPr id="5133" name="Freeform 10">
              <a:extLst>
                <a:ext uri="{FF2B5EF4-FFF2-40B4-BE49-F238E27FC236}">
                  <a16:creationId xmlns:a16="http://schemas.microsoft.com/office/drawing/2014/main" id="{20D4C5B8-A7D7-4424-ACCD-99957372634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5124" name="Title Placeholder 1">
            <a:extLst>
              <a:ext uri="{FF2B5EF4-FFF2-40B4-BE49-F238E27FC236}">
                <a16:creationId xmlns:a16="http://schemas.microsoft.com/office/drawing/2014/main" id="{F86C7823-6A00-4B8E-AC08-B2BFFE3D436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00152" y="357718"/>
            <a:ext cx="10382249" cy="47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A83B3-57E1-4F8C-8037-04FB92166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85518" y="6250517"/>
            <a:ext cx="5048249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333">
                <a:solidFill>
                  <a:srgbClr val="073E87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6B00C-E3C5-4BD2-AD4E-4BBA031B0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8233" y="6250517"/>
            <a:ext cx="5048251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333">
                <a:solidFill>
                  <a:srgbClr val="073E87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5B3D-F4B7-4FB0-8A67-285532294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21300" y="6250517"/>
            <a:ext cx="1549400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333">
                <a:solidFill>
                  <a:srgbClr val="073E87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fld id="{FC67F127-69E8-41FE-87B3-EA3AEA6DDB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28" name="Text Placeholder 2">
            <a:extLst>
              <a:ext uri="{FF2B5EF4-FFF2-40B4-BE49-F238E27FC236}">
                <a16:creationId xmlns:a16="http://schemas.microsoft.com/office/drawing/2014/main" id="{046220FB-2AB0-4158-89DE-ED0D53251F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4801" y="1824567"/>
            <a:ext cx="7903633" cy="430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4887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333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4058" indent="-36405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68331" indent="-36405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933" kern="1200">
          <a:solidFill>
            <a:schemeClr val="tx2"/>
          </a:solidFill>
          <a:latin typeface="+mn-lt"/>
          <a:ea typeface="+mn-ea"/>
          <a:cs typeface="+mn-cs"/>
        </a:defRPr>
      </a:lvl2pPr>
      <a:lvl3pPr marL="1140855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3pPr>
      <a:lvl4pPr marL="1523962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4pPr>
      <a:lvl5pPr marL="1949402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133" kern="1200">
          <a:solidFill>
            <a:schemeClr val="tx2"/>
          </a:solidFill>
          <a:latin typeface="+mn-lt"/>
          <a:ea typeface="+mn-ea"/>
          <a:cs typeface="+mn-cs"/>
        </a:defRPr>
      </a:lvl5pPr>
      <a:lvl6pPr marL="2377381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6pPr>
      <a:lvl7pPr marL="2804090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7pPr>
      <a:lvl8pPr marL="323079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8pPr>
      <a:lvl9pPr marL="365750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3F636A3-E5F8-4CFC-9C3F-AA537DE2F856}"/>
              </a:ext>
            </a:extLst>
          </p:cNvPr>
          <p:cNvSpPr/>
          <p:nvPr/>
        </p:nvSpPr>
        <p:spPr>
          <a:xfrm>
            <a:off x="304801" y="228600"/>
            <a:ext cx="11595100" cy="187325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z="240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2051" name="Group 15">
            <a:extLst>
              <a:ext uri="{FF2B5EF4-FFF2-40B4-BE49-F238E27FC236}">
                <a16:creationId xmlns:a16="http://schemas.microsoft.com/office/drawing/2014/main" id="{79493C3F-F4BB-4D4D-A10B-105227AB2C8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1518" y="1411817"/>
            <a:ext cx="11766549" cy="768349"/>
            <a:chOff x="-3905251" y="4294188"/>
            <a:chExt cx="13027839" cy="1892300"/>
          </a:xfrm>
        </p:grpSpPr>
        <p:sp>
          <p:nvSpPr>
            <p:cNvPr id="2057" name="Freeform 14">
              <a:extLst>
                <a:ext uri="{FF2B5EF4-FFF2-40B4-BE49-F238E27FC236}">
                  <a16:creationId xmlns:a16="http://schemas.microsoft.com/office/drawing/2014/main" id="{1FA6ABC7-C5F4-4D02-9937-A368DE048AA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" name="Freeform 18">
              <a:extLst>
                <a:ext uri="{FF2B5EF4-FFF2-40B4-BE49-F238E27FC236}">
                  <a16:creationId xmlns:a16="http://schemas.microsoft.com/office/drawing/2014/main" id="{3CADAC29-71E2-4FAD-9190-11F8F724EFF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" name="Freeform 22">
              <a:extLst>
                <a:ext uri="{FF2B5EF4-FFF2-40B4-BE49-F238E27FC236}">
                  <a16:creationId xmlns:a16="http://schemas.microsoft.com/office/drawing/2014/main" id="{5C9D7583-B56F-47DF-80A9-08BCB37AD26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" name="Freeform 26">
              <a:extLst>
                <a:ext uri="{FF2B5EF4-FFF2-40B4-BE49-F238E27FC236}">
                  <a16:creationId xmlns:a16="http://schemas.microsoft.com/office/drawing/2014/main" id="{1D760480-A46D-455B-866D-1954A7BAA2F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 useBgFill="1">
          <p:nvSpPr>
            <p:cNvPr id="2061" name="Freeform 10">
              <a:extLst>
                <a:ext uri="{FF2B5EF4-FFF2-40B4-BE49-F238E27FC236}">
                  <a16:creationId xmlns:a16="http://schemas.microsoft.com/office/drawing/2014/main" id="{E3EA3367-18E6-4456-9623-1D492C31C43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052" name="Title Placeholder 1">
            <a:extLst>
              <a:ext uri="{FF2B5EF4-FFF2-40B4-BE49-F238E27FC236}">
                <a16:creationId xmlns:a16="http://schemas.microsoft.com/office/drawing/2014/main" id="{A5BBEDAE-9F01-4F40-9626-E83520830EC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00152" y="357718"/>
            <a:ext cx="10382249" cy="47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CFEAA-CE3E-4BF1-B33E-C37E033F0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85518" y="6250517"/>
            <a:ext cx="5048249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333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211E0-155F-4343-B64F-4103D8D41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8233" y="6250517"/>
            <a:ext cx="5048251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333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9F88B-B03C-4746-9316-183311403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21300" y="6250517"/>
            <a:ext cx="1549400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333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D39175E3-9B44-4C7E-B79E-C874C2ED1B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6" name="Text Placeholder 2">
            <a:extLst>
              <a:ext uri="{FF2B5EF4-FFF2-40B4-BE49-F238E27FC236}">
                <a16:creationId xmlns:a16="http://schemas.microsoft.com/office/drawing/2014/main" id="{FCE5C1BB-1E88-45EA-B7DE-38219E398F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4801" y="1824567"/>
            <a:ext cx="7903633" cy="430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7832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333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4058" indent="-36405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68331" indent="-36405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933" kern="1200">
          <a:solidFill>
            <a:schemeClr val="tx2"/>
          </a:solidFill>
          <a:latin typeface="+mn-lt"/>
          <a:ea typeface="+mn-ea"/>
          <a:cs typeface="+mn-cs"/>
        </a:defRPr>
      </a:lvl2pPr>
      <a:lvl3pPr marL="1140855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3pPr>
      <a:lvl4pPr marL="1523962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4pPr>
      <a:lvl5pPr marL="1949402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133" kern="1200">
          <a:solidFill>
            <a:schemeClr val="tx2"/>
          </a:solidFill>
          <a:latin typeface="+mn-lt"/>
          <a:ea typeface="+mn-ea"/>
          <a:cs typeface="+mn-cs"/>
        </a:defRPr>
      </a:lvl5pPr>
      <a:lvl6pPr marL="2377381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6pPr>
      <a:lvl7pPr marL="2804090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7pPr>
      <a:lvl8pPr marL="323079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8pPr>
      <a:lvl9pPr marL="365750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4B3B353-5548-4DA2-9341-1D107E4BD886}"/>
              </a:ext>
            </a:extLst>
          </p:cNvPr>
          <p:cNvSpPr/>
          <p:nvPr/>
        </p:nvSpPr>
        <p:spPr>
          <a:xfrm>
            <a:off x="304801" y="228600"/>
            <a:ext cx="11595100" cy="1856317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z="240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1027" name="Group 15">
            <a:extLst>
              <a:ext uri="{FF2B5EF4-FFF2-40B4-BE49-F238E27FC236}">
                <a16:creationId xmlns:a16="http://schemas.microsoft.com/office/drawing/2014/main" id="{258E6A80-5344-4F0E-8013-E668C97584B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1517" y="1316567"/>
            <a:ext cx="11631083" cy="863600"/>
            <a:chOff x="-3905251" y="4294188"/>
            <a:chExt cx="13027839" cy="1892300"/>
          </a:xfrm>
        </p:grpSpPr>
        <p:sp>
          <p:nvSpPr>
            <p:cNvPr id="1030" name="Freeform 14">
              <a:extLst>
                <a:ext uri="{FF2B5EF4-FFF2-40B4-BE49-F238E27FC236}">
                  <a16:creationId xmlns:a16="http://schemas.microsoft.com/office/drawing/2014/main" id="{72C566E2-76E5-4554-A10F-962EFA36B34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006" y="4498260"/>
              <a:ext cx="4295986" cy="1020358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31" name="Freeform 18">
              <a:extLst>
                <a:ext uri="{FF2B5EF4-FFF2-40B4-BE49-F238E27FC236}">
                  <a16:creationId xmlns:a16="http://schemas.microsoft.com/office/drawing/2014/main" id="{6E7454BE-AF40-40F1-8DE1-8CCAB83C52F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8667" y="4317379"/>
              <a:ext cx="8279020" cy="1210514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32" name="Freeform 22">
              <a:extLst>
                <a:ext uri="{FF2B5EF4-FFF2-40B4-BE49-F238E27FC236}">
                  <a16:creationId xmlns:a16="http://schemas.microsoft.com/office/drawing/2014/main" id="{1BFFF94A-B415-4701-B6AE-92E5E108968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286" y="4335931"/>
              <a:ext cx="8165219" cy="1099202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33" name="Freeform 26">
              <a:extLst>
                <a:ext uri="{FF2B5EF4-FFF2-40B4-BE49-F238E27FC236}">
                  <a16:creationId xmlns:a16="http://schemas.microsoft.com/office/drawing/2014/main" id="{F2CD89C9-E149-4E15-B34D-3322E8B978A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5651" y="4317379"/>
              <a:ext cx="4940859" cy="927598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 useBgFill="1">
          <p:nvSpPr>
            <p:cNvPr id="1034" name="Freeform 10">
              <a:extLst>
                <a:ext uri="{FF2B5EF4-FFF2-40B4-BE49-F238E27FC236}">
                  <a16:creationId xmlns:a16="http://schemas.microsoft.com/office/drawing/2014/main" id="{81450603-4FDD-43BC-9002-768D89471C3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AEB20F99-8F6F-45E7-BDE7-ED38BB50BA0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338667"/>
            <a:ext cx="10972800" cy="125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9DA8D3F3-407D-4625-8756-99086996195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34433" y="1797051"/>
            <a:ext cx="7969251" cy="432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6761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4058" indent="-36405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68331" indent="-36405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933" kern="1200">
          <a:solidFill>
            <a:schemeClr val="tx2"/>
          </a:solidFill>
          <a:latin typeface="+mn-lt"/>
          <a:ea typeface="+mn-ea"/>
          <a:cs typeface="+mn-cs"/>
        </a:defRPr>
      </a:lvl2pPr>
      <a:lvl3pPr marL="1140855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3pPr>
      <a:lvl4pPr marL="1523962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4pPr>
      <a:lvl5pPr marL="1949402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133" kern="1200">
          <a:solidFill>
            <a:schemeClr val="tx2"/>
          </a:solidFill>
          <a:latin typeface="+mn-lt"/>
          <a:ea typeface="+mn-ea"/>
          <a:cs typeface="+mn-cs"/>
        </a:defRPr>
      </a:lvl5pPr>
      <a:lvl6pPr marL="2377381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6pPr>
      <a:lvl7pPr marL="2804090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7pPr>
      <a:lvl8pPr marL="323079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8pPr>
      <a:lvl9pPr marL="365750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7D61CB3-AB70-40F8-ACC0-BF93745DFD0A}"/>
              </a:ext>
            </a:extLst>
          </p:cNvPr>
          <p:cNvSpPr/>
          <p:nvPr/>
        </p:nvSpPr>
        <p:spPr>
          <a:xfrm>
            <a:off x="304801" y="228600"/>
            <a:ext cx="11595100" cy="187325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z="240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2051" name="Group 15">
            <a:extLst>
              <a:ext uri="{FF2B5EF4-FFF2-40B4-BE49-F238E27FC236}">
                <a16:creationId xmlns:a16="http://schemas.microsoft.com/office/drawing/2014/main" id="{9EB48A47-929C-4F6D-BB13-D446C17E515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1518" y="1411817"/>
            <a:ext cx="11766549" cy="768349"/>
            <a:chOff x="-3905251" y="4294188"/>
            <a:chExt cx="13027839" cy="1892300"/>
          </a:xfrm>
        </p:grpSpPr>
        <p:sp>
          <p:nvSpPr>
            <p:cNvPr id="2057" name="Freeform 14">
              <a:extLst>
                <a:ext uri="{FF2B5EF4-FFF2-40B4-BE49-F238E27FC236}">
                  <a16:creationId xmlns:a16="http://schemas.microsoft.com/office/drawing/2014/main" id="{D01624BE-3424-43D9-B051-F12E41C7EEC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" name="Freeform 18">
              <a:extLst>
                <a:ext uri="{FF2B5EF4-FFF2-40B4-BE49-F238E27FC236}">
                  <a16:creationId xmlns:a16="http://schemas.microsoft.com/office/drawing/2014/main" id="{A3897415-6C35-4655-8B41-68EA1A5C796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" name="Freeform 22">
              <a:extLst>
                <a:ext uri="{FF2B5EF4-FFF2-40B4-BE49-F238E27FC236}">
                  <a16:creationId xmlns:a16="http://schemas.microsoft.com/office/drawing/2014/main" id="{6E59668D-ED58-4795-8D61-4520C9EDAF7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" name="Freeform 26">
              <a:extLst>
                <a:ext uri="{FF2B5EF4-FFF2-40B4-BE49-F238E27FC236}">
                  <a16:creationId xmlns:a16="http://schemas.microsoft.com/office/drawing/2014/main" id="{7CFC8F0A-CD1D-43DE-BBBF-135A4D0B0DC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 useBgFill="1">
          <p:nvSpPr>
            <p:cNvPr id="2061" name="Freeform 10">
              <a:extLst>
                <a:ext uri="{FF2B5EF4-FFF2-40B4-BE49-F238E27FC236}">
                  <a16:creationId xmlns:a16="http://schemas.microsoft.com/office/drawing/2014/main" id="{41055216-E32D-409D-9636-9C86A66ADC6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052" name="Title Placeholder 1">
            <a:extLst>
              <a:ext uri="{FF2B5EF4-FFF2-40B4-BE49-F238E27FC236}">
                <a16:creationId xmlns:a16="http://schemas.microsoft.com/office/drawing/2014/main" id="{E5B1CFE3-DA61-4730-BEBE-A411F8B1666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00152" y="357718"/>
            <a:ext cx="10382249" cy="47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FC993-C61C-4D8B-BC3A-EAECB1A51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85518" y="6250517"/>
            <a:ext cx="5048249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333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CB095-E27E-4D72-AA91-F7DA7B0A7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8233" y="6250517"/>
            <a:ext cx="5048251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333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E12BC-C1AB-475C-A080-DF3E62A7D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21300" y="6250517"/>
            <a:ext cx="1549400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333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3B0C507B-AAA4-49BB-B981-ED64A6BD82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6" name="Text Placeholder 2">
            <a:extLst>
              <a:ext uri="{FF2B5EF4-FFF2-40B4-BE49-F238E27FC236}">
                <a16:creationId xmlns:a16="http://schemas.microsoft.com/office/drawing/2014/main" id="{12105655-B584-4A3A-9C89-48B64C38E9D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4801" y="1824567"/>
            <a:ext cx="7903633" cy="430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5356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333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4058" indent="-36405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68331" indent="-36405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933" kern="1200">
          <a:solidFill>
            <a:schemeClr val="tx2"/>
          </a:solidFill>
          <a:latin typeface="+mn-lt"/>
          <a:ea typeface="+mn-ea"/>
          <a:cs typeface="+mn-cs"/>
        </a:defRPr>
      </a:lvl2pPr>
      <a:lvl3pPr marL="1140855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3pPr>
      <a:lvl4pPr marL="1523962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4pPr>
      <a:lvl5pPr marL="1949402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133" kern="1200">
          <a:solidFill>
            <a:schemeClr val="tx2"/>
          </a:solidFill>
          <a:latin typeface="+mn-lt"/>
          <a:ea typeface="+mn-ea"/>
          <a:cs typeface="+mn-cs"/>
        </a:defRPr>
      </a:lvl5pPr>
      <a:lvl6pPr marL="2377381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6pPr>
      <a:lvl7pPr marL="2804090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7pPr>
      <a:lvl8pPr marL="323079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8pPr>
      <a:lvl9pPr marL="365750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FAB5B75-2376-4536-98A2-140B66031B3C}"/>
              </a:ext>
            </a:extLst>
          </p:cNvPr>
          <p:cNvSpPr/>
          <p:nvPr/>
        </p:nvSpPr>
        <p:spPr>
          <a:xfrm>
            <a:off x="304801" y="228600"/>
            <a:ext cx="11595100" cy="187325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z="240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2051" name="Group 15">
            <a:extLst>
              <a:ext uri="{FF2B5EF4-FFF2-40B4-BE49-F238E27FC236}">
                <a16:creationId xmlns:a16="http://schemas.microsoft.com/office/drawing/2014/main" id="{E9CD05FE-9E49-4F80-B5EB-78FC8348C4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1518" y="1411817"/>
            <a:ext cx="11766549" cy="768349"/>
            <a:chOff x="-3905251" y="4294188"/>
            <a:chExt cx="13027839" cy="1892300"/>
          </a:xfrm>
        </p:grpSpPr>
        <p:sp>
          <p:nvSpPr>
            <p:cNvPr id="2057" name="Freeform 14">
              <a:extLst>
                <a:ext uri="{FF2B5EF4-FFF2-40B4-BE49-F238E27FC236}">
                  <a16:creationId xmlns:a16="http://schemas.microsoft.com/office/drawing/2014/main" id="{8688503F-4370-4238-AAFD-2DFD5B78374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" name="Freeform 18">
              <a:extLst>
                <a:ext uri="{FF2B5EF4-FFF2-40B4-BE49-F238E27FC236}">
                  <a16:creationId xmlns:a16="http://schemas.microsoft.com/office/drawing/2014/main" id="{1E13BE2E-FCD9-417D-9650-B1E015649E1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" name="Freeform 22">
              <a:extLst>
                <a:ext uri="{FF2B5EF4-FFF2-40B4-BE49-F238E27FC236}">
                  <a16:creationId xmlns:a16="http://schemas.microsoft.com/office/drawing/2014/main" id="{6F56C0B3-14B9-4B9E-A37D-06E4BF0B0DB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" name="Freeform 26">
              <a:extLst>
                <a:ext uri="{FF2B5EF4-FFF2-40B4-BE49-F238E27FC236}">
                  <a16:creationId xmlns:a16="http://schemas.microsoft.com/office/drawing/2014/main" id="{EED12ED0-F63D-4582-BCA2-CFFD6A90A38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 useBgFill="1">
          <p:nvSpPr>
            <p:cNvPr id="2061" name="Freeform 10">
              <a:extLst>
                <a:ext uri="{FF2B5EF4-FFF2-40B4-BE49-F238E27FC236}">
                  <a16:creationId xmlns:a16="http://schemas.microsoft.com/office/drawing/2014/main" id="{68824D29-9F74-48A6-8145-6F3DD596495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052" name="Title Placeholder 1">
            <a:extLst>
              <a:ext uri="{FF2B5EF4-FFF2-40B4-BE49-F238E27FC236}">
                <a16:creationId xmlns:a16="http://schemas.microsoft.com/office/drawing/2014/main" id="{EE39D4B9-D1DC-42EF-B86A-E124FAF937F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00152" y="357718"/>
            <a:ext cx="10382249" cy="47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36CDD-DC73-407A-AA59-D21E23D46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85518" y="6250517"/>
            <a:ext cx="5048249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333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47EFA-D57A-47BE-8AFA-91511FF6F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8233" y="6250517"/>
            <a:ext cx="5048251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333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606B1-CDBB-4383-BD9E-191376146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21300" y="6250517"/>
            <a:ext cx="1549400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333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967C7FBC-BBC0-478E-B79D-43BDB173D5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6" name="Text Placeholder 2">
            <a:extLst>
              <a:ext uri="{FF2B5EF4-FFF2-40B4-BE49-F238E27FC236}">
                <a16:creationId xmlns:a16="http://schemas.microsoft.com/office/drawing/2014/main" id="{36F4D6E2-D89F-40A5-8381-D9058E3286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4801" y="1824567"/>
            <a:ext cx="7903633" cy="430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3640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333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4058" indent="-36405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68331" indent="-36405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933" kern="1200">
          <a:solidFill>
            <a:schemeClr val="tx2"/>
          </a:solidFill>
          <a:latin typeface="+mn-lt"/>
          <a:ea typeface="+mn-ea"/>
          <a:cs typeface="+mn-cs"/>
        </a:defRPr>
      </a:lvl2pPr>
      <a:lvl3pPr marL="1140855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3pPr>
      <a:lvl4pPr marL="1523962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4pPr>
      <a:lvl5pPr marL="1949402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133" kern="1200">
          <a:solidFill>
            <a:schemeClr val="tx2"/>
          </a:solidFill>
          <a:latin typeface="+mn-lt"/>
          <a:ea typeface="+mn-ea"/>
          <a:cs typeface="+mn-cs"/>
        </a:defRPr>
      </a:lvl5pPr>
      <a:lvl6pPr marL="2377381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6pPr>
      <a:lvl7pPr marL="2804090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7pPr>
      <a:lvl8pPr marL="323079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8pPr>
      <a:lvl9pPr marL="365750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10FF0D8-6D7E-4535-A086-E9FA0A4413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CFB25D2-4748-4946-8B9B-3936C55360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17860" name="Rectangle 4">
            <a:extLst>
              <a:ext uri="{FF2B5EF4-FFF2-40B4-BE49-F238E27FC236}">
                <a16:creationId xmlns:a16="http://schemas.microsoft.com/office/drawing/2014/main" id="{488A041A-E160-4FBE-8924-8DA8D27CABF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6813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17861" name="Rectangle 5">
            <a:extLst>
              <a:ext uri="{FF2B5EF4-FFF2-40B4-BE49-F238E27FC236}">
                <a16:creationId xmlns:a16="http://schemas.microsoft.com/office/drawing/2014/main" id="{21335A31-3C60-4556-A8DB-F2396AAA0DC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6813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17862" name="Rectangle 6">
            <a:extLst>
              <a:ext uri="{FF2B5EF4-FFF2-40B4-BE49-F238E27FC236}">
                <a16:creationId xmlns:a16="http://schemas.microsoft.com/office/drawing/2014/main" id="{1E3458D8-588C-4289-A328-A49B7F76F6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6813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0A1247A-1915-4015-BEBB-16385D20504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1568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宋体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 descr="G:\QQ截图201607142012副本.jpg">
            <a:extLst>
              <a:ext uri="{FF2B5EF4-FFF2-40B4-BE49-F238E27FC236}">
                <a16:creationId xmlns:a16="http://schemas.microsoft.com/office/drawing/2014/main" id="{D8784E16-0F4B-4AF5-B819-5110C32E2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54AEBEAB-DD9B-472F-A3CE-6871F025E2B0}"/>
              </a:ext>
            </a:extLst>
          </p:cNvPr>
          <p:cNvSpPr txBox="1">
            <a:spLocks noChangeArrowheads="1"/>
          </p:cNvSpPr>
          <p:nvPr/>
        </p:nvSpPr>
        <p:spPr>
          <a:xfrm>
            <a:off x="6000752" y="1985433"/>
            <a:ext cx="4591049" cy="1253067"/>
          </a:xfrm>
          <a:prstGeom prst="rect">
            <a:avLst/>
          </a:prstGeom>
        </p:spPr>
        <p:txBody>
          <a:bodyPr anchor="ctr"/>
          <a:lstStyle/>
          <a:p>
            <a:pPr algn="ctr" defTabSz="1219170">
              <a:spcBef>
                <a:spcPct val="0"/>
              </a:spcBef>
              <a:defRPr/>
            </a:pPr>
            <a:r>
              <a:rPr lang="zh-CN" altLang="en-US" sz="3200" spc="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第三章 </a:t>
            </a:r>
            <a:endParaRPr lang="en-US" altLang="zh-CN" sz="3200" spc="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spcBef>
                <a:spcPct val="0"/>
              </a:spcBef>
              <a:defRPr/>
            </a:pPr>
            <a:r>
              <a:rPr lang="zh-CN" altLang="en-US" sz="4667" spc="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词法分析</a:t>
            </a:r>
            <a:endParaRPr lang="en-US" altLang="zh-CN" sz="4667" spc="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CDFB0D3-B7EE-4F11-987D-ECC2BCD66C32}"/>
              </a:ext>
            </a:extLst>
          </p:cNvPr>
          <p:cNvSpPr txBox="1">
            <a:spLocks noChangeArrowheads="1"/>
          </p:cNvSpPr>
          <p:nvPr/>
        </p:nvSpPr>
        <p:spPr>
          <a:xfrm>
            <a:off x="6477000" y="3238500"/>
            <a:ext cx="4591051" cy="1253067"/>
          </a:xfrm>
          <a:prstGeom prst="rect">
            <a:avLst/>
          </a:prstGeom>
        </p:spPr>
        <p:txBody>
          <a:bodyPr anchor="ctr"/>
          <a:lstStyle/>
          <a:p>
            <a:pPr defTabSz="1219170">
              <a:spcBef>
                <a:spcPct val="0"/>
              </a:spcBef>
              <a:defRPr/>
            </a:pPr>
            <a:r>
              <a:rPr lang="en-US" altLang="zh-CN" sz="3333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 </a:t>
            </a:r>
            <a:r>
              <a:rPr lang="zh-CN" altLang="en-US" sz="2667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哈尔滨工业大学  陈鄞</a:t>
            </a:r>
            <a:endParaRPr lang="zh-CN" altLang="en-US" sz="2667" b="1" spc="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05651B6-1C97-4AC9-A82C-562BB7B25E87}"/>
              </a:ext>
            </a:extLst>
          </p:cNvPr>
          <p:cNvSpPr txBox="1">
            <a:spLocks noChangeArrowheads="1"/>
          </p:cNvSpPr>
          <p:nvPr/>
        </p:nvSpPr>
        <p:spPr>
          <a:xfrm>
            <a:off x="7344833" y="1312334"/>
            <a:ext cx="4191000" cy="588433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defTabSz="1219170">
              <a:spcBef>
                <a:spcPct val="0"/>
              </a:spcBef>
              <a:defRPr/>
            </a:pPr>
            <a:r>
              <a:rPr lang="zh-CN" altLang="en-US" sz="2667" spc="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编译系统</a:t>
            </a:r>
            <a:endParaRPr lang="zh-CN" altLang="en-US" sz="1067" spc="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D59FE41-907F-4F6E-928E-EDEAC7818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047751"/>
            <a:ext cx="11190816" cy="4301067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最长子串匹配原则</a:t>
            </a: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667" b="1" dirty="0">
                <a:solidFill>
                  <a:schemeClr val="tx1"/>
                </a:solidFill>
                <a:cs typeface="Times New Roman" panose="02020603050405020304" pitchFamily="18" charset="0"/>
              </a:rPr>
              <a:t>当输入串的</a:t>
            </a:r>
            <a:r>
              <a:rPr lang="zh-CN" altLang="en-US" sz="2667" b="1" dirty="0">
                <a:solidFill>
                  <a:srgbClr val="0000FF"/>
                </a:solidFill>
                <a:cs typeface="Times New Roman" panose="02020603050405020304" pitchFamily="18" charset="0"/>
              </a:rPr>
              <a:t>多个前缀</a:t>
            </a:r>
            <a:r>
              <a:rPr lang="zh-CN" altLang="en-US" sz="2667" b="1" dirty="0">
                <a:solidFill>
                  <a:schemeClr val="tx1"/>
                </a:solidFill>
                <a:cs typeface="Times New Roman" panose="02020603050405020304" pitchFamily="18" charset="0"/>
              </a:rPr>
              <a:t>与一个或多个模式匹配时，总是选择</a:t>
            </a:r>
            <a:r>
              <a:rPr lang="zh-CN" altLang="en-US" sz="2667" b="1" dirty="0">
                <a:solidFill>
                  <a:srgbClr val="0000FF"/>
                </a:solidFill>
                <a:cs typeface="Times New Roman" panose="02020603050405020304" pitchFamily="18" charset="0"/>
              </a:rPr>
              <a:t>最长的前缀</a:t>
            </a:r>
            <a:r>
              <a:rPr lang="zh-CN" altLang="en-US" sz="2667" b="1" dirty="0">
                <a:solidFill>
                  <a:schemeClr val="tx1"/>
                </a:solidFill>
                <a:cs typeface="Times New Roman" panose="02020603050405020304" pitchFamily="18" charset="0"/>
              </a:rPr>
              <a:t>进行匹配</a:t>
            </a: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endParaRPr lang="zh-CN" altLang="en-US" sz="2667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endParaRPr lang="zh-CN" altLang="en-US" sz="2667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endParaRPr lang="zh-CN" altLang="en-US" sz="2667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endParaRPr lang="en-US" altLang="zh-CN" sz="2667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667" b="1" dirty="0">
                <a:solidFill>
                  <a:schemeClr val="tx1"/>
                </a:solidFill>
                <a:cs typeface="Times New Roman" panose="02020603050405020304" pitchFamily="18" charset="0"/>
              </a:rPr>
              <a:t>在到达某个</a:t>
            </a:r>
            <a:r>
              <a:rPr lang="zh-CN" altLang="en-US" sz="2667" b="1" dirty="0">
                <a:solidFill>
                  <a:srgbClr val="0000FF"/>
                </a:solidFill>
                <a:cs typeface="Times New Roman" panose="02020603050405020304" pitchFamily="18" charset="0"/>
              </a:rPr>
              <a:t>终态</a:t>
            </a:r>
            <a:r>
              <a:rPr lang="zh-CN" altLang="en-US" sz="2667" b="1" dirty="0">
                <a:solidFill>
                  <a:schemeClr val="tx1"/>
                </a:solidFill>
                <a:cs typeface="Times New Roman" panose="02020603050405020304" pitchFamily="18" charset="0"/>
              </a:rPr>
              <a:t>之后，只要输入带上还有符号，</a:t>
            </a:r>
            <a:r>
              <a:rPr lang="en-US" altLang="zh-CN" sz="2667" b="1" dirty="0">
                <a:solidFill>
                  <a:schemeClr val="tx1"/>
                </a:solidFill>
                <a:cs typeface="Times New Roman" panose="02020603050405020304" pitchFamily="18" charset="0"/>
              </a:rPr>
              <a:t>DFA</a:t>
            </a:r>
            <a:r>
              <a:rPr lang="zh-CN" altLang="en-US" sz="2667" b="1" dirty="0">
                <a:solidFill>
                  <a:schemeClr val="tx1"/>
                </a:solidFill>
                <a:cs typeface="Times New Roman" panose="02020603050405020304" pitchFamily="18" charset="0"/>
              </a:rPr>
              <a:t>就</a:t>
            </a:r>
            <a:r>
              <a:rPr lang="zh-CN" altLang="en-US" sz="2667" b="1" dirty="0">
                <a:solidFill>
                  <a:srgbClr val="0000FF"/>
                </a:solidFill>
                <a:cs typeface="Times New Roman" panose="02020603050405020304" pitchFamily="18" charset="0"/>
              </a:rPr>
              <a:t>继续前进</a:t>
            </a:r>
            <a:r>
              <a:rPr lang="zh-CN" altLang="en-US" sz="2667" b="1" dirty="0">
                <a:solidFill>
                  <a:schemeClr val="tx1"/>
                </a:solidFill>
                <a:cs typeface="Times New Roman" panose="02020603050405020304" pitchFamily="18" charset="0"/>
              </a:rPr>
              <a:t>，以便寻找尽可能长的匹配</a:t>
            </a: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B75ACAB3-BA63-4E19-9403-52E20092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②FA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定义（接收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识别）的语言</a:t>
            </a:r>
          </a:p>
        </p:txBody>
      </p:sp>
      <p:grpSp>
        <p:nvGrpSpPr>
          <p:cNvPr id="29700" name="组合 5">
            <a:extLst>
              <a:ext uri="{FF2B5EF4-FFF2-40B4-BE49-F238E27FC236}">
                <a16:creationId xmlns:a16="http://schemas.microsoft.com/office/drawing/2014/main" id="{1CA80B46-1893-4F18-A399-CE6D5E4281B5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8AE6DF9D-4EC9-48E8-8095-268CB4DEDBBE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  <p:sp>
          <p:nvSpPr>
            <p:cNvPr id="29722" name="五边形 8">
              <a:extLst>
                <a:ext uri="{FF2B5EF4-FFF2-40B4-BE49-F238E27FC236}">
                  <a16:creationId xmlns:a16="http://schemas.microsoft.com/office/drawing/2014/main" id="{732DCD99-1C80-4916-8C84-B2AE85D11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C98FA1B-7DF4-4B25-9FBE-D390273E2BD6}"/>
              </a:ext>
            </a:extLst>
          </p:cNvPr>
          <p:cNvGrpSpPr>
            <a:grpSpLocks/>
          </p:cNvGrpSpPr>
          <p:nvPr/>
        </p:nvGrpSpPr>
        <p:grpSpPr bwMode="auto">
          <a:xfrm>
            <a:off x="2159001" y="2542003"/>
            <a:ext cx="6415617" cy="2247900"/>
            <a:chOff x="2339752" y="4366444"/>
            <a:chExt cx="3168352" cy="1222796"/>
          </a:xfrm>
        </p:grpSpPr>
        <p:sp>
          <p:nvSpPr>
            <p:cNvPr id="29702" name="Oval 10">
              <a:extLst>
                <a:ext uri="{FF2B5EF4-FFF2-40B4-BE49-F238E27FC236}">
                  <a16:creationId xmlns:a16="http://schemas.microsoft.com/office/drawing/2014/main" id="{D8039584-ED80-4DDD-916B-949693336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9755" y="4510906"/>
              <a:ext cx="360363" cy="3603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0</a:t>
              </a:r>
            </a:p>
          </p:txBody>
        </p:sp>
        <p:sp>
          <p:nvSpPr>
            <p:cNvPr id="29703" name="Line 13">
              <a:extLst>
                <a:ext uri="{FF2B5EF4-FFF2-40B4-BE49-F238E27FC236}">
                  <a16:creationId xmlns:a16="http://schemas.microsoft.com/office/drawing/2014/main" id="{E5CB24CA-B8F1-4EEF-A56A-842125135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8530" y="4726806"/>
              <a:ext cx="5048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04" name="Rectangle 14">
              <a:extLst>
                <a:ext uri="{FF2B5EF4-FFF2-40B4-BE49-F238E27FC236}">
                  <a16:creationId xmlns:a16="http://schemas.microsoft.com/office/drawing/2014/main" id="{4D4F6561-B8B0-4DA5-B142-1857328C8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369" y="4368912"/>
              <a:ext cx="50482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&lt;</a:t>
              </a:r>
            </a:p>
          </p:txBody>
        </p:sp>
        <p:sp>
          <p:nvSpPr>
            <p:cNvPr id="29705" name="Oval 15">
              <a:extLst>
                <a:ext uri="{FF2B5EF4-FFF2-40B4-BE49-F238E27FC236}">
                  <a16:creationId xmlns:a16="http://schemas.microsoft.com/office/drawing/2014/main" id="{2722D61F-7239-46EC-B9F0-D0E9253C6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6181" y="4510906"/>
              <a:ext cx="360363" cy="3603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29706" name="Line 16">
              <a:extLst>
                <a:ext uri="{FF2B5EF4-FFF2-40B4-BE49-F238E27FC236}">
                  <a16:creationId xmlns:a16="http://schemas.microsoft.com/office/drawing/2014/main" id="{92F43472-63E2-4503-AED5-248EA8F88B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6964" y="4726806"/>
              <a:ext cx="5048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07" name="Rectangle 17">
              <a:extLst>
                <a:ext uri="{FF2B5EF4-FFF2-40B4-BE49-F238E27FC236}">
                  <a16:creationId xmlns:a16="http://schemas.microsoft.com/office/drawing/2014/main" id="{C9897F20-993C-42E1-82C5-8F36500A6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964" y="4366444"/>
              <a:ext cx="50482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=</a:t>
              </a:r>
            </a:p>
          </p:txBody>
        </p:sp>
        <p:sp>
          <p:nvSpPr>
            <p:cNvPr id="29708" name="Oval 18">
              <a:extLst>
                <a:ext uri="{FF2B5EF4-FFF2-40B4-BE49-F238E27FC236}">
                  <a16:creationId xmlns:a16="http://schemas.microsoft.com/office/drawing/2014/main" id="{F045D4C3-AE98-4ED2-9A8D-CFEEA1E9C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3797" y="4510906"/>
              <a:ext cx="360363" cy="3603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</a:p>
          </p:txBody>
        </p:sp>
        <p:sp>
          <p:nvSpPr>
            <p:cNvPr id="29709" name="Line 21">
              <a:extLst>
                <a:ext uri="{FF2B5EF4-FFF2-40B4-BE49-F238E27FC236}">
                  <a16:creationId xmlns:a16="http://schemas.microsoft.com/office/drawing/2014/main" id="{A04C3E72-1708-4025-9094-34133FACF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9223" y="5376514"/>
              <a:ext cx="5048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10" name="Rectangle 22">
              <a:extLst>
                <a:ext uri="{FF2B5EF4-FFF2-40B4-BE49-F238E27FC236}">
                  <a16:creationId xmlns:a16="http://schemas.microsoft.com/office/drawing/2014/main" id="{CDC5A8F9-3B87-49F6-AD00-FEFDA0AC5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9223" y="5014564"/>
              <a:ext cx="50482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+</a:t>
              </a:r>
            </a:p>
          </p:txBody>
        </p:sp>
        <p:sp>
          <p:nvSpPr>
            <p:cNvPr id="29711" name="Oval 23">
              <a:extLst>
                <a:ext uri="{FF2B5EF4-FFF2-40B4-BE49-F238E27FC236}">
                  <a16:creationId xmlns:a16="http://schemas.microsoft.com/office/drawing/2014/main" id="{9B9BD32C-D77C-4208-BE8C-ADB86271C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072" y="5157439"/>
              <a:ext cx="360363" cy="3603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4</a:t>
              </a:r>
            </a:p>
          </p:txBody>
        </p:sp>
        <p:sp>
          <p:nvSpPr>
            <p:cNvPr id="29712" name="Oval 39">
              <a:extLst>
                <a:ext uri="{FF2B5EF4-FFF2-40B4-BE49-F238E27FC236}">
                  <a16:creationId xmlns:a16="http://schemas.microsoft.com/office/drawing/2014/main" id="{CF8AFC61-72EC-4AA5-A62D-DBA6B699D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4047" y="5086002"/>
              <a:ext cx="503238" cy="50323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3" name="Rectangle 22">
              <a:extLst>
                <a:ext uri="{FF2B5EF4-FFF2-40B4-BE49-F238E27FC236}">
                  <a16:creationId xmlns:a16="http://schemas.microsoft.com/office/drawing/2014/main" id="{3391F2B5-B9F4-4075-A715-DB252989D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752" y="4581913"/>
              <a:ext cx="504927" cy="287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start</a:t>
              </a:r>
            </a:p>
          </p:txBody>
        </p:sp>
        <p:sp>
          <p:nvSpPr>
            <p:cNvPr id="29714" name="Line 21">
              <a:extLst>
                <a:ext uri="{FF2B5EF4-FFF2-40B4-BE49-F238E27FC236}">
                  <a16:creationId xmlns:a16="http://schemas.microsoft.com/office/drawing/2014/main" id="{44199BC2-558F-4D26-B36B-1FAE2CFE7C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4679" y="4725144"/>
              <a:ext cx="252464" cy="89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15" name="Oval 39">
              <a:extLst>
                <a:ext uri="{FF2B5EF4-FFF2-40B4-BE49-F238E27FC236}">
                  <a16:creationId xmlns:a16="http://schemas.microsoft.com/office/drawing/2014/main" id="{15E3EFEE-C3AB-4704-8C07-0055DAF8E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4866" y="4437112"/>
              <a:ext cx="503238" cy="50323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6" name="Line 21">
              <a:extLst>
                <a:ext uri="{FF2B5EF4-FFF2-40B4-BE49-F238E27FC236}">
                  <a16:creationId xmlns:a16="http://schemas.microsoft.com/office/drawing/2014/main" id="{85E7B601-E2A2-4EF4-9B71-29FEAFE4EB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260" y="4797152"/>
              <a:ext cx="537094" cy="539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17" name="Rectangle 22">
              <a:extLst>
                <a:ext uri="{FF2B5EF4-FFF2-40B4-BE49-F238E27FC236}">
                  <a16:creationId xmlns:a16="http://schemas.microsoft.com/office/drawing/2014/main" id="{94E16E05-A56C-471A-B53B-C0D0C9697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848" y="5013176"/>
              <a:ext cx="50482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+</a:t>
              </a:r>
            </a:p>
          </p:txBody>
        </p:sp>
        <p:sp>
          <p:nvSpPr>
            <p:cNvPr id="29718" name="Oval 23">
              <a:extLst>
                <a:ext uri="{FF2B5EF4-FFF2-40B4-BE49-F238E27FC236}">
                  <a16:creationId xmlns:a16="http://schemas.microsoft.com/office/drawing/2014/main" id="{375796DE-8740-49EF-93E6-7CAF6FE91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779" y="5156051"/>
              <a:ext cx="360363" cy="3603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3</a:t>
              </a:r>
            </a:p>
          </p:txBody>
        </p:sp>
        <p:sp>
          <p:nvSpPr>
            <p:cNvPr id="29719" name="Oval 39">
              <a:extLst>
                <a:ext uri="{FF2B5EF4-FFF2-40B4-BE49-F238E27FC236}">
                  <a16:creationId xmlns:a16="http://schemas.microsoft.com/office/drawing/2014/main" id="{47E5B128-BDF1-4FF2-A412-1E213B415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754" y="5084614"/>
              <a:ext cx="503238" cy="50323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20" name="Oval 39">
              <a:extLst>
                <a:ext uri="{FF2B5EF4-FFF2-40B4-BE49-F238E27FC236}">
                  <a16:creationId xmlns:a16="http://schemas.microsoft.com/office/drawing/2014/main" id="{2B934C6B-D122-4943-BCAD-163B45E36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754" y="4437112"/>
              <a:ext cx="503238" cy="50323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6552C8E-6DA0-45ED-B055-3FC20C30A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047751"/>
            <a:ext cx="11190816" cy="4301067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3333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DFA</a:t>
            </a: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（</a:t>
            </a:r>
            <a:r>
              <a:rPr lang="zh-CN" altLang="en-US" sz="3333" b="1" dirty="0">
                <a:solidFill>
                  <a:srgbClr val="0000FF"/>
                </a:solidFill>
                <a:cs typeface="Times New Roman" panose="02020603050405020304" pitchFamily="18" charset="0"/>
              </a:rPr>
              <a:t>确定的</a:t>
            </a: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有穷自动机）</a:t>
            </a: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l-GR" altLang="zh-CN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δ</a:t>
            </a: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×</a:t>
            </a:r>
            <a:r>
              <a:rPr lang="el-GR" altLang="zh-CN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Σ→</a:t>
            </a:r>
            <a:r>
              <a:rPr lang="en-US" altLang="zh-CN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  <a:endParaRPr lang="en-US" altLang="zh-CN" sz="3467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3333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NFA</a:t>
            </a:r>
            <a:r>
              <a:rPr lang="zh-CN" altLang="en-US" sz="3333" b="1" dirty="0">
                <a:solidFill>
                  <a:srgbClr val="000000"/>
                </a:solidFill>
                <a:cs typeface="Times New Roman" panose="02020603050405020304" pitchFamily="18" charset="0"/>
              </a:rPr>
              <a:t>（</a:t>
            </a:r>
            <a:r>
              <a:rPr lang="zh-CN" altLang="en-US" sz="3333" b="1" dirty="0">
                <a:solidFill>
                  <a:srgbClr val="0000FF"/>
                </a:solidFill>
                <a:cs typeface="Times New Roman" panose="02020603050405020304" pitchFamily="18" charset="0"/>
              </a:rPr>
              <a:t>非确定的</a:t>
            </a:r>
            <a:r>
              <a:rPr lang="zh-CN" altLang="en-US" sz="3333" b="1" dirty="0">
                <a:solidFill>
                  <a:srgbClr val="000000"/>
                </a:solidFill>
                <a:cs typeface="Times New Roman" panose="02020603050405020304" pitchFamily="18" charset="0"/>
              </a:rPr>
              <a:t>有穷自动机）</a:t>
            </a:r>
            <a:endParaRPr lang="en-US" altLang="zh-CN" sz="3333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l-GR" altLang="zh-CN" sz="3200" b="1" i="1" dirty="0">
                <a:solidFill>
                  <a:srgbClr val="000000"/>
                </a:solidFill>
              </a:rPr>
              <a:t>δ</a:t>
            </a:r>
            <a:r>
              <a:rPr lang="zh-CN" altLang="en-US" sz="3200" b="1" dirty="0">
                <a:solidFill>
                  <a:srgbClr val="000000"/>
                </a:solidFill>
              </a:rPr>
              <a:t>： </a:t>
            </a:r>
            <a:r>
              <a:rPr lang="en-US" altLang="zh-CN" b="1" i="1" dirty="0">
                <a:solidFill>
                  <a:srgbClr val="000000"/>
                </a:solidFill>
              </a:rPr>
              <a:t>S</a:t>
            </a:r>
            <a:r>
              <a:rPr lang="en-US" altLang="zh-CN" b="1" dirty="0">
                <a:solidFill>
                  <a:srgbClr val="000000"/>
                </a:solidFill>
              </a:rPr>
              <a:t>×</a:t>
            </a:r>
            <a:r>
              <a:rPr lang="el-GR" altLang="zh-CN" b="1" i="1" dirty="0">
                <a:solidFill>
                  <a:srgbClr val="000000"/>
                </a:solidFill>
              </a:rPr>
              <a:t>Σ→</a:t>
            </a:r>
            <a:r>
              <a:rPr lang="en-US" altLang="zh-CN" b="1" i="1" dirty="0">
                <a:solidFill>
                  <a:srgbClr val="000000"/>
                </a:solidFill>
              </a:rPr>
              <a:t>2</a:t>
            </a:r>
            <a:r>
              <a:rPr lang="en-US" altLang="zh-CN" b="1" i="1" baseline="30000" dirty="0">
                <a:solidFill>
                  <a:srgbClr val="000000"/>
                </a:solidFill>
              </a:rPr>
              <a:t>S</a:t>
            </a: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EE5BEED3-4B4A-42D8-92D6-B21DF2A9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③FA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的分类</a:t>
            </a:r>
          </a:p>
        </p:txBody>
      </p:sp>
      <p:grpSp>
        <p:nvGrpSpPr>
          <p:cNvPr id="31748" name="组合 5">
            <a:extLst>
              <a:ext uri="{FF2B5EF4-FFF2-40B4-BE49-F238E27FC236}">
                <a16:creationId xmlns:a16="http://schemas.microsoft.com/office/drawing/2014/main" id="{57FB9622-0F76-4832-A721-2B0B30CFA809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644166E9-40A8-4DB3-8816-851A01487B2E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  <p:sp>
          <p:nvSpPr>
            <p:cNvPr id="31755" name="五边形 8">
              <a:extLst>
                <a:ext uri="{FF2B5EF4-FFF2-40B4-BE49-F238E27FC236}">
                  <a16:creationId xmlns:a16="http://schemas.microsoft.com/office/drawing/2014/main" id="{7618AC7F-32F0-49C9-B822-401C6B1B2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1749" name="矩形 28">
            <a:extLst>
              <a:ext uri="{FF2B5EF4-FFF2-40B4-BE49-F238E27FC236}">
                <a16:creationId xmlns:a16="http://schemas.microsoft.com/office/drawing/2014/main" id="{2056C225-9B7C-454A-B31E-49B79CE09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425" y="304800"/>
            <a:ext cx="4650953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fontAlgn="base">
              <a:spcBef>
                <a:spcPct val="30000"/>
              </a:spcBef>
              <a:spcAft>
                <a:spcPct val="0"/>
              </a:spcAft>
            </a:pP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M 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= ( 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Σ 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δ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3333" b="1" i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0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F 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</a:p>
        </p:txBody>
      </p:sp>
      <p:sp>
        <p:nvSpPr>
          <p:cNvPr id="3" name="箭头: 上下 2">
            <a:extLst>
              <a:ext uri="{FF2B5EF4-FFF2-40B4-BE49-F238E27FC236}">
                <a16:creationId xmlns:a16="http://schemas.microsoft.com/office/drawing/2014/main" id="{3966ACD0-4126-4835-AD9D-2A4F6522E82F}"/>
              </a:ext>
            </a:extLst>
          </p:cNvPr>
          <p:cNvSpPr/>
          <p:nvPr/>
        </p:nvSpPr>
        <p:spPr>
          <a:xfrm>
            <a:off x="4832351" y="1604434"/>
            <a:ext cx="287867" cy="6731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C02621-9868-480F-A53D-61E0D81E8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100" y="2277534"/>
            <a:ext cx="14157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更直观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D351E3A-0F55-4D8D-BB9F-755A120A2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100" y="1028701"/>
            <a:ext cx="14157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更适用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2AC86BF-10F5-4AD2-88AC-47CFDA27EEEC}"/>
              </a:ext>
            </a:extLst>
          </p:cNvPr>
          <p:cNvSpPr/>
          <p:nvPr/>
        </p:nvSpPr>
        <p:spPr>
          <a:xfrm>
            <a:off x="5384815" y="3691374"/>
            <a:ext cx="935037" cy="346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500" b="1" i="1" dirty="0">
                <a:solidFill>
                  <a:srgbClr val="0000FF"/>
                </a:solidFill>
                <a:latin typeface="Times New Roman" pitchFamily="18" charset="0"/>
              </a:rPr>
              <a:t>NFA</a:t>
            </a:r>
            <a:endParaRPr lang="zh-CN" altLang="en-US" sz="2500" b="1" i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D0536F3-B22E-4D76-8994-EF64EF61C384}"/>
              </a:ext>
            </a:extLst>
          </p:cNvPr>
          <p:cNvSpPr/>
          <p:nvPr/>
        </p:nvSpPr>
        <p:spPr>
          <a:xfrm>
            <a:off x="5386329" y="5673724"/>
            <a:ext cx="933450" cy="344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500" b="1" i="1" dirty="0">
                <a:solidFill>
                  <a:srgbClr val="0000FF"/>
                </a:solidFill>
                <a:latin typeface="Times New Roman" pitchFamily="18" charset="0"/>
              </a:rPr>
              <a:t>DFA</a:t>
            </a:r>
            <a:endParaRPr lang="zh-CN" altLang="en-US" sz="2500" b="1" i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pSp>
        <p:nvGrpSpPr>
          <p:cNvPr id="14" name="组合 11">
            <a:extLst>
              <a:ext uri="{FF2B5EF4-FFF2-40B4-BE49-F238E27FC236}">
                <a16:creationId xmlns:a16="http://schemas.microsoft.com/office/drawing/2014/main" id="{42ED14ED-AFF1-4BDE-B774-7FD82214AD6F}"/>
              </a:ext>
            </a:extLst>
          </p:cNvPr>
          <p:cNvGrpSpPr>
            <a:grpSpLocks/>
          </p:cNvGrpSpPr>
          <p:nvPr/>
        </p:nvGrpSpPr>
        <p:grpSpPr bwMode="auto">
          <a:xfrm>
            <a:off x="6176977" y="3108762"/>
            <a:ext cx="5500688" cy="1506537"/>
            <a:chOff x="928659" y="3675785"/>
            <a:chExt cx="5500722" cy="1506709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BCBF2C6C-4D19-4D4E-8D12-4CA96162B2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8659" y="3675785"/>
              <a:ext cx="5500722" cy="1090002"/>
              <a:chOff x="2339752" y="4162003"/>
              <a:chExt cx="3622043" cy="790575"/>
            </a:xfrm>
          </p:grpSpPr>
          <p:sp>
            <p:nvSpPr>
              <p:cNvPr id="24" name="Oval 10">
                <a:extLst>
                  <a:ext uri="{FF2B5EF4-FFF2-40B4-BE49-F238E27FC236}">
                    <a16:creationId xmlns:a16="http://schemas.microsoft.com/office/drawing/2014/main" id="{7C1A7F42-F1BB-4FFA-A4C2-76E566A1D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7415" y="4576104"/>
                <a:ext cx="289198" cy="2924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latin typeface="Times New Roman" panose="02020603050405020304" pitchFamily="18" charset="0"/>
                    <a:ea typeface="楷体_GB2312"/>
                    <a:cs typeface="楷体_GB2312"/>
                  </a:rPr>
                  <a:t>0</a:t>
                </a:r>
              </a:p>
            </p:txBody>
          </p:sp>
          <p:sp>
            <p:nvSpPr>
              <p:cNvPr id="25" name="Line 13">
                <a:extLst>
                  <a:ext uri="{FF2B5EF4-FFF2-40B4-BE49-F238E27FC236}">
                    <a16:creationId xmlns:a16="http://schemas.microsoft.com/office/drawing/2014/main" id="{E898CA6A-56B3-4DDC-8A7A-4073D1B4E1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690" y="4731545"/>
                <a:ext cx="5048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6">
                <a:extLst>
                  <a:ext uri="{FF2B5EF4-FFF2-40B4-BE49-F238E27FC236}">
                    <a16:creationId xmlns:a16="http://schemas.microsoft.com/office/drawing/2014/main" id="{2DD38AB8-8893-4691-840E-9A3D3BDF6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333" y="4726809"/>
                <a:ext cx="5048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21">
                <a:extLst>
                  <a:ext uri="{FF2B5EF4-FFF2-40B4-BE49-F238E27FC236}">
                    <a16:creationId xmlns:a16="http://schemas.microsoft.com/office/drawing/2014/main" id="{70AA746B-1CEB-47BA-AEEF-D47C26EA30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1004" y="4723834"/>
                <a:ext cx="5048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Oval 23">
                <a:extLst>
                  <a:ext uri="{FF2B5EF4-FFF2-40B4-BE49-F238E27FC236}">
                    <a16:creationId xmlns:a16="http://schemas.microsoft.com/office/drawing/2014/main" id="{E66834C2-8D4E-44AD-9A9B-255218C46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4506" y="4572591"/>
                <a:ext cx="289198" cy="2924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latin typeface="Times New Roman" panose="02020603050405020304" pitchFamily="18" charset="0"/>
                    <a:ea typeface="楷体_GB2312"/>
                    <a:cs typeface="楷体_GB2312"/>
                  </a:rPr>
                  <a:t>3</a:t>
                </a:r>
              </a:p>
            </p:txBody>
          </p:sp>
          <p:sp>
            <p:nvSpPr>
              <p:cNvPr id="29" name="Oval 39">
                <a:extLst>
                  <a:ext uri="{FF2B5EF4-FFF2-40B4-BE49-F238E27FC236}">
                    <a16:creationId xmlns:a16="http://schemas.microsoft.com/office/drawing/2014/main" id="{58133537-1C9B-462B-8DD7-23A01909D9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1481" y="4501154"/>
                <a:ext cx="440314" cy="4514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2">
                <a:extLst>
                  <a:ext uri="{FF2B5EF4-FFF2-40B4-BE49-F238E27FC236}">
                    <a16:creationId xmlns:a16="http://schemas.microsoft.com/office/drawing/2014/main" id="{36AE836C-CC61-4FB8-9310-D983387AB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9752" y="4581913"/>
                <a:ext cx="504927" cy="287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start</a:t>
                </a:r>
              </a:p>
            </p:txBody>
          </p:sp>
          <p:sp>
            <p:nvSpPr>
              <p:cNvPr id="32" name="Line 21">
                <a:extLst>
                  <a:ext uri="{FF2B5EF4-FFF2-40B4-BE49-F238E27FC236}">
                    <a16:creationId xmlns:a16="http://schemas.microsoft.com/office/drawing/2014/main" id="{CF4E0C92-7EF4-4C5B-8803-A364BE50E1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4679" y="4725144"/>
                <a:ext cx="252464" cy="89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Rectangle 22">
                <a:extLst>
                  <a:ext uri="{FF2B5EF4-FFF2-40B4-BE49-F238E27FC236}">
                    <a16:creationId xmlns:a16="http://schemas.microsoft.com/office/drawing/2014/main" id="{E3B8565C-A951-47BE-9030-3C679E9E5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9424" y="4162003"/>
                <a:ext cx="504825" cy="287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latin typeface="Times New Roman" panose="02020603050405020304" pitchFamily="18" charset="0"/>
                    <a:ea typeface="楷体_GB2312"/>
                    <a:cs typeface="楷体_GB2312"/>
                  </a:rPr>
                  <a:t>a</a:t>
                </a:r>
              </a:p>
            </p:txBody>
          </p:sp>
        </p:grpSp>
        <p:sp>
          <p:nvSpPr>
            <p:cNvPr id="16" name="Rectangle 22">
              <a:extLst>
                <a:ext uri="{FF2B5EF4-FFF2-40B4-BE49-F238E27FC236}">
                  <a16:creationId xmlns:a16="http://schemas.microsoft.com/office/drawing/2014/main" id="{C6ADEDB2-D9D5-4E20-A2E9-BC72C07FE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546" y="4786328"/>
              <a:ext cx="766668" cy="396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</a:p>
          </p:txBody>
        </p: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9A64658D-BBC1-4E2E-BC41-3174A3163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982" y="4240252"/>
              <a:ext cx="439200" cy="403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ACDBFA15-21A0-4C47-8438-4DA9BA83C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1428" y="4240252"/>
              <a:ext cx="439200" cy="403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</a:p>
          </p:txBody>
        </p:sp>
        <p:sp>
          <p:nvSpPr>
            <p:cNvPr id="19" name="Rectangle 22">
              <a:extLst>
                <a:ext uri="{FF2B5EF4-FFF2-40B4-BE49-F238E27FC236}">
                  <a16:creationId xmlns:a16="http://schemas.microsoft.com/office/drawing/2014/main" id="{7A6BEDE2-7400-4BDE-8EFE-71B4D8505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448" y="4104410"/>
              <a:ext cx="766668" cy="396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</a:p>
          </p:txBody>
        </p:sp>
        <p:sp>
          <p:nvSpPr>
            <p:cNvPr id="20" name="Rectangle 22">
              <a:extLst>
                <a:ext uri="{FF2B5EF4-FFF2-40B4-BE49-F238E27FC236}">
                  <a16:creationId xmlns:a16="http://schemas.microsoft.com/office/drawing/2014/main" id="{15B222D5-0DF7-4078-A9CD-D4DFE786D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2" y="4104410"/>
              <a:ext cx="766668" cy="396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</a:p>
          </p:txBody>
        </p:sp>
        <p:sp>
          <p:nvSpPr>
            <p:cNvPr id="21" name="Rectangle 22">
              <a:extLst>
                <a:ext uri="{FF2B5EF4-FFF2-40B4-BE49-F238E27FC236}">
                  <a16:creationId xmlns:a16="http://schemas.microsoft.com/office/drawing/2014/main" id="{888C13C5-A10C-40DE-9127-6D36761E3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340" y="4104410"/>
              <a:ext cx="766668" cy="396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A93746F6-2989-4676-B988-B9AAD0DB2A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83454" y="3831629"/>
              <a:ext cx="534010" cy="429463"/>
            </a:xfrm>
            <a:custGeom>
              <a:avLst/>
              <a:gdLst>
                <a:gd name="T0" fmla="*/ 2147483646 w 241"/>
                <a:gd name="T1" fmla="*/ 2147483646 h 189"/>
                <a:gd name="T2" fmla="*/ 2147483646 w 241"/>
                <a:gd name="T3" fmla="*/ 2147483646 h 189"/>
                <a:gd name="T4" fmla="*/ 2147483646 w 241"/>
                <a:gd name="T5" fmla="*/ 2147483646 h 189"/>
                <a:gd name="T6" fmla="*/ 2147483646 w 241"/>
                <a:gd name="T7" fmla="*/ 2147483646 h 189"/>
                <a:gd name="T8" fmla="*/ 2147483646 w 241"/>
                <a:gd name="T9" fmla="*/ 2147483646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189"/>
                <a:gd name="T17" fmla="*/ 241 w 241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189">
                  <a:moveTo>
                    <a:pt x="52" y="189"/>
                  </a:moveTo>
                  <a:cubicBezTo>
                    <a:pt x="26" y="181"/>
                    <a:pt x="0" y="173"/>
                    <a:pt x="7" y="143"/>
                  </a:cubicBezTo>
                  <a:cubicBezTo>
                    <a:pt x="14" y="113"/>
                    <a:pt x="59" y="14"/>
                    <a:pt x="97" y="7"/>
                  </a:cubicBezTo>
                  <a:cubicBezTo>
                    <a:pt x="135" y="0"/>
                    <a:pt x="225" y="68"/>
                    <a:pt x="233" y="98"/>
                  </a:cubicBezTo>
                  <a:cubicBezTo>
                    <a:pt x="241" y="128"/>
                    <a:pt x="192" y="158"/>
                    <a:pt x="143" y="18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36325649-2373-46DD-9A0F-D990E8E1326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991843" y="4619416"/>
              <a:ext cx="534010" cy="419104"/>
            </a:xfrm>
            <a:custGeom>
              <a:avLst/>
              <a:gdLst>
                <a:gd name="T0" fmla="*/ 2147483646 w 241"/>
                <a:gd name="T1" fmla="*/ 2147483646 h 189"/>
                <a:gd name="T2" fmla="*/ 2147483646 w 241"/>
                <a:gd name="T3" fmla="*/ 2147483646 h 189"/>
                <a:gd name="T4" fmla="*/ 2147483646 w 241"/>
                <a:gd name="T5" fmla="*/ 2147483646 h 189"/>
                <a:gd name="T6" fmla="*/ 2147483646 w 241"/>
                <a:gd name="T7" fmla="*/ 2147483646 h 189"/>
                <a:gd name="T8" fmla="*/ 2147483646 w 241"/>
                <a:gd name="T9" fmla="*/ 2147483646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189"/>
                <a:gd name="T17" fmla="*/ 241 w 241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189">
                  <a:moveTo>
                    <a:pt x="52" y="189"/>
                  </a:moveTo>
                  <a:cubicBezTo>
                    <a:pt x="26" y="181"/>
                    <a:pt x="0" y="173"/>
                    <a:pt x="7" y="143"/>
                  </a:cubicBezTo>
                  <a:cubicBezTo>
                    <a:pt x="14" y="113"/>
                    <a:pt x="59" y="14"/>
                    <a:pt x="97" y="7"/>
                  </a:cubicBezTo>
                  <a:cubicBezTo>
                    <a:pt x="135" y="0"/>
                    <a:pt x="225" y="68"/>
                    <a:pt x="233" y="98"/>
                  </a:cubicBezTo>
                  <a:cubicBezTo>
                    <a:pt x="241" y="128"/>
                    <a:pt x="192" y="158"/>
                    <a:pt x="143" y="18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" name="组合 30">
            <a:extLst>
              <a:ext uri="{FF2B5EF4-FFF2-40B4-BE49-F238E27FC236}">
                <a16:creationId xmlns:a16="http://schemas.microsoft.com/office/drawing/2014/main" id="{988B2C38-2907-4497-9B24-506E95D72F17}"/>
              </a:ext>
            </a:extLst>
          </p:cNvPr>
          <p:cNvGrpSpPr>
            <a:grpSpLocks/>
          </p:cNvGrpSpPr>
          <p:nvPr/>
        </p:nvGrpSpPr>
        <p:grpSpPr bwMode="auto">
          <a:xfrm>
            <a:off x="6178491" y="4810124"/>
            <a:ext cx="5500688" cy="2000250"/>
            <a:chOff x="3500427" y="2928940"/>
            <a:chExt cx="5500722" cy="2000264"/>
          </a:xfrm>
        </p:grpSpPr>
        <p:grpSp>
          <p:nvGrpSpPr>
            <p:cNvPr id="35" name="组合 35">
              <a:extLst>
                <a:ext uri="{FF2B5EF4-FFF2-40B4-BE49-F238E27FC236}">
                  <a16:creationId xmlns:a16="http://schemas.microsoft.com/office/drawing/2014/main" id="{63967EF6-6670-4B6D-9A69-CE248036F4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27" y="2928940"/>
              <a:ext cx="5500722" cy="1928826"/>
              <a:chOff x="3500427" y="2928940"/>
              <a:chExt cx="5500722" cy="1928826"/>
            </a:xfrm>
          </p:grpSpPr>
          <p:grpSp>
            <p:nvGrpSpPr>
              <p:cNvPr id="38" name="组合 10">
                <a:extLst>
                  <a:ext uri="{FF2B5EF4-FFF2-40B4-BE49-F238E27FC236}">
                    <a16:creationId xmlns:a16="http://schemas.microsoft.com/office/drawing/2014/main" id="{EE207D47-A7BD-467B-A79E-5A42CB35C5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0427" y="3175719"/>
                <a:ext cx="5500722" cy="1348737"/>
                <a:chOff x="928659" y="3675785"/>
                <a:chExt cx="5500722" cy="1348737"/>
              </a:xfrm>
            </p:grpSpPr>
            <p:grpSp>
              <p:nvGrpSpPr>
                <p:cNvPr id="44" name="组合 9">
                  <a:extLst>
                    <a:ext uri="{FF2B5EF4-FFF2-40B4-BE49-F238E27FC236}">
                      <a16:creationId xmlns:a16="http://schemas.microsoft.com/office/drawing/2014/main" id="{85952EC5-8052-41E7-B3E7-B9814661FF6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28659" y="3675785"/>
                  <a:ext cx="5500722" cy="1090002"/>
                  <a:chOff x="2339752" y="4162003"/>
                  <a:chExt cx="3622043" cy="790575"/>
                </a:xfrm>
              </p:grpSpPr>
              <p:sp>
                <p:nvSpPr>
                  <p:cNvPr id="52" name="Oval 10">
                    <a:extLst>
                      <a:ext uri="{FF2B5EF4-FFF2-40B4-BE49-F238E27FC236}">
                        <a16:creationId xmlns:a16="http://schemas.microsoft.com/office/drawing/2014/main" id="{2F04B523-91DC-4BC3-A69E-F606A8BDCC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97415" y="4576104"/>
                    <a:ext cx="289198" cy="2924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latin typeface="Times New Roman" panose="02020603050405020304" pitchFamily="18" charset="0"/>
                        <a:ea typeface="楷体_GB2312"/>
                        <a:cs typeface="楷体_GB2312"/>
                      </a:rPr>
                      <a:t>0</a:t>
                    </a:r>
                  </a:p>
                </p:txBody>
              </p:sp>
              <p:sp>
                <p:nvSpPr>
                  <p:cNvPr id="53" name="Line 13">
                    <a:extLst>
                      <a:ext uri="{FF2B5EF4-FFF2-40B4-BE49-F238E27FC236}">
                        <a16:creationId xmlns:a16="http://schemas.microsoft.com/office/drawing/2014/main" id="{65D1A9FB-75F1-40BC-8228-9D2BE19864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19690" y="4731545"/>
                    <a:ext cx="504825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Line 16">
                    <a:extLst>
                      <a:ext uri="{FF2B5EF4-FFF2-40B4-BE49-F238E27FC236}">
                        <a16:creationId xmlns:a16="http://schemas.microsoft.com/office/drawing/2014/main" id="{2784AB95-6F53-468C-A27A-BDCBE6156B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21333" y="4726809"/>
                    <a:ext cx="504825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Line 21">
                    <a:extLst>
                      <a:ext uri="{FF2B5EF4-FFF2-40B4-BE49-F238E27FC236}">
                        <a16:creationId xmlns:a16="http://schemas.microsoft.com/office/drawing/2014/main" id="{AFD92CA7-FEA1-4B87-B973-810D9C4557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21004" y="4723834"/>
                    <a:ext cx="504825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Oval 23">
                    <a:extLst>
                      <a:ext uri="{FF2B5EF4-FFF2-40B4-BE49-F238E27FC236}">
                        <a16:creationId xmlns:a16="http://schemas.microsoft.com/office/drawing/2014/main" id="{23D86355-36EE-47F7-B01D-185CA8B84D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94506" y="4572591"/>
                    <a:ext cx="289198" cy="2924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latin typeface="Times New Roman" panose="02020603050405020304" pitchFamily="18" charset="0"/>
                        <a:ea typeface="楷体_GB2312"/>
                        <a:cs typeface="楷体_GB2312"/>
                      </a:rPr>
                      <a:t>3</a:t>
                    </a:r>
                  </a:p>
                </p:txBody>
              </p:sp>
              <p:sp>
                <p:nvSpPr>
                  <p:cNvPr id="57" name="Oval 39">
                    <a:extLst>
                      <a:ext uri="{FF2B5EF4-FFF2-40B4-BE49-F238E27FC236}">
                        <a16:creationId xmlns:a16="http://schemas.microsoft.com/office/drawing/2014/main" id="{95168CE0-A061-4651-8482-366B2899AE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21481" y="4501154"/>
                    <a:ext cx="440314" cy="451424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i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8" name="Rectangle 22">
                    <a:extLst>
                      <a:ext uri="{FF2B5EF4-FFF2-40B4-BE49-F238E27FC236}">
                        <a16:creationId xmlns:a16="http://schemas.microsoft.com/office/drawing/2014/main" id="{8A487543-530D-4943-9D9E-B96FCEB451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39752" y="4581913"/>
                    <a:ext cx="504927" cy="28724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rPr>
                      <a:t>start</a:t>
                    </a:r>
                  </a:p>
                </p:txBody>
              </p:sp>
              <p:sp>
                <p:nvSpPr>
                  <p:cNvPr id="59" name="Line 21">
                    <a:extLst>
                      <a:ext uri="{FF2B5EF4-FFF2-40B4-BE49-F238E27FC236}">
                        <a16:creationId xmlns:a16="http://schemas.microsoft.com/office/drawing/2014/main" id="{719CE0A3-E49F-4871-9089-9BDF3E0DD8E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4679" y="4725144"/>
                    <a:ext cx="252464" cy="895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Rectangle 22">
                    <a:extLst>
                      <a:ext uri="{FF2B5EF4-FFF2-40B4-BE49-F238E27FC236}">
                        <a16:creationId xmlns:a16="http://schemas.microsoft.com/office/drawing/2014/main" id="{C29F3907-E1A0-435B-95A4-74F2CA9515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39424" y="4162003"/>
                    <a:ext cx="504825" cy="2873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 i="1">
                        <a:latin typeface="Times New Roman" panose="02020603050405020304" pitchFamily="18" charset="0"/>
                        <a:ea typeface="楷体_GB2312"/>
                        <a:cs typeface="楷体_GB2312"/>
                      </a:rPr>
                      <a:t>b</a:t>
                    </a:r>
                  </a:p>
                </p:txBody>
              </p:sp>
            </p:grpSp>
            <p:sp>
              <p:nvSpPr>
                <p:cNvPr id="45" name="Oval 10">
                  <a:extLst>
                    <a:ext uri="{FF2B5EF4-FFF2-40B4-BE49-F238E27FC236}">
                      <a16:creationId xmlns:a16="http://schemas.microsoft.com/office/drawing/2014/main" id="{D089F314-1522-4670-BB48-4C421B8A4D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6982" y="4240252"/>
                  <a:ext cx="439200" cy="4032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>
                      <a:latin typeface="Times New Roman" panose="02020603050405020304" pitchFamily="18" charset="0"/>
                      <a:ea typeface="楷体_GB2312"/>
                      <a:cs typeface="楷体_GB2312"/>
                    </a:rPr>
                    <a:t>1</a:t>
                  </a:r>
                </a:p>
              </p:txBody>
            </p:sp>
            <p:sp>
              <p:nvSpPr>
                <p:cNvPr id="46" name="Oval 10">
                  <a:extLst>
                    <a:ext uri="{FF2B5EF4-FFF2-40B4-BE49-F238E27FC236}">
                      <a16:creationId xmlns:a16="http://schemas.microsoft.com/office/drawing/2014/main" id="{689CC986-E3A0-4BFD-B209-3F34989E54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1428" y="4240252"/>
                  <a:ext cx="439200" cy="4032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>
                      <a:latin typeface="Times New Roman" panose="02020603050405020304" pitchFamily="18" charset="0"/>
                      <a:ea typeface="楷体_GB2312"/>
                      <a:cs typeface="楷体_GB2312"/>
                    </a:rPr>
                    <a:t>2</a:t>
                  </a:r>
                </a:p>
              </p:txBody>
            </p:sp>
            <p:sp>
              <p:nvSpPr>
                <p:cNvPr id="47" name="Rectangle 22">
                  <a:extLst>
                    <a:ext uri="{FF2B5EF4-FFF2-40B4-BE49-F238E27FC236}">
                      <a16:creationId xmlns:a16="http://schemas.microsoft.com/office/drawing/2014/main" id="{13B25FBB-D2DD-4895-B558-1E5395D767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9448" y="4104410"/>
                  <a:ext cx="766668" cy="3961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>
                      <a:latin typeface="Times New Roman" panose="02020603050405020304" pitchFamily="18" charset="0"/>
                      <a:ea typeface="楷体_GB2312"/>
                      <a:cs typeface="楷体_GB2312"/>
                    </a:rPr>
                    <a:t>a</a:t>
                  </a:r>
                </a:p>
              </p:txBody>
            </p:sp>
            <p:sp>
              <p:nvSpPr>
                <p:cNvPr id="48" name="Rectangle 22">
                  <a:extLst>
                    <a:ext uri="{FF2B5EF4-FFF2-40B4-BE49-F238E27FC236}">
                      <a16:creationId xmlns:a16="http://schemas.microsoft.com/office/drawing/2014/main" id="{63A07288-CBC9-4DAB-BA7E-996664D535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6182" y="4104410"/>
                  <a:ext cx="766668" cy="3961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>
                      <a:latin typeface="Times New Roman" panose="02020603050405020304" pitchFamily="18" charset="0"/>
                      <a:ea typeface="楷体_GB2312"/>
                      <a:cs typeface="楷体_GB2312"/>
                    </a:rPr>
                    <a:t>b</a:t>
                  </a:r>
                </a:p>
              </p:txBody>
            </p:sp>
            <p:sp>
              <p:nvSpPr>
                <p:cNvPr id="49" name="Rectangle 22">
                  <a:extLst>
                    <a:ext uri="{FF2B5EF4-FFF2-40B4-BE49-F238E27FC236}">
                      <a16:creationId xmlns:a16="http://schemas.microsoft.com/office/drawing/2014/main" id="{CB9F5FA7-788A-43CD-A579-8D13C3C3C8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48340" y="4104410"/>
                  <a:ext cx="766668" cy="3961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 dirty="0">
                      <a:latin typeface="Times New Roman" panose="02020603050405020304" pitchFamily="18" charset="0"/>
                      <a:ea typeface="楷体_GB2312"/>
                      <a:cs typeface="楷体_GB2312"/>
                    </a:rPr>
                    <a:t>b</a:t>
                  </a:r>
                </a:p>
              </p:txBody>
            </p:sp>
            <p:sp>
              <p:nvSpPr>
                <p:cNvPr id="50" name="Freeform 11">
                  <a:extLst>
                    <a:ext uri="{FF2B5EF4-FFF2-40B4-BE49-F238E27FC236}">
                      <a16:creationId xmlns:a16="http://schemas.microsoft.com/office/drawing/2014/main" id="{4017B0F4-C26E-4475-8541-C4C362B6A9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983454" y="3840021"/>
                  <a:ext cx="534010" cy="429463"/>
                </a:xfrm>
                <a:custGeom>
                  <a:avLst/>
                  <a:gdLst>
                    <a:gd name="T0" fmla="*/ 2147483646 w 241"/>
                    <a:gd name="T1" fmla="*/ 2147483646 h 189"/>
                    <a:gd name="T2" fmla="*/ 2147483646 w 241"/>
                    <a:gd name="T3" fmla="*/ 2147483646 h 189"/>
                    <a:gd name="T4" fmla="*/ 2147483646 w 241"/>
                    <a:gd name="T5" fmla="*/ 2147483646 h 189"/>
                    <a:gd name="T6" fmla="*/ 2147483646 w 241"/>
                    <a:gd name="T7" fmla="*/ 2147483646 h 189"/>
                    <a:gd name="T8" fmla="*/ 2147483646 w 241"/>
                    <a:gd name="T9" fmla="*/ 2147483646 h 1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1"/>
                    <a:gd name="T16" fmla="*/ 0 h 189"/>
                    <a:gd name="T17" fmla="*/ 241 w 241"/>
                    <a:gd name="T18" fmla="*/ 189 h 1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1" h="189">
                      <a:moveTo>
                        <a:pt x="52" y="189"/>
                      </a:moveTo>
                      <a:cubicBezTo>
                        <a:pt x="26" y="181"/>
                        <a:pt x="0" y="173"/>
                        <a:pt x="7" y="143"/>
                      </a:cubicBezTo>
                      <a:cubicBezTo>
                        <a:pt x="14" y="113"/>
                        <a:pt x="59" y="14"/>
                        <a:pt x="97" y="7"/>
                      </a:cubicBezTo>
                      <a:cubicBezTo>
                        <a:pt x="135" y="0"/>
                        <a:pt x="225" y="68"/>
                        <a:pt x="233" y="98"/>
                      </a:cubicBezTo>
                      <a:cubicBezTo>
                        <a:pt x="241" y="128"/>
                        <a:pt x="192" y="158"/>
                        <a:pt x="143" y="189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" name="Freeform 11">
                  <a:extLst>
                    <a:ext uri="{FF2B5EF4-FFF2-40B4-BE49-F238E27FC236}">
                      <a16:creationId xmlns:a16="http://schemas.microsoft.com/office/drawing/2014/main" id="{19EDD2F6-AA1E-4A6B-8562-CA7ADFE72D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966700" flipH="1" flipV="1">
                  <a:off x="3119468" y="4605418"/>
                  <a:ext cx="534010" cy="419104"/>
                </a:xfrm>
                <a:custGeom>
                  <a:avLst/>
                  <a:gdLst>
                    <a:gd name="T0" fmla="*/ 2147483646 w 241"/>
                    <a:gd name="T1" fmla="*/ 2147483646 h 189"/>
                    <a:gd name="T2" fmla="*/ 2147483646 w 241"/>
                    <a:gd name="T3" fmla="*/ 2147483646 h 189"/>
                    <a:gd name="T4" fmla="*/ 2147483646 w 241"/>
                    <a:gd name="T5" fmla="*/ 2147483646 h 189"/>
                    <a:gd name="T6" fmla="*/ 2147483646 w 241"/>
                    <a:gd name="T7" fmla="*/ 2147483646 h 189"/>
                    <a:gd name="T8" fmla="*/ 2147483646 w 241"/>
                    <a:gd name="T9" fmla="*/ 2147483646 h 1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1"/>
                    <a:gd name="T16" fmla="*/ 0 h 189"/>
                    <a:gd name="T17" fmla="*/ 241 w 241"/>
                    <a:gd name="T18" fmla="*/ 189 h 1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1" h="189">
                      <a:moveTo>
                        <a:pt x="52" y="189"/>
                      </a:moveTo>
                      <a:cubicBezTo>
                        <a:pt x="26" y="181"/>
                        <a:pt x="0" y="173"/>
                        <a:pt x="7" y="143"/>
                      </a:cubicBezTo>
                      <a:cubicBezTo>
                        <a:pt x="14" y="113"/>
                        <a:pt x="59" y="14"/>
                        <a:pt x="97" y="7"/>
                      </a:cubicBezTo>
                      <a:cubicBezTo>
                        <a:pt x="135" y="0"/>
                        <a:pt x="225" y="68"/>
                        <a:pt x="233" y="98"/>
                      </a:cubicBezTo>
                      <a:cubicBezTo>
                        <a:pt x="241" y="128"/>
                        <a:pt x="192" y="158"/>
                        <a:pt x="143" y="189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9" name="任意多边形 35">
                <a:extLst>
                  <a:ext uri="{FF2B5EF4-FFF2-40B4-BE49-F238E27FC236}">
                    <a16:creationId xmlns:a16="http://schemas.microsoft.com/office/drawing/2014/main" id="{AB033ADE-AAF2-4C2F-A287-53DFB3DF0886}"/>
                  </a:ext>
                </a:extLst>
              </p:cNvPr>
              <p:cNvSpPr/>
              <p:nvPr/>
            </p:nvSpPr>
            <p:spPr bwMode="auto">
              <a:xfrm rot="21323228" flipH="1" flipV="1">
                <a:off x="5057775" y="3330581"/>
                <a:ext cx="3429021" cy="500065"/>
              </a:xfrm>
              <a:custGeom>
                <a:avLst/>
                <a:gdLst>
                  <a:gd name="connsiteX0" fmla="*/ 0 w 1669143"/>
                  <a:gd name="connsiteY0" fmla="*/ 0 h 349055"/>
                  <a:gd name="connsiteX1" fmla="*/ 870857 w 1669143"/>
                  <a:gd name="connsiteY1" fmla="*/ 348343 h 349055"/>
                  <a:gd name="connsiteX2" fmla="*/ 1669143 w 1669143"/>
                  <a:gd name="connsiteY2" fmla="*/ 72571 h 349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69143" h="349055">
                    <a:moveTo>
                      <a:pt x="0" y="0"/>
                    </a:moveTo>
                    <a:cubicBezTo>
                      <a:pt x="296333" y="168124"/>
                      <a:pt x="592667" y="336248"/>
                      <a:pt x="870857" y="348343"/>
                    </a:cubicBezTo>
                    <a:cubicBezTo>
                      <a:pt x="1149047" y="360438"/>
                      <a:pt x="1409095" y="216504"/>
                      <a:pt x="1669143" y="72571"/>
                    </a:cubicBezTo>
                  </a:path>
                </a:pathLst>
              </a:cu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40" name="Rectangle 22">
                <a:extLst>
                  <a:ext uri="{FF2B5EF4-FFF2-40B4-BE49-F238E27FC236}">
                    <a16:creationId xmlns:a16="http://schemas.microsoft.com/office/drawing/2014/main" id="{7A452D64-DA42-46F5-9AFD-3423E0AD4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7950" y="2928940"/>
                <a:ext cx="766668" cy="396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latin typeface="Times New Roman" panose="02020603050405020304" pitchFamily="18" charset="0"/>
                    <a:ea typeface="楷体_GB2312"/>
                    <a:cs typeface="楷体_GB2312"/>
                  </a:rPr>
                  <a:t>b</a:t>
                </a:r>
              </a:p>
            </p:txBody>
          </p:sp>
          <p:sp>
            <p:nvSpPr>
              <p:cNvPr id="41" name="任意多边形 37">
                <a:extLst>
                  <a:ext uri="{FF2B5EF4-FFF2-40B4-BE49-F238E27FC236}">
                    <a16:creationId xmlns:a16="http://schemas.microsoft.com/office/drawing/2014/main" id="{F90658AE-355E-4E5D-ABF2-FE3BE774353B}"/>
                  </a:ext>
                </a:extLst>
              </p:cNvPr>
              <p:cNvSpPr/>
              <p:nvPr/>
            </p:nvSpPr>
            <p:spPr bwMode="auto">
              <a:xfrm rot="278702" flipH="1">
                <a:off x="6230944" y="4130686"/>
                <a:ext cx="2278077" cy="488953"/>
              </a:xfrm>
              <a:custGeom>
                <a:avLst/>
                <a:gdLst>
                  <a:gd name="connsiteX0" fmla="*/ 0 w 1669143"/>
                  <a:gd name="connsiteY0" fmla="*/ 0 h 349055"/>
                  <a:gd name="connsiteX1" fmla="*/ 870857 w 1669143"/>
                  <a:gd name="connsiteY1" fmla="*/ 348343 h 349055"/>
                  <a:gd name="connsiteX2" fmla="*/ 1669143 w 1669143"/>
                  <a:gd name="connsiteY2" fmla="*/ 72571 h 349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69143" h="349055">
                    <a:moveTo>
                      <a:pt x="0" y="0"/>
                    </a:moveTo>
                    <a:cubicBezTo>
                      <a:pt x="296333" y="168124"/>
                      <a:pt x="592667" y="336248"/>
                      <a:pt x="870857" y="348343"/>
                    </a:cubicBezTo>
                    <a:cubicBezTo>
                      <a:pt x="1149047" y="360438"/>
                      <a:pt x="1409095" y="216504"/>
                      <a:pt x="1669143" y="72571"/>
                    </a:cubicBezTo>
                  </a:path>
                </a:pathLst>
              </a:cu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42" name="任意多边形 38">
                <a:extLst>
                  <a:ext uri="{FF2B5EF4-FFF2-40B4-BE49-F238E27FC236}">
                    <a16:creationId xmlns:a16="http://schemas.microsoft.com/office/drawing/2014/main" id="{B074E503-B5B9-485E-9880-057DDF6D9FC0}"/>
                  </a:ext>
                </a:extLst>
              </p:cNvPr>
              <p:cNvSpPr/>
              <p:nvPr/>
            </p:nvSpPr>
            <p:spPr bwMode="auto">
              <a:xfrm rot="278702" flipH="1">
                <a:off x="6345245" y="4011622"/>
                <a:ext cx="823918" cy="184151"/>
              </a:xfrm>
              <a:custGeom>
                <a:avLst/>
                <a:gdLst>
                  <a:gd name="connsiteX0" fmla="*/ 0 w 1669143"/>
                  <a:gd name="connsiteY0" fmla="*/ 0 h 349055"/>
                  <a:gd name="connsiteX1" fmla="*/ 870857 w 1669143"/>
                  <a:gd name="connsiteY1" fmla="*/ 348343 h 349055"/>
                  <a:gd name="connsiteX2" fmla="*/ 1669143 w 1669143"/>
                  <a:gd name="connsiteY2" fmla="*/ 72571 h 349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69143" h="349055">
                    <a:moveTo>
                      <a:pt x="0" y="0"/>
                    </a:moveTo>
                    <a:cubicBezTo>
                      <a:pt x="296333" y="168124"/>
                      <a:pt x="592667" y="336248"/>
                      <a:pt x="870857" y="348343"/>
                    </a:cubicBezTo>
                    <a:cubicBezTo>
                      <a:pt x="1149047" y="360438"/>
                      <a:pt x="1409095" y="216504"/>
                      <a:pt x="1669143" y="72571"/>
                    </a:cubicBezTo>
                  </a:path>
                </a:pathLst>
              </a:cu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43" name="Rectangle 22">
                <a:extLst>
                  <a:ext uri="{FF2B5EF4-FFF2-40B4-BE49-F238E27FC236}">
                    <a16:creationId xmlns:a16="http://schemas.microsoft.com/office/drawing/2014/main" id="{56508DD6-9F6A-44CD-B829-FA4F7EAC2E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1282" y="4461600"/>
                <a:ext cx="766668" cy="396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latin typeface="Times New Roman" panose="02020603050405020304" pitchFamily="18" charset="0"/>
                    <a:ea typeface="楷体_GB2312"/>
                    <a:cs typeface="楷体_GB2312"/>
                  </a:rPr>
                  <a:t>a</a:t>
                </a:r>
              </a:p>
            </p:txBody>
          </p:sp>
        </p:grpSp>
        <p:sp>
          <p:nvSpPr>
            <p:cNvPr id="36" name="Rectangle 22">
              <a:extLst>
                <a:ext uri="{FF2B5EF4-FFF2-40B4-BE49-F238E27FC236}">
                  <a16:creationId xmlns:a16="http://schemas.microsoft.com/office/drawing/2014/main" id="{C1E88D71-4193-4940-A4F2-B194A96BB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1414" y="4104410"/>
              <a:ext cx="766668" cy="396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</a:p>
          </p:txBody>
        </p:sp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id="{5893B632-0A14-4837-ADB8-4DE00ACE4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2330" y="4533038"/>
              <a:ext cx="766668" cy="396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374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3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69292CE-3C5F-4FFD-9603-79D656AEF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047751"/>
            <a:ext cx="11190816" cy="4301067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3333" b="1" i="1">
                <a:solidFill>
                  <a:schemeClr val="tx1"/>
                </a:solidFill>
                <a:cs typeface="Times New Roman" panose="02020603050405020304" pitchFamily="18" charset="0"/>
              </a:rPr>
              <a:t>DFA</a:t>
            </a:r>
            <a:r>
              <a:rPr lang="zh-CN" altLang="en-US" sz="3333" b="1">
                <a:solidFill>
                  <a:schemeClr val="tx1"/>
                </a:solidFill>
                <a:cs typeface="Times New Roman" panose="02020603050405020304" pitchFamily="18" charset="0"/>
              </a:rPr>
              <a:t>（确定的有穷自动机）</a:t>
            </a:r>
            <a:endParaRPr lang="en-US" altLang="zh-CN" sz="3333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l-GR" altLang="zh-CN" b="1" i="1">
                <a:solidFill>
                  <a:srgbClr val="000000"/>
                </a:solidFill>
                <a:cs typeface="Times New Roman" panose="02020603050405020304" pitchFamily="18" charset="0"/>
              </a:rPr>
              <a:t>δ</a:t>
            </a:r>
            <a:r>
              <a:rPr lang="zh-CN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×</a:t>
            </a:r>
            <a:r>
              <a:rPr lang="el-GR" altLang="zh-CN" b="1" i="1">
                <a:solidFill>
                  <a:srgbClr val="000000"/>
                </a:solidFill>
                <a:cs typeface="Times New Roman" panose="02020603050405020304" pitchFamily="18" charset="0"/>
              </a:rPr>
              <a:t>Σ→</a:t>
            </a:r>
            <a:r>
              <a:rPr lang="en-US" altLang="zh-CN" b="1" i="1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  <a:endParaRPr lang="en-US" altLang="zh-CN" sz="3467" b="1" i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3333" b="1" i="1">
                <a:solidFill>
                  <a:schemeClr val="tx1"/>
                </a:solidFill>
                <a:cs typeface="Times New Roman" panose="02020603050405020304" pitchFamily="18" charset="0"/>
              </a:rPr>
              <a:t>NFA</a:t>
            </a:r>
            <a:r>
              <a:rPr lang="zh-CN" altLang="en-US" sz="3333" b="1">
                <a:solidFill>
                  <a:srgbClr val="000000"/>
                </a:solidFill>
                <a:cs typeface="Times New Roman" panose="02020603050405020304" pitchFamily="18" charset="0"/>
              </a:rPr>
              <a:t>（非确定的有穷自动机）</a:t>
            </a:r>
            <a:endParaRPr lang="en-US" altLang="zh-CN" sz="3333" b="1" i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l-GR" altLang="zh-CN" sz="3200" b="1" i="1">
                <a:solidFill>
                  <a:srgbClr val="000000"/>
                </a:solidFill>
                <a:cs typeface="Times New Roman" panose="02020603050405020304" pitchFamily="18" charset="0"/>
              </a:rPr>
              <a:t>δ</a:t>
            </a:r>
            <a:r>
              <a:rPr lang="zh-CN" altLang="en-US" sz="3200" b="1">
                <a:solidFill>
                  <a:srgbClr val="000000"/>
                </a:solidFill>
                <a:cs typeface="Times New Roman" panose="02020603050405020304" pitchFamily="18" charset="0"/>
              </a:rPr>
              <a:t>： </a:t>
            </a:r>
            <a:r>
              <a:rPr lang="en-US" altLang="zh-CN" b="1" i="1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×</a:t>
            </a:r>
            <a:r>
              <a:rPr lang="el-GR" altLang="zh-CN" b="1" i="1">
                <a:solidFill>
                  <a:srgbClr val="000000"/>
                </a:solidFill>
                <a:cs typeface="Times New Roman" panose="02020603050405020304" pitchFamily="18" charset="0"/>
              </a:rPr>
              <a:t>Σ→</a:t>
            </a:r>
            <a:r>
              <a:rPr lang="en-US" altLang="zh-CN" b="1" i="1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b="1" i="1" baseline="30000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l-GR" altLang="zh-CN" sz="3200" b="1" i="1">
                <a:solidFill>
                  <a:srgbClr val="000000"/>
                </a:solidFill>
                <a:cs typeface="Times New Roman" panose="02020603050405020304" pitchFamily="18" charset="0"/>
              </a:rPr>
              <a:t>δ</a:t>
            </a:r>
            <a:r>
              <a:rPr lang="zh-CN" altLang="en-US" sz="3200" b="1">
                <a:solidFill>
                  <a:srgbClr val="000000"/>
                </a:solidFill>
                <a:cs typeface="Times New Roman" panose="02020603050405020304" pitchFamily="18" charset="0"/>
              </a:rPr>
              <a:t>： </a:t>
            </a:r>
            <a:r>
              <a:rPr lang="en-US" altLang="zh-CN" b="1" i="1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×(</a:t>
            </a:r>
            <a:r>
              <a:rPr lang="el-GR" altLang="zh-CN" b="1" i="1">
                <a:solidFill>
                  <a:srgbClr val="000000"/>
                </a:solidFill>
                <a:cs typeface="Times New Roman" panose="02020603050405020304" pitchFamily="18" charset="0"/>
              </a:rPr>
              <a:t>Σ</a:t>
            </a:r>
            <a:r>
              <a:rPr lang="el-GR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∪{</a:t>
            </a:r>
            <a:r>
              <a:rPr lang="el-GR" altLang="zh-CN" b="1" i="1">
                <a:solidFill>
                  <a:srgbClr val="0000FF"/>
                </a:solidFill>
                <a:cs typeface="Times New Roman" panose="02020603050405020304" pitchFamily="18" charset="0"/>
              </a:rPr>
              <a:t>ε</a:t>
            </a:r>
            <a:r>
              <a:rPr lang="el-GR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}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r>
              <a:rPr lang="el-GR" altLang="zh-CN" b="1" i="1">
                <a:solidFill>
                  <a:srgbClr val="000000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b="1" i="1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b="1" i="1" baseline="30000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  <a:endParaRPr lang="en-US" altLang="zh-CN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endParaRPr lang="en-US" altLang="zh-CN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242A5F4C-4EC0-41A1-809A-4D4717D2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③FA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的分类</a:t>
            </a:r>
          </a:p>
        </p:txBody>
      </p:sp>
      <p:grpSp>
        <p:nvGrpSpPr>
          <p:cNvPr id="33796" name="组合 5">
            <a:extLst>
              <a:ext uri="{FF2B5EF4-FFF2-40B4-BE49-F238E27FC236}">
                <a16:creationId xmlns:a16="http://schemas.microsoft.com/office/drawing/2014/main" id="{4EC31D15-D6BC-4C7A-B98E-4F122919D1FE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00469539-6C12-48F4-A1EA-6F9B8BC91AC4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  <p:sp>
          <p:nvSpPr>
            <p:cNvPr id="33821" name="五边形 8">
              <a:extLst>
                <a:ext uri="{FF2B5EF4-FFF2-40B4-BE49-F238E27FC236}">
                  <a16:creationId xmlns:a16="http://schemas.microsoft.com/office/drawing/2014/main" id="{D7008DD1-E32C-46BA-956B-D37F6ACC1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3797" name="矩形 28">
            <a:extLst>
              <a:ext uri="{FF2B5EF4-FFF2-40B4-BE49-F238E27FC236}">
                <a16:creationId xmlns:a16="http://schemas.microsoft.com/office/drawing/2014/main" id="{C8AD32FA-0864-4D36-86B4-F5B94A22F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425" y="304800"/>
            <a:ext cx="4650953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fontAlgn="base">
              <a:spcBef>
                <a:spcPct val="30000"/>
              </a:spcBef>
              <a:spcAft>
                <a:spcPct val="0"/>
              </a:spcAft>
            </a:pP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M 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= ( 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Σ 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δ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3333" b="1" i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0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F 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</a:p>
        </p:txBody>
      </p:sp>
      <p:sp>
        <p:nvSpPr>
          <p:cNvPr id="3" name="箭头: 上下 2">
            <a:extLst>
              <a:ext uri="{FF2B5EF4-FFF2-40B4-BE49-F238E27FC236}">
                <a16:creationId xmlns:a16="http://schemas.microsoft.com/office/drawing/2014/main" id="{CFE8D71A-E4C6-4DF2-9703-4F1B2DCCA363}"/>
              </a:ext>
            </a:extLst>
          </p:cNvPr>
          <p:cNvSpPr/>
          <p:nvPr/>
        </p:nvSpPr>
        <p:spPr>
          <a:xfrm>
            <a:off x="4832351" y="1604434"/>
            <a:ext cx="287867" cy="6731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dirty="0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6E3700-E34A-4B8F-8EA0-AEE37B3AB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851" y="3513668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带“</a:t>
            </a:r>
            <a:r>
              <a:rPr lang="el-GR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ε</a:t>
            </a:r>
            <a:r>
              <a:rPr lang="el-GR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边”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44021A-62FC-4599-8DE9-730165E48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034" y="2935818"/>
            <a:ext cx="19463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不带“</a:t>
            </a:r>
            <a:r>
              <a:rPr lang="el-GR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ε</a:t>
            </a:r>
            <a:r>
              <a:rPr lang="el-GR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边”</a:t>
            </a:r>
          </a:p>
        </p:txBody>
      </p:sp>
      <p:grpSp>
        <p:nvGrpSpPr>
          <p:cNvPr id="12" name="组合 4">
            <a:extLst>
              <a:ext uri="{FF2B5EF4-FFF2-40B4-BE49-F238E27FC236}">
                <a16:creationId xmlns:a16="http://schemas.microsoft.com/office/drawing/2014/main" id="{A3D943D4-9073-4EE6-ADFF-1EC096B1A680}"/>
              </a:ext>
            </a:extLst>
          </p:cNvPr>
          <p:cNvGrpSpPr>
            <a:grpSpLocks/>
          </p:cNvGrpSpPr>
          <p:nvPr/>
        </p:nvGrpSpPr>
        <p:grpSpPr bwMode="auto">
          <a:xfrm>
            <a:off x="1811867" y="4953001"/>
            <a:ext cx="5228167" cy="1615017"/>
            <a:chOff x="2571750" y="3090863"/>
            <a:chExt cx="3282950" cy="1047750"/>
          </a:xfrm>
        </p:grpSpPr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49715D98-C4E6-4680-9B12-90F9EC82D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0434" y="3707429"/>
              <a:ext cx="361523" cy="35977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</a:p>
          </p:txBody>
        </p:sp>
        <p:sp>
          <p:nvSpPr>
            <p:cNvPr id="33805" name="Freeform 11">
              <a:extLst>
                <a:ext uri="{FF2B5EF4-FFF2-40B4-BE49-F238E27FC236}">
                  <a16:creationId xmlns:a16="http://schemas.microsoft.com/office/drawing/2014/main" id="{F03813BF-C375-49E3-BCF5-85562AA43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1046" y="3421288"/>
              <a:ext cx="382588" cy="300038"/>
            </a:xfrm>
            <a:custGeom>
              <a:avLst/>
              <a:gdLst>
                <a:gd name="T0" fmla="*/ 2147483646 w 241"/>
                <a:gd name="T1" fmla="*/ 2147483646 h 189"/>
                <a:gd name="T2" fmla="*/ 2147483646 w 241"/>
                <a:gd name="T3" fmla="*/ 2147483646 h 189"/>
                <a:gd name="T4" fmla="*/ 2147483646 w 241"/>
                <a:gd name="T5" fmla="*/ 2147483646 h 189"/>
                <a:gd name="T6" fmla="*/ 2147483646 w 241"/>
                <a:gd name="T7" fmla="*/ 2147483646 h 189"/>
                <a:gd name="T8" fmla="*/ 2147483646 w 241"/>
                <a:gd name="T9" fmla="*/ 2147483646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189"/>
                <a:gd name="T17" fmla="*/ 241 w 241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189">
                  <a:moveTo>
                    <a:pt x="52" y="189"/>
                  </a:moveTo>
                  <a:cubicBezTo>
                    <a:pt x="26" y="181"/>
                    <a:pt x="0" y="173"/>
                    <a:pt x="7" y="143"/>
                  </a:cubicBezTo>
                  <a:cubicBezTo>
                    <a:pt x="14" y="113"/>
                    <a:pt x="59" y="14"/>
                    <a:pt x="97" y="7"/>
                  </a:cubicBezTo>
                  <a:cubicBezTo>
                    <a:pt x="135" y="0"/>
                    <a:pt x="225" y="68"/>
                    <a:pt x="233" y="98"/>
                  </a:cubicBezTo>
                  <a:cubicBezTo>
                    <a:pt x="241" y="128"/>
                    <a:pt x="192" y="158"/>
                    <a:pt x="143" y="18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6" name="Rectangle 12">
              <a:extLst>
                <a:ext uri="{FF2B5EF4-FFF2-40B4-BE49-F238E27FC236}">
                  <a16:creationId xmlns:a16="http://schemas.microsoft.com/office/drawing/2014/main" id="{1E38D4C6-9939-4FA9-9C03-718A46AA3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8063" y="3130550"/>
              <a:ext cx="50482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0</a:t>
              </a:r>
            </a:p>
          </p:txBody>
        </p:sp>
        <p:sp>
          <p:nvSpPr>
            <p:cNvPr id="33807" name="Line 13">
              <a:extLst>
                <a:ext uri="{FF2B5EF4-FFF2-40B4-BE49-F238E27FC236}">
                  <a16:creationId xmlns:a16="http://schemas.microsoft.com/office/drawing/2014/main" id="{11A780EB-43AD-44CB-9DF0-30BA3A603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9863" y="3922713"/>
              <a:ext cx="5048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8" name="Rectangle 14">
              <a:extLst>
                <a:ext uri="{FF2B5EF4-FFF2-40B4-BE49-F238E27FC236}">
                  <a16:creationId xmlns:a16="http://schemas.microsoft.com/office/drawing/2014/main" id="{5A44F5EF-B119-4437-969A-931645CCE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863" y="3489325"/>
              <a:ext cx="50482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ε</a:t>
              </a:r>
            </a:p>
          </p:txBody>
        </p:sp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49C27CB8-3D61-47F8-B2BC-2E383FCCD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368" y="3707429"/>
              <a:ext cx="360194" cy="35977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</a:p>
          </p:txBody>
        </p:sp>
        <p:sp>
          <p:nvSpPr>
            <p:cNvPr id="33810" name="Line 16">
              <a:extLst>
                <a:ext uri="{FF2B5EF4-FFF2-40B4-BE49-F238E27FC236}">
                  <a16:creationId xmlns:a16="http://schemas.microsoft.com/office/drawing/2014/main" id="{4B7B4202-BEBB-448A-86FA-5BABED19A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3463" y="3922713"/>
              <a:ext cx="5048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1" name="Rectangle 17">
              <a:extLst>
                <a:ext uri="{FF2B5EF4-FFF2-40B4-BE49-F238E27FC236}">
                  <a16:creationId xmlns:a16="http://schemas.microsoft.com/office/drawing/2014/main" id="{D8FB44D9-0111-4A0C-B809-0329063C6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463" y="3562350"/>
              <a:ext cx="50482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ε</a:t>
              </a:r>
            </a:p>
          </p:txBody>
        </p:sp>
        <p:sp>
          <p:nvSpPr>
            <p:cNvPr id="21" name="Oval 18">
              <a:extLst>
                <a:ext uri="{FF2B5EF4-FFF2-40B4-BE49-F238E27FC236}">
                  <a16:creationId xmlns:a16="http://schemas.microsoft.com/office/drawing/2014/main" id="{AAA815B4-0FBF-42B7-9E40-47835BB38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404" y="3707429"/>
              <a:ext cx="360195" cy="35977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C</a:t>
              </a:r>
            </a:p>
          </p:txBody>
        </p:sp>
        <p:sp>
          <p:nvSpPr>
            <p:cNvPr id="33813" name="Freeform 19">
              <a:extLst>
                <a:ext uri="{FF2B5EF4-FFF2-40B4-BE49-F238E27FC236}">
                  <a16:creationId xmlns:a16="http://schemas.microsoft.com/office/drawing/2014/main" id="{70DE2EA8-CA40-42CA-8697-45BE6FDA0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646" y="3412445"/>
              <a:ext cx="382588" cy="300037"/>
            </a:xfrm>
            <a:custGeom>
              <a:avLst/>
              <a:gdLst>
                <a:gd name="T0" fmla="*/ 2147483646 w 241"/>
                <a:gd name="T1" fmla="*/ 2147483646 h 189"/>
                <a:gd name="T2" fmla="*/ 2147483646 w 241"/>
                <a:gd name="T3" fmla="*/ 2147483646 h 189"/>
                <a:gd name="T4" fmla="*/ 2147483646 w 241"/>
                <a:gd name="T5" fmla="*/ 2147483646 h 189"/>
                <a:gd name="T6" fmla="*/ 2147483646 w 241"/>
                <a:gd name="T7" fmla="*/ 2147483646 h 189"/>
                <a:gd name="T8" fmla="*/ 2147483646 w 241"/>
                <a:gd name="T9" fmla="*/ 2147483646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189"/>
                <a:gd name="T17" fmla="*/ 241 w 241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189">
                  <a:moveTo>
                    <a:pt x="52" y="189"/>
                  </a:moveTo>
                  <a:cubicBezTo>
                    <a:pt x="26" y="181"/>
                    <a:pt x="0" y="173"/>
                    <a:pt x="7" y="143"/>
                  </a:cubicBezTo>
                  <a:cubicBezTo>
                    <a:pt x="14" y="113"/>
                    <a:pt x="59" y="14"/>
                    <a:pt x="97" y="7"/>
                  </a:cubicBezTo>
                  <a:cubicBezTo>
                    <a:pt x="135" y="0"/>
                    <a:pt x="225" y="68"/>
                    <a:pt x="233" y="98"/>
                  </a:cubicBezTo>
                  <a:cubicBezTo>
                    <a:pt x="241" y="128"/>
                    <a:pt x="192" y="158"/>
                    <a:pt x="143" y="18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4" name="Rectangle 20">
              <a:extLst>
                <a:ext uri="{FF2B5EF4-FFF2-40B4-BE49-F238E27FC236}">
                  <a16:creationId xmlns:a16="http://schemas.microsoft.com/office/drawing/2014/main" id="{453780BF-1FB3-46DD-83F4-EBFC091B7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1663" y="3128963"/>
              <a:ext cx="504825" cy="287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33815" name="Line 21">
              <a:extLst>
                <a:ext uri="{FF2B5EF4-FFF2-40B4-BE49-F238E27FC236}">
                  <a16:creationId xmlns:a16="http://schemas.microsoft.com/office/drawing/2014/main" id="{BDED0B4D-1C1F-49EF-9354-9861824F8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150" y="3910013"/>
              <a:ext cx="5048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6" name="Rectangle 22">
              <a:extLst>
                <a:ext uri="{FF2B5EF4-FFF2-40B4-BE49-F238E27FC236}">
                  <a16:creationId xmlns:a16="http://schemas.microsoft.com/office/drawing/2014/main" id="{F889A57D-B936-46F6-94DD-246EFC2B9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750" y="3722688"/>
              <a:ext cx="504825" cy="287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start</a:t>
              </a:r>
            </a:p>
          </p:txBody>
        </p:sp>
        <p:sp>
          <p:nvSpPr>
            <p:cNvPr id="33817" name="Freeform 30">
              <a:extLst>
                <a:ext uri="{FF2B5EF4-FFF2-40B4-BE49-F238E27FC236}">
                  <a16:creationId xmlns:a16="http://schemas.microsoft.com/office/drawing/2014/main" id="{37EDB439-70B7-4AFF-B2D3-A5397D321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9883" y="3338062"/>
              <a:ext cx="382587" cy="300037"/>
            </a:xfrm>
            <a:custGeom>
              <a:avLst/>
              <a:gdLst>
                <a:gd name="T0" fmla="*/ 2147483646 w 241"/>
                <a:gd name="T1" fmla="*/ 2147483646 h 189"/>
                <a:gd name="T2" fmla="*/ 2147483646 w 241"/>
                <a:gd name="T3" fmla="*/ 2147483646 h 189"/>
                <a:gd name="T4" fmla="*/ 2147483646 w 241"/>
                <a:gd name="T5" fmla="*/ 2147483646 h 189"/>
                <a:gd name="T6" fmla="*/ 2147483646 w 241"/>
                <a:gd name="T7" fmla="*/ 2147483646 h 189"/>
                <a:gd name="T8" fmla="*/ 2147483646 w 241"/>
                <a:gd name="T9" fmla="*/ 2147483646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189"/>
                <a:gd name="T17" fmla="*/ 241 w 241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189">
                  <a:moveTo>
                    <a:pt x="52" y="189"/>
                  </a:moveTo>
                  <a:cubicBezTo>
                    <a:pt x="26" y="181"/>
                    <a:pt x="0" y="173"/>
                    <a:pt x="7" y="143"/>
                  </a:cubicBezTo>
                  <a:cubicBezTo>
                    <a:pt x="14" y="113"/>
                    <a:pt x="59" y="14"/>
                    <a:pt x="97" y="7"/>
                  </a:cubicBezTo>
                  <a:cubicBezTo>
                    <a:pt x="135" y="0"/>
                    <a:pt x="225" y="68"/>
                    <a:pt x="233" y="98"/>
                  </a:cubicBezTo>
                  <a:cubicBezTo>
                    <a:pt x="241" y="128"/>
                    <a:pt x="192" y="158"/>
                    <a:pt x="143" y="18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8" name="Rectangle 31">
              <a:extLst>
                <a:ext uri="{FF2B5EF4-FFF2-40B4-BE49-F238E27FC236}">
                  <a16:creationId xmlns:a16="http://schemas.microsoft.com/office/drawing/2014/main" id="{375BB5F8-EAA5-4502-9079-FDB25A5FB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875" y="3090863"/>
              <a:ext cx="504825" cy="287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</a:p>
          </p:txBody>
        </p:sp>
        <p:sp>
          <p:nvSpPr>
            <p:cNvPr id="33819" name="Oval 39">
              <a:extLst>
                <a:ext uri="{FF2B5EF4-FFF2-40B4-BE49-F238E27FC236}">
                  <a16:creationId xmlns:a16="http://schemas.microsoft.com/office/drawing/2014/main" id="{76C812D2-E7CB-4480-945C-D8275BCEE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288" y="3635375"/>
              <a:ext cx="503237" cy="50323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09223148-41F6-4082-B8FA-5FF232C3640E}"/>
              </a:ext>
            </a:extLst>
          </p:cNvPr>
          <p:cNvSpPr/>
          <p:nvPr/>
        </p:nvSpPr>
        <p:spPr>
          <a:xfrm>
            <a:off x="1390652" y="5346701"/>
            <a:ext cx="4870449" cy="1217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200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200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200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3C43C8E-60C9-4BF3-90D7-CF7ED91298B5}"/>
              </a:ext>
            </a:extLst>
          </p:cNvPr>
          <p:cNvSpPr/>
          <p:nvPr/>
        </p:nvSpPr>
        <p:spPr>
          <a:xfrm>
            <a:off x="7620001" y="5810251"/>
            <a:ext cx="1877437" cy="6052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333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lang="en-US" altLang="zh-CN" sz="3333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0</a:t>
            </a:r>
            <a:r>
              <a:rPr lang="en-US" altLang="zh-CN" sz="3333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3333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333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3333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333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endParaRPr lang="zh-CN" altLang="en-US" sz="3333" b="1" baseline="30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CA3712A-24A1-4585-A36E-790CE5C09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84" y="3236384"/>
            <a:ext cx="5283200" cy="3598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内容占位符 1">
            <a:extLst>
              <a:ext uri="{FF2B5EF4-FFF2-40B4-BE49-F238E27FC236}">
                <a16:creationId xmlns:a16="http://schemas.microsoft.com/office/drawing/2014/main" id="{ADD95F99-9B52-40D3-B749-4BC70374B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047751"/>
            <a:ext cx="11190816" cy="4301067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3333" b="1" i="1">
                <a:solidFill>
                  <a:schemeClr val="tx1"/>
                </a:solidFill>
                <a:cs typeface="Times New Roman" panose="02020603050405020304" pitchFamily="18" charset="0"/>
              </a:rPr>
              <a:t>DFA</a:t>
            </a:r>
            <a:r>
              <a:rPr lang="zh-CN" altLang="en-US" sz="3333" b="1">
                <a:solidFill>
                  <a:schemeClr val="tx1"/>
                </a:solidFill>
                <a:cs typeface="Times New Roman" panose="02020603050405020304" pitchFamily="18" charset="0"/>
              </a:rPr>
              <a:t>（确定的有穷自动机）</a:t>
            </a:r>
            <a:endParaRPr lang="en-US" altLang="zh-CN" sz="3333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l-GR" altLang="zh-CN" b="1" i="1">
                <a:solidFill>
                  <a:srgbClr val="000000"/>
                </a:solidFill>
                <a:cs typeface="Times New Roman" panose="02020603050405020304" pitchFamily="18" charset="0"/>
              </a:rPr>
              <a:t>δ</a:t>
            </a:r>
            <a:r>
              <a:rPr lang="zh-CN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×</a:t>
            </a:r>
            <a:r>
              <a:rPr lang="el-GR" altLang="zh-CN" b="1" i="1">
                <a:solidFill>
                  <a:srgbClr val="000000"/>
                </a:solidFill>
                <a:cs typeface="Times New Roman" panose="02020603050405020304" pitchFamily="18" charset="0"/>
              </a:rPr>
              <a:t>Σ→</a:t>
            </a:r>
            <a:r>
              <a:rPr lang="en-US" altLang="zh-CN" b="1" i="1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  <a:endParaRPr lang="en-US" altLang="zh-CN" sz="3467" b="1" i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3333" b="1" i="1">
                <a:solidFill>
                  <a:schemeClr val="tx1"/>
                </a:solidFill>
                <a:cs typeface="Times New Roman" panose="02020603050405020304" pitchFamily="18" charset="0"/>
              </a:rPr>
              <a:t>NFA</a:t>
            </a:r>
            <a:r>
              <a:rPr lang="zh-CN" altLang="en-US" sz="3333" b="1">
                <a:solidFill>
                  <a:srgbClr val="000000"/>
                </a:solidFill>
                <a:cs typeface="Times New Roman" panose="02020603050405020304" pitchFamily="18" charset="0"/>
              </a:rPr>
              <a:t>（非确定的有穷自动机）</a:t>
            </a:r>
            <a:endParaRPr lang="en-US" altLang="zh-CN" sz="3333" b="1" i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l-GR" altLang="zh-CN" sz="3200" b="1" i="1">
                <a:solidFill>
                  <a:srgbClr val="000000"/>
                </a:solidFill>
                <a:cs typeface="Times New Roman" panose="02020603050405020304" pitchFamily="18" charset="0"/>
              </a:rPr>
              <a:t>δ</a:t>
            </a:r>
            <a:r>
              <a:rPr lang="zh-CN" altLang="en-US" sz="3200" b="1">
                <a:solidFill>
                  <a:srgbClr val="000000"/>
                </a:solidFill>
                <a:cs typeface="Times New Roman" panose="02020603050405020304" pitchFamily="18" charset="0"/>
              </a:rPr>
              <a:t>： </a:t>
            </a:r>
            <a:r>
              <a:rPr lang="en-US" altLang="zh-CN" b="1" i="1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×</a:t>
            </a:r>
            <a:r>
              <a:rPr lang="el-GR" altLang="zh-CN" b="1" i="1">
                <a:solidFill>
                  <a:srgbClr val="000000"/>
                </a:solidFill>
                <a:cs typeface="Times New Roman" panose="02020603050405020304" pitchFamily="18" charset="0"/>
              </a:rPr>
              <a:t>Σ→</a:t>
            </a:r>
            <a:r>
              <a:rPr lang="en-US" altLang="zh-CN" b="1" i="1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b="1" i="1" baseline="30000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l-GR" altLang="zh-CN" sz="3200" b="1" i="1">
                <a:solidFill>
                  <a:srgbClr val="000000"/>
                </a:solidFill>
                <a:cs typeface="Times New Roman" panose="02020603050405020304" pitchFamily="18" charset="0"/>
              </a:rPr>
              <a:t>δ</a:t>
            </a:r>
            <a:r>
              <a:rPr lang="zh-CN" altLang="en-US" sz="3200" b="1">
                <a:solidFill>
                  <a:srgbClr val="000000"/>
                </a:solidFill>
                <a:cs typeface="Times New Roman" panose="02020603050405020304" pitchFamily="18" charset="0"/>
              </a:rPr>
              <a:t>： </a:t>
            </a:r>
            <a:r>
              <a:rPr lang="en-US" altLang="zh-CN" b="1" i="1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×(</a:t>
            </a:r>
            <a:r>
              <a:rPr lang="el-GR" altLang="zh-CN" b="1" i="1">
                <a:solidFill>
                  <a:srgbClr val="000000"/>
                </a:solidFill>
                <a:cs typeface="Times New Roman" panose="02020603050405020304" pitchFamily="18" charset="0"/>
              </a:rPr>
              <a:t>Σ</a:t>
            </a:r>
            <a:r>
              <a:rPr lang="el-GR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∪{</a:t>
            </a:r>
            <a:r>
              <a:rPr lang="el-GR" altLang="zh-CN" b="1" i="1">
                <a:solidFill>
                  <a:srgbClr val="0000FF"/>
                </a:solidFill>
                <a:cs typeface="Times New Roman" panose="02020603050405020304" pitchFamily="18" charset="0"/>
              </a:rPr>
              <a:t>ε</a:t>
            </a:r>
            <a:r>
              <a:rPr lang="el-GR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}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r>
              <a:rPr lang="el-GR" altLang="zh-CN" b="1" i="1">
                <a:solidFill>
                  <a:srgbClr val="000000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b="1" i="1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b="1" i="1" baseline="30000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  <a:endParaRPr lang="en-US" altLang="zh-CN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endParaRPr lang="en-US" altLang="zh-CN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F8DF4B24-7D53-48DC-9B82-01E3DA0C9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③FA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的分类</a:t>
            </a:r>
          </a:p>
        </p:txBody>
      </p:sp>
      <p:grpSp>
        <p:nvGrpSpPr>
          <p:cNvPr id="35845" name="组合 5">
            <a:extLst>
              <a:ext uri="{FF2B5EF4-FFF2-40B4-BE49-F238E27FC236}">
                <a16:creationId xmlns:a16="http://schemas.microsoft.com/office/drawing/2014/main" id="{8CC5F6B2-E628-4054-A978-9901A860B3C1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B91103B9-A229-4F49-BF3A-A2814081AC78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  <p:sp>
          <p:nvSpPr>
            <p:cNvPr id="35854" name="五边形 8">
              <a:extLst>
                <a:ext uri="{FF2B5EF4-FFF2-40B4-BE49-F238E27FC236}">
                  <a16:creationId xmlns:a16="http://schemas.microsoft.com/office/drawing/2014/main" id="{39707DFC-BC0C-43DB-8C84-DFD0D6566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5846" name="矩形 28">
            <a:extLst>
              <a:ext uri="{FF2B5EF4-FFF2-40B4-BE49-F238E27FC236}">
                <a16:creationId xmlns:a16="http://schemas.microsoft.com/office/drawing/2014/main" id="{0319931C-6663-470D-B869-63DF7C316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425" y="304800"/>
            <a:ext cx="4650953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fontAlgn="base">
              <a:spcBef>
                <a:spcPct val="30000"/>
              </a:spcBef>
              <a:spcAft>
                <a:spcPct val="0"/>
              </a:spcAft>
            </a:pP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M 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= ( 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Σ 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δ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3333" b="1" i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0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F 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</a:p>
        </p:txBody>
      </p:sp>
      <p:sp>
        <p:nvSpPr>
          <p:cNvPr id="3" name="箭头: 上下 2">
            <a:extLst>
              <a:ext uri="{FF2B5EF4-FFF2-40B4-BE49-F238E27FC236}">
                <a16:creationId xmlns:a16="http://schemas.microsoft.com/office/drawing/2014/main" id="{A19E7BC2-D740-4ECA-A507-A85C865C3A8F}"/>
              </a:ext>
            </a:extLst>
          </p:cNvPr>
          <p:cNvSpPr/>
          <p:nvPr/>
        </p:nvSpPr>
        <p:spPr>
          <a:xfrm>
            <a:off x="4832351" y="1604434"/>
            <a:ext cx="287867" cy="6731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dirty="0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35848" name="矩形 4">
            <a:extLst>
              <a:ext uri="{FF2B5EF4-FFF2-40B4-BE49-F238E27FC236}">
                <a16:creationId xmlns:a16="http://schemas.microsoft.com/office/drawing/2014/main" id="{EEA22EDC-2CF9-4DBC-9D02-AEC7737EC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851" y="3513668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带“</a:t>
            </a:r>
            <a:r>
              <a:rPr lang="el-GR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ε</a:t>
            </a:r>
            <a:r>
              <a:rPr lang="el-GR" altLang="zh-CN" sz="24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4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边”</a:t>
            </a:r>
          </a:p>
        </p:txBody>
      </p:sp>
      <p:sp>
        <p:nvSpPr>
          <p:cNvPr id="35849" name="矩形 10">
            <a:extLst>
              <a:ext uri="{FF2B5EF4-FFF2-40B4-BE49-F238E27FC236}">
                <a16:creationId xmlns:a16="http://schemas.microsoft.com/office/drawing/2014/main" id="{53729EB5-A1A1-4F30-9A06-AC82449F1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034" y="2935818"/>
            <a:ext cx="19463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不带“</a:t>
            </a:r>
            <a:r>
              <a:rPr lang="el-GR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ε</a:t>
            </a:r>
            <a:r>
              <a:rPr lang="el-GR" altLang="zh-CN" sz="24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4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边”</a:t>
            </a:r>
          </a:p>
        </p:txBody>
      </p:sp>
      <p:sp>
        <p:nvSpPr>
          <p:cNvPr id="32" name="箭头: 上下 31">
            <a:extLst>
              <a:ext uri="{FF2B5EF4-FFF2-40B4-BE49-F238E27FC236}">
                <a16:creationId xmlns:a16="http://schemas.microsoft.com/office/drawing/2014/main" id="{9A0DD65E-4319-4167-8170-E5E7EB606176}"/>
              </a:ext>
            </a:extLst>
          </p:cNvPr>
          <p:cNvSpPr/>
          <p:nvPr/>
        </p:nvSpPr>
        <p:spPr>
          <a:xfrm>
            <a:off x="5820834" y="3289301"/>
            <a:ext cx="275167" cy="34501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70D4F0D-AA75-4121-9140-006F20CF3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284" y="3471333"/>
            <a:ext cx="121379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更直观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B8390EC-722C-4011-99D5-B4E25DDA02B4}"/>
              </a:ext>
            </a:extLst>
          </p:cNvPr>
          <p:cNvSpPr/>
          <p:nvPr/>
        </p:nvSpPr>
        <p:spPr>
          <a:xfrm>
            <a:off x="6246284" y="4940301"/>
            <a:ext cx="1402948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0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endParaRPr lang="zh-CN" altLang="en-US" sz="2400" b="1" baseline="30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4B8C0EA-574E-415B-9976-A0D1FAEC1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047751"/>
            <a:ext cx="5334000" cy="637116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函数体由一个</a:t>
            </a:r>
            <a:r>
              <a:rPr lang="zh-CN" altLang="en-US" sz="3333" b="1" dirty="0">
                <a:solidFill>
                  <a:srgbClr val="0000FF"/>
                </a:solidFill>
                <a:cs typeface="Times New Roman" panose="02020603050405020304" pitchFamily="18" charset="0"/>
              </a:rPr>
              <a:t>循环</a:t>
            </a: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构成</a:t>
            </a: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endParaRPr lang="en-US" altLang="zh-CN" sz="3333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BB985744-5CE6-4273-81DD-5781D59D7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④DFA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的实现</a:t>
            </a:r>
          </a:p>
        </p:txBody>
      </p:sp>
      <p:grpSp>
        <p:nvGrpSpPr>
          <p:cNvPr id="37892" name="组合 5">
            <a:extLst>
              <a:ext uri="{FF2B5EF4-FFF2-40B4-BE49-F238E27FC236}">
                <a16:creationId xmlns:a16="http://schemas.microsoft.com/office/drawing/2014/main" id="{1D80EEE7-A56D-4788-A8B2-FBC4EA4D8ACC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0528E676-6244-455C-BCE4-57D05D31F03D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  <p:sp>
          <p:nvSpPr>
            <p:cNvPr id="37941" name="五边形 8">
              <a:extLst>
                <a:ext uri="{FF2B5EF4-FFF2-40B4-BE49-F238E27FC236}">
                  <a16:creationId xmlns:a16="http://schemas.microsoft.com/office/drawing/2014/main" id="{307872AD-A739-4D01-A98F-97E6504A1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7893" name="矩形 28">
            <a:extLst>
              <a:ext uri="{FF2B5EF4-FFF2-40B4-BE49-F238E27FC236}">
                <a16:creationId xmlns:a16="http://schemas.microsoft.com/office/drawing/2014/main" id="{277CE0A3-8EF6-49E7-AA93-C3FD1D5F2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425" y="304800"/>
            <a:ext cx="4650953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fontAlgn="base">
              <a:spcBef>
                <a:spcPct val="30000"/>
              </a:spcBef>
              <a:spcAft>
                <a:spcPct val="0"/>
              </a:spcAft>
            </a:pPr>
            <a:r>
              <a:rPr lang="en-US" altLang="zh-CN" sz="3333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M </a:t>
            </a:r>
            <a:r>
              <a:rPr lang="en-US" altLang="zh-CN" sz="3333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= ( </a:t>
            </a:r>
            <a:r>
              <a:rPr lang="en-US" altLang="zh-CN" sz="3333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3333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lang="en-US" altLang="zh-CN" sz="3333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Σ </a:t>
            </a:r>
            <a:r>
              <a:rPr lang="en-US" altLang="zh-CN" sz="3333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lang="en-US" altLang="zh-CN" sz="3333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δ</a:t>
            </a:r>
            <a:r>
              <a:rPr lang="en-US" altLang="zh-CN" sz="3333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lang="en-US" altLang="zh-CN" sz="3333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3333" b="1" i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0</a:t>
            </a:r>
            <a:r>
              <a:rPr lang="en-US" altLang="zh-CN" sz="3333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lang="en-US" altLang="zh-CN" sz="3333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F </a:t>
            </a:r>
            <a:r>
              <a:rPr lang="en-US" altLang="zh-CN" sz="3333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DC15F522-3B85-42D6-98AA-1F95E7DA950B}"/>
              </a:ext>
            </a:extLst>
          </p:cNvPr>
          <p:cNvSpPr txBox="1">
            <a:spLocks/>
          </p:cNvSpPr>
          <p:nvPr/>
        </p:nvSpPr>
        <p:spPr bwMode="auto">
          <a:xfrm>
            <a:off x="1373717" y="1706034"/>
            <a:ext cx="4394200" cy="3238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64058" indent="-364058" defTabSz="1219170" fontAlgn="base">
              <a:lnSpc>
                <a:spcPts val="2667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sz="2933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 =</a:t>
            </a:r>
            <a:r>
              <a:rPr lang="en-US" altLang="zh-CN" sz="2933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933" b="1" i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</a:t>
            </a:r>
            <a:r>
              <a:rPr lang="en-US" altLang="zh-CN" sz="2933" b="1" i="1" baseline="-250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0 </a:t>
            </a:r>
            <a:r>
              <a:rPr lang="en-US" altLang="zh-CN" sz="2933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933" b="1" i="1" baseline="-25000" dirty="0">
              <a:solidFill>
                <a:prstClr val="black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364058" indent="-364058" defTabSz="1219170" fontAlgn="base">
              <a:lnSpc>
                <a:spcPts val="2667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sz="2933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= </a:t>
            </a:r>
            <a:r>
              <a:rPr lang="en-US" altLang="zh-CN" sz="2933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nextCha</a:t>
            </a:r>
            <a:r>
              <a:rPr lang="en-US" altLang="zh-CN" sz="2933" b="1" i="1" spc="-4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933" b="1" spc="-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（）</a:t>
            </a:r>
            <a:r>
              <a:rPr lang="en-US" altLang="zh-CN" sz="2933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marL="364058" indent="-364058" defTabSz="1219170" fontAlgn="base">
              <a:lnSpc>
                <a:spcPts val="2667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sz="2933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whil</a:t>
            </a:r>
            <a:r>
              <a:rPr lang="en-US" altLang="zh-CN" sz="2933" b="1" spc="-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e</a:t>
            </a:r>
            <a:r>
              <a:rPr lang="zh-CN" altLang="en-US" sz="2933" b="1" spc="-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 </a:t>
            </a:r>
            <a:r>
              <a:rPr lang="en-US" altLang="zh-CN" sz="2933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933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!</a:t>
            </a:r>
            <a:r>
              <a:rPr lang="en-US" altLang="zh-CN" sz="2933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933" b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eof</a:t>
            </a:r>
            <a:r>
              <a:rPr lang="en-US" altLang="zh-CN" sz="2933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933" b="1" spc="-1333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）｛</a:t>
            </a:r>
            <a:endParaRPr lang="en-US" altLang="zh-CN" sz="2933" b="1" spc="-1333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64058" indent="-364058" defTabSz="1219170" fontAlgn="base">
              <a:lnSpc>
                <a:spcPts val="2667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sz="2933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en-US" altLang="zh-CN" sz="2933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= move </a:t>
            </a:r>
            <a:r>
              <a:rPr lang="en-US" altLang="zh-CN" sz="2933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933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, c </a:t>
            </a:r>
            <a:r>
              <a:rPr lang="en-US" altLang="zh-CN" sz="2933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933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933" b="1" spc="-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64058" indent="-364058" defTabSz="1219170" fontAlgn="base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sz="2933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c = </a:t>
            </a:r>
            <a:r>
              <a:rPr lang="en-US" altLang="zh-CN" sz="2933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nextChar</a:t>
            </a:r>
            <a:r>
              <a:rPr lang="en-US" altLang="zh-CN" sz="2933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933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) ;</a:t>
            </a:r>
          </a:p>
          <a:p>
            <a:pPr marL="364058" indent="-364058" defTabSz="1219170" fontAlgn="base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zh-CN" altLang="en-US" sz="2933" b="1" spc="-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｝</a:t>
            </a:r>
            <a:endParaRPr lang="en-US" altLang="zh-CN" sz="2933" b="1" spc="-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64058" indent="-364058" defTabSz="1219170" fontAlgn="base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sz="2933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(</a:t>
            </a:r>
            <a:r>
              <a:rPr lang="en-US" altLang="zh-CN" sz="2933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933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2933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2933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r>
              <a:rPr lang="en-US" altLang="zh-CN" sz="2933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return</a:t>
            </a:r>
            <a:r>
              <a:rPr lang="zh-CN" altLang="en-US" sz="2933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2933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yes</a:t>
            </a:r>
            <a:r>
              <a:rPr lang="zh-CN" altLang="en-US" sz="2933" b="1" spc="-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en-US" altLang="zh-CN" sz="2933" b="1" spc="-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;</a:t>
            </a:r>
          </a:p>
          <a:p>
            <a:pPr marL="364058" indent="-364058" defTabSz="1219170" fontAlgn="base">
              <a:lnSpc>
                <a:spcPts val="2667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sz="2933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  <a:r>
              <a:rPr lang="en-US" altLang="zh-CN" sz="2933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933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r>
              <a:rPr lang="en-US" altLang="zh-CN" sz="2933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933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2933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</a:t>
            </a:r>
            <a:r>
              <a:rPr lang="zh-CN" altLang="en-US" sz="2933" b="1" spc="-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en-US" altLang="zh-CN" sz="2933" b="1" spc="-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;</a:t>
            </a:r>
            <a:endParaRPr lang="zh-CN" altLang="en-US" sz="2933" b="1" spc="-400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p:graphicFrame>
        <p:nvGraphicFramePr>
          <p:cNvPr id="16" name="Group 18">
            <a:extLst>
              <a:ext uri="{FF2B5EF4-FFF2-40B4-BE49-F238E27FC236}">
                <a16:creationId xmlns:a16="http://schemas.microsoft.com/office/drawing/2014/main" id="{9C77C416-1AD0-47DD-ABCF-E8F1CAA6D93E}"/>
              </a:ext>
            </a:extLst>
          </p:cNvPr>
          <p:cNvGraphicFramePr>
            <a:graphicFrameLocks noGrp="1"/>
          </p:cNvGraphicFramePr>
          <p:nvPr/>
        </p:nvGraphicFramePr>
        <p:xfrm>
          <a:off x="7056968" y="1651000"/>
          <a:ext cx="3520017" cy="2514600"/>
        </p:xfrm>
        <a:graphic>
          <a:graphicData uri="http://schemas.openxmlformats.org/drawingml/2006/table">
            <a:tbl>
              <a:tblPr/>
              <a:tblGrid>
                <a:gridCol w="1216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7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121871" marR="1218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7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</a:t>
                      </a:r>
                      <a:r>
                        <a:rPr kumimoji="0" lang="en-US" altLang="zh-CN" sz="27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kumimoji="0" lang="zh-CN" altLang="en-US" sz="27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121871" marR="1218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7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  <a:r>
                        <a:rPr kumimoji="0" lang="en-US" altLang="zh-CN" sz="27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zh-CN" altLang="en-US" sz="2700" b="1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121871" marR="1218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71" marR="1218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7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  <a:r>
                        <a:rPr kumimoji="0" lang="en-US" altLang="zh-CN" sz="27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n</a:t>
                      </a:r>
                      <a:endParaRPr kumimoji="0" lang="zh-CN" altLang="en-US" sz="2700" b="1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121871" marR="1218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7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s</a:t>
                      </a:r>
                      <a:r>
                        <a:rPr kumimoji="0" lang="en-US" altLang="zh-CN" sz="27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1</a:t>
                      </a:r>
                    </a:p>
                  </a:txBody>
                  <a:tcPr marL="121871" marR="1218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71" marR="1218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71" marR="1218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71" marR="1218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71" marR="1218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7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s</a:t>
                      </a:r>
                      <a:r>
                        <a:rPr kumimoji="0" lang="en-US" altLang="zh-CN" sz="27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2</a:t>
                      </a:r>
                    </a:p>
                  </a:txBody>
                  <a:tcPr marL="121871" marR="1218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71" marR="1218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71" marR="1218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71" marR="1218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71" marR="1218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71" marR="1218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7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71" marR="1218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71" marR="1218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71" marR="1218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71" marR="1218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7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s</a:t>
                      </a:r>
                      <a:r>
                        <a:rPr kumimoji="0" lang="en-US" altLang="zh-CN" sz="2700" b="1" i="1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m</a:t>
                      </a:r>
                      <a:endParaRPr kumimoji="0" lang="en-US" altLang="zh-CN" sz="2700" b="1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121871" marR="1218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71" marR="1218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71" marR="1218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71" marR="1218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71" marR="1218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7" name="组合 7">
            <a:extLst>
              <a:ext uri="{FF2B5EF4-FFF2-40B4-BE49-F238E27FC236}">
                <a16:creationId xmlns:a16="http://schemas.microsoft.com/office/drawing/2014/main" id="{A4E67707-DEC1-43F4-B883-090CA00E9AE0}"/>
              </a:ext>
            </a:extLst>
          </p:cNvPr>
          <p:cNvGrpSpPr>
            <a:grpSpLocks/>
          </p:cNvGrpSpPr>
          <p:nvPr/>
        </p:nvGrpSpPr>
        <p:grpSpPr bwMode="auto">
          <a:xfrm>
            <a:off x="7054851" y="1549402"/>
            <a:ext cx="1195916" cy="612529"/>
            <a:chOff x="1691114" y="3147814"/>
            <a:chExt cx="896539" cy="459531"/>
          </a:xfrm>
        </p:grpSpPr>
        <p:sp>
          <p:nvSpPr>
            <p:cNvPr id="37937" name="矩形 1">
              <a:extLst>
                <a:ext uri="{FF2B5EF4-FFF2-40B4-BE49-F238E27FC236}">
                  <a16:creationId xmlns:a16="http://schemas.microsoft.com/office/drawing/2014/main" id="{958707AD-3C9A-4C3F-A180-AA8B28C7A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314" y="3291830"/>
              <a:ext cx="252602" cy="315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S</a:t>
              </a:r>
              <a:endParaRPr lang="zh-CN" altLang="en-US" sz="2133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37938" name="矩形 36">
              <a:extLst>
                <a:ext uri="{FF2B5EF4-FFF2-40B4-BE49-F238E27FC236}">
                  <a16:creationId xmlns:a16="http://schemas.microsoft.com/office/drawing/2014/main" id="{9948FCB1-B5AF-4222-8B70-DFC4F4728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762" y="3147814"/>
              <a:ext cx="265820" cy="315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l-GR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Σ</a:t>
              </a:r>
              <a:endParaRPr lang="zh-CN" altLang="en-US" sz="2133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AF86E15-AC70-4F64-B5C6-38185516F6F4}"/>
                </a:ext>
              </a:extLst>
            </p:cNvPr>
            <p:cNvCxnSpPr/>
            <p:nvPr/>
          </p:nvCxnSpPr>
          <p:spPr>
            <a:xfrm>
              <a:off x="1691114" y="3225625"/>
              <a:ext cx="896539" cy="3668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E5A9717-83BA-4DFF-8C3C-945C099C0F97}"/>
              </a:ext>
            </a:extLst>
          </p:cNvPr>
          <p:cNvCxnSpPr>
            <a:cxnSpLocks/>
          </p:cNvCxnSpPr>
          <p:nvPr/>
        </p:nvCxnSpPr>
        <p:spPr>
          <a:xfrm flipV="1">
            <a:off x="5232400" y="3134784"/>
            <a:ext cx="1822451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EBABFF1-A45D-4BC5-AD3A-39744B44DC02}"/>
              </a:ext>
            </a:extLst>
          </p:cNvPr>
          <p:cNvCxnSpPr>
            <a:cxnSpLocks/>
          </p:cNvCxnSpPr>
          <p:nvPr/>
        </p:nvCxnSpPr>
        <p:spPr>
          <a:xfrm flipV="1">
            <a:off x="7632700" y="931333"/>
            <a:ext cx="0" cy="5778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263EFFA6-A49A-4F6D-A103-C31A5A61E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5517" y="2573867"/>
            <a:ext cx="121379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表驱动</a:t>
            </a:r>
            <a:endParaRPr lang="zh-CN" altLang="en-US" sz="2133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">
            <a:extLst>
              <a:ext uri="{FF2B5EF4-FFF2-40B4-BE49-F238E27FC236}">
                <a16:creationId xmlns:a16="http://schemas.microsoft.com/office/drawing/2014/main" id="{2BB37972-C076-4D5C-9C76-8DC2A692E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485" y="5147734"/>
            <a:ext cx="4745567" cy="160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50B6E39-BF03-44BA-A11A-73BF9A4A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047751"/>
            <a:ext cx="11190816" cy="4301067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3333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RE </a:t>
            </a:r>
            <a:r>
              <a:rPr lang="en-US" altLang="zh-CN" sz="3333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</a:t>
            </a:r>
            <a:r>
              <a:rPr lang="en-US" altLang="zh-CN" sz="3333" b="1" i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3333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FA</a:t>
            </a:r>
          </a:p>
          <a:p>
            <a:pPr marL="0" indent="0" eaLnBrk="1" hangingPunct="1">
              <a:lnSpc>
                <a:spcPts val="4000"/>
              </a:lnSpc>
              <a:buClrTx/>
              <a:buNone/>
              <a:defRPr/>
            </a:pPr>
            <a:r>
              <a:rPr lang="en-US" altLang="zh-CN" sz="3333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     r  </a:t>
            </a:r>
            <a:r>
              <a:rPr lang="en-US" altLang="zh-CN" sz="3333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</a:t>
            </a:r>
            <a:r>
              <a:rPr lang="en-US" altLang="zh-CN" sz="3333" b="1" i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M</a:t>
            </a: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词法分析器（</a:t>
            </a:r>
            <a:r>
              <a:rPr lang="en-US" altLang="zh-CN" sz="3333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scanner </a:t>
            </a: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）的实现思路</a:t>
            </a: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5B16D05C-FD4D-4BF0-8E63-64B0239DC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⑤FA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的等价性</a:t>
            </a:r>
          </a:p>
        </p:txBody>
      </p:sp>
      <p:grpSp>
        <p:nvGrpSpPr>
          <p:cNvPr id="39941" name="组合 5">
            <a:extLst>
              <a:ext uri="{FF2B5EF4-FFF2-40B4-BE49-F238E27FC236}">
                <a16:creationId xmlns:a16="http://schemas.microsoft.com/office/drawing/2014/main" id="{F18707A4-C965-4727-BAB2-C48ECD711FA9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3F3B1E2C-8702-4FBD-92E6-3BA1673287AF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  <p:sp>
          <p:nvSpPr>
            <p:cNvPr id="39956" name="五边形 8">
              <a:extLst>
                <a:ext uri="{FF2B5EF4-FFF2-40B4-BE49-F238E27FC236}">
                  <a16:creationId xmlns:a16="http://schemas.microsoft.com/office/drawing/2014/main" id="{5EDA026A-2933-48C3-8809-8043E5032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CC3362B0-CB82-47DB-BDC1-C501652F6D0A}"/>
              </a:ext>
            </a:extLst>
          </p:cNvPr>
          <p:cNvSpPr/>
          <p:nvPr/>
        </p:nvSpPr>
        <p:spPr bwMode="auto">
          <a:xfrm>
            <a:off x="793751" y="4802717"/>
            <a:ext cx="1153583" cy="5312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333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华文楷体" panose="02010600040101010101" pitchFamily="2" charset="-122"/>
              </a:rPr>
              <a:t>RE</a:t>
            </a:r>
            <a:endParaRPr lang="zh-CN" altLang="en-US" sz="3333" b="1" i="1" dirty="0">
              <a:solidFill>
                <a:srgbClr val="073E87">
                  <a:lumMod val="60000"/>
                  <a:lumOff val="40000"/>
                </a:srgbClr>
              </a:solidFill>
              <a:latin typeface="Times New Roman" pitchFamily="18" charset="0"/>
              <a:ea typeface="华文楷体" panose="0201060004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FA3CD4A-858D-4A49-8C74-08ED05E102E3}"/>
              </a:ext>
            </a:extLst>
          </p:cNvPr>
          <p:cNvSpPr/>
          <p:nvPr/>
        </p:nvSpPr>
        <p:spPr bwMode="auto">
          <a:xfrm>
            <a:off x="7833784" y="4802717"/>
            <a:ext cx="1151467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333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华文楷体" panose="02010600040101010101" pitchFamily="2" charset="-122"/>
              </a:rPr>
              <a:t>DFA</a:t>
            </a:r>
            <a:endParaRPr lang="zh-CN" altLang="en-US" sz="3333" b="1" i="1" dirty="0">
              <a:solidFill>
                <a:srgbClr val="073E87">
                  <a:lumMod val="60000"/>
                  <a:lumOff val="40000"/>
                </a:srgbClr>
              </a:solidFill>
              <a:latin typeface="Times New Roman" pitchFamily="18" charset="0"/>
              <a:ea typeface="华文楷体" panose="02010600040101010101" pitchFamily="2" charset="-122"/>
            </a:endParaRPr>
          </a:p>
        </p:txBody>
      </p:sp>
      <p:sp>
        <p:nvSpPr>
          <p:cNvPr id="24" name="矩形 8">
            <a:extLst>
              <a:ext uri="{FF2B5EF4-FFF2-40B4-BE49-F238E27FC236}">
                <a16:creationId xmlns:a16="http://schemas.microsoft.com/office/drawing/2014/main" id="{CAD4B19E-1CEE-4FDB-A6CB-2732B9F52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217" y="5467351"/>
            <a:ext cx="2193229" cy="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defTabSz="121917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zh-CN" sz="2933" b="1" i="1">
                <a:solidFill>
                  <a:srgbClr val="000000"/>
                </a:solidFill>
                <a:latin typeface="Times New Roman" panose="02020603050405020304" pitchFamily="18" charset="0"/>
              </a:rPr>
              <a:t>r </a:t>
            </a:r>
            <a:r>
              <a:rPr lang="en-US" altLang="zh-CN" sz="2933" b="1">
                <a:solidFill>
                  <a:srgbClr val="000000"/>
                </a:solidFill>
                <a:latin typeface="Times New Roman" panose="02020603050405020304" pitchFamily="18" charset="0"/>
              </a:rPr>
              <a:t>= (</a:t>
            </a:r>
            <a:r>
              <a:rPr lang="en-US" altLang="zh-CN" sz="2933" b="1" i="1">
                <a:solidFill>
                  <a:srgbClr val="000000"/>
                </a:solidFill>
                <a:latin typeface="Times New Roman" panose="02020603050405020304" pitchFamily="18" charset="0"/>
              </a:rPr>
              <a:t>a|b</a:t>
            </a:r>
            <a:r>
              <a:rPr lang="en-US" altLang="zh-CN" sz="2933" b="1">
                <a:solidFill>
                  <a:srgbClr val="000000"/>
                </a:solidFill>
                <a:latin typeface="Times New Roman" panose="02020603050405020304" pitchFamily="18" charset="0"/>
              </a:rPr>
              <a:t>)*</a:t>
            </a:r>
            <a:r>
              <a:rPr lang="en-US" altLang="zh-CN" sz="2933" b="1" i="1">
                <a:solidFill>
                  <a:srgbClr val="000000"/>
                </a:solidFill>
                <a:latin typeface="Times New Roman" panose="02020603050405020304" pitchFamily="18" charset="0"/>
              </a:rPr>
              <a:t>abb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8097271-A4EF-47DD-BE29-E26B97D34BCC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1947333" y="5069417"/>
            <a:ext cx="58864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6">
            <a:extLst>
              <a:ext uri="{FF2B5EF4-FFF2-40B4-BE49-F238E27FC236}">
                <a16:creationId xmlns:a16="http://schemas.microsoft.com/office/drawing/2014/main" id="{7456FC87-0419-427B-BCB8-AA35A8F42E0E}"/>
              </a:ext>
            </a:extLst>
          </p:cNvPr>
          <p:cNvGrpSpPr>
            <a:grpSpLocks/>
          </p:cNvGrpSpPr>
          <p:nvPr/>
        </p:nvGrpSpPr>
        <p:grpSpPr bwMode="auto">
          <a:xfrm>
            <a:off x="1898651" y="2988733"/>
            <a:ext cx="6976533" cy="1879600"/>
            <a:chOff x="1777651" y="1519386"/>
            <a:chExt cx="5233778" cy="1409553"/>
          </a:xfrm>
        </p:grpSpPr>
        <p:pic>
          <p:nvPicPr>
            <p:cNvPr id="39951" name="图片 4">
              <a:extLst>
                <a:ext uri="{FF2B5EF4-FFF2-40B4-BE49-F238E27FC236}">
                  <a16:creationId xmlns:a16="http://schemas.microsoft.com/office/drawing/2014/main" id="{E9F396EF-24F6-44CA-A06C-C4DF04258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2861" y="1519386"/>
              <a:ext cx="2958568" cy="743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2CC690D-7D3E-4B35-ADAD-A7E168BE321B}"/>
                </a:ext>
              </a:extLst>
            </p:cNvPr>
            <p:cNvSpPr/>
            <p:nvPr/>
          </p:nvSpPr>
          <p:spPr bwMode="auto">
            <a:xfrm>
              <a:off x="3564058" y="2146384"/>
              <a:ext cx="863827" cy="40000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3333" b="1" i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itchFamily="18" charset="0"/>
                  <a:ea typeface="华文楷体" panose="02010600040101010101" pitchFamily="2" charset="-122"/>
                </a:rPr>
                <a:t>NFA</a:t>
              </a:r>
              <a:endParaRPr lang="zh-CN" altLang="en-US" sz="3333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47F4968B-9788-46E5-90FE-395EF069C06A}"/>
                </a:ext>
              </a:extLst>
            </p:cNvPr>
            <p:cNvCxnSpPr>
              <a:endCxn id="28" idx="1"/>
            </p:cNvCxnSpPr>
            <p:nvPr/>
          </p:nvCxnSpPr>
          <p:spPr>
            <a:xfrm flipV="1">
              <a:off x="1777651" y="2346388"/>
              <a:ext cx="1786407" cy="51112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4C0BD0AB-BC47-4B41-942C-98571A6E8E43}"/>
                </a:ext>
              </a:extLst>
            </p:cNvPr>
            <p:cNvCxnSpPr>
              <a:stCxn id="28" idx="3"/>
            </p:cNvCxnSpPr>
            <p:nvPr/>
          </p:nvCxnSpPr>
          <p:spPr>
            <a:xfrm>
              <a:off x="4427886" y="2346388"/>
              <a:ext cx="1787996" cy="58255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877534A9-DD12-4982-9393-4240D0B60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68" y="4318001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单词的描述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F0C5F82-06DD-459A-B786-09C86F3AA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334" y="4326468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单词的识别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0A684DC-8A93-4379-9DED-7D9E4A087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4301" y="4292601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（不直观）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087571D-63FE-4145-AE08-5DDBBBBA7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867" y="3632201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（直观）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/>
      <p:bldP spid="5" grpId="0"/>
      <p:bldP spid="33" grpId="0"/>
      <p:bldP spid="34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2">
            <a:extLst>
              <a:ext uri="{FF2B5EF4-FFF2-40B4-BE49-F238E27FC236}">
                <a16:creationId xmlns:a16="http://schemas.microsoft.com/office/drawing/2014/main" id="{BE8011CE-4592-4D98-A9DE-3FED17B99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1" y="1333500"/>
            <a:ext cx="10267951" cy="4301067"/>
          </a:xfrm>
        </p:spPr>
        <p:txBody>
          <a:bodyPr/>
          <a:lstStyle/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3733" b="1">
                <a:solidFill>
                  <a:schemeClr val="tx1"/>
                </a:solidFill>
              </a:rPr>
              <a:t> </a:t>
            </a:r>
            <a:r>
              <a:rPr lang="en-US" altLang="zh-CN" sz="3733" b="1" i="1">
                <a:solidFill>
                  <a:srgbClr val="FF0000"/>
                </a:solidFill>
                <a:ea typeface="楷体_GB2312"/>
                <a:cs typeface="楷体_GB2312"/>
              </a:rPr>
              <a:t>ε</a:t>
            </a:r>
            <a:r>
              <a:rPr lang="zh-CN" altLang="en-US" sz="3733" b="1">
                <a:solidFill>
                  <a:schemeClr val="tx1"/>
                </a:solidFill>
              </a:rPr>
              <a:t>对应的</a:t>
            </a:r>
            <a:r>
              <a:rPr lang="en-US" altLang="zh-CN" sz="3733" b="1" i="1">
                <a:solidFill>
                  <a:schemeClr val="tx1"/>
                </a:solidFill>
              </a:rPr>
              <a:t>NFA</a:t>
            </a:r>
          </a:p>
          <a:p>
            <a:pPr eaLnBrk="1" hangingPunct="1">
              <a:buFont typeface="Symbol" panose="05050102010706020507" pitchFamily="18" charset="2"/>
              <a:buNone/>
            </a:pPr>
            <a:endParaRPr lang="en-US" altLang="zh-CN" sz="3733" b="1">
              <a:solidFill>
                <a:schemeClr val="tx1"/>
              </a:solidFill>
            </a:endParaRPr>
          </a:p>
          <a:p>
            <a:pPr eaLnBrk="1" hangingPunct="1">
              <a:buFont typeface="Symbol" panose="05050102010706020507" pitchFamily="18" charset="2"/>
              <a:buNone/>
            </a:pPr>
            <a:endParaRPr lang="en-US" altLang="zh-CN" sz="3733" b="1">
              <a:solidFill>
                <a:schemeClr val="tx1"/>
              </a:solidFill>
            </a:endParaRPr>
          </a:p>
          <a:p>
            <a:pPr eaLnBrk="1" hangingPunct="1">
              <a:buFont typeface="Symbol" panose="05050102010706020507" pitchFamily="18" charset="2"/>
              <a:buNone/>
            </a:pPr>
            <a:endParaRPr lang="en-US" altLang="zh-CN" sz="3733" b="1">
              <a:solidFill>
                <a:schemeClr val="tx1"/>
              </a:solidFill>
            </a:endParaRPr>
          </a:p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3733" b="1">
                <a:solidFill>
                  <a:schemeClr val="tx1"/>
                </a:solidFill>
              </a:rPr>
              <a:t>字母表</a:t>
            </a:r>
            <a:r>
              <a:rPr lang="en-US" altLang="zh-CN" sz="3733" b="1" i="1">
                <a:solidFill>
                  <a:schemeClr val="tx1"/>
                </a:solidFill>
              </a:rPr>
              <a:t>Σ</a:t>
            </a:r>
            <a:r>
              <a:rPr lang="zh-CN" altLang="en-US" sz="3733" b="1">
                <a:solidFill>
                  <a:schemeClr val="tx1"/>
                </a:solidFill>
              </a:rPr>
              <a:t>中符号</a:t>
            </a:r>
            <a:r>
              <a:rPr lang="en-US" altLang="zh-CN" sz="3733" b="1" i="1">
                <a:solidFill>
                  <a:srgbClr val="FF0000"/>
                </a:solidFill>
              </a:rPr>
              <a:t>a</a:t>
            </a:r>
            <a:r>
              <a:rPr lang="zh-CN" altLang="en-US" sz="3733" b="1">
                <a:solidFill>
                  <a:schemeClr val="tx1"/>
                </a:solidFill>
              </a:rPr>
              <a:t>对应的</a:t>
            </a:r>
            <a:r>
              <a:rPr lang="en-US" altLang="zh-CN" sz="3733" b="1" i="1">
                <a:solidFill>
                  <a:schemeClr val="tx1"/>
                </a:solidFill>
              </a:rPr>
              <a:t>NFA</a:t>
            </a:r>
          </a:p>
        </p:txBody>
      </p:sp>
      <p:sp>
        <p:nvSpPr>
          <p:cNvPr id="52228" name="标题 3">
            <a:extLst>
              <a:ext uri="{FF2B5EF4-FFF2-40B4-BE49-F238E27FC236}">
                <a16:creationId xmlns:a16="http://schemas.microsoft.com/office/drawing/2014/main" id="{430CD052-1421-48FC-99EF-C33E70AB9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⑥从</a:t>
            </a:r>
            <a:r>
              <a:rPr lang="en-US" altLang="zh-CN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RE </a:t>
            </a:r>
            <a:r>
              <a:rPr lang="zh-CN" altLang="en-US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NFA</a:t>
            </a:r>
            <a:endParaRPr lang="zh-CN" altLang="en-US" sz="4000" spc="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988" name="组合 1">
            <a:extLst>
              <a:ext uri="{FF2B5EF4-FFF2-40B4-BE49-F238E27FC236}">
                <a16:creationId xmlns:a16="http://schemas.microsoft.com/office/drawing/2014/main" id="{A265FA84-D7FA-4629-945E-9F1C51F52225}"/>
              </a:ext>
            </a:extLst>
          </p:cNvPr>
          <p:cNvGrpSpPr>
            <a:grpSpLocks/>
          </p:cNvGrpSpPr>
          <p:nvPr/>
        </p:nvGrpSpPr>
        <p:grpSpPr bwMode="auto">
          <a:xfrm>
            <a:off x="1659467" y="2417234"/>
            <a:ext cx="4451351" cy="1107017"/>
            <a:chOff x="3131840" y="3373964"/>
            <a:chExt cx="3026835" cy="731068"/>
          </a:xfrm>
        </p:grpSpPr>
        <p:sp>
          <p:nvSpPr>
            <p:cNvPr id="42000" name="Oval 10">
              <a:extLst>
                <a:ext uri="{FF2B5EF4-FFF2-40B4-BE49-F238E27FC236}">
                  <a16:creationId xmlns:a16="http://schemas.microsoft.com/office/drawing/2014/main" id="{0E57EE33-74E8-4D6E-AA72-22BD3B4E6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103" y="3504029"/>
              <a:ext cx="559721" cy="52056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333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q</a:t>
              </a:r>
              <a:r>
                <a:rPr lang="en-US" altLang="zh-CN" sz="3333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0</a:t>
              </a:r>
            </a:p>
          </p:txBody>
        </p:sp>
        <p:sp>
          <p:nvSpPr>
            <p:cNvPr id="42001" name="Line 13">
              <a:extLst>
                <a:ext uri="{FF2B5EF4-FFF2-40B4-BE49-F238E27FC236}">
                  <a16:creationId xmlns:a16="http://schemas.microsoft.com/office/drawing/2014/main" id="{1AB8FBC1-1135-4CC5-BF97-FED35CEE7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3825" y="3768596"/>
              <a:ext cx="6596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02" name="Rectangle 14">
              <a:extLst>
                <a:ext uri="{FF2B5EF4-FFF2-40B4-BE49-F238E27FC236}">
                  <a16:creationId xmlns:a16="http://schemas.microsoft.com/office/drawing/2014/main" id="{92BCEF3A-6727-40C7-B6B8-58552F377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1933" y="3373964"/>
              <a:ext cx="659634" cy="415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333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ε</a:t>
              </a:r>
              <a:endPara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  <p:sp>
          <p:nvSpPr>
            <p:cNvPr id="42003" name="Oval 15">
              <a:extLst>
                <a:ext uri="{FF2B5EF4-FFF2-40B4-BE49-F238E27FC236}">
                  <a16:creationId xmlns:a16="http://schemas.microsoft.com/office/drawing/2014/main" id="{D3E8378B-6ACA-49CD-84C1-271D237F7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1833" y="3494665"/>
              <a:ext cx="566843" cy="5205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333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q</a:t>
              </a:r>
              <a:r>
                <a:rPr lang="en-US" altLang="zh-CN" sz="3333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f</a:t>
              </a:r>
            </a:p>
          </p:txBody>
        </p:sp>
        <p:sp>
          <p:nvSpPr>
            <p:cNvPr id="42004" name="Rectangle 22">
              <a:extLst>
                <a:ext uri="{FF2B5EF4-FFF2-40B4-BE49-F238E27FC236}">
                  <a16:creationId xmlns:a16="http://schemas.microsoft.com/office/drawing/2014/main" id="{FB925202-57A8-483E-84CD-4268705B8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840" y="3538847"/>
              <a:ext cx="659767" cy="414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333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start</a:t>
              </a:r>
            </a:p>
          </p:txBody>
        </p:sp>
        <p:sp>
          <p:nvSpPr>
            <p:cNvPr id="42005" name="Line 21">
              <a:extLst>
                <a:ext uri="{FF2B5EF4-FFF2-40B4-BE49-F238E27FC236}">
                  <a16:creationId xmlns:a16="http://schemas.microsoft.com/office/drawing/2014/main" id="{CDCA14AE-4EC3-430C-BDA9-0668FA6EDB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1607" y="3766199"/>
              <a:ext cx="3298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06" name="Oval 39">
              <a:extLst>
                <a:ext uri="{FF2B5EF4-FFF2-40B4-BE49-F238E27FC236}">
                  <a16:creationId xmlns:a16="http://schemas.microsoft.com/office/drawing/2014/main" id="{EBC49962-4439-43B1-BB2C-98B9091DF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1567" y="3378077"/>
              <a:ext cx="787108" cy="7269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989" name="组合 27">
            <a:extLst>
              <a:ext uri="{FF2B5EF4-FFF2-40B4-BE49-F238E27FC236}">
                <a16:creationId xmlns:a16="http://schemas.microsoft.com/office/drawing/2014/main" id="{AEDE6FD2-E48A-43DE-A836-169FC23551FA}"/>
              </a:ext>
            </a:extLst>
          </p:cNvPr>
          <p:cNvGrpSpPr>
            <a:grpSpLocks/>
          </p:cNvGrpSpPr>
          <p:nvPr/>
        </p:nvGrpSpPr>
        <p:grpSpPr bwMode="auto">
          <a:xfrm>
            <a:off x="1786467" y="4857751"/>
            <a:ext cx="4392084" cy="1143000"/>
            <a:chOff x="3227737" y="3199654"/>
            <a:chExt cx="3293528" cy="1144483"/>
          </a:xfrm>
        </p:grpSpPr>
        <p:sp>
          <p:nvSpPr>
            <p:cNvPr id="41993" name="Oval 10">
              <a:extLst>
                <a:ext uri="{FF2B5EF4-FFF2-40B4-BE49-F238E27FC236}">
                  <a16:creationId xmlns:a16="http://schemas.microsoft.com/office/drawing/2014/main" id="{7AF2C271-9F62-4A73-ADF2-112A21A88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7793" y="3428987"/>
              <a:ext cx="591326" cy="70620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333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q</a:t>
              </a:r>
              <a:r>
                <a:rPr lang="en-US" altLang="zh-CN" sz="3333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0</a:t>
              </a:r>
            </a:p>
          </p:txBody>
        </p:sp>
        <p:sp>
          <p:nvSpPr>
            <p:cNvPr id="41994" name="Line 13">
              <a:extLst>
                <a:ext uri="{FF2B5EF4-FFF2-40B4-BE49-F238E27FC236}">
                  <a16:creationId xmlns:a16="http://schemas.microsoft.com/office/drawing/2014/main" id="{09A41228-4F2F-48C9-95B3-FCB25DCA6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9119" y="3768594"/>
              <a:ext cx="6596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95" name="Rectangle 14">
              <a:extLst>
                <a:ext uri="{FF2B5EF4-FFF2-40B4-BE49-F238E27FC236}">
                  <a16:creationId xmlns:a16="http://schemas.microsoft.com/office/drawing/2014/main" id="{BC85F83F-5A37-4C02-927E-092CBD417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7678" y="3199654"/>
              <a:ext cx="659634" cy="415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333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  <a:endPara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41996" name="Oval 15">
              <a:extLst>
                <a:ext uri="{FF2B5EF4-FFF2-40B4-BE49-F238E27FC236}">
                  <a16:creationId xmlns:a16="http://schemas.microsoft.com/office/drawing/2014/main" id="{A062E455-0A0E-4490-9B75-64945E431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6606" y="3403932"/>
              <a:ext cx="643043" cy="7920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333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q</a:t>
              </a:r>
              <a:r>
                <a:rPr lang="en-US" altLang="zh-CN" sz="3333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f</a:t>
              </a:r>
            </a:p>
          </p:txBody>
        </p:sp>
        <p:sp>
          <p:nvSpPr>
            <p:cNvPr id="41997" name="Rectangle 22">
              <a:extLst>
                <a:ext uri="{FF2B5EF4-FFF2-40B4-BE49-F238E27FC236}">
                  <a16:creationId xmlns:a16="http://schemas.microsoft.com/office/drawing/2014/main" id="{F63E46FF-AEE3-4343-8DF7-9A55C9F10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737" y="3559290"/>
              <a:ext cx="659767" cy="414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333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start</a:t>
              </a:r>
            </a:p>
          </p:txBody>
        </p:sp>
        <p:sp>
          <p:nvSpPr>
            <p:cNvPr id="41998" name="Line 21">
              <a:extLst>
                <a:ext uri="{FF2B5EF4-FFF2-40B4-BE49-F238E27FC236}">
                  <a16:creationId xmlns:a16="http://schemas.microsoft.com/office/drawing/2014/main" id="{CE30BF9F-0528-4042-824D-C9CA4D8912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6266" y="3766195"/>
              <a:ext cx="3298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99" name="Oval 39">
              <a:extLst>
                <a:ext uri="{FF2B5EF4-FFF2-40B4-BE49-F238E27FC236}">
                  <a16:creationId xmlns:a16="http://schemas.microsoft.com/office/drawing/2014/main" id="{E7FB334A-AD9B-4873-AA97-F22ACAE49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4622" y="3254746"/>
              <a:ext cx="876643" cy="108939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990" name="组合 44">
            <a:extLst>
              <a:ext uri="{FF2B5EF4-FFF2-40B4-BE49-F238E27FC236}">
                <a16:creationId xmlns:a16="http://schemas.microsoft.com/office/drawing/2014/main" id="{E1F6194C-2663-4541-9DC0-4E7A3542944F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22" name="五边形 21">
              <a:extLst>
                <a:ext uri="{FF2B5EF4-FFF2-40B4-BE49-F238E27FC236}">
                  <a16:creationId xmlns:a16="http://schemas.microsoft.com/office/drawing/2014/main" id="{DAF3F5F9-83D5-4884-9D30-5414FF36E20B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1992" name="五边形 46">
              <a:extLst>
                <a:ext uri="{FF2B5EF4-FFF2-40B4-BE49-F238E27FC236}">
                  <a16:creationId xmlns:a16="http://schemas.microsoft.com/office/drawing/2014/main" id="{0D1C09E2-AB68-4C28-BBDE-46DD98118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Rectangle 3">
            <a:extLst>
              <a:ext uri="{FF2B5EF4-FFF2-40B4-BE49-F238E27FC236}">
                <a16:creationId xmlns:a16="http://schemas.microsoft.com/office/drawing/2014/main" id="{E9560AF3-F561-4C0E-8AC5-5B0EF114E6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27051" y="973667"/>
            <a:ext cx="11664949" cy="5336117"/>
          </a:xfrm>
        </p:spPr>
        <p:txBody>
          <a:bodyPr rtlCol="0">
            <a:normAutofit/>
          </a:bodyPr>
          <a:lstStyle/>
          <a:p>
            <a:pPr marL="365751" indent="-365751" eaLnBrk="1" fontAlgn="auto" hangingPunct="1"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sz="3733" b="1" dirty="0">
                <a:solidFill>
                  <a:prstClr val="black"/>
                </a:solidFill>
              </a:rPr>
              <a:t>假设正则表达式</a:t>
            </a:r>
            <a:r>
              <a:rPr lang="en-US" altLang="zh-CN" sz="3733" b="1" i="1" dirty="0">
                <a:solidFill>
                  <a:prstClr val="black"/>
                </a:solidFill>
                <a:ea typeface="楷体_GB2312"/>
                <a:cs typeface="楷体_GB2312"/>
              </a:rPr>
              <a:t>r</a:t>
            </a:r>
            <a:r>
              <a:rPr lang="en-US" altLang="zh-CN" sz="3733" b="1" baseline="-25000" dirty="0">
                <a:solidFill>
                  <a:prstClr val="black"/>
                </a:solidFill>
                <a:ea typeface="楷体_GB2312"/>
                <a:cs typeface="楷体_GB2312"/>
              </a:rPr>
              <a:t>1</a:t>
            </a:r>
            <a:r>
              <a:rPr lang="zh-CN" altLang="en-US" sz="3733" b="1" dirty="0">
                <a:solidFill>
                  <a:prstClr val="black"/>
                </a:solidFill>
              </a:rPr>
              <a:t>和</a:t>
            </a:r>
            <a:r>
              <a:rPr lang="en-US" altLang="zh-CN" sz="3733" b="1" i="1" dirty="0">
                <a:solidFill>
                  <a:prstClr val="black"/>
                </a:solidFill>
                <a:ea typeface="楷体_GB2312"/>
                <a:cs typeface="楷体_GB2312"/>
              </a:rPr>
              <a:t>r</a:t>
            </a:r>
            <a:r>
              <a:rPr lang="en-US" altLang="zh-CN" sz="3733" b="1" baseline="-25000" dirty="0">
                <a:solidFill>
                  <a:prstClr val="black"/>
                </a:solidFill>
                <a:ea typeface="楷体_GB2312"/>
                <a:cs typeface="楷体_GB2312"/>
              </a:rPr>
              <a:t>2</a:t>
            </a:r>
            <a:r>
              <a:rPr lang="zh-CN" altLang="en-US" sz="3733" b="1" dirty="0">
                <a:solidFill>
                  <a:prstClr val="black"/>
                </a:solidFill>
              </a:rPr>
              <a:t>对应的</a:t>
            </a:r>
            <a:r>
              <a:rPr lang="en-US" altLang="zh-CN" sz="3733" b="1" i="1" dirty="0">
                <a:solidFill>
                  <a:schemeClr val="tx1"/>
                </a:solidFill>
                <a:ea typeface="楷体_GB2312"/>
                <a:cs typeface="楷体_GB2312"/>
              </a:rPr>
              <a:t>NFA</a:t>
            </a:r>
            <a:r>
              <a:rPr lang="zh-CN" altLang="en-US" sz="3733" b="1" dirty="0">
                <a:solidFill>
                  <a:prstClr val="black"/>
                </a:solidFill>
              </a:rPr>
              <a:t>分别为</a:t>
            </a:r>
            <a:r>
              <a:rPr lang="en-US" altLang="zh-CN" sz="3733" b="1" i="1" dirty="0">
                <a:solidFill>
                  <a:schemeClr val="tx1"/>
                </a:solidFill>
                <a:ea typeface="楷体_GB2312"/>
                <a:cs typeface="楷体_GB2312"/>
              </a:rPr>
              <a:t>N</a:t>
            </a:r>
            <a:r>
              <a:rPr lang="en-US" altLang="zh-CN" sz="3733" b="1" dirty="0">
                <a:solidFill>
                  <a:schemeClr val="tx1"/>
                </a:solidFill>
                <a:ea typeface="楷体_GB2312"/>
                <a:cs typeface="楷体_GB2312"/>
              </a:rPr>
              <a:t>(</a:t>
            </a:r>
            <a:r>
              <a:rPr lang="en-US" altLang="zh-CN" sz="3733" b="1" i="1" dirty="0">
                <a:solidFill>
                  <a:prstClr val="black"/>
                </a:solidFill>
                <a:ea typeface="楷体_GB2312"/>
                <a:cs typeface="楷体_GB2312"/>
              </a:rPr>
              <a:t>r</a:t>
            </a:r>
            <a:r>
              <a:rPr lang="en-US" altLang="zh-CN" sz="3733" b="1" baseline="-25000" dirty="0">
                <a:solidFill>
                  <a:prstClr val="black"/>
                </a:solidFill>
                <a:ea typeface="楷体_GB2312"/>
                <a:cs typeface="楷体_GB2312"/>
              </a:rPr>
              <a:t>1</a:t>
            </a:r>
            <a:r>
              <a:rPr lang="en-US" altLang="zh-CN" sz="3733" b="1" dirty="0">
                <a:solidFill>
                  <a:schemeClr val="tx1"/>
                </a:solidFill>
                <a:ea typeface="楷体_GB2312"/>
                <a:cs typeface="楷体_GB2312"/>
              </a:rPr>
              <a:t>)</a:t>
            </a:r>
            <a:r>
              <a:rPr lang="zh-CN" altLang="en-US" sz="3733" b="1" dirty="0">
                <a:solidFill>
                  <a:prstClr val="black"/>
                </a:solidFill>
              </a:rPr>
              <a:t>和</a:t>
            </a:r>
            <a:r>
              <a:rPr lang="en-US" altLang="zh-CN" sz="3733" b="1" i="1" dirty="0">
                <a:solidFill>
                  <a:schemeClr val="tx1"/>
                </a:solidFill>
                <a:ea typeface="楷体_GB2312"/>
                <a:cs typeface="楷体_GB2312"/>
              </a:rPr>
              <a:t>N</a:t>
            </a:r>
            <a:r>
              <a:rPr lang="en-US" altLang="zh-CN" sz="3733" b="1" dirty="0">
                <a:solidFill>
                  <a:schemeClr val="tx1"/>
                </a:solidFill>
                <a:ea typeface="楷体_GB2312"/>
                <a:cs typeface="楷体_GB2312"/>
              </a:rPr>
              <a:t>(</a:t>
            </a:r>
            <a:r>
              <a:rPr lang="en-US" altLang="zh-CN" sz="3733" b="1" i="1" dirty="0">
                <a:solidFill>
                  <a:schemeClr val="tx1"/>
                </a:solidFill>
                <a:ea typeface="楷体_GB2312"/>
                <a:cs typeface="楷体_GB2312"/>
              </a:rPr>
              <a:t>r</a:t>
            </a:r>
            <a:r>
              <a:rPr lang="en-US" altLang="zh-CN" sz="3733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2</a:t>
            </a:r>
            <a:r>
              <a:rPr lang="en-US" altLang="zh-CN" sz="3733" b="1" dirty="0">
                <a:solidFill>
                  <a:schemeClr val="tx1"/>
                </a:solidFill>
                <a:ea typeface="楷体_GB2312"/>
                <a:cs typeface="楷体_GB2312"/>
              </a:rPr>
              <a:t>)</a:t>
            </a:r>
          </a:p>
          <a:p>
            <a:pPr marL="770025" lvl="1" indent="-365751" eaLnBrk="1" fontAlgn="auto" hangingPunct="1"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endParaRPr lang="en-US" altLang="zh-CN" sz="1467" b="1" i="1" dirty="0">
              <a:solidFill>
                <a:schemeClr val="tx1"/>
              </a:solidFill>
              <a:ea typeface="楷体_GB2312"/>
              <a:cs typeface="楷体_GB2312"/>
            </a:endParaRPr>
          </a:p>
          <a:p>
            <a:pPr marL="770025" lvl="1" indent="-365751" eaLnBrk="1" fontAlgn="auto" hangingPunct="1"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en-US" altLang="zh-CN" sz="3200" b="1" i="1" dirty="0">
                <a:solidFill>
                  <a:schemeClr val="tx1"/>
                </a:solidFill>
                <a:ea typeface="楷体_GB2312"/>
                <a:cs typeface="楷体_GB2312"/>
              </a:rPr>
              <a:t>r </a:t>
            </a:r>
            <a:r>
              <a:rPr lang="en-US" altLang="zh-CN" sz="3200" b="1" dirty="0">
                <a:solidFill>
                  <a:schemeClr val="tx1"/>
                </a:solidFill>
                <a:ea typeface="楷体_GB2312"/>
                <a:cs typeface="楷体_GB2312"/>
              </a:rPr>
              <a:t>= </a:t>
            </a:r>
            <a:r>
              <a:rPr lang="en-US" altLang="zh-CN" sz="3200" b="1" i="1" dirty="0">
                <a:solidFill>
                  <a:schemeClr val="tx1"/>
                </a:solidFill>
                <a:ea typeface="楷体_GB2312"/>
                <a:cs typeface="楷体_GB2312"/>
              </a:rPr>
              <a:t>r</a:t>
            </a:r>
            <a:r>
              <a:rPr lang="en-US" altLang="zh-CN" sz="3200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1</a:t>
            </a:r>
            <a:r>
              <a:rPr lang="en-US" altLang="zh-CN" sz="3200" b="1" i="1" dirty="0">
                <a:solidFill>
                  <a:schemeClr val="tx1"/>
                </a:solidFill>
                <a:ea typeface="楷体_GB2312"/>
                <a:cs typeface="楷体_GB2312"/>
              </a:rPr>
              <a:t>r</a:t>
            </a:r>
            <a:r>
              <a:rPr lang="en-US" altLang="zh-CN" sz="3200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2</a:t>
            </a:r>
            <a:r>
              <a:rPr lang="zh-CN" altLang="en-US" sz="3200" b="1" dirty="0">
                <a:solidFill>
                  <a:prstClr val="black"/>
                </a:solidFill>
              </a:rPr>
              <a:t>对应的</a:t>
            </a:r>
            <a:r>
              <a:rPr lang="en-US" altLang="zh-CN" sz="3200" b="1" i="1" dirty="0">
                <a:solidFill>
                  <a:prstClr val="black"/>
                </a:solidFill>
              </a:rPr>
              <a:t>NFA</a:t>
            </a:r>
            <a:endParaRPr lang="en-US" altLang="zh-CN" sz="3200" b="1" dirty="0">
              <a:solidFill>
                <a:schemeClr val="tx1"/>
              </a:solidFill>
              <a:ea typeface="楷体_GB2312"/>
              <a:cs typeface="楷体_GB2312"/>
            </a:endParaRPr>
          </a:p>
          <a:p>
            <a:pPr marL="0" indent="0" eaLnBrk="1" fontAlgn="auto" hangingPunct="1">
              <a:spcAft>
                <a:spcPts val="0"/>
              </a:spcAft>
              <a:buClrTx/>
              <a:buNone/>
              <a:defRPr/>
            </a:pPr>
            <a:endParaRPr lang="en-US" altLang="zh-CN" sz="4800" b="1" i="1" dirty="0">
              <a:solidFill>
                <a:schemeClr val="tx1"/>
              </a:solidFill>
              <a:ea typeface="楷体_GB2312"/>
              <a:cs typeface="楷体_GB2312"/>
            </a:endParaRPr>
          </a:p>
          <a:p>
            <a:pPr marL="770025" lvl="1" indent="-365751" eaLnBrk="1" fontAlgn="auto" hangingPunct="1"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en-US" altLang="zh-CN" sz="3200" b="1" i="1" dirty="0">
                <a:solidFill>
                  <a:schemeClr val="tx1"/>
                </a:solidFill>
                <a:ea typeface="楷体_GB2312"/>
                <a:cs typeface="楷体_GB2312"/>
              </a:rPr>
              <a:t>r </a:t>
            </a:r>
            <a:r>
              <a:rPr lang="en-US" altLang="zh-CN" sz="3200" b="1" dirty="0">
                <a:solidFill>
                  <a:schemeClr val="tx1"/>
                </a:solidFill>
                <a:ea typeface="楷体_GB2312"/>
                <a:cs typeface="楷体_GB2312"/>
              </a:rPr>
              <a:t>= </a:t>
            </a:r>
            <a:r>
              <a:rPr lang="en-US" altLang="zh-CN" sz="3200" b="1" i="1" dirty="0">
                <a:solidFill>
                  <a:schemeClr val="tx1"/>
                </a:solidFill>
                <a:ea typeface="楷体_GB2312"/>
                <a:cs typeface="楷体_GB2312"/>
              </a:rPr>
              <a:t>r</a:t>
            </a:r>
            <a:r>
              <a:rPr lang="en-US" altLang="zh-CN" sz="3200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1</a:t>
            </a:r>
            <a:r>
              <a:rPr lang="en-US" altLang="zh-CN" sz="3200" b="1" i="1" dirty="0">
                <a:solidFill>
                  <a:schemeClr val="tx1"/>
                </a:solidFill>
                <a:ea typeface="楷体_GB2312"/>
                <a:cs typeface="楷体_GB2312"/>
              </a:rPr>
              <a:t>|r</a:t>
            </a:r>
            <a:r>
              <a:rPr lang="en-US" altLang="zh-CN" sz="3200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2</a:t>
            </a:r>
            <a:r>
              <a:rPr lang="zh-CN" altLang="en-US" sz="3200" b="1" dirty="0">
                <a:solidFill>
                  <a:prstClr val="black"/>
                </a:solidFill>
              </a:rPr>
              <a:t>对应的</a:t>
            </a:r>
            <a:r>
              <a:rPr lang="en-US" altLang="zh-CN" sz="3200" b="1" i="1" dirty="0">
                <a:solidFill>
                  <a:prstClr val="black"/>
                </a:solidFill>
              </a:rPr>
              <a:t>NFA</a:t>
            </a:r>
            <a:endParaRPr lang="en-US" altLang="zh-CN" sz="3200" b="1" i="1" baseline="-25000" dirty="0">
              <a:solidFill>
                <a:schemeClr val="tx1"/>
              </a:solidFill>
              <a:ea typeface="楷体_GB2312"/>
              <a:cs typeface="楷体_GB2312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altLang="zh-CN" sz="7200" b="1" i="1" dirty="0">
              <a:solidFill>
                <a:schemeClr val="tx1"/>
              </a:solidFill>
              <a:ea typeface="楷体_GB2312"/>
              <a:cs typeface="楷体_GB2312"/>
            </a:endParaRPr>
          </a:p>
          <a:p>
            <a:pPr marL="770025" lvl="1" indent="-365751" eaLnBrk="1" fontAlgn="auto" hangingPunct="1"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en-US" altLang="zh-CN" sz="3200" b="1" i="1" dirty="0">
                <a:solidFill>
                  <a:schemeClr val="tx1"/>
                </a:solidFill>
                <a:ea typeface="楷体_GB2312"/>
                <a:cs typeface="楷体_GB2312"/>
              </a:rPr>
              <a:t>r </a:t>
            </a:r>
            <a:r>
              <a:rPr lang="en-US" altLang="zh-CN" sz="3200" b="1" dirty="0">
                <a:solidFill>
                  <a:schemeClr val="tx1"/>
                </a:solidFill>
                <a:ea typeface="楷体_GB2312"/>
                <a:cs typeface="楷体_GB2312"/>
              </a:rPr>
              <a:t>= (</a:t>
            </a:r>
            <a:r>
              <a:rPr lang="en-US" altLang="zh-CN" sz="3200" b="1" i="1" dirty="0">
                <a:solidFill>
                  <a:schemeClr val="tx1"/>
                </a:solidFill>
                <a:ea typeface="楷体_GB2312"/>
                <a:cs typeface="楷体_GB2312"/>
              </a:rPr>
              <a:t>r</a:t>
            </a:r>
            <a:r>
              <a:rPr lang="en-US" altLang="zh-CN" sz="3200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1</a:t>
            </a:r>
            <a:r>
              <a:rPr lang="en-US" altLang="zh-CN" sz="3200" b="1" dirty="0">
                <a:solidFill>
                  <a:schemeClr val="tx1"/>
                </a:solidFill>
                <a:ea typeface="楷体_GB2312"/>
                <a:cs typeface="楷体_GB2312"/>
              </a:rPr>
              <a:t>)</a:t>
            </a:r>
            <a:r>
              <a:rPr lang="zh-CN" altLang="en-US" sz="3200" b="1" baseline="30000" dirty="0">
                <a:solidFill>
                  <a:schemeClr val="tx1"/>
                </a:solidFill>
                <a:ea typeface="楷体_GB2312"/>
                <a:cs typeface="楷体_GB2312"/>
              </a:rPr>
              <a:t>*</a:t>
            </a:r>
            <a:r>
              <a:rPr lang="zh-CN" altLang="en-US" sz="3200" b="1" dirty="0">
                <a:solidFill>
                  <a:prstClr val="black"/>
                </a:solidFill>
              </a:rPr>
              <a:t>对应的</a:t>
            </a:r>
            <a:r>
              <a:rPr lang="en-US" altLang="zh-CN" sz="3200" b="1" i="1" dirty="0">
                <a:solidFill>
                  <a:prstClr val="black"/>
                </a:solidFill>
              </a:rPr>
              <a:t>NFA</a:t>
            </a:r>
            <a:endParaRPr lang="en-US" altLang="zh-CN" sz="3200" b="1" baseline="-25000" dirty="0">
              <a:solidFill>
                <a:schemeClr val="tx1"/>
              </a:solidFill>
              <a:ea typeface="楷体_GB2312"/>
              <a:cs typeface="楷体_GB2312"/>
            </a:endParaRPr>
          </a:p>
          <a:p>
            <a:pPr lvl="1" indent="-365751" eaLnBrk="1" fontAlgn="auto" hangingPunct="1">
              <a:spcAft>
                <a:spcPts val="0"/>
              </a:spcAft>
              <a:defRPr/>
            </a:pPr>
            <a:endParaRPr lang="en-US" altLang="zh-CN" sz="3200" baseline="-25000" dirty="0">
              <a:ea typeface="楷体_GB2312"/>
              <a:cs typeface="楷体_GB2312"/>
            </a:endParaRPr>
          </a:p>
        </p:txBody>
      </p:sp>
      <p:grpSp>
        <p:nvGrpSpPr>
          <p:cNvPr id="44035" name="组合 44">
            <a:extLst>
              <a:ext uri="{FF2B5EF4-FFF2-40B4-BE49-F238E27FC236}">
                <a16:creationId xmlns:a16="http://schemas.microsoft.com/office/drawing/2014/main" id="{5C8BDF83-A7A5-4A95-AABB-A7B2DB865B05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13" name="五边形 12">
              <a:extLst>
                <a:ext uri="{FF2B5EF4-FFF2-40B4-BE49-F238E27FC236}">
                  <a16:creationId xmlns:a16="http://schemas.microsoft.com/office/drawing/2014/main" id="{A15D7D19-4ED2-4571-B327-704E3D1B533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054" name="五边形 46">
              <a:extLst>
                <a:ext uri="{FF2B5EF4-FFF2-40B4-BE49-F238E27FC236}">
                  <a16:creationId xmlns:a16="http://schemas.microsoft.com/office/drawing/2014/main" id="{12AD39A0-C237-4C6C-95BB-DE9E435B9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4036" name="组合 9">
            <a:extLst>
              <a:ext uri="{FF2B5EF4-FFF2-40B4-BE49-F238E27FC236}">
                <a16:creationId xmlns:a16="http://schemas.microsoft.com/office/drawing/2014/main" id="{AB4E4683-2D00-4838-94C3-2FDE0EC7DAAA}"/>
              </a:ext>
            </a:extLst>
          </p:cNvPr>
          <p:cNvGrpSpPr>
            <a:grpSpLocks/>
          </p:cNvGrpSpPr>
          <p:nvPr/>
        </p:nvGrpSpPr>
        <p:grpSpPr bwMode="auto">
          <a:xfrm>
            <a:off x="6246285" y="2876551"/>
            <a:ext cx="3134783" cy="1763183"/>
            <a:chOff x="4309454" y="1316285"/>
            <a:chExt cx="2350778" cy="1322688"/>
          </a:xfrm>
        </p:grpSpPr>
        <p:pic>
          <p:nvPicPr>
            <p:cNvPr id="44048" name="图片 1">
              <a:extLst>
                <a:ext uri="{FF2B5EF4-FFF2-40B4-BE49-F238E27FC236}">
                  <a16:creationId xmlns:a16="http://schemas.microsoft.com/office/drawing/2014/main" id="{01BD25A7-0715-4C6E-954D-2BAAAE050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454" y="1316285"/>
              <a:ext cx="2350778" cy="1322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49" name="矩形 2">
              <a:extLst>
                <a:ext uri="{FF2B5EF4-FFF2-40B4-BE49-F238E27FC236}">
                  <a16:creationId xmlns:a16="http://schemas.microsoft.com/office/drawing/2014/main" id="{6AA97BA9-378A-4098-B062-AA55D0307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336" y="1839128"/>
              <a:ext cx="267106" cy="253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q</a:t>
              </a:r>
              <a:r>
                <a:rPr lang="en-US" altLang="zh-CN" sz="16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0</a:t>
              </a:r>
            </a:p>
          </p:txBody>
        </p:sp>
        <p:sp>
          <p:nvSpPr>
            <p:cNvPr id="44050" name="矩形 3">
              <a:extLst>
                <a:ext uri="{FF2B5EF4-FFF2-40B4-BE49-F238E27FC236}">
                  <a16:creationId xmlns:a16="http://schemas.microsoft.com/office/drawing/2014/main" id="{C8CA5C76-7A4B-4B53-AB0B-639DFD50B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3079" y="1839129"/>
              <a:ext cx="249074" cy="253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q</a:t>
              </a:r>
              <a:r>
                <a:rPr lang="en-US" altLang="zh-CN" sz="16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f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63CA1B9-C789-41E2-B621-A6FB164F9CB8}"/>
                </a:ext>
              </a:extLst>
            </p:cNvPr>
            <p:cNvSpPr/>
            <p:nvPr/>
          </p:nvSpPr>
          <p:spPr>
            <a:xfrm>
              <a:off x="5436431" y="1460780"/>
              <a:ext cx="464249" cy="2539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N</a:t>
              </a:r>
              <a:r>
                <a:rPr lang="en-US" altLang="zh-CN" sz="16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</a:t>
              </a:r>
              <a:r>
                <a:rPr lang="en-US" altLang="zh-CN" sz="16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r</a:t>
              </a:r>
              <a:r>
                <a:rPr lang="en-US" altLang="zh-CN" sz="1600" b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  <a:r>
                <a:rPr lang="en-US" altLang="zh-CN" sz="16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)</a:t>
              </a:r>
              <a:endParaRPr lang="zh-CN" altLang="en-US" sz="1400" dirty="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7753C6C-74F7-40C4-90E9-254F2F4C8C21}"/>
                </a:ext>
              </a:extLst>
            </p:cNvPr>
            <p:cNvSpPr/>
            <p:nvPr/>
          </p:nvSpPr>
          <p:spPr>
            <a:xfrm>
              <a:off x="5436431" y="2261062"/>
              <a:ext cx="464249" cy="2539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N</a:t>
              </a:r>
              <a:r>
                <a:rPr lang="en-US" altLang="zh-CN" sz="16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</a:t>
              </a:r>
              <a:r>
                <a:rPr lang="en-US" altLang="zh-CN" sz="16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r</a:t>
              </a:r>
              <a:r>
                <a:rPr lang="en-US" altLang="zh-CN" sz="1600" b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  <a:r>
                <a:rPr lang="en-US" altLang="zh-CN" sz="16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)</a:t>
              </a:r>
              <a:endParaRPr lang="zh-CN" altLang="en-US" sz="1400" dirty="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4037" name="组合 11">
            <a:extLst>
              <a:ext uri="{FF2B5EF4-FFF2-40B4-BE49-F238E27FC236}">
                <a16:creationId xmlns:a16="http://schemas.microsoft.com/office/drawing/2014/main" id="{59D5D868-CCCA-47E0-8EFC-F6B8E6F10B95}"/>
              </a:ext>
            </a:extLst>
          </p:cNvPr>
          <p:cNvGrpSpPr>
            <a:grpSpLocks/>
          </p:cNvGrpSpPr>
          <p:nvPr/>
        </p:nvGrpSpPr>
        <p:grpSpPr bwMode="auto">
          <a:xfrm>
            <a:off x="5615518" y="4739217"/>
            <a:ext cx="4512733" cy="2116667"/>
            <a:chOff x="4167912" y="3554303"/>
            <a:chExt cx="3384180" cy="1588361"/>
          </a:xfrm>
        </p:grpSpPr>
        <p:pic>
          <p:nvPicPr>
            <p:cNvPr id="44044" name="图片 8">
              <a:extLst>
                <a:ext uri="{FF2B5EF4-FFF2-40B4-BE49-F238E27FC236}">
                  <a16:creationId xmlns:a16="http://schemas.microsoft.com/office/drawing/2014/main" id="{5C2271A7-C129-4477-99AC-48EB8B4E2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912" y="3554303"/>
              <a:ext cx="3384180" cy="1588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45" name="矩形 47">
              <a:extLst>
                <a:ext uri="{FF2B5EF4-FFF2-40B4-BE49-F238E27FC236}">
                  <a16:creationId xmlns:a16="http://schemas.microsoft.com/office/drawing/2014/main" id="{FD7C1750-0F82-44FE-9B50-7A0DEC244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6809" y="4084135"/>
              <a:ext cx="267112" cy="254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q</a:t>
              </a:r>
              <a:r>
                <a:rPr lang="en-US" altLang="zh-CN" sz="16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0</a:t>
              </a:r>
            </a:p>
          </p:txBody>
        </p:sp>
        <p:sp>
          <p:nvSpPr>
            <p:cNvPr id="44046" name="矩形 49">
              <a:extLst>
                <a:ext uri="{FF2B5EF4-FFF2-40B4-BE49-F238E27FC236}">
                  <a16:creationId xmlns:a16="http://schemas.microsoft.com/office/drawing/2014/main" id="{18A8C73E-9A0A-461B-8691-6941B7139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7645" y="4085894"/>
              <a:ext cx="249079" cy="254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q</a:t>
              </a:r>
              <a:r>
                <a:rPr lang="en-US" altLang="zh-CN" sz="16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f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261DF11-B476-44E5-A2BA-07C80D8916C3}"/>
                </a:ext>
              </a:extLst>
            </p:cNvPr>
            <p:cNvSpPr/>
            <p:nvPr/>
          </p:nvSpPr>
          <p:spPr>
            <a:xfrm>
              <a:off x="5767937" y="4095934"/>
              <a:ext cx="464259" cy="2540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N</a:t>
              </a:r>
              <a:r>
                <a:rPr lang="en-US" altLang="zh-CN" sz="16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</a:t>
              </a:r>
              <a:r>
                <a:rPr lang="en-US" altLang="zh-CN" sz="16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r</a:t>
              </a:r>
              <a:r>
                <a:rPr lang="en-US" altLang="zh-CN" sz="1600" b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  <a:r>
                <a:rPr lang="en-US" altLang="zh-CN" sz="16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)</a:t>
              </a:r>
              <a:endParaRPr lang="zh-CN" altLang="en-US" sz="1400" dirty="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4038" name="组合 10">
            <a:extLst>
              <a:ext uri="{FF2B5EF4-FFF2-40B4-BE49-F238E27FC236}">
                <a16:creationId xmlns:a16="http://schemas.microsoft.com/office/drawing/2014/main" id="{F0F822C1-063A-4A65-9AC0-98C844D269E7}"/>
              </a:ext>
            </a:extLst>
          </p:cNvPr>
          <p:cNvGrpSpPr>
            <a:grpSpLocks/>
          </p:cNvGrpSpPr>
          <p:nvPr/>
        </p:nvGrpSpPr>
        <p:grpSpPr bwMode="auto">
          <a:xfrm>
            <a:off x="5842001" y="1839385"/>
            <a:ext cx="3805767" cy="732367"/>
            <a:chOff x="4309454" y="2909595"/>
            <a:chExt cx="2854834" cy="548498"/>
          </a:xfrm>
        </p:grpSpPr>
        <p:pic>
          <p:nvPicPr>
            <p:cNvPr id="44039" name="图片 7">
              <a:extLst>
                <a:ext uri="{FF2B5EF4-FFF2-40B4-BE49-F238E27FC236}">
                  <a16:creationId xmlns:a16="http://schemas.microsoft.com/office/drawing/2014/main" id="{B1FCE9D8-7FF7-4EAD-90B3-ADC715329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454" y="2909595"/>
              <a:ext cx="2854834" cy="548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40" name="矩形 46">
              <a:extLst>
                <a:ext uri="{FF2B5EF4-FFF2-40B4-BE49-F238E27FC236}">
                  <a16:creationId xmlns:a16="http://schemas.microsoft.com/office/drawing/2014/main" id="{B5DEC00B-D695-48A5-868D-201B24128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9677" y="3019000"/>
              <a:ext cx="267189" cy="253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q</a:t>
              </a:r>
              <a:r>
                <a:rPr lang="en-US" altLang="zh-CN" sz="16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0</a:t>
              </a:r>
            </a:p>
          </p:txBody>
        </p:sp>
        <p:sp>
          <p:nvSpPr>
            <p:cNvPr id="44041" name="矩形 48">
              <a:extLst>
                <a:ext uri="{FF2B5EF4-FFF2-40B4-BE49-F238E27FC236}">
                  <a16:creationId xmlns:a16="http://schemas.microsoft.com/office/drawing/2014/main" id="{CA22D1B8-940C-48B2-98F7-1CE199D68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14" y="2988453"/>
              <a:ext cx="249151" cy="253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q</a:t>
              </a:r>
              <a:r>
                <a:rPr lang="en-US" altLang="zh-CN" sz="16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f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889A295-4812-41F7-A4F4-53419028338C}"/>
                </a:ext>
              </a:extLst>
            </p:cNvPr>
            <p:cNvSpPr/>
            <p:nvPr/>
          </p:nvSpPr>
          <p:spPr>
            <a:xfrm>
              <a:off x="5200201" y="3018977"/>
              <a:ext cx="464393" cy="2535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N</a:t>
              </a:r>
              <a:r>
                <a:rPr lang="en-US" altLang="zh-CN" sz="16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</a:t>
              </a:r>
              <a:r>
                <a:rPr lang="en-US" altLang="zh-CN" sz="16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r</a:t>
              </a:r>
              <a:r>
                <a:rPr lang="en-US" altLang="zh-CN" sz="1600" b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  <a:r>
                <a:rPr lang="en-US" altLang="zh-CN" sz="16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)</a:t>
              </a:r>
              <a:endParaRPr lang="zh-CN" altLang="en-US" sz="1400" dirty="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DF18C24-F766-4D0D-A0DF-183A886E76CA}"/>
                </a:ext>
              </a:extLst>
            </p:cNvPr>
            <p:cNvSpPr/>
            <p:nvPr/>
          </p:nvSpPr>
          <p:spPr>
            <a:xfrm>
              <a:off x="6189389" y="3026904"/>
              <a:ext cx="464393" cy="2535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N</a:t>
              </a:r>
              <a:r>
                <a:rPr lang="en-US" altLang="zh-CN" sz="16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</a:t>
              </a:r>
              <a:r>
                <a:rPr lang="en-US" altLang="zh-CN" sz="16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r</a:t>
              </a:r>
              <a:r>
                <a:rPr lang="en-US" altLang="zh-CN" sz="1600" b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  <a:r>
                <a:rPr lang="en-US" altLang="zh-CN" sz="16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)</a:t>
              </a:r>
              <a:endParaRPr lang="zh-CN" altLang="en-US" sz="1400" dirty="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0820D6E4-3E4F-CABD-CA49-7EA580FC2CE4}"/>
              </a:ext>
            </a:extLst>
          </p:cNvPr>
          <p:cNvSpPr/>
          <p:nvPr/>
        </p:nvSpPr>
        <p:spPr>
          <a:xfrm>
            <a:off x="5217585" y="677334"/>
            <a:ext cx="6447367" cy="12911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529411" name="Rectangle 3">
            <a:extLst>
              <a:ext uri="{FF2B5EF4-FFF2-40B4-BE49-F238E27FC236}">
                <a16:creationId xmlns:a16="http://schemas.microsoft.com/office/drawing/2014/main" id="{A7D4CAC2-D588-2DC6-4948-C9069D90C3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27052" y="762000"/>
            <a:ext cx="7903633" cy="6392333"/>
          </a:xfrm>
        </p:spPr>
        <p:txBody>
          <a:bodyPr rtlCol="0">
            <a:normAutofit/>
          </a:bodyPr>
          <a:lstStyle/>
          <a:p>
            <a:pPr marL="365751" indent="-365751" eaLnBrk="1" fontAlgn="auto" hangingPunct="1"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en-US" altLang="zh-CN" sz="4000" b="1" i="1" dirty="0">
                <a:solidFill>
                  <a:schemeClr val="tx1"/>
                </a:solidFill>
                <a:ea typeface="楷体_GB2312"/>
                <a:cs typeface="楷体_GB2312"/>
              </a:rPr>
              <a:t>r </a:t>
            </a:r>
            <a:r>
              <a:rPr lang="en-US" altLang="zh-CN" sz="4000" b="1" dirty="0">
                <a:solidFill>
                  <a:schemeClr val="tx1"/>
                </a:solidFill>
                <a:ea typeface="楷体_GB2312"/>
                <a:cs typeface="楷体_GB2312"/>
              </a:rPr>
              <a:t>= </a:t>
            </a:r>
            <a:r>
              <a:rPr lang="en-US" altLang="zh-CN" sz="4000" b="1" i="1" dirty="0">
                <a:solidFill>
                  <a:schemeClr val="tx1"/>
                </a:solidFill>
                <a:ea typeface="楷体_GB2312"/>
                <a:cs typeface="楷体_GB2312"/>
              </a:rPr>
              <a:t>r</a:t>
            </a:r>
            <a:r>
              <a:rPr lang="en-US" altLang="zh-CN" sz="4000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1</a:t>
            </a:r>
            <a:r>
              <a:rPr lang="en-US" altLang="zh-CN" sz="4000" b="1" i="1" dirty="0">
                <a:solidFill>
                  <a:schemeClr val="tx1"/>
                </a:solidFill>
                <a:ea typeface="楷体_GB2312"/>
                <a:cs typeface="楷体_GB2312"/>
              </a:rPr>
              <a:t>r</a:t>
            </a:r>
            <a:r>
              <a:rPr lang="en-US" altLang="zh-CN" sz="4000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2</a:t>
            </a:r>
            <a:r>
              <a:rPr lang="zh-CN" altLang="en-US" sz="3733" b="1" dirty="0">
                <a:solidFill>
                  <a:prstClr val="black"/>
                </a:solidFill>
              </a:rPr>
              <a:t>对应的</a:t>
            </a:r>
            <a:r>
              <a:rPr lang="en-US" altLang="zh-CN" sz="3733" b="1" i="1" dirty="0">
                <a:solidFill>
                  <a:prstClr val="black"/>
                </a:solidFill>
              </a:rPr>
              <a:t>NFA</a:t>
            </a:r>
            <a:endParaRPr lang="en-US" altLang="zh-CN" sz="4000" b="1" dirty="0">
              <a:solidFill>
                <a:schemeClr val="tx1"/>
              </a:solidFill>
              <a:ea typeface="楷体_GB2312"/>
              <a:cs typeface="楷体_GB2312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altLang="zh-CN" sz="4000" b="1" i="1" dirty="0">
              <a:solidFill>
                <a:schemeClr val="tx1"/>
              </a:solidFill>
              <a:ea typeface="楷体_GB2312"/>
              <a:cs typeface="楷体_GB2312"/>
            </a:endParaRPr>
          </a:p>
          <a:p>
            <a:pPr marL="365751" indent="-365751" eaLnBrk="1" fontAlgn="auto" hangingPunct="1"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endParaRPr lang="en-US" altLang="zh-CN" sz="4000" b="1" i="1" dirty="0">
              <a:solidFill>
                <a:schemeClr val="tx1"/>
              </a:solidFill>
              <a:ea typeface="楷体_GB2312"/>
              <a:cs typeface="楷体_GB2312"/>
            </a:endParaRPr>
          </a:p>
          <a:p>
            <a:pPr marL="365751" indent="-365751" eaLnBrk="1" fontAlgn="auto" hangingPunct="1"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en-US" altLang="zh-CN" sz="4000" b="1" i="1" dirty="0">
                <a:solidFill>
                  <a:schemeClr val="tx1"/>
                </a:solidFill>
                <a:ea typeface="楷体_GB2312"/>
                <a:cs typeface="楷体_GB2312"/>
              </a:rPr>
              <a:t>r </a:t>
            </a:r>
            <a:r>
              <a:rPr lang="en-US" altLang="zh-CN" sz="4000" b="1" dirty="0">
                <a:solidFill>
                  <a:schemeClr val="tx1"/>
                </a:solidFill>
                <a:ea typeface="楷体_GB2312"/>
                <a:cs typeface="楷体_GB2312"/>
              </a:rPr>
              <a:t>= </a:t>
            </a:r>
            <a:r>
              <a:rPr lang="en-US" altLang="zh-CN" sz="4000" b="1" i="1" dirty="0">
                <a:solidFill>
                  <a:schemeClr val="tx1"/>
                </a:solidFill>
                <a:ea typeface="楷体_GB2312"/>
                <a:cs typeface="楷体_GB2312"/>
              </a:rPr>
              <a:t>r</a:t>
            </a:r>
            <a:r>
              <a:rPr lang="en-US" altLang="zh-CN" sz="4000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1</a:t>
            </a:r>
            <a:r>
              <a:rPr lang="en-US" altLang="zh-CN" sz="4000" b="1" i="1" dirty="0">
                <a:solidFill>
                  <a:schemeClr val="tx1"/>
                </a:solidFill>
                <a:ea typeface="楷体_GB2312"/>
                <a:cs typeface="楷体_GB2312"/>
              </a:rPr>
              <a:t>|r</a:t>
            </a:r>
            <a:r>
              <a:rPr lang="en-US" altLang="zh-CN" sz="4000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2</a:t>
            </a:r>
            <a:r>
              <a:rPr lang="zh-CN" altLang="en-US" sz="3733" b="1" dirty="0">
                <a:solidFill>
                  <a:prstClr val="black"/>
                </a:solidFill>
              </a:rPr>
              <a:t>对应的</a:t>
            </a:r>
            <a:r>
              <a:rPr lang="en-US" altLang="zh-CN" sz="3733" b="1" i="1" dirty="0">
                <a:solidFill>
                  <a:prstClr val="black"/>
                </a:solidFill>
              </a:rPr>
              <a:t>NFA</a:t>
            </a:r>
            <a:endParaRPr lang="en-US" altLang="zh-CN" sz="4000" b="1" i="1" baseline="-25000" dirty="0">
              <a:solidFill>
                <a:schemeClr val="tx1"/>
              </a:solidFill>
              <a:ea typeface="楷体_GB2312"/>
              <a:cs typeface="楷体_GB2312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altLang="zh-CN" sz="4000" b="1" i="1" dirty="0">
              <a:solidFill>
                <a:schemeClr val="tx1"/>
              </a:solidFill>
              <a:ea typeface="楷体_GB2312"/>
              <a:cs typeface="楷体_GB2312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altLang="zh-CN" sz="4000" b="1" i="1" dirty="0">
              <a:solidFill>
                <a:schemeClr val="tx1"/>
              </a:solidFill>
              <a:ea typeface="楷体_GB2312"/>
              <a:cs typeface="楷体_GB2312"/>
            </a:endParaRPr>
          </a:p>
          <a:p>
            <a:pPr marL="365751" indent="-365751" eaLnBrk="1" fontAlgn="auto" hangingPunct="1"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en-US" altLang="zh-CN" sz="4000" b="1" i="1" dirty="0">
                <a:solidFill>
                  <a:schemeClr val="tx1"/>
                </a:solidFill>
                <a:ea typeface="楷体_GB2312"/>
                <a:cs typeface="楷体_GB2312"/>
              </a:rPr>
              <a:t>r </a:t>
            </a:r>
            <a:r>
              <a:rPr lang="en-US" altLang="zh-CN" sz="4000" b="1" dirty="0">
                <a:solidFill>
                  <a:schemeClr val="tx1"/>
                </a:solidFill>
                <a:ea typeface="楷体_GB2312"/>
                <a:cs typeface="楷体_GB2312"/>
              </a:rPr>
              <a:t>= (</a:t>
            </a:r>
            <a:r>
              <a:rPr lang="en-US" altLang="zh-CN" sz="4000" b="1" i="1" dirty="0">
                <a:solidFill>
                  <a:schemeClr val="tx1"/>
                </a:solidFill>
                <a:ea typeface="楷体_GB2312"/>
                <a:cs typeface="楷体_GB2312"/>
              </a:rPr>
              <a:t>r</a:t>
            </a:r>
            <a:r>
              <a:rPr lang="en-US" altLang="zh-CN" sz="4000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1</a:t>
            </a:r>
            <a:r>
              <a:rPr lang="en-US" altLang="zh-CN" sz="4000" b="1" dirty="0">
                <a:solidFill>
                  <a:schemeClr val="tx1"/>
                </a:solidFill>
                <a:ea typeface="楷体_GB2312"/>
                <a:cs typeface="楷体_GB2312"/>
              </a:rPr>
              <a:t>)</a:t>
            </a:r>
            <a:r>
              <a:rPr lang="zh-CN" altLang="en-US" sz="4000" b="1" baseline="30000" dirty="0">
                <a:solidFill>
                  <a:schemeClr val="tx1"/>
                </a:solidFill>
                <a:ea typeface="楷体_GB2312"/>
                <a:cs typeface="楷体_GB2312"/>
              </a:rPr>
              <a:t>*</a:t>
            </a:r>
            <a:r>
              <a:rPr lang="zh-CN" altLang="en-US" sz="3733" b="1" dirty="0">
                <a:solidFill>
                  <a:prstClr val="black"/>
                </a:solidFill>
              </a:rPr>
              <a:t>对应的</a:t>
            </a:r>
            <a:r>
              <a:rPr lang="en-US" altLang="zh-CN" sz="3733" b="1" i="1" dirty="0">
                <a:solidFill>
                  <a:prstClr val="black"/>
                </a:solidFill>
              </a:rPr>
              <a:t>NFA</a:t>
            </a:r>
            <a:endParaRPr lang="en-US" altLang="zh-CN" sz="4000" b="1" baseline="-25000" dirty="0">
              <a:solidFill>
                <a:schemeClr val="tx1"/>
              </a:solidFill>
              <a:ea typeface="楷体_GB2312"/>
              <a:cs typeface="楷体_GB2312"/>
            </a:endParaRPr>
          </a:p>
          <a:p>
            <a:pPr lvl="1" indent="-365751" eaLnBrk="1" fontAlgn="auto" hangingPunct="1">
              <a:spcAft>
                <a:spcPts val="0"/>
              </a:spcAft>
              <a:defRPr/>
            </a:pPr>
            <a:endParaRPr lang="en-US" altLang="zh-CN" sz="3200" baseline="-25000" dirty="0">
              <a:ea typeface="楷体_GB2312"/>
              <a:cs typeface="楷体_GB2312"/>
            </a:endParaRPr>
          </a:p>
        </p:txBody>
      </p:sp>
      <p:grpSp>
        <p:nvGrpSpPr>
          <p:cNvPr id="83972" name="组合 44">
            <a:extLst>
              <a:ext uri="{FF2B5EF4-FFF2-40B4-BE49-F238E27FC236}">
                <a16:creationId xmlns:a16="http://schemas.microsoft.com/office/drawing/2014/main" id="{14F5AEC9-2AC9-4450-1DF6-562E070926C1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13" name="五边形 12">
              <a:extLst>
                <a:ext uri="{FF2B5EF4-FFF2-40B4-BE49-F238E27FC236}">
                  <a16:creationId xmlns:a16="http://schemas.microsoft.com/office/drawing/2014/main" id="{349C3ECC-0E47-9D7D-44AA-B608926D79C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4006" name="五边形 46">
              <a:extLst>
                <a:ext uri="{FF2B5EF4-FFF2-40B4-BE49-F238E27FC236}">
                  <a16:creationId xmlns:a16="http://schemas.microsoft.com/office/drawing/2014/main" id="{2CD74C42-788A-F564-5148-FEC2400CB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83973" name="组合 25">
            <a:extLst>
              <a:ext uri="{FF2B5EF4-FFF2-40B4-BE49-F238E27FC236}">
                <a16:creationId xmlns:a16="http://schemas.microsoft.com/office/drawing/2014/main" id="{D7F56DC2-716A-8B0E-B1EB-4006933AB59C}"/>
              </a:ext>
            </a:extLst>
          </p:cNvPr>
          <p:cNvGrpSpPr>
            <a:grpSpLocks/>
          </p:cNvGrpSpPr>
          <p:nvPr/>
        </p:nvGrpSpPr>
        <p:grpSpPr bwMode="auto">
          <a:xfrm>
            <a:off x="5232400" y="764117"/>
            <a:ext cx="6258984" cy="1140883"/>
            <a:chOff x="2805123" y="71420"/>
            <a:chExt cx="4693620" cy="856108"/>
          </a:xfrm>
        </p:grpSpPr>
        <p:grpSp>
          <p:nvGrpSpPr>
            <p:cNvPr id="83994" name="组合 14">
              <a:extLst>
                <a:ext uri="{FF2B5EF4-FFF2-40B4-BE49-F238E27FC236}">
                  <a16:creationId xmlns:a16="http://schemas.microsoft.com/office/drawing/2014/main" id="{2FD90746-B583-5079-B305-0684DBB4C8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5123" y="71421"/>
              <a:ext cx="4693620" cy="856107"/>
              <a:chOff x="3131840" y="3373964"/>
              <a:chExt cx="4255438" cy="753824"/>
            </a:xfrm>
          </p:grpSpPr>
          <p:sp>
            <p:nvSpPr>
              <p:cNvPr id="83998" name="Oval 10">
                <a:extLst>
                  <a:ext uri="{FF2B5EF4-FFF2-40B4-BE49-F238E27FC236}">
                    <a16:creationId xmlns:a16="http://schemas.microsoft.com/office/drawing/2014/main" id="{119FE1E5-6569-E533-BF8E-A090BDFFE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4103" y="3504029"/>
                <a:ext cx="559721" cy="52056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b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333" b="1" i="1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q</a:t>
                </a:r>
                <a:r>
                  <a:rPr lang="en-US" altLang="zh-CN" sz="3333" b="1" baseline="-2500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0</a:t>
                </a:r>
              </a:p>
            </p:txBody>
          </p:sp>
          <p:sp>
            <p:nvSpPr>
              <p:cNvPr id="83999" name="Line 13">
                <a:extLst>
                  <a:ext uri="{FF2B5EF4-FFF2-40B4-BE49-F238E27FC236}">
                    <a16:creationId xmlns:a16="http://schemas.microsoft.com/office/drawing/2014/main" id="{90874DA2-AD80-CAEB-3FA9-AD59796B7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3825" y="3768596"/>
                <a:ext cx="65963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4000" name="Rectangle 14">
                <a:extLst>
                  <a:ext uri="{FF2B5EF4-FFF2-40B4-BE49-F238E27FC236}">
                    <a16:creationId xmlns:a16="http://schemas.microsoft.com/office/drawing/2014/main" id="{65A39724-7738-0F22-8776-2B1C71B53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1933" y="3373964"/>
                <a:ext cx="659634" cy="415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333" b="1" i="1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r</a:t>
                </a:r>
                <a:r>
                  <a:rPr lang="en-US" altLang="zh-CN" sz="3333" b="1" baseline="-2500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1</a:t>
                </a:r>
              </a:p>
            </p:txBody>
          </p:sp>
          <p:sp>
            <p:nvSpPr>
              <p:cNvPr id="84001" name="Rectangle 22">
                <a:extLst>
                  <a:ext uri="{FF2B5EF4-FFF2-40B4-BE49-F238E27FC236}">
                    <a16:creationId xmlns:a16="http://schemas.microsoft.com/office/drawing/2014/main" id="{C6D501FF-D77D-7B93-5B78-B2CCE7DC9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3538847"/>
                <a:ext cx="659767" cy="4149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333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start</a:t>
                </a:r>
              </a:p>
            </p:txBody>
          </p:sp>
          <p:sp>
            <p:nvSpPr>
              <p:cNvPr id="84002" name="Line 21">
                <a:extLst>
                  <a:ext uri="{FF2B5EF4-FFF2-40B4-BE49-F238E27FC236}">
                    <a16:creationId xmlns:a16="http://schemas.microsoft.com/office/drawing/2014/main" id="{CA6FF7AB-92CE-5A1D-E440-DCF6D0B4B1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91607" y="3766199"/>
                <a:ext cx="3298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4003" name="Oval 39">
                <a:extLst>
                  <a:ext uri="{FF2B5EF4-FFF2-40B4-BE49-F238E27FC236}">
                    <a16:creationId xmlns:a16="http://schemas.microsoft.com/office/drawing/2014/main" id="{43FBB5C6-2FF3-7BA7-6065-02AB1019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0169" y="3400833"/>
                <a:ext cx="787109" cy="72695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i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04" name="Oval 15">
                <a:extLst>
                  <a:ext uri="{FF2B5EF4-FFF2-40B4-BE49-F238E27FC236}">
                    <a16:creationId xmlns:a16="http://schemas.microsoft.com/office/drawing/2014/main" id="{A72FC57C-8289-CD5D-19ED-D57EF6CF0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2327" y="3504029"/>
                <a:ext cx="566844" cy="52056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b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333" b="1" i="1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q</a:t>
                </a:r>
                <a:r>
                  <a:rPr lang="en-US" altLang="zh-CN" sz="3333" b="1" i="1" baseline="-2500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f</a:t>
                </a:r>
              </a:p>
            </p:txBody>
          </p:sp>
        </p:grpSp>
        <p:sp>
          <p:nvSpPr>
            <p:cNvPr id="83995" name="Line 13">
              <a:extLst>
                <a:ext uri="{FF2B5EF4-FFF2-40B4-BE49-F238E27FC236}">
                  <a16:creationId xmlns:a16="http://schemas.microsoft.com/office/drawing/2014/main" id="{840B09F5-E6AA-0012-1A1A-A48F52BCB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6144" y="519598"/>
              <a:ext cx="7275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996" name="Rectangle 14">
              <a:extLst>
                <a:ext uri="{FF2B5EF4-FFF2-40B4-BE49-F238E27FC236}">
                  <a16:creationId xmlns:a16="http://schemas.microsoft.com/office/drawing/2014/main" id="{FB582154-C6E2-FEB6-05F1-DFF0D3AC4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3028" y="71420"/>
              <a:ext cx="727558" cy="471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333" b="1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r</a:t>
              </a:r>
              <a:r>
                <a:rPr lang="en-US" altLang="zh-CN" sz="3333" b="1" baseline="-2500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</a:p>
          </p:txBody>
        </p:sp>
        <p:sp>
          <p:nvSpPr>
            <p:cNvPr id="83997" name="Oval 10">
              <a:extLst>
                <a:ext uri="{FF2B5EF4-FFF2-40B4-BE49-F238E27FC236}">
                  <a16:creationId xmlns:a16="http://schemas.microsoft.com/office/drawing/2014/main" id="{65BA0276-73DA-A02C-4508-DF734BA2A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8787" y="219133"/>
              <a:ext cx="617356" cy="59119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333" b="1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q</a:t>
              </a:r>
              <a:r>
                <a:rPr lang="en-US" altLang="zh-CN" sz="3333" b="1" baseline="-2500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A7C9A07-E868-59DB-0C07-2B21A3E33F71}"/>
              </a:ext>
            </a:extLst>
          </p:cNvPr>
          <p:cNvGrpSpPr>
            <a:grpSpLocks/>
          </p:cNvGrpSpPr>
          <p:nvPr/>
        </p:nvGrpSpPr>
        <p:grpSpPr bwMode="auto">
          <a:xfrm>
            <a:off x="5217585" y="2095500"/>
            <a:ext cx="6447367" cy="2152651"/>
            <a:chOff x="3912751" y="1813322"/>
            <a:chExt cx="4835713" cy="1614488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62F1BC9-40BF-5205-847E-AAA8A253E995}"/>
                </a:ext>
              </a:extLst>
            </p:cNvPr>
            <p:cNvSpPr/>
            <p:nvPr/>
          </p:nvSpPr>
          <p:spPr>
            <a:xfrm>
              <a:off x="3912751" y="1892697"/>
              <a:ext cx="4835713" cy="15351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white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  <p:grpSp>
          <p:nvGrpSpPr>
            <p:cNvPr id="83984" name="组合 29">
              <a:extLst>
                <a:ext uri="{FF2B5EF4-FFF2-40B4-BE49-F238E27FC236}">
                  <a16:creationId xmlns:a16="http://schemas.microsoft.com/office/drawing/2014/main" id="{2F9790E4-761D-F267-0A02-1C7E8D6F92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3968" y="2284743"/>
              <a:ext cx="4071937" cy="825635"/>
              <a:chOff x="3131840" y="3436867"/>
              <a:chExt cx="3691818" cy="726955"/>
            </a:xfrm>
          </p:grpSpPr>
          <p:sp>
            <p:nvSpPr>
              <p:cNvPr id="83989" name="Oval 10">
                <a:extLst>
                  <a:ext uri="{FF2B5EF4-FFF2-40B4-BE49-F238E27FC236}">
                    <a16:creationId xmlns:a16="http://schemas.microsoft.com/office/drawing/2014/main" id="{7B969887-44A4-596C-3770-D8D52CFDD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4103" y="3504029"/>
                <a:ext cx="559721" cy="52056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b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333" b="1" i="1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q</a:t>
                </a:r>
                <a:r>
                  <a:rPr lang="en-US" altLang="zh-CN" sz="3333" b="1" baseline="-2500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0</a:t>
                </a:r>
              </a:p>
            </p:txBody>
          </p:sp>
          <p:sp>
            <p:nvSpPr>
              <p:cNvPr id="83990" name="Rectangle 22">
                <a:extLst>
                  <a:ext uri="{FF2B5EF4-FFF2-40B4-BE49-F238E27FC236}">
                    <a16:creationId xmlns:a16="http://schemas.microsoft.com/office/drawing/2014/main" id="{19E05325-9220-7F0A-46EB-133614F71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3538847"/>
                <a:ext cx="659767" cy="4149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333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start</a:t>
                </a:r>
              </a:p>
            </p:txBody>
          </p:sp>
          <p:sp>
            <p:nvSpPr>
              <p:cNvPr id="83991" name="Line 21">
                <a:extLst>
                  <a:ext uri="{FF2B5EF4-FFF2-40B4-BE49-F238E27FC236}">
                    <a16:creationId xmlns:a16="http://schemas.microsoft.com/office/drawing/2014/main" id="{D0A3BE06-7F8B-8C13-ADAE-06ECA09F44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91607" y="3766199"/>
                <a:ext cx="3298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3992" name="Oval 39">
                <a:extLst>
                  <a:ext uri="{FF2B5EF4-FFF2-40B4-BE49-F238E27FC236}">
                    <a16:creationId xmlns:a16="http://schemas.microsoft.com/office/drawing/2014/main" id="{B926D377-2271-0EB5-533F-C29E7D722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6549" y="3436867"/>
                <a:ext cx="787109" cy="72695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i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93" name="Oval 15">
                <a:extLst>
                  <a:ext uri="{FF2B5EF4-FFF2-40B4-BE49-F238E27FC236}">
                    <a16:creationId xmlns:a16="http://schemas.microsoft.com/office/drawing/2014/main" id="{3D566073-35E7-E9DC-55E9-73CFC4B8E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6815" y="3553455"/>
                <a:ext cx="566844" cy="52056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b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333" b="1" i="1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q</a:t>
                </a:r>
                <a:r>
                  <a:rPr lang="en-US" altLang="zh-CN" sz="3333" b="1" i="1" baseline="-2500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f</a:t>
                </a:r>
              </a:p>
            </p:txBody>
          </p:sp>
        </p:grpSp>
        <p:sp>
          <p:nvSpPr>
            <p:cNvPr id="38" name="任意多边形 37">
              <a:extLst>
                <a:ext uri="{FF2B5EF4-FFF2-40B4-BE49-F238E27FC236}">
                  <a16:creationId xmlns:a16="http://schemas.microsoft.com/office/drawing/2014/main" id="{68F63482-48BD-A678-8870-077DE2ADF123}"/>
                </a:ext>
              </a:extLst>
            </p:cNvPr>
            <p:cNvSpPr/>
            <p:nvPr/>
          </p:nvSpPr>
          <p:spPr bwMode="auto">
            <a:xfrm flipV="1">
              <a:off x="6030558" y="2284810"/>
              <a:ext cx="1484370" cy="317500"/>
            </a:xfrm>
            <a:custGeom>
              <a:avLst/>
              <a:gdLst>
                <a:gd name="connsiteX0" fmla="*/ 0 w 1669143"/>
                <a:gd name="connsiteY0" fmla="*/ 0 h 349055"/>
                <a:gd name="connsiteX1" fmla="*/ 870857 w 1669143"/>
                <a:gd name="connsiteY1" fmla="*/ 348343 h 349055"/>
                <a:gd name="connsiteX2" fmla="*/ 1669143 w 1669143"/>
                <a:gd name="connsiteY2" fmla="*/ 72571 h 34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9143" h="349055">
                  <a:moveTo>
                    <a:pt x="0" y="0"/>
                  </a:moveTo>
                  <a:cubicBezTo>
                    <a:pt x="296333" y="168124"/>
                    <a:pt x="592667" y="336248"/>
                    <a:pt x="870857" y="348343"/>
                  </a:cubicBezTo>
                  <a:cubicBezTo>
                    <a:pt x="1149047" y="360438"/>
                    <a:pt x="1409095" y="216504"/>
                    <a:pt x="1669143" y="72571"/>
                  </a:cubicBezTo>
                </a:path>
              </a:pathLst>
            </a:cu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  <p:sp>
          <p:nvSpPr>
            <p:cNvPr id="39" name="任意多边形 38">
              <a:extLst>
                <a:ext uri="{FF2B5EF4-FFF2-40B4-BE49-F238E27FC236}">
                  <a16:creationId xmlns:a16="http://schemas.microsoft.com/office/drawing/2014/main" id="{83671E04-C984-449F-8D9C-DB926F08BED6}"/>
                </a:ext>
              </a:extLst>
            </p:cNvPr>
            <p:cNvSpPr/>
            <p:nvPr/>
          </p:nvSpPr>
          <p:spPr bwMode="auto">
            <a:xfrm>
              <a:off x="6014683" y="2784872"/>
              <a:ext cx="1484370" cy="285750"/>
            </a:xfrm>
            <a:custGeom>
              <a:avLst/>
              <a:gdLst>
                <a:gd name="connsiteX0" fmla="*/ 0 w 1669143"/>
                <a:gd name="connsiteY0" fmla="*/ 0 h 349055"/>
                <a:gd name="connsiteX1" fmla="*/ 870857 w 1669143"/>
                <a:gd name="connsiteY1" fmla="*/ 348343 h 349055"/>
                <a:gd name="connsiteX2" fmla="*/ 1669143 w 1669143"/>
                <a:gd name="connsiteY2" fmla="*/ 72571 h 34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9143" h="349055">
                  <a:moveTo>
                    <a:pt x="0" y="0"/>
                  </a:moveTo>
                  <a:cubicBezTo>
                    <a:pt x="296333" y="168124"/>
                    <a:pt x="592667" y="336248"/>
                    <a:pt x="870857" y="348343"/>
                  </a:cubicBezTo>
                  <a:cubicBezTo>
                    <a:pt x="1149047" y="360438"/>
                    <a:pt x="1409095" y="216504"/>
                    <a:pt x="1669143" y="72571"/>
                  </a:cubicBezTo>
                </a:path>
              </a:pathLst>
            </a:cu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  <p:sp>
          <p:nvSpPr>
            <p:cNvPr id="83987" name="Rectangle 14">
              <a:extLst>
                <a:ext uri="{FF2B5EF4-FFF2-40B4-BE49-F238E27FC236}">
                  <a16:creationId xmlns:a16="http://schemas.microsoft.com/office/drawing/2014/main" id="{1C9D383C-8FAE-8947-F942-945028A3E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5353" y="1813322"/>
              <a:ext cx="727552" cy="47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333" b="1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r</a:t>
              </a:r>
              <a:r>
                <a:rPr lang="en-US" altLang="zh-CN" sz="3333" b="1" baseline="-2500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83988" name="Rectangle 14">
              <a:extLst>
                <a:ext uri="{FF2B5EF4-FFF2-40B4-BE49-F238E27FC236}">
                  <a16:creationId xmlns:a16="http://schemas.microsoft.com/office/drawing/2014/main" id="{FC7626A9-06D6-BFC4-1287-1604F6137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7092" y="2956389"/>
              <a:ext cx="727553" cy="47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333" b="1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r</a:t>
              </a:r>
              <a:r>
                <a:rPr lang="en-US" altLang="zh-CN" sz="3333" b="1" baseline="-2500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</a:p>
          </p:txBody>
        </p:sp>
      </p:grpSp>
      <p:grpSp>
        <p:nvGrpSpPr>
          <p:cNvPr id="7" name="组合 1">
            <a:extLst>
              <a:ext uri="{FF2B5EF4-FFF2-40B4-BE49-F238E27FC236}">
                <a16:creationId xmlns:a16="http://schemas.microsoft.com/office/drawing/2014/main" id="{9FC34624-DF88-4C72-2BC8-0E2B1CD11DC6}"/>
              </a:ext>
            </a:extLst>
          </p:cNvPr>
          <p:cNvGrpSpPr>
            <a:grpSpLocks/>
          </p:cNvGrpSpPr>
          <p:nvPr/>
        </p:nvGrpSpPr>
        <p:grpSpPr bwMode="auto">
          <a:xfrm>
            <a:off x="5192185" y="4313767"/>
            <a:ext cx="6447367" cy="2258484"/>
            <a:chOff x="3894138" y="3363913"/>
            <a:chExt cx="4835525" cy="1693862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5A72D95-3E7B-B8EE-6EEF-095168AE52E7}"/>
                </a:ext>
              </a:extLst>
            </p:cNvPr>
            <p:cNvSpPr/>
            <p:nvPr/>
          </p:nvSpPr>
          <p:spPr bwMode="auto">
            <a:xfrm>
              <a:off x="3894138" y="3500438"/>
              <a:ext cx="4835525" cy="15573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white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  <p:sp>
          <p:nvSpPr>
            <p:cNvPr id="83977" name="Oval 39">
              <a:extLst>
                <a:ext uri="{FF2B5EF4-FFF2-40B4-BE49-F238E27FC236}">
                  <a16:creationId xmlns:a16="http://schemas.microsoft.com/office/drawing/2014/main" id="{4B8BED63-1E46-C9B6-3777-9E684D9A1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9656" y="4181067"/>
              <a:ext cx="867642" cy="8252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78" name="Freeform 11">
              <a:extLst>
                <a:ext uri="{FF2B5EF4-FFF2-40B4-BE49-F238E27FC236}">
                  <a16:creationId xmlns:a16="http://schemas.microsoft.com/office/drawing/2014/main" id="{B230E6D3-78EC-227E-4FC9-7D6060B0F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5219" y="3792369"/>
              <a:ext cx="499770" cy="383294"/>
            </a:xfrm>
            <a:custGeom>
              <a:avLst/>
              <a:gdLst>
                <a:gd name="T0" fmla="*/ 2147483646 w 241"/>
                <a:gd name="T1" fmla="*/ 2147483646 h 189"/>
                <a:gd name="T2" fmla="*/ 2147483646 w 241"/>
                <a:gd name="T3" fmla="*/ 2147483646 h 189"/>
                <a:gd name="T4" fmla="*/ 2147483646 w 241"/>
                <a:gd name="T5" fmla="*/ 2147483646 h 189"/>
                <a:gd name="T6" fmla="*/ 2147483646 w 241"/>
                <a:gd name="T7" fmla="*/ 2147483646 h 189"/>
                <a:gd name="T8" fmla="*/ 2147483646 w 241"/>
                <a:gd name="T9" fmla="*/ 2147483646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189"/>
                <a:gd name="T17" fmla="*/ 241 w 241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189">
                  <a:moveTo>
                    <a:pt x="52" y="189"/>
                  </a:moveTo>
                  <a:cubicBezTo>
                    <a:pt x="26" y="181"/>
                    <a:pt x="0" y="173"/>
                    <a:pt x="7" y="143"/>
                  </a:cubicBezTo>
                  <a:cubicBezTo>
                    <a:pt x="14" y="113"/>
                    <a:pt x="59" y="14"/>
                    <a:pt x="97" y="7"/>
                  </a:cubicBezTo>
                  <a:cubicBezTo>
                    <a:pt x="135" y="0"/>
                    <a:pt x="225" y="68"/>
                    <a:pt x="233" y="98"/>
                  </a:cubicBezTo>
                  <a:cubicBezTo>
                    <a:pt x="241" y="128"/>
                    <a:pt x="192" y="158"/>
                    <a:pt x="143" y="18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979" name="Rectangle 14">
              <a:extLst>
                <a:ext uri="{FF2B5EF4-FFF2-40B4-BE49-F238E27FC236}">
                  <a16:creationId xmlns:a16="http://schemas.microsoft.com/office/drawing/2014/main" id="{00F864F5-74BC-3BDD-5235-CF7BD91ED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2448" y="3363913"/>
              <a:ext cx="727125" cy="471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333" b="1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r</a:t>
              </a:r>
              <a:r>
                <a:rPr lang="en-US" altLang="zh-CN" sz="3333" b="1" baseline="-2500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83980" name="Oval 15">
              <a:extLst>
                <a:ext uri="{FF2B5EF4-FFF2-40B4-BE49-F238E27FC236}">
                  <a16:creationId xmlns:a16="http://schemas.microsoft.com/office/drawing/2014/main" id="{DC6CB4E9-17B8-58FA-D6A5-8C67F4BFB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1205" y="4313420"/>
              <a:ext cx="624841" cy="5909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333" b="1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q</a:t>
              </a:r>
              <a:r>
                <a:rPr lang="en-US" altLang="zh-CN" sz="3333" b="1" baseline="-2500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0</a:t>
              </a:r>
            </a:p>
          </p:txBody>
        </p:sp>
        <p:sp>
          <p:nvSpPr>
            <p:cNvPr id="83981" name="Rectangle 22">
              <a:extLst>
                <a:ext uri="{FF2B5EF4-FFF2-40B4-BE49-F238E27FC236}">
                  <a16:creationId xmlns:a16="http://schemas.microsoft.com/office/drawing/2014/main" id="{EF335C9C-24C3-E792-8A06-547DB0666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5350" y="4300538"/>
              <a:ext cx="727075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333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start</a:t>
              </a:r>
            </a:p>
          </p:txBody>
        </p:sp>
        <p:sp>
          <p:nvSpPr>
            <p:cNvPr id="83982" name="Line 21">
              <a:extLst>
                <a:ext uri="{FF2B5EF4-FFF2-40B4-BE49-F238E27FC236}">
                  <a16:creationId xmlns:a16="http://schemas.microsoft.com/office/drawing/2014/main" id="{B5121692-8808-CCA1-80B6-0E22A1B599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32425" y="4557713"/>
              <a:ext cx="3635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50BB59C-9344-B5FA-EC1C-DBC40FF8A333}"/>
              </a:ext>
            </a:extLst>
          </p:cNvPr>
          <p:cNvSpPr txBox="1"/>
          <p:nvPr/>
        </p:nvSpPr>
        <p:spPr>
          <a:xfrm>
            <a:off x="7869222" y="3524502"/>
            <a:ext cx="13509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X</a:t>
            </a:r>
            <a:endParaRPr lang="zh-CN" altLang="en-US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25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21509">
            <a:extLst>
              <a:ext uri="{FF2B5EF4-FFF2-40B4-BE49-F238E27FC236}">
                <a16:creationId xmlns:a16="http://schemas.microsoft.com/office/drawing/2014/main" id="{E0798093-03FF-47BF-B047-FEF73775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/>
            <a:r>
              <a:rPr lang="en-US" altLang="zh-CN" sz="4800"/>
              <a:t>…</a:t>
            </a:r>
            <a:endParaRPr lang="zh-CN" altLang="en-US" sz="480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BE25F31-11E2-4C4B-9FCA-CEAA880E2CCB}"/>
              </a:ext>
            </a:extLst>
          </p:cNvPr>
          <p:cNvGrpSpPr>
            <a:grpSpLocks/>
          </p:cNvGrpSpPr>
          <p:nvPr/>
        </p:nvGrpSpPr>
        <p:grpSpPr bwMode="auto">
          <a:xfrm>
            <a:off x="1322918" y="1725085"/>
            <a:ext cx="9410700" cy="1680633"/>
            <a:chOff x="850900" y="3308350"/>
            <a:chExt cx="7058025" cy="1260475"/>
          </a:xfrm>
        </p:grpSpPr>
        <p:grpSp>
          <p:nvGrpSpPr>
            <p:cNvPr id="52233" name="组合 2">
              <a:extLst>
                <a:ext uri="{FF2B5EF4-FFF2-40B4-BE49-F238E27FC236}">
                  <a16:creationId xmlns:a16="http://schemas.microsoft.com/office/drawing/2014/main" id="{DC79015B-7EB5-43BB-9366-0E10AD4A2D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4138" y="3354388"/>
              <a:ext cx="1355725" cy="731837"/>
              <a:chOff x="245793" y="5141767"/>
              <a:chExt cx="1356754" cy="976968"/>
            </a:xfrm>
          </p:grpSpPr>
          <p:sp>
            <p:nvSpPr>
              <p:cNvPr id="103472" name="Oval 7">
                <a:extLst>
                  <a:ext uri="{FF2B5EF4-FFF2-40B4-BE49-F238E27FC236}">
                    <a16:creationId xmlns:a16="http://schemas.microsoft.com/office/drawing/2014/main" id="{5ED2F3B7-26AD-4B67-A375-7E6695016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792" y="5733034"/>
                <a:ext cx="360637" cy="36027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67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2268" name="Rectangle 31">
                <a:extLst>
                  <a:ext uri="{FF2B5EF4-FFF2-40B4-BE49-F238E27FC236}">
                    <a16:creationId xmlns:a16="http://schemas.microsoft.com/office/drawing/2014/main" id="{B54D7514-6B6D-47A3-9D68-2282BF510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8771" y="5589586"/>
                <a:ext cx="504825" cy="287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67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03474" name="Oval 29">
                <a:extLst>
                  <a:ext uri="{FF2B5EF4-FFF2-40B4-BE49-F238E27FC236}">
                    <a16:creationId xmlns:a16="http://schemas.microsoft.com/office/drawing/2014/main" id="{8409C39D-8A1C-4C2D-AD6A-10F0C038E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9960" y="5756345"/>
                <a:ext cx="360636" cy="36239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67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52270" name="Line 27">
                <a:extLst>
                  <a:ext uri="{FF2B5EF4-FFF2-40B4-BE49-F238E27FC236}">
                    <a16:creationId xmlns:a16="http://schemas.microsoft.com/office/drawing/2014/main" id="{7DD48F38-87D9-4C56-A3B7-B1890D520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155" y="5915987"/>
                <a:ext cx="4041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71" name="Freeform 19">
                <a:extLst>
                  <a:ext uri="{FF2B5EF4-FFF2-40B4-BE49-F238E27FC236}">
                    <a16:creationId xmlns:a16="http://schemas.microsoft.com/office/drawing/2014/main" id="{F52FF51C-AF4B-43E1-9BF0-C006F7151B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2779" y="5456748"/>
                <a:ext cx="382588" cy="300036"/>
              </a:xfrm>
              <a:custGeom>
                <a:avLst/>
                <a:gdLst>
                  <a:gd name="T0" fmla="*/ 2147483646 w 241"/>
                  <a:gd name="T1" fmla="*/ 2147483646 h 189"/>
                  <a:gd name="T2" fmla="*/ 2147483646 w 241"/>
                  <a:gd name="T3" fmla="*/ 2147483646 h 189"/>
                  <a:gd name="T4" fmla="*/ 2147483646 w 241"/>
                  <a:gd name="T5" fmla="*/ 2147483646 h 189"/>
                  <a:gd name="T6" fmla="*/ 2147483646 w 241"/>
                  <a:gd name="T7" fmla="*/ 2147483646 h 189"/>
                  <a:gd name="T8" fmla="*/ 2147483646 w 241"/>
                  <a:gd name="T9" fmla="*/ 2147483646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1"/>
                  <a:gd name="T16" fmla="*/ 0 h 189"/>
                  <a:gd name="T17" fmla="*/ 241 w 24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1" h="189">
                    <a:moveTo>
                      <a:pt x="52" y="189"/>
                    </a:moveTo>
                    <a:cubicBezTo>
                      <a:pt x="26" y="181"/>
                      <a:pt x="0" y="173"/>
                      <a:pt x="7" y="143"/>
                    </a:cubicBezTo>
                    <a:cubicBezTo>
                      <a:pt x="14" y="113"/>
                      <a:pt x="59" y="14"/>
                      <a:pt x="97" y="7"/>
                    </a:cubicBezTo>
                    <a:cubicBezTo>
                      <a:pt x="135" y="0"/>
                      <a:pt x="225" y="68"/>
                      <a:pt x="233" y="98"/>
                    </a:cubicBezTo>
                    <a:cubicBezTo>
                      <a:pt x="241" y="128"/>
                      <a:pt x="192" y="158"/>
                      <a:pt x="143" y="18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72" name="Rectangle 20">
                <a:extLst>
                  <a:ext uri="{FF2B5EF4-FFF2-40B4-BE49-F238E27FC236}">
                    <a16:creationId xmlns:a16="http://schemas.microsoft.com/office/drawing/2014/main" id="{B3F8ABA3-5A90-4EA4-9A28-8C9BC2743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7721" y="5141767"/>
                <a:ext cx="504826" cy="287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67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d</a:t>
                </a:r>
              </a:p>
            </p:txBody>
          </p:sp>
        </p:grpSp>
        <p:sp>
          <p:nvSpPr>
            <p:cNvPr id="52234" name="Rectangle 20">
              <a:extLst>
                <a:ext uri="{FF2B5EF4-FFF2-40B4-BE49-F238E27FC236}">
                  <a16:creationId xmlns:a16="http://schemas.microsoft.com/office/drawing/2014/main" id="{51D7E0A5-DA79-4E32-9CB2-6BB5974F9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013" y="3381375"/>
              <a:ext cx="5048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67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52235" name="组合 21510">
              <a:extLst>
                <a:ext uri="{FF2B5EF4-FFF2-40B4-BE49-F238E27FC236}">
                  <a16:creationId xmlns:a16="http://schemas.microsoft.com/office/drawing/2014/main" id="{CD88DD1C-1CC3-427D-8F8C-9AB5F3F698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4413" y="3616325"/>
              <a:ext cx="1854200" cy="952500"/>
              <a:chOff x="1175657" y="5157316"/>
              <a:chExt cx="1854869" cy="1270543"/>
            </a:xfrm>
          </p:grpSpPr>
          <p:sp>
            <p:nvSpPr>
              <p:cNvPr id="52258" name="Rectangle 9">
                <a:extLst>
                  <a:ext uri="{FF2B5EF4-FFF2-40B4-BE49-F238E27FC236}">
                    <a16:creationId xmlns:a16="http://schemas.microsoft.com/office/drawing/2014/main" id="{D6BCD043-4161-442F-8C50-487C27873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767" y="6140522"/>
                <a:ext cx="504825" cy="287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67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ε</a:t>
                </a:r>
              </a:p>
            </p:txBody>
          </p:sp>
          <p:sp>
            <p:nvSpPr>
              <p:cNvPr id="103464" name="Oval 10">
                <a:extLst>
                  <a:ext uri="{FF2B5EF4-FFF2-40B4-BE49-F238E27FC236}">
                    <a16:creationId xmlns:a16="http://schemas.microsoft.com/office/drawing/2014/main" id="{EE5D9A35-C2FE-4E69-AB80-9067DCBC3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7626" y="5434717"/>
                <a:ext cx="358904" cy="36210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67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52260" name="Rectangle 14">
                <a:extLst>
                  <a:ext uri="{FF2B5EF4-FFF2-40B4-BE49-F238E27FC236}">
                    <a16:creationId xmlns:a16="http://schemas.microsoft.com/office/drawing/2014/main" id="{8B208B62-F729-4A1E-BC70-5BB24B375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6652" y="5304068"/>
                <a:ext cx="504825" cy="287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/>
                    <a:ea typeface="楷体_GB2312"/>
                    <a:cs typeface="楷体_GB2312"/>
                  </a:rPr>
                  <a:t>.</a:t>
                </a:r>
              </a:p>
            </p:txBody>
          </p:sp>
          <p:sp>
            <p:nvSpPr>
              <p:cNvPr id="52261" name="Line 13">
                <a:extLst>
                  <a:ext uri="{FF2B5EF4-FFF2-40B4-BE49-F238E27FC236}">
                    <a16:creationId xmlns:a16="http://schemas.microsoft.com/office/drawing/2014/main" id="{920DC1D0-D20E-407A-BC6D-17087D671A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8692" y="5622742"/>
                <a:ext cx="4318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3467" name="Oval 15">
                <a:extLst>
                  <a:ext uri="{FF2B5EF4-FFF2-40B4-BE49-F238E27FC236}">
                    <a16:creationId xmlns:a16="http://schemas.microsoft.com/office/drawing/2014/main" id="{3C3E31B2-4A69-41C6-85B5-0DD7963CB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4061" y="5428365"/>
                <a:ext cx="360493" cy="35998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67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52263" name="Line 13">
                <a:extLst>
                  <a:ext uri="{FF2B5EF4-FFF2-40B4-BE49-F238E27FC236}">
                    <a16:creationId xmlns:a16="http://schemas.microsoft.com/office/drawing/2014/main" id="{53BE0C71-3744-4220-ACB8-97DBF1D16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2239" y="5613671"/>
                <a:ext cx="4318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64" name="Freeform 19">
                <a:extLst>
                  <a:ext uri="{FF2B5EF4-FFF2-40B4-BE49-F238E27FC236}">
                    <a16:creationId xmlns:a16="http://schemas.microsoft.com/office/drawing/2014/main" id="{B9A28CC1-BEA6-489C-A4D6-10D3716C3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938" y="5157316"/>
                <a:ext cx="382588" cy="300037"/>
              </a:xfrm>
              <a:custGeom>
                <a:avLst/>
                <a:gdLst>
                  <a:gd name="T0" fmla="*/ 2147483646 w 241"/>
                  <a:gd name="T1" fmla="*/ 2147483646 h 189"/>
                  <a:gd name="T2" fmla="*/ 2147483646 w 241"/>
                  <a:gd name="T3" fmla="*/ 2147483646 h 189"/>
                  <a:gd name="T4" fmla="*/ 2147483646 w 241"/>
                  <a:gd name="T5" fmla="*/ 2147483646 h 189"/>
                  <a:gd name="T6" fmla="*/ 2147483646 w 241"/>
                  <a:gd name="T7" fmla="*/ 2147483646 h 189"/>
                  <a:gd name="T8" fmla="*/ 2147483646 w 241"/>
                  <a:gd name="T9" fmla="*/ 2147483646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1"/>
                  <a:gd name="T16" fmla="*/ 0 h 189"/>
                  <a:gd name="T17" fmla="*/ 241 w 24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1" h="189">
                    <a:moveTo>
                      <a:pt x="52" y="189"/>
                    </a:moveTo>
                    <a:cubicBezTo>
                      <a:pt x="26" y="181"/>
                      <a:pt x="0" y="173"/>
                      <a:pt x="7" y="143"/>
                    </a:cubicBezTo>
                    <a:cubicBezTo>
                      <a:pt x="14" y="113"/>
                      <a:pt x="59" y="14"/>
                      <a:pt x="97" y="7"/>
                    </a:cubicBezTo>
                    <a:cubicBezTo>
                      <a:pt x="135" y="0"/>
                      <a:pt x="225" y="68"/>
                      <a:pt x="233" y="98"/>
                    </a:cubicBezTo>
                    <a:cubicBezTo>
                      <a:pt x="241" y="128"/>
                      <a:pt x="192" y="158"/>
                      <a:pt x="143" y="18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65" name="Rectangle 31">
                <a:extLst>
                  <a:ext uri="{FF2B5EF4-FFF2-40B4-BE49-F238E27FC236}">
                    <a16:creationId xmlns:a16="http://schemas.microsoft.com/office/drawing/2014/main" id="{0C1945A3-BD0B-4828-8BFC-E3FA6A41C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9588" y="5283790"/>
                <a:ext cx="504825" cy="287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67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50" name="任意多边形 149">
                <a:extLst>
                  <a:ext uri="{FF2B5EF4-FFF2-40B4-BE49-F238E27FC236}">
                    <a16:creationId xmlns:a16="http://schemas.microsoft.com/office/drawing/2014/main" id="{3F4E700D-B53C-4DC6-B3A8-2801A48B9875}"/>
                  </a:ext>
                </a:extLst>
              </p:cNvPr>
              <p:cNvSpPr/>
              <p:nvPr/>
            </p:nvSpPr>
            <p:spPr>
              <a:xfrm>
                <a:off x="1175656" y="5807410"/>
                <a:ext cx="1626187" cy="332459"/>
              </a:xfrm>
              <a:custGeom>
                <a:avLst/>
                <a:gdLst>
                  <a:gd name="connsiteX0" fmla="*/ 0 w 1625600"/>
                  <a:gd name="connsiteY0" fmla="*/ 0 h 334293"/>
                  <a:gd name="connsiteX1" fmla="*/ 885372 w 1625600"/>
                  <a:gd name="connsiteY1" fmla="*/ 333828 h 334293"/>
                  <a:gd name="connsiteX2" fmla="*/ 1625600 w 1625600"/>
                  <a:gd name="connsiteY2" fmla="*/ 58057 h 33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5600" h="334293">
                    <a:moveTo>
                      <a:pt x="0" y="0"/>
                    </a:moveTo>
                    <a:cubicBezTo>
                      <a:pt x="307219" y="162076"/>
                      <a:pt x="614439" y="324152"/>
                      <a:pt x="885372" y="333828"/>
                    </a:cubicBezTo>
                    <a:cubicBezTo>
                      <a:pt x="1156305" y="343504"/>
                      <a:pt x="1390952" y="200780"/>
                      <a:pt x="1625600" y="58057"/>
                    </a:cubicBezTo>
                  </a:path>
                </a:pathLst>
              </a:cu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marL="0" marR="0" lvl="0" indent="0" algn="ctr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endParaRPr>
              </a:p>
            </p:txBody>
          </p:sp>
        </p:grpSp>
        <p:grpSp>
          <p:nvGrpSpPr>
            <p:cNvPr id="52236" name="组合 21511">
              <a:extLst>
                <a:ext uri="{FF2B5EF4-FFF2-40B4-BE49-F238E27FC236}">
                  <a16:creationId xmlns:a16="http://schemas.microsoft.com/office/drawing/2014/main" id="{AE206933-EBB0-40B4-A653-F5C64E4F25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4300" y="3308350"/>
              <a:ext cx="2714625" cy="1190625"/>
              <a:chOff x="3055077" y="4746748"/>
              <a:chExt cx="2712592" cy="1588857"/>
            </a:xfrm>
          </p:grpSpPr>
          <p:sp>
            <p:nvSpPr>
              <p:cNvPr id="52240" name="Line 27">
                <a:extLst>
                  <a:ext uri="{FF2B5EF4-FFF2-40B4-BE49-F238E27FC236}">
                    <a16:creationId xmlns:a16="http://schemas.microsoft.com/office/drawing/2014/main" id="{D516D718-CAFE-49D7-AC08-04B21C7EBA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3055" y="5640724"/>
                <a:ext cx="38798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1" name="Rectangle 44">
                <a:extLst>
                  <a:ext uri="{FF2B5EF4-FFF2-40B4-BE49-F238E27FC236}">
                    <a16:creationId xmlns:a16="http://schemas.microsoft.com/office/drawing/2014/main" id="{FDD6B529-AE04-4F81-9A88-EE88CF2E7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3754" y="4865383"/>
                <a:ext cx="793156" cy="290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03447" name="Oval 15">
                <a:extLst>
                  <a:ext uri="{FF2B5EF4-FFF2-40B4-BE49-F238E27FC236}">
                    <a16:creationId xmlns:a16="http://schemas.microsoft.com/office/drawing/2014/main" id="{D4134EAB-292D-4598-9D48-CC2E1F09D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0145" y="5460674"/>
                <a:ext cx="360093" cy="36014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67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52243" name="Line 16">
                <a:extLst>
                  <a:ext uri="{FF2B5EF4-FFF2-40B4-BE49-F238E27FC236}">
                    <a16:creationId xmlns:a16="http://schemas.microsoft.com/office/drawing/2014/main" id="{8DE47125-A108-400E-9253-72F1D14FAA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54016" y="5641065"/>
                <a:ext cx="4333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4" name="Oval 39">
                <a:extLst>
                  <a:ext uri="{FF2B5EF4-FFF2-40B4-BE49-F238E27FC236}">
                    <a16:creationId xmlns:a16="http://schemas.microsoft.com/office/drawing/2014/main" id="{DE74BC43-0674-460E-B143-B84FA4494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175" y="5356126"/>
                <a:ext cx="503238" cy="5032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5" name="Rectangle 20">
                <a:extLst>
                  <a:ext uri="{FF2B5EF4-FFF2-40B4-BE49-F238E27FC236}">
                    <a16:creationId xmlns:a16="http://schemas.microsoft.com/office/drawing/2014/main" id="{9C6FA22E-6361-44E6-8DB6-0A9953EB3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677" y="5289235"/>
                <a:ext cx="398463" cy="260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158" name="任意多边形 157">
                <a:extLst>
                  <a:ext uri="{FF2B5EF4-FFF2-40B4-BE49-F238E27FC236}">
                    <a16:creationId xmlns:a16="http://schemas.microsoft.com/office/drawing/2014/main" id="{FF284CA6-302E-4CA7-92BE-D2FDB6B39226}"/>
                  </a:ext>
                </a:extLst>
              </p:cNvPr>
              <p:cNvSpPr/>
              <p:nvPr/>
            </p:nvSpPr>
            <p:spPr>
              <a:xfrm>
                <a:off x="3759399" y="5166206"/>
                <a:ext cx="842331" cy="275402"/>
              </a:xfrm>
              <a:custGeom>
                <a:avLst/>
                <a:gdLst>
                  <a:gd name="connsiteX0" fmla="*/ 0 w 841829"/>
                  <a:gd name="connsiteY0" fmla="*/ 275906 h 275906"/>
                  <a:gd name="connsiteX1" fmla="*/ 333829 w 841829"/>
                  <a:gd name="connsiteY1" fmla="*/ 135 h 275906"/>
                  <a:gd name="connsiteX2" fmla="*/ 841829 w 841829"/>
                  <a:gd name="connsiteY2" fmla="*/ 246878 h 27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41829" h="275906">
                    <a:moveTo>
                      <a:pt x="0" y="275906"/>
                    </a:moveTo>
                    <a:cubicBezTo>
                      <a:pt x="96762" y="140439"/>
                      <a:pt x="193524" y="4973"/>
                      <a:pt x="333829" y="135"/>
                    </a:cubicBezTo>
                    <a:cubicBezTo>
                      <a:pt x="474134" y="-4703"/>
                      <a:pt x="657981" y="121087"/>
                      <a:pt x="841829" y="246878"/>
                    </a:cubicBezTo>
                  </a:path>
                </a:pathLst>
              </a:cu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marL="0" marR="0" lvl="0" indent="0" algn="ctr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159" name="任意多边形 158">
                <a:extLst>
                  <a:ext uri="{FF2B5EF4-FFF2-40B4-BE49-F238E27FC236}">
                    <a16:creationId xmlns:a16="http://schemas.microsoft.com/office/drawing/2014/main" id="{E70C34C1-EC58-4C6B-923D-6820C5DB7537}"/>
                  </a:ext>
                </a:extLst>
              </p:cNvPr>
              <p:cNvSpPr/>
              <p:nvPr/>
            </p:nvSpPr>
            <p:spPr>
              <a:xfrm>
                <a:off x="3762572" y="5837762"/>
                <a:ext cx="856608" cy="165241"/>
              </a:xfrm>
              <a:custGeom>
                <a:avLst/>
                <a:gdLst>
                  <a:gd name="connsiteX0" fmla="*/ 0 w 856343"/>
                  <a:gd name="connsiteY0" fmla="*/ 29029 h 333939"/>
                  <a:gd name="connsiteX1" fmla="*/ 420915 w 856343"/>
                  <a:gd name="connsiteY1" fmla="*/ 333829 h 333939"/>
                  <a:gd name="connsiteX2" fmla="*/ 856343 w 856343"/>
                  <a:gd name="connsiteY2" fmla="*/ 0 h 333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343" h="333939">
                    <a:moveTo>
                      <a:pt x="0" y="29029"/>
                    </a:moveTo>
                    <a:cubicBezTo>
                      <a:pt x="139095" y="183848"/>
                      <a:pt x="278191" y="338667"/>
                      <a:pt x="420915" y="333829"/>
                    </a:cubicBezTo>
                    <a:cubicBezTo>
                      <a:pt x="563639" y="328991"/>
                      <a:pt x="709991" y="164495"/>
                      <a:pt x="856343" y="0"/>
                    </a:cubicBezTo>
                  </a:path>
                </a:pathLst>
              </a:cu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marL="0" marR="0" lvl="0" indent="0" algn="ctr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52248" name="Rectangle 9">
                <a:extLst>
                  <a:ext uri="{FF2B5EF4-FFF2-40B4-BE49-F238E27FC236}">
                    <a16:creationId xmlns:a16="http://schemas.microsoft.com/office/drawing/2014/main" id="{B47C13FD-B07B-4B24-8B34-C99945B4F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2599" y="5666198"/>
                <a:ext cx="421252" cy="287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67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ε</a:t>
                </a:r>
              </a:p>
            </p:txBody>
          </p:sp>
          <p:sp>
            <p:nvSpPr>
              <p:cNvPr id="52249" name="Rectangle 9">
                <a:extLst>
                  <a:ext uri="{FF2B5EF4-FFF2-40B4-BE49-F238E27FC236}">
                    <a16:creationId xmlns:a16="http://schemas.microsoft.com/office/drawing/2014/main" id="{16CE8551-E47C-4225-B3BB-AC0E27939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8646" y="5285245"/>
                <a:ext cx="504825" cy="287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-</a:t>
                </a:r>
              </a:p>
            </p:txBody>
          </p:sp>
          <p:sp>
            <p:nvSpPr>
              <p:cNvPr id="103455" name="Oval 7">
                <a:extLst>
                  <a:ext uri="{FF2B5EF4-FFF2-40B4-BE49-F238E27FC236}">
                    <a16:creationId xmlns:a16="http://schemas.microsoft.com/office/drawing/2014/main" id="{99904EB0-F4B5-4F2E-8B77-8F8983182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4063" y="5439489"/>
                <a:ext cx="360093" cy="36014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67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2251" name="Rectangle 31">
                <a:extLst>
                  <a:ext uri="{FF2B5EF4-FFF2-40B4-BE49-F238E27FC236}">
                    <a16:creationId xmlns:a16="http://schemas.microsoft.com/office/drawing/2014/main" id="{AFAB4C70-1362-4D27-BCF8-41ED0B04E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947" y="5288860"/>
                <a:ext cx="504825" cy="287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67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03457" name="Oval 29">
                <a:extLst>
                  <a:ext uri="{FF2B5EF4-FFF2-40B4-BE49-F238E27FC236}">
                    <a16:creationId xmlns:a16="http://schemas.microsoft.com/office/drawing/2014/main" id="{AADF7AFD-233F-4AA0-94D3-08E716819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4046" y="5435252"/>
                <a:ext cx="360093" cy="36014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67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52253" name="Line 27">
                <a:extLst>
                  <a:ext uri="{FF2B5EF4-FFF2-40B4-BE49-F238E27FC236}">
                    <a16:creationId xmlns:a16="http://schemas.microsoft.com/office/drawing/2014/main" id="{49B8E37F-364F-430C-AA4C-AC8E4DB49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6054" y="5607130"/>
                <a:ext cx="336122" cy="168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4" name="Freeform 19">
                <a:extLst>
                  <a:ext uri="{FF2B5EF4-FFF2-40B4-BE49-F238E27FC236}">
                    <a16:creationId xmlns:a16="http://schemas.microsoft.com/office/drawing/2014/main" id="{6B70CC5A-3470-43CC-B1F3-A56DF5E84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4816" y="5057140"/>
                <a:ext cx="382588" cy="300037"/>
              </a:xfrm>
              <a:custGeom>
                <a:avLst/>
                <a:gdLst>
                  <a:gd name="T0" fmla="*/ 2147483646 w 241"/>
                  <a:gd name="T1" fmla="*/ 2147483646 h 189"/>
                  <a:gd name="T2" fmla="*/ 2147483646 w 241"/>
                  <a:gd name="T3" fmla="*/ 2147483646 h 189"/>
                  <a:gd name="T4" fmla="*/ 2147483646 w 241"/>
                  <a:gd name="T5" fmla="*/ 2147483646 h 189"/>
                  <a:gd name="T6" fmla="*/ 2147483646 w 241"/>
                  <a:gd name="T7" fmla="*/ 2147483646 h 189"/>
                  <a:gd name="T8" fmla="*/ 2147483646 w 241"/>
                  <a:gd name="T9" fmla="*/ 2147483646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1"/>
                  <a:gd name="T16" fmla="*/ 0 h 189"/>
                  <a:gd name="T17" fmla="*/ 241 w 24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1" h="189">
                    <a:moveTo>
                      <a:pt x="52" y="189"/>
                    </a:moveTo>
                    <a:cubicBezTo>
                      <a:pt x="26" y="181"/>
                      <a:pt x="0" y="173"/>
                      <a:pt x="7" y="143"/>
                    </a:cubicBezTo>
                    <a:cubicBezTo>
                      <a:pt x="14" y="113"/>
                      <a:pt x="59" y="14"/>
                      <a:pt x="97" y="7"/>
                    </a:cubicBezTo>
                    <a:cubicBezTo>
                      <a:pt x="135" y="0"/>
                      <a:pt x="225" y="68"/>
                      <a:pt x="233" y="98"/>
                    </a:cubicBezTo>
                    <a:cubicBezTo>
                      <a:pt x="241" y="128"/>
                      <a:pt x="192" y="158"/>
                      <a:pt x="143" y="18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5" name="Rectangle 20">
                <a:extLst>
                  <a:ext uri="{FF2B5EF4-FFF2-40B4-BE49-F238E27FC236}">
                    <a16:creationId xmlns:a16="http://schemas.microsoft.com/office/drawing/2014/main" id="{F8B40329-73C4-4C67-BE7D-0385E104B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844" y="4746748"/>
                <a:ext cx="504825" cy="287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67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68" name="任意多边形 167">
                <a:extLst>
                  <a:ext uri="{FF2B5EF4-FFF2-40B4-BE49-F238E27FC236}">
                    <a16:creationId xmlns:a16="http://schemas.microsoft.com/office/drawing/2014/main" id="{91414ECA-7C14-4A74-BC8E-01B86C46D8FB}"/>
                  </a:ext>
                </a:extLst>
              </p:cNvPr>
              <p:cNvSpPr/>
              <p:nvPr/>
            </p:nvSpPr>
            <p:spPr>
              <a:xfrm>
                <a:off x="3055077" y="5854710"/>
                <a:ext cx="2355672" cy="480895"/>
              </a:xfrm>
              <a:custGeom>
                <a:avLst/>
                <a:gdLst>
                  <a:gd name="connsiteX0" fmla="*/ 0 w 2743200"/>
                  <a:gd name="connsiteY0" fmla="*/ 0 h 756045"/>
                  <a:gd name="connsiteX1" fmla="*/ 1538515 w 2743200"/>
                  <a:gd name="connsiteY1" fmla="*/ 754743 h 756045"/>
                  <a:gd name="connsiteX2" fmla="*/ 2743200 w 2743200"/>
                  <a:gd name="connsiteY2" fmla="*/ 145143 h 756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43200" h="756045">
                    <a:moveTo>
                      <a:pt x="0" y="0"/>
                    </a:moveTo>
                    <a:cubicBezTo>
                      <a:pt x="540657" y="365276"/>
                      <a:pt x="1081315" y="730553"/>
                      <a:pt x="1538515" y="754743"/>
                    </a:cubicBezTo>
                    <a:cubicBezTo>
                      <a:pt x="1995715" y="778933"/>
                      <a:pt x="2369457" y="462038"/>
                      <a:pt x="2743200" y="145143"/>
                    </a:cubicBezTo>
                  </a:path>
                </a:pathLst>
              </a:cu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marL="0" marR="0" lvl="0" indent="0" algn="ctr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52257" name="Rectangle 9">
                <a:extLst>
                  <a:ext uri="{FF2B5EF4-FFF2-40B4-BE49-F238E27FC236}">
                    <a16:creationId xmlns:a16="http://schemas.microsoft.com/office/drawing/2014/main" id="{441B7DB3-E953-42DA-90FE-525C62E4A7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766" y="5965909"/>
                <a:ext cx="421252" cy="287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67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ε</a:t>
                </a:r>
              </a:p>
            </p:txBody>
          </p:sp>
        </p:grp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BBCF8BFD-6A36-4FA0-8DF9-7DBFCE70C1A3}"/>
                </a:ext>
              </a:extLst>
            </p:cNvPr>
            <p:cNvSpPr/>
            <p:nvPr/>
          </p:nvSpPr>
          <p:spPr>
            <a:xfrm>
              <a:off x="850900" y="3727450"/>
              <a:ext cx="935037" cy="344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333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华文楷体" panose="02010600040101010101" pitchFamily="2" charset="-122"/>
                  <a:cs typeface="Times New Roman" pitchFamily="18" charset="0"/>
                </a:rPr>
                <a:t>NFA</a:t>
              </a:r>
              <a:r>
                <a:rPr kumimoji="0" lang="zh-CN" altLang="en-US" sz="3333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华文楷体" panose="02010600040101010101" pitchFamily="2" charset="-122"/>
                  <a:cs typeface="Times New Roman" pitchFamily="18" charset="0"/>
                </a:rPr>
                <a:t>：</a:t>
              </a:r>
            </a:p>
          </p:txBody>
        </p:sp>
        <p:sp>
          <p:nvSpPr>
            <p:cNvPr id="52238" name="Rectangle 22">
              <a:extLst>
                <a:ext uri="{FF2B5EF4-FFF2-40B4-BE49-F238E27FC236}">
                  <a16:creationId xmlns:a16="http://schemas.microsoft.com/office/drawing/2014/main" id="{5FE4DB37-F36E-4CC8-A9E3-62FEDDF83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538" y="3781425"/>
              <a:ext cx="5048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67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start</a:t>
              </a:r>
            </a:p>
          </p:txBody>
        </p:sp>
        <p:sp>
          <p:nvSpPr>
            <p:cNvPr id="52239" name="Line 27">
              <a:extLst>
                <a:ext uri="{FF2B5EF4-FFF2-40B4-BE49-F238E27FC236}">
                  <a16:creationId xmlns:a16="http://schemas.microsoft.com/office/drawing/2014/main" id="{9D508BAB-18AE-44DA-AF43-36E2A730A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0" y="3933825"/>
              <a:ext cx="3317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" name="标题 5">
            <a:extLst>
              <a:ext uri="{FF2B5EF4-FFF2-40B4-BE49-F238E27FC236}">
                <a16:creationId xmlns:a16="http://schemas.microsoft.com/office/drawing/2014/main" id="{B05CD3BB-9F31-4106-AD85-A7B243DA4F28}"/>
              </a:ext>
            </a:extLst>
          </p:cNvPr>
          <p:cNvSpPr txBox="1">
            <a:spLocks/>
          </p:cNvSpPr>
          <p:nvPr/>
        </p:nvSpPr>
        <p:spPr bwMode="auto">
          <a:xfrm>
            <a:off x="1007533" y="357718"/>
            <a:ext cx="10574867" cy="47836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baseline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⑦从</a:t>
            </a:r>
            <a:r>
              <a:rPr kumimoji="0" lang="en-US" altLang="zh-CN" sz="4000" b="1" i="0" u="none" strike="noStrike" kern="1200" cap="none" spc="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NFA</a:t>
            </a:r>
            <a:r>
              <a:rPr kumimoji="0" lang="zh-CN" altLang="en-US" sz="4000" b="1" i="0" u="none" strike="noStrike" kern="1200" cap="none" spc="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到</a:t>
            </a:r>
            <a:r>
              <a:rPr kumimoji="0" lang="en-US" altLang="zh-CN" sz="4000" b="1" i="0" u="none" strike="noStrike" kern="1200" cap="none" spc="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DFA</a:t>
            </a:r>
            <a:r>
              <a:rPr kumimoji="0" lang="zh-CN" altLang="en-US" sz="4000" b="1" i="0" u="none" strike="noStrike" kern="1200" cap="none" spc="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：子集构造法</a:t>
            </a:r>
          </a:p>
        </p:txBody>
      </p:sp>
      <p:grpSp>
        <p:nvGrpSpPr>
          <p:cNvPr id="52230" name="组合 44">
            <a:extLst>
              <a:ext uri="{FF2B5EF4-FFF2-40B4-BE49-F238E27FC236}">
                <a16:creationId xmlns:a16="http://schemas.microsoft.com/office/drawing/2014/main" id="{58E75C5A-4971-426B-A083-DFFBA0DE4E9E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5" name="五边形 94">
              <a:extLst>
                <a:ext uri="{FF2B5EF4-FFF2-40B4-BE49-F238E27FC236}">
                  <a16:creationId xmlns:a16="http://schemas.microsoft.com/office/drawing/2014/main" id="{E85290F5-E26C-4E20-95B3-6916E4E265BD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32" name="五边形 46">
              <a:extLst>
                <a:ext uri="{FF2B5EF4-FFF2-40B4-BE49-F238E27FC236}">
                  <a16:creationId xmlns:a16="http://schemas.microsoft.com/office/drawing/2014/main" id="{4EC573ED-9D5B-4452-B6B1-4840D1E76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302" y="4084492"/>
            <a:ext cx="5200650" cy="177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1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DA9554C-A374-417B-9F6E-F51687EF4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047751"/>
            <a:ext cx="11190816" cy="4301067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333" b="1">
                <a:solidFill>
                  <a:schemeClr val="tx1"/>
                </a:solidFill>
                <a:cs typeface="Times New Roman" panose="02020603050405020304" pitchFamily="18" charset="0"/>
              </a:rPr>
              <a:t>词法分析的任务：识别单词</a:t>
            </a:r>
            <a:endParaRPr lang="en-US" altLang="zh-CN" sz="3333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67" b="1">
                <a:solidFill>
                  <a:schemeClr val="tx1"/>
                </a:solidFill>
                <a:cs typeface="Times New Roman" panose="02020603050405020304" pitchFamily="18" charset="0"/>
              </a:rPr>
              <a:t>单词的描述</a:t>
            </a:r>
            <a:endParaRPr lang="en-US" altLang="zh-CN" sz="3067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67" b="1">
                <a:solidFill>
                  <a:schemeClr val="tx1"/>
                </a:solidFill>
                <a:cs typeface="Times New Roman" panose="02020603050405020304" pitchFamily="18" charset="0"/>
              </a:rPr>
              <a:t>单词的识别</a:t>
            </a:r>
            <a:endParaRPr lang="en-US" altLang="zh-CN" sz="3067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endParaRPr lang="en-US" altLang="zh-CN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FE01E7BA-2138-408C-BA67-30502DC35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讲（词法分析）要点</a:t>
            </a:r>
          </a:p>
        </p:txBody>
      </p:sp>
      <p:grpSp>
        <p:nvGrpSpPr>
          <p:cNvPr id="19460" name="组合 5">
            <a:extLst>
              <a:ext uri="{FF2B5EF4-FFF2-40B4-BE49-F238E27FC236}">
                <a16:creationId xmlns:a16="http://schemas.microsoft.com/office/drawing/2014/main" id="{CA44F506-C6E9-4F9F-9880-B84F5D672AD2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E2A8C4BA-9CBB-46C3-9A1C-116A603972CE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  <p:sp>
          <p:nvSpPr>
            <p:cNvPr id="19462" name="五边形 8">
              <a:extLst>
                <a:ext uri="{FF2B5EF4-FFF2-40B4-BE49-F238E27FC236}">
                  <a16:creationId xmlns:a16="http://schemas.microsoft.com/office/drawing/2014/main" id="{B9744AA3-6038-4EBE-86EB-E0C33B109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21509">
            <a:extLst>
              <a:ext uri="{FF2B5EF4-FFF2-40B4-BE49-F238E27FC236}">
                <a16:creationId xmlns:a16="http://schemas.microsoft.com/office/drawing/2014/main" id="{E0798093-03FF-47BF-B047-FEF73775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/>
            <a:r>
              <a:rPr lang="en-US" altLang="zh-CN" sz="4800"/>
              <a:t>…</a:t>
            </a:r>
            <a:endParaRPr lang="zh-CN" altLang="en-US" sz="480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6875F4B-E044-4FC6-ABD3-A734A6B1AF58}"/>
              </a:ext>
            </a:extLst>
          </p:cNvPr>
          <p:cNvGrpSpPr>
            <a:grpSpLocks/>
          </p:cNvGrpSpPr>
          <p:nvPr/>
        </p:nvGrpSpPr>
        <p:grpSpPr bwMode="auto">
          <a:xfrm>
            <a:off x="1356785" y="3917951"/>
            <a:ext cx="10358967" cy="2029883"/>
            <a:chOff x="857250" y="1428750"/>
            <a:chExt cx="7769225" cy="1522413"/>
          </a:xfrm>
        </p:grpSpPr>
        <p:grpSp>
          <p:nvGrpSpPr>
            <p:cNvPr id="52273" name="组合 4">
              <a:extLst>
                <a:ext uri="{FF2B5EF4-FFF2-40B4-BE49-F238E27FC236}">
                  <a16:creationId xmlns:a16="http://schemas.microsoft.com/office/drawing/2014/main" id="{2E7388C5-F0EE-4DD4-BACB-BBD11D7112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2025" y="1803400"/>
              <a:ext cx="504825" cy="457200"/>
              <a:chOff x="1877756" y="2136724"/>
              <a:chExt cx="504714" cy="457651"/>
            </a:xfrm>
          </p:grpSpPr>
          <p:sp>
            <p:nvSpPr>
              <p:cNvPr id="52320" name="Freeform 19">
                <a:extLst>
                  <a:ext uri="{FF2B5EF4-FFF2-40B4-BE49-F238E27FC236}">
                    <a16:creationId xmlns:a16="http://schemas.microsoft.com/office/drawing/2014/main" id="{EA8B959B-409A-43FE-82E9-FA24DE57C9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313" y="2369640"/>
                <a:ext cx="382503" cy="224735"/>
              </a:xfrm>
              <a:custGeom>
                <a:avLst/>
                <a:gdLst>
                  <a:gd name="T0" fmla="*/ 2147483646 w 241"/>
                  <a:gd name="T1" fmla="*/ 2147483646 h 189"/>
                  <a:gd name="T2" fmla="*/ 2147483646 w 241"/>
                  <a:gd name="T3" fmla="*/ 2147483646 h 189"/>
                  <a:gd name="T4" fmla="*/ 2147483646 w 241"/>
                  <a:gd name="T5" fmla="*/ 2147483646 h 189"/>
                  <a:gd name="T6" fmla="*/ 2147483646 w 241"/>
                  <a:gd name="T7" fmla="*/ 2147483646 h 189"/>
                  <a:gd name="T8" fmla="*/ 2147483646 w 241"/>
                  <a:gd name="T9" fmla="*/ 2147483646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1"/>
                  <a:gd name="T16" fmla="*/ 0 h 189"/>
                  <a:gd name="T17" fmla="*/ 241 w 24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1" h="189">
                    <a:moveTo>
                      <a:pt x="52" y="189"/>
                    </a:moveTo>
                    <a:cubicBezTo>
                      <a:pt x="26" y="181"/>
                      <a:pt x="0" y="173"/>
                      <a:pt x="7" y="143"/>
                    </a:cubicBezTo>
                    <a:cubicBezTo>
                      <a:pt x="14" y="113"/>
                      <a:pt x="59" y="14"/>
                      <a:pt x="97" y="7"/>
                    </a:cubicBezTo>
                    <a:cubicBezTo>
                      <a:pt x="135" y="0"/>
                      <a:pt x="225" y="68"/>
                      <a:pt x="233" y="98"/>
                    </a:cubicBezTo>
                    <a:cubicBezTo>
                      <a:pt x="241" y="128"/>
                      <a:pt x="192" y="158"/>
                      <a:pt x="143" y="18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321" name="Rectangle 20">
                <a:extLst>
                  <a:ext uri="{FF2B5EF4-FFF2-40B4-BE49-F238E27FC236}">
                    <a16:creationId xmlns:a16="http://schemas.microsoft.com/office/drawing/2014/main" id="{7932737C-625C-493F-A999-471640E54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7756" y="2136724"/>
                <a:ext cx="504714" cy="215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667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d</a:t>
                </a:r>
              </a:p>
            </p:txBody>
          </p:sp>
        </p:grpSp>
        <p:grpSp>
          <p:nvGrpSpPr>
            <p:cNvPr id="52274" name="组合 9">
              <a:extLst>
                <a:ext uri="{FF2B5EF4-FFF2-40B4-BE49-F238E27FC236}">
                  <a16:creationId xmlns:a16="http://schemas.microsoft.com/office/drawing/2014/main" id="{4ACD1FA3-5E4E-445F-B91A-DCC663F0B1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6525" y="1855788"/>
              <a:ext cx="503238" cy="457200"/>
              <a:chOff x="3591579" y="2188879"/>
              <a:chExt cx="504714" cy="457651"/>
            </a:xfrm>
          </p:grpSpPr>
          <p:sp>
            <p:nvSpPr>
              <p:cNvPr id="52318" name="Rectangle 20">
                <a:extLst>
                  <a:ext uri="{FF2B5EF4-FFF2-40B4-BE49-F238E27FC236}">
                    <a16:creationId xmlns:a16="http://schemas.microsoft.com/office/drawing/2014/main" id="{F62D05DB-23AA-4F39-9A52-8BA0E3A14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1579" y="2188879"/>
                <a:ext cx="504714" cy="215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667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52319" name="Freeform 19">
                <a:extLst>
                  <a:ext uri="{FF2B5EF4-FFF2-40B4-BE49-F238E27FC236}">
                    <a16:creationId xmlns:a16="http://schemas.microsoft.com/office/drawing/2014/main" id="{BD0462F8-E061-487A-B4CB-D6DC33016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2002" y="2421795"/>
                <a:ext cx="382503" cy="224735"/>
              </a:xfrm>
              <a:custGeom>
                <a:avLst/>
                <a:gdLst>
                  <a:gd name="T0" fmla="*/ 2147483646 w 241"/>
                  <a:gd name="T1" fmla="*/ 2147483646 h 189"/>
                  <a:gd name="T2" fmla="*/ 2147483646 w 241"/>
                  <a:gd name="T3" fmla="*/ 2147483646 h 189"/>
                  <a:gd name="T4" fmla="*/ 2147483646 w 241"/>
                  <a:gd name="T5" fmla="*/ 2147483646 h 189"/>
                  <a:gd name="T6" fmla="*/ 2147483646 w 241"/>
                  <a:gd name="T7" fmla="*/ 2147483646 h 189"/>
                  <a:gd name="T8" fmla="*/ 2147483646 w 241"/>
                  <a:gd name="T9" fmla="*/ 2147483646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1"/>
                  <a:gd name="T16" fmla="*/ 0 h 189"/>
                  <a:gd name="T17" fmla="*/ 241 w 24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1" h="189">
                    <a:moveTo>
                      <a:pt x="52" y="189"/>
                    </a:moveTo>
                    <a:cubicBezTo>
                      <a:pt x="26" y="181"/>
                      <a:pt x="0" y="173"/>
                      <a:pt x="7" y="143"/>
                    </a:cubicBezTo>
                    <a:cubicBezTo>
                      <a:pt x="14" y="113"/>
                      <a:pt x="59" y="14"/>
                      <a:pt x="97" y="7"/>
                    </a:cubicBezTo>
                    <a:cubicBezTo>
                      <a:pt x="135" y="0"/>
                      <a:pt x="225" y="68"/>
                      <a:pt x="233" y="98"/>
                    </a:cubicBezTo>
                    <a:cubicBezTo>
                      <a:pt x="241" y="128"/>
                      <a:pt x="192" y="158"/>
                      <a:pt x="143" y="18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2275" name="组合 13">
              <a:extLst>
                <a:ext uri="{FF2B5EF4-FFF2-40B4-BE49-F238E27FC236}">
                  <a16:creationId xmlns:a16="http://schemas.microsoft.com/office/drawing/2014/main" id="{98859DAC-5637-4EF4-8891-B9E0972291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88138" y="2238375"/>
              <a:ext cx="601662" cy="273050"/>
              <a:chOff x="6688765" y="2238912"/>
              <a:chExt cx="600640" cy="272761"/>
            </a:xfrm>
          </p:grpSpPr>
          <p:sp>
            <p:nvSpPr>
              <p:cNvPr id="52316" name="Line 16">
                <a:extLst>
                  <a:ext uri="{FF2B5EF4-FFF2-40B4-BE49-F238E27FC236}">
                    <a16:creationId xmlns:a16="http://schemas.microsoft.com/office/drawing/2014/main" id="{BF544E05-C511-424E-9104-A73D9AF9F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88765" y="2509295"/>
                <a:ext cx="433439" cy="23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317" name="Rectangle 9">
                <a:extLst>
                  <a:ext uri="{FF2B5EF4-FFF2-40B4-BE49-F238E27FC236}">
                    <a16:creationId xmlns:a16="http://schemas.microsoft.com/office/drawing/2014/main" id="{7584DB16-BF18-42D4-A666-A70E9EA3A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4521" y="2238912"/>
                <a:ext cx="504884" cy="215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-</a:t>
                </a:r>
              </a:p>
            </p:txBody>
          </p:sp>
        </p:grpSp>
        <p:grpSp>
          <p:nvGrpSpPr>
            <p:cNvPr id="52276" name="组合 12">
              <a:extLst>
                <a:ext uri="{FF2B5EF4-FFF2-40B4-BE49-F238E27FC236}">
                  <a16:creationId xmlns:a16="http://schemas.microsoft.com/office/drawing/2014/main" id="{413654F9-76AD-4330-9D22-2FA3740B37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02413" y="1928813"/>
              <a:ext cx="938212" cy="704850"/>
              <a:chOff x="6602413" y="1928813"/>
              <a:chExt cx="938212" cy="704850"/>
            </a:xfrm>
          </p:grpSpPr>
          <p:sp>
            <p:nvSpPr>
              <p:cNvPr id="52313" name="Rectangle 44">
                <a:extLst>
                  <a:ext uri="{FF2B5EF4-FFF2-40B4-BE49-F238E27FC236}">
                    <a16:creationId xmlns:a16="http://schemas.microsoft.com/office/drawing/2014/main" id="{23BF5F5E-F4E4-463A-B6A3-EA30C9153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48369" y="1928813"/>
                <a:ext cx="792256" cy="216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+</a:t>
                </a:r>
              </a:p>
            </p:txBody>
          </p:sp>
          <p:sp>
            <p:nvSpPr>
              <p:cNvPr id="68" name="任意多边形 67">
                <a:extLst>
                  <a:ext uri="{FF2B5EF4-FFF2-40B4-BE49-F238E27FC236}">
                    <a16:creationId xmlns:a16="http://schemas.microsoft.com/office/drawing/2014/main" id="{79A96D43-2339-4385-9969-BD826B3C12D5}"/>
                  </a:ext>
                </a:extLst>
              </p:cNvPr>
              <p:cNvSpPr/>
              <p:nvPr/>
            </p:nvSpPr>
            <p:spPr bwMode="auto">
              <a:xfrm>
                <a:off x="6602412" y="2154237"/>
                <a:ext cx="744538" cy="241300"/>
              </a:xfrm>
              <a:custGeom>
                <a:avLst/>
                <a:gdLst>
                  <a:gd name="connsiteX0" fmla="*/ 0 w 841829"/>
                  <a:gd name="connsiteY0" fmla="*/ 275906 h 275906"/>
                  <a:gd name="connsiteX1" fmla="*/ 333829 w 841829"/>
                  <a:gd name="connsiteY1" fmla="*/ 135 h 275906"/>
                  <a:gd name="connsiteX2" fmla="*/ 841829 w 841829"/>
                  <a:gd name="connsiteY2" fmla="*/ 246878 h 27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41829" h="275906">
                    <a:moveTo>
                      <a:pt x="0" y="275906"/>
                    </a:moveTo>
                    <a:cubicBezTo>
                      <a:pt x="96762" y="140439"/>
                      <a:pt x="193524" y="4973"/>
                      <a:pt x="333829" y="135"/>
                    </a:cubicBezTo>
                    <a:cubicBezTo>
                      <a:pt x="474134" y="-4703"/>
                      <a:pt x="657981" y="121087"/>
                      <a:pt x="841829" y="246878"/>
                    </a:cubicBezTo>
                  </a:path>
                </a:pathLst>
              </a:cu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Candara"/>
                  <a:ea typeface="华文楷体" panose="02010600040101010101" pitchFamily="2" charset="-122"/>
                </a:endParaRPr>
              </a:p>
            </p:txBody>
          </p:sp>
          <p:sp>
            <p:nvSpPr>
              <p:cNvPr id="103510" name="Oval 7">
                <a:extLst>
                  <a:ext uri="{FF2B5EF4-FFF2-40B4-BE49-F238E27FC236}">
                    <a16:creationId xmlns:a16="http://schemas.microsoft.com/office/drawing/2014/main" id="{91792345-E6F9-430F-8217-16FD47F94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1050" y="2363787"/>
                <a:ext cx="360362" cy="26987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667" b="1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5</a:t>
                </a:r>
              </a:p>
            </p:txBody>
          </p:sp>
        </p:grpSp>
        <p:grpSp>
          <p:nvGrpSpPr>
            <p:cNvPr id="52277" name="组合 12">
              <a:extLst>
                <a:ext uri="{FF2B5EF4-FFF2-40B4-BE49-F238E27FC236}">
                  <a16:creationId xmlns:a16="http://schemas.microsoft.com/office/drawing/2014/main" id="{EB7FEED3-EC54-49B6-9E44-D13B9AF0B0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51613" y="2320925"/>
              <a:ext cx="1878012" cy="630238"/>
              <a:chOff x="4926982" y="2654838"/>
              <a:chExt cx="1878091" cy="629840"/>
            </a:xfrm>
          </p:grpSpPr>
          <p:sp>
            <p:nvSpPr>
              <p:cNvPr id="52309" name="Oval 39">
                <a:extLst>
                  <a:ext uri="{FF2B5EF4-FFF2-40B4-BE49-F238E27FC236}">
                    <a16:creationId xmlns:a16="http://schemas.microsoft.com/office/drawing/2014/main" id="{7C05806E-9DEF-4B60-A2D2-84FE02807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1946" y="2654838"/>
                <a:ext cx="503127" cy="37693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任意多边形 68">
                <a:extLst>
                  <a:ext uri="{FF2B5EF4-FFF2-40B4-BE49-F238E27FC236}">
                    <a16:creationId xmlns:a16="http://schemas.microsoft.com/office/drawing/2014/main" id="{04E1B205-32B5-4968-90D2-121A5971953E}"/>
                  </a:ext>
                </a:extLst>
              </p:cNvPr>
              <p:cNvSpPr/>
              <p:nvPr/>
            </p:nvSpPr>
            <p:spPr bwMode="auto">
              <a:xfrm>
                <a:off x="4926981" y="2983243"/>
                <a:ext cx="1439924" cy="80912"/>
              </a:xfrm>
              <a:custGeom>
                <a:avLst/>
                <a:gdLst>
                  <a:gd name="connsiteX0" fmla="*/ 0 w 856343"/>
                  <a:gd name="connsiteY0" fmla="*/ 29029 h 333939"/>
                  <a:gd name="connsiteX1" fmla="*/ 420915 w 856343"/>
                  <a:gd name="connsiteY1" fmla="*/ 333829 h 333939"/>
                  <a:gd name="connsiteX2" fmla="*/ 856343 w 856343"/>
                  <a:gd name="connsiteY2" fmla="*/ 0 h 333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343" h="333939">
                    <a:moveTo>
                      <a:pt x="0" y="29029"/>
                    </a:moveTo>
                    <a:cubicBezTo>
                      <a:pt x="139095" y="183848"/>
                      <a:pt x="278191" y="338667"/>
                      <a:pt x="420915" y="333829"/>
                    </a:cubicBezTo>
                    <a:cubicBezTo>
                      <a:pt x="563639" y="328991"/>
                      <a:pt x="709991" y="164495"/>
                      <a:pt x="856343" y="0"/>
                    </a:cubicBezTo>
                  </a:path>
                </a:pathLst>
              </a:cu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Candara"/>
                  <a:ea typeface="华文楷体" panose="02010600040101010101" pitchFamily="2" charset="-122"/>
                </a:endParaRPr>
              </a:p>
            </p:txBody>
          </p:sp>
          <p:sp>
            <p:nvSpPr>
              <p:cNvPr id="52311" name="Rectangle 9">
                <a:extLst>
                  <a:ext uri="{FF2B5EF4-FFF2-40B4-BE49-F238E27FC236}">
                    <a16:creationId xmlns:a16="http://schemas.microsoft.com/office/drawing/2014/main" id="{3BE6643F-790C-4A8F-A111-45C64B0B2E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5499" y="3069456"/>
                <a:ext cx="421159" cy="215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667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03505" name="Oval 29">
                <a:extLst>
                  <a:ext uri="{FF2B5EF4-FFF2-40B4-BE49-F238E27FC236}">
                    <a16:creationId xmlns:a16="http://schemas.microsoft.com/office/drawing/2014/main" id="{D5EDBAF3-28B9-45A1-A900-744818EC15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3255" y="2713539"/>
                <a:ext cx="360377" cy="27129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667" b="1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6</a:t>
                </a:r>
              </a:p>
            </p:txBody>
          </p:sp>
        </p:grpSp>
        <p:grpSp>
          <p:nvGrpSpPr>
            <p:cNvPr id="52278" name="组合 14">
              <a:extLst>
                <a:ext uri="{FF2B5EF4-FFF2-40B4-BE49-F238E27FC236}">
                  <a16:creationId xmlns:a16="http://schemas.microsoft.com/office/drawing/2014/main" id="{B9B5B0B8-BF69-46DE-B0EF-FFEEA9800C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01000" y="1870075"/>
              <a:ext cx="625475" cy="455613"/>
              <a:chOff x="6377115" y="2203660"/>
              <a:chExt cx="624528" cy="455442"/>
            </a:xfrm>
          </p:grpSpPr>
          <p:sp>
            <p:nvSpPr>
              <p:cNvPr id="52307" name="Freeform 19">
                <a:extLst>
                  <a:ext uri="{FF2B5EF4-FFF2-40B4-BE49-F238E27FC236}">
                    <a16:creationId xmlns:a16="http://schemas.microsoft.com/office/drawing/2014/main" id="{32F9147D-042F-41C2-849C-84D3D99417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7115" y="2434367"/>
                <a:ext cx="382503" cy="224735"/>
              </a:xfrm>
              <a:custGeom>
                <a:avLst/>
                <a:gdLst>
                  <a:gd name="T0" fmla="*/ 2147483646 w 241"/>
                  <a:gd name="T1" fmla="*/ 2147483646 h 189"/>
                  <a:gd name="T2" fmla="*/ 2147483646 w 241"/>
                  <a:gd name="T3" fmla="*/ 2147483646 h 189"/>
                  <a:gd name="T4" fmla="*/ 2147483646 w 241"/>
                  <a:gd name="T5" fmla="*/ 2147483646 h 189"/>
                  <a:gd name="T6" fmla="*/ 2147483646 w 241"/>
                  <a:gd name="T7" fmla="*/ 2147483646 h 189"/>
                  <a:gd name="T8" fmla="*/ 2147483646 w 241"/>
                  <a:gd name="T9" fmla="*/ 2147483646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1"/>
                  <a:gd name="T16" fmla="*/ 0 h 189"/>
                  <a:gd name="T17" fmla="*/ 241 w 24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1" h="189">
                    <a:moveTo>
                      <a:pt x="52" y="189"/>
                    </a:moveTo>
                    <a:cubicBezTo>
                      <a:pt x="26" y="181"/>
                      <a:pt x="0" y="173"/>
                      <a:pt x="7" y="143"/>
                    </a:cubicBezTo>
                    <a:cubicBezTo>
                      <a:pt x="14" y="113"/>
                      <a:pt x="59" y="14"/>
                      <a:pt x="97" y="7"/>
                    </a:cubicBezTo>
                    <a:cubicBezTo>
                      <a:pt x="135" y="0"/>
                      <a:pt x="225" y="68"/>
                      <a:pt x="233" y="98"/>
                    </a:cubicBezTo>
                    <a:cubicBezTo>
                      <a:pt x="241" y="128"/>
                      <a:pt x="192" y="158"/>
                      <a:pt x="143" y="18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308" name="Rectangle 20">
                <a:extLst>
                  <a:ext uri="{FF2B5EF4-FFF2-40B4-BE49-F238E27FC236}">
                    <a16:creationId xmlns:a16="http://schemas.microsoft.com/office/drawing/2014/main" id="{4D165A7C-4E75-41CE-9211-0ECC77F0A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6929" y="2203660"/>
                <a:ext cx="504714" cy="215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667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d</a:t>
                </a:r>
              </a:p>
            </p:txBody>
          </p:sp>
        </p:grpSp>
        <p:grpSp>
          <p:nvGrpSpPr>
            <p:cNvPr id="52279" name="组合 7">
              <a:extLst>
                <a:ext uri="{FF2B5EF4-FFF2-40B4-BE49-F238E27FC236}">
                  <a16:creationId xmlns:a16="http://schemas.microsoft.com/office/drawing/2014/main" id="{AECC94B8-B7F0-40C9-8CB8-10F4A3BADB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8200" y="2214563"/>
              <a:ext cx="1066800" cy="469900"/>
              <a:chOff x="3024766" y="2548586"/>
              <a:chExt cx="1066163" cy="469256"/>
            </a:xfrm>
          </p:grpSpPr>
          <p:sp>
            <p:nvSpPr>
              <p:cNvPr id="103496" name="Oval 10">
                <a:extLst>
                  <a:ext uri="{FF2B5EF4-FFF2-40B4-BE49-F238E27FC236}">
                    <a16:creationId xmlns:a16="http://schemas.microsoft.com/office/drawing/2014/main" id="{90FF25EA-C2D4-4F04-91B2-A3EB67144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2126" y="2676998"/>
                <a:ext cx="441061" cy="27109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b="1" spc="-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3   </a:t>
                </a:r>
                <a:r>
                  <a:rPr lang="zh-CN" altLang="en-US" sz="2000" b="1" spc="-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b="1" spc="-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52304" name="Line 13">
                <a:extLst>
                  <a:ext uri="{FF2B5EF4-FFF2-40B4-BE49-F238E27FC236}">
                    <a16:creationId xmlns:a16="http://schemas.microsoft.com/office/drawing/2014/main" id="{2A8A32DC-7C29-4019-92F0-41A4C0E15A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766" y="2822489"/>
                <a:ext cx="431705" cy="23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305" name="Rectangle 31">
                <a:extLst>
                  <a:ext uri="{FF2B5EF4-FFF2-40B4-BE49-F238E27FC236}">
                    <a16:creationId xmlns:a16="http://schemas.microsoft.com/office/drawing/2014/main" id="{0E18D1E8-F550-4E73-9B7C-187E8F5D8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9183" y="2548586"/>
                <a:ext cx="504714" cy="215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667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9E9631DB-AAAA-400D-93B8-BA6B9EA724D0}"/>
                  </a:ext>
                </a:extLst>
              </p:cNvPr>
              <p:cNvSpPr/>
              <p:nvPr/>
            </p:nvSpPr>
            <p:spPr bwMode="auto">
              <a:xfrm>
                <a:off x="3494385" y="2627852"/>
                <a:ext cx="596544" cy="3899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FFFFFF"/>
                  </a:solidFill>
                  <a:latin typeface="Candara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52280" name="组合 8">
              <a:extLst>
                <a:ext uri="{FF2B5EF4-FFF2-40B4-BE49-F238E27FC236}">
                  <a16:creationId xmlns:a16="http://schemas.microsoft.com/office/drawing/2014/main" id="{15979913-B033-45B3-9EF3-BDB1CDC46F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3988" y="1428750"/>
              <a:ext cx="2698750" cy="1204913"/>
              <a:chOff x="2339975" y="1762125"/>
              <a:chExt cx="2699073" cy="1204305"/>
            </a:xfrm>
          </p:grpSpPr>
          <p:sp>
            <p:nvSpPr>
              <p:cNvPr id="103493" name="Oval 15">
                <a:extLst>
                  <a:ext uri="{FF2B5EF4-FFF2-40B4-BE49-F238E27FC236}">
                    <a16:creationId xmlns:a16="http://schemas.microsoft.com/office/drawing/2014/main" id="{12D0C4FE-3B1E-4EEF-990C-3B59C41CA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1460" y="2696691"/>
                <a:ext cx="517587" cy="26973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b="1" spc="-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4   </a:t>
                </a:r>
                <a:r>
                  <a:rPr lang="zh-CN" altLang="en-US" sz="2000" b="1" spc="-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b="1" spc="-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80" name="任意多边形 79">
                <a:extLst>
                  <a:ext uri="{FF2B5EF4-FFF2-40B4-BE49-F238E27FC236}">
                    <a16:creationId xmlns:a16="http://schemas.microsoft.com/office/drawing/2014/main" id="{90998953-6429-4C97-A1D7-1A572480369D}"/>
                  </a:ext>
                </a:extLst>
              </p:cNvPr>
              <p:cNvSpPr/>
              <p:nvPr/>
            </p:nvSpPr>
            <p:spPr bwMode="auto">
              <a:xfrm>
                <a:off x="2339974" y="2101679"/>
                <a:ext cx="2322791" cy="564865"/>
              </a:xfrm>
              <a:custGeom>
                <a:avLst/>
                <a:gdLst>
                  <a:gd name="connsiteX0" fmla="*/ 0 w 2801257"/>
                  <a:gd name="connsiteY0" fmla="*/ 740937 h 857051"/>
                  <a:gd name="connsiteX1" fmla="*/ 1320800 w 2801257"/>
                  <a:gd name="connsiteY1" fmla="*/ 709 h 857051"/>
                  <a:gd name="connsiteX2" fmla="*/ 2801257 w 2801257"/>
                  <a:gd name="connsiteY2" fmla="*/ 857051 h 857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01257" h="857051">
                    <a:moveTo>
                      <a:pt x="0" y="740937"/>
                    </a:moveTo>
                    <a:cubicBezTo>
                      <a:pt x="426962" y="361147"/>
                      <a:pt x="853924" y="-18643"/>
                      <a:pt x="1320800" y="709"/>
                    </a:cubicBezTo>
                    <a:cubicBezTo>
                      <a:pt x="1787676" y="20061"/>
                      <a:pt x="2294466" y="438556"/>
                      <a:pt x="2801257" y="857051"/>
                    </a:cubicBezTo>
                  </a:path>
                </a:pathLst>
              </a:cu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Candara"/>
                  <a:ea typeface="华文楷体" panose="02010600040101010101" pitchFamily="2" charset="-122"/>
                </a:endParaRPr>
              </a:p>
            </p:txBody>
          </p:sp>
          <p:sp>
            <p:nvSpPr>
              <p:cNvPr id="52302" name="Rectangle 20">
                <a:extLst>
                  <a:ext uri="{FF2B5EF4-FFF2-40B4-BE49-F238E27FC236}">
                    <a16:creationId xmlns:a16="http://schemas.microsoft.com/office/drawing/2014/main" id="{62D0D7AF-7A8F-4244-8399-CCFBE7F29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239" y="1762125"/>
                <a:ext cx="398376" cy="195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667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E</a:t>
                </a:r>
              </a:p>
            </p:txBody>
          </p:sp>
        </p:grpSp>
        <p:grpSp>
          <p:nvGrpSpPr>
            <p:cNvPr id="52281" name="组合 2">
              <a:extLst>
                <a:ext uri="{FF2B5EF4-FFF2-40B4-BE49-F238E27FC236}">
                  <a16:creationId xmlns:a16="http://schemas.microsoft.com/office/drawing/2014/main" id="{57134A3D-F448-43BE-8A61-A0590128A3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7250" y="2216150"/>
              <a:ext cx="3178175" cy="454025"/>
              <a:chOff x="-766816" y="2548336"/>
              <a:chExt cx="3178229" cy="455214"/>
            </a:xfrm>
          </p:grpSpPr>
          <p:sp>
            <p:nvSpPr>
              <p:cNvPr id="103485" name="Oval 7">
                <a:extLst>
                  <a:ext uri="{FF2B5EF4-FFF2-40B4-BE49-F238E27FC236}">
                    <a16:creationId xmlns:a16="http://schemas.microsoft.com/office/drawing/2014/main" id="{3DE0C0D9-501C-45E6-8FBE-6CC1D4154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526" y="2666120"/>
                <a:ext cx="360369" cy="27058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667" b="1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2293" name="Rectangle 31">
                <a:extLst>
                  <a:ext uri="{FF2B5EF4-FFF2-40B4-BE49-F238E27FC236}">
                    <a16:creationId xmlns:a16="http://schemas.microsoft.com/office/drawing/2014/main" id="{5F29EFAE-EDB8-471F-A8D9-ECAC5E3C2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8089" y="2548336"/>
                <a:ext cx="504714" cy="215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667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03487" name="Oval 29">
                <a:extLst>
                  <a:ext uri="{FF2B5EF4-FFF2-40B4-BE49-F238E27FC236}">
                    <a16:creationId xmlns:a16="http://schemas.microsoft.com/office/drawing/2014/main" id="{6BEE1BC2-D3EE-45A9-B061-EE924F37D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4488" y="2672486"/>
                <a:ext cx="625486" cy="27217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b="1" spc="-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b="1" spc="-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b="1" spc="-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3  </a:t>
                </a:r>
                <a:r>
                  <a:rPr lang="zh-CN" altLang="en-US" sz="2000" b="1" spc="-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b="1" spc="-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F1CFF5F3-6152-454A-9068-490C44878F44}"/>
                  </a:ext>
                </a:extLst>
              </p:cNvPr>
              <p:cNvSpPr/>
              <p:nvPr/>
            </p:nvSpPr>
            <p:spPr bwMode="auto">
              <a:xfrm>
                <a:off x="1614474" y="2612003"/>
                <a:ext cx="796939" cy="3915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FFFFFF"/>
                  </a:solidFill>
                  <a:latin typeface="Candara"/>
                  <a:ea typeface="华文楷体" panose="02010600040101010101" pitchFamily="2" charset="-122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CAF6A16-F40F-441F-BD4F-B79AD9515207}"/>
                  </a:ext>
                </a:extLst>
              </p:cNvPr>
              <p:cNvSpPr/>
              <p:nvPr/>
            </p:nvSpPr>
            <p:spPr bwMode="auto">
              <a:xfrm>
                <a:off x="-766816" y="2615187"/>
                <a:ext cx="935053" cy="3613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3333" b="1" i="1" dirty="0">
                    <a:solidFill>
                      <a:prstClr val="black"/>
                    </a:solidFill>
                    <a:latin typeface="Times New Roman" pitchFamily="18" charset="0"/>
                    <a:ea typeface="华文楷体" panose="02010600040101010101" pitchFamily="2" charset="-122"/>
                  </a:rPr>
                  <a:t>DFA</a:t>
                </a:r>
                <a:r>
                  <a:rPr lang="zh-CN" altLang="en-US" sz="3333" b="1" i="1" dirty="0">
                    <a:solidFill>
                      <a:prstClr val="black"/>
                    </a:solidFill>
                    <a:latin typeface="Times New Roman" pitchFamily="18" charset="0"/>
                    <a:ea typeface="华文楷体" panose="02010600040101010101" pitchFamily="2" charset="-122"/>
                  </a:rPr>
                  <a:t>：</a:t>
                </a:r>
              </a:p>
            </p:txBody>
          </p:sp>
          <p:sp>
            <p:nvSpPr>
              <p:cNvPr id="52297" name="Line 21">
                <a:extLst>
                  <a:ext uri="{FF2B5EF4-FFF2-40B4-BE49-F238E27FC236}">
                    <a16:creationId xmlns:a16="http://schemas.microsoft.com/office/drawing/2014/main" id="{C61A407C-6B31-42A8-AF57-B2534E11A4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3116" y="2795589"/>
                <a:ext cx="27888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298" name="Rectangle 22">
                <a:extLst>
                  <a:ext uri="{FF2B5EF4-FFF2-40B4-BE49-F238E27FC236}">
                    <a16:creationId xmlns:a16="http://schemas.microsoft.com/office/drawing/2014/main" id="{0AF4FBF6-3F5C-4FD3-B641-780E49BAD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2" y="2689587"/>
                <a:ext cx="648778" cy="215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667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start</a:t>
                </a:r>
              </a:p>
            </p:txBody>
          </p:sp>
          <p:cxnSp>
            <p:nvCxnSpPr>
              <p:cNvPr id="91" name="直接箭头连接符 90">
                <a:extLst>
                  <a:ext uri="{FF2B5EF4-FFF2-40B4-BE49-F238E27FC236}">
                    <a16:creationId xmlns:a16="http://schemas.microsoft.com/office/drawing/2014/main" id="{6DD14B18-063E-4B75-8060-D057DC6C747F}"/>
                  </a:ext>
                </a:extLst>
              </p:cNvPr>
              <p:cNvCxnSpPr/>
              <p:nvPr/>
            </p:nvCxnSpPr>
            <p:spPr bwMode="auto">
              <a:xfrm>
                <a:off x="1331895" y="2812552"/>
                <a:ext cx="28734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282" name="组合 6">
              <a:extLst>
                <a:ext uri="{FF2B5EF4-FFF2-40B4-BE49-F238E27FC236}">
                  <a16:creationId xmlns:a16="http://schemas.microsoft.com/office/drawing/2014/main" id="{5C6DF828-F22C-46B6-B43C-B11ED3707F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5425" y="2166938"/>
              <a:ext cx="649288" cy="447675"/>
              <a:chOff x="2411209" y="2499742"/>
              <a:chExt cx="648708" cy="447061"/>
            </a:xfrm>
          </p:grpSpPr>
          <p:sp>
            <p:nvSpPr>
              <p:cNvPr id="52289" name="Rectangle 14">
                <a:extLst>
                  <a:ext uri="{FF2B5EF4-FFF2-40B4-BE49-F238E27FC236}">
                    <a16:creationId xmlns:a16="http://schemas.microsoft.com/office/drawing/2014/main" id="{F5BC8FE1-4B05-498A-B03A-AF982AB68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1209" y="2499742"/>
                <a:ext cx="504714" cy="215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.</a:t>
                </a:r>
              </a:p>
            </p:txBody>
          </p:sp>
          <p:sp>
            <p:nvSpPr>
              <p:cNvPr id="103483" name="Oval 15">
                <a:extLst>
                  <a:ext uri="{FF2B5EF4-FFF2-40B4-BE49-F238E27FC236}">
                    <a16:creationId xmlns:a16="http://schemas.microsoft.com/office/drawing/2014/main" id="{9AB53109-7942-4C56-A00F-8A38F3C50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876" y="2677297"/>
                <a:ext cx="360040" cy="26950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667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2</a:t>
                </a:r>
              </a:p>
            </p:txBody>
          </p:sp>
          <p:cxnSp>
            <p:nvCxnSpPr>
              <p:cNvPr id="92" name="直接箭头连接符 91">
                <a:extLst>
                  <a:ext uri="{FF2B5EF4-FFF2-40B4-BE49-F238E27FC236}">
                    <a16:creationId xmlns:a16="http://schemas.microsoft.com/office/drawing/2014/main" id="{8CE75A7F-9176-4CCD-B243-FA9C18E59DB9}"/>
                  </a:ext>
                </a:extLst>
              </p:cNvPr>
              <p:cNvCxnSpPr/>
              <p:nvPr/>
            </p:nvCxnSpPr>
            <p:spPr bwMode="auto">
              <a:xfrm>
                <a:off x="2411209" y="2805709"/>
                <a:ext cx="2886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283" name="组合 10">
              <a:extLst>
                <a:ext uri="{FF2B5EF4-FFF2-40B4-BE49-F238E27FC236}">
                  <a16:creationId xmlns:a16="http://schemas.microsoft.com/office/drawing/2014/main" id="{C2D583C2-D5A2-417E-BC50-3D35F758A0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35638" y="2243138"/>
              <a:ext cx="430212" cy="254000"/>
              <a:chOff x="4110760" y="2576913"/>
              <a:chExt cx="431703" cy="253411"/>
            </a:xfrm>
          </p:grpSpPr>
          <p:sp>
            <p:nvSpPr>
              <p:cNvPr id="52287" name="Rectangle 20">
                <a:extLst>
                  <a:ext uri="{FF2B5EF4-FFF2-40B4-BE49-F238E27FC236}">
                    <a16:creationId xmlns:a16="http://schemas.microsoft.com/office/drawing/2014/main" id="{5A7C8466-D226-48AF-A422-BD734015E2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5943" y="2576913"/>
                <a:ext cx="398376" cy="195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667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52288" name="Line 13">
                <a:extLst>
                  <a:ext uri="{FF2B5EF4-FFF2-40B4-BE49-F238E27FC236}">
                    <a16:creationId xmlns:a16="http://schemas.microsoft.com/office/drawing/2014/main" id="{757C6956-1B04-492B-A967-E5EEF25569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0760" y="2827946"/>
                <a:ext cx="431703" cy="23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2284" name="组合 13">
              <a:extLst>
                <a:ext uri="{FF2B5EF4-FFF2-40B4-BE49-F238E27FC236}">
                  <a16:creationId xmlns:a16="http://schemas.microsoft.com/office/drawing/2014/main" id="{8A3458A2-22CD-4CF7-AE45-D5391CB31F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12050" y="2255838"/>
              <a:ext cx="542925" cy="261937"/>
              <a:chOff x="5886884" y="2588928"/>
              <a:chExt cx="544535" cy="262593"/>
            </a:xfrm>
          </p:grpSpPr>
          <p:sp>
            <p:nvSpPr>
              <p:cNvPr id="52285" name="Rectangle 31">
                <a:extLst>
                  <a:ext uri="{FF2B5EF4-FFF2-40B4-BE49-F238E27FC236}">
                    <a16:creationId xmlns:a16="http://schemas.microsoft.com/office/drawing/2014/main" id="{29D72E47-0B46-4273-AF06-E7E402BBF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6705" y="2588928"/>
                <a:ext cx="504714" cy="215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667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52286" name="Line 13">
                <a:extLst>
                  <a:ext uri="{FF2B5EF4-FFF2-40B4-BE49-F238E27FC236}">
                    <a16:creationId xmlns:a16="http://schemas.microsoft.com/office/drawing/2014/main" id="{7999A12F-DA93-4E54-B1FE-5FFFC91F1A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86884" y="2849143"/>
                <a:ext cx="431705" cy="23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BE25F31-11E2-4C4B-9FCA-CEAA880E2CCB}"/>
              </a:ext>
            </a:extLst>
          </p:cNvPr>
          <p:cNvGrpSpPr>
            <a:grpSpLocks/>
          </p:cNvGrpSpPr>
          <p:nvPr/>
        </p:nvGrpSpPr>
        <p:grpSpPr bwMode="auto">
          <a:xfrm>
            <a:off x="1322918" y="1725085"/>
            <a:ext cx="9410700" cy="1680633"/>
            <a:chOff x="850900" y="3308350"/>
            <a:chExt cx="7058025" cy="1260475"/>
          </a:xfrm>
        </p:grpSpPr>
        <p:grpSp>
          <p:nvGrpSpPr>
            <p:cNvPr id="52233" name="组合 2">
              <a:extLst>
                <a:ext uri="{FF2B5EF4-FFF2-40B4-BE49-F238E27FC236}">
                  <a16:creationId xmlns:a16="http://schemas.microsoft.com/office/drawing/2014/main" id="{DC79015B-7EB5-43BB-9366-0E10AD4A2D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4138" y="3354388"/>
              <a:ext cx="1355725" cy="731837"/>
              <a:chOff x="245793" y="5141767"/>
              <a:chExt cx="1356754" cy="976968"/>
            </a:xfrm>
          </p:grpSpPr>
          <p:sp>
            <p:nvSpPr>
              <p:cNvPr id="103472" name="Oval 7">
                <a:extLst>
                  <a:ext uri="{FF2B5EF4-FFF2-40B4-BE49-F238E27FC236}">
                    <a16:creationId xmlns:a16="http://schemas.microsoft.com/office/drawing/2014/main" id="{5ED2F3B7-26AD-4B67-A375-7E6695016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792" y="5733034"/>
                <a:ext cx="360637" cy="36027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667" b="1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2268" name="Rectangle 31">
                <a:extLst>
                  <a:ext uri="{FF2B5EF4-FFF2-40B4-BE49-F238E27FC236}">
                    <a16:creationId xmlns:a16="http://schemas.microsoft.com/office/drawing/2014/main" id="{B54D7514-6B6D-47A3-9D68-2282BF510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8771" y="5589586"/>
                <a:ext cx="504825" cy="287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667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03474" name="Oval 29">
                <a:extLst>
                  <a:ext uri="{FF2B5EF4-FFF2-40B4-BE49-F238E27FC236}">
                    <a16:creationId xmlns:a16="http://schemas.microsoft.com/office/drawing/2014/main" id="{8409C39D-8A1C-4C2D-AD6A-10F0C038E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9960" y="5756345"/>
                <a:ext cx="360636" cy="36239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667" b="1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52270" name="Line 27">
                <a:extLst>
                  <a:ext uri="{FF2B5EF4-FFF2-40B4-BE49-F238E27FC236}">
                    <a16:creationId xmlns:a16="http://schemas.microsoft.com/office/drawing/2014/main" id="{7DD48F38-87D9-4C56-A3B7-B1890D520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155" y="5915987"/>
                <a:ext cx="4041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271" name="Freeform 19">
                <a:extLst>
                  <a:ext uri="{FF2B5EF4-FFF2-40B4-BE49-F238E27FC236}">
                    <a16:creationId xmlns:a16="http://schemas.microsoft.com/office/drawing/2014/main" id="{F52FF51C-AF4B-43E1-9BF0-C006F7151B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2779" y="5456748"/>
                <a:ext cx="382588" cy="300036"/>
              </a:xfrm>
              <a:custGeom>
                <a:avLst/>
                <a:gdLst>
                  <a:gd name="T0" fmla="*/ 2147483646 w 241"/>
                  <a:gd name="T1" fmla="*/ 2147483646 h 189"/>
                  <a:gd name="T2" fmla="*/ 2147483646 w 241"/>
                  <a:gd name="T3" fmla="*/ 2147483646 h 189"/>
                  <a:gd name="T4" fmla="*/ 2147483646 w 241"/>
                  <a:gd name="T5" fmla="*/ 2147483646 h 189"/>
                  <a:gd name="T6" fmla="*/ 2147483646 w 241"/>
                  <a:gd name="T7" fmla="*/ 2147483646 h 189"/>
                  <a:gd name="T8" fmla="*/ 2147483646 w 241"/>
                  <a:gd name="T9" fmla="*/ 2147483646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1"/>
                  <a:gd name="T16" fmla="*/ 0 h 189"/>
                  <a:gd name="T17" fmla="*/ 241 w 24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1" h="189">
                    <a:moveTo>
                      <a:pt x="52" y="189"/>
                    </a:moveTo>
                    <a:cubicBezTo>
                      <a:pt x="26" y="181"/>
                      <a:pt x="0" y="173"/>
                      <a:pt x="7" y="143"/>
                    </a:cubicBezTo>
                    <a:cubicBezTo>
                      <a:pt x="14" y="113"/>
                      <a:pt x="59" y="14"/>
                      <a:pt x="97" y="7"/>
                    </a:cubicBezTo>
                    <a:cubicBezTo>
                      <a:pt x="135" y="0"/>
                      <a:pt x="225" y="68"/>
                      <a:pt x="233" y="98"/>
                    </a:cubicBezTo>
                    <a:cubicBezTo>
                      <a:pt x="241" y="128"/>
                      <a:pt x="192" y="158"/>
                      <a:pt x="143" y="18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272" name="Rectangle 20">
                <a:extLst>
                  <a:ext uri="{FF2B5EF4-FFF2-40B4-BE49-F238E27FC236}">
                    <a16:creationId xmlns:a16="http://schemas.microsoft.com/office/drawing/2014/main" id="{B3F8ABA3-5A90-4EA4-9A28-8C9BC2743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7721" y="5141767"/>
                <a:ext cx="504826" cy="287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667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d</a:t>
                </a:r>
              </a:p>
            </p:txBody>
          </p:sp>
        </p:grpSp>
        <p:sp>
          <p:nvSpPr>
            <p:cNvPr id="52234" name="Rectangle 20">
              <a:extLst>
                <a:ext uri="{FF2B5EF4-FFF2-40B4-BE49-F238E27FC236}">
                  <a16:creationId xmlns:a16="http://schemas.microsoft.com/office/drawing/2014/main" id="{51D7E0A5-DA79-4E32-9CB2-6BB5974F9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013" y="3381375"/>
              <a:ext cx="5048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667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52235" name="组合 21510">
              <a:extLst>
                <a:ext uri="{FF2B5EF4-FFF2-40B4-BE49-F238E27FC236}">
                  <a16:creationId xmlns:a16="http://schemas.microsoft.com/office/drawing/2014/main" id="{CD88DD1C-1CC3-427D-8F8C-9AB5F3F698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4413" y="3616325"/>
              <a:ext cx="1854200" cy="952500"/>
              <a:chOff x="1175657" y="5157316"/>
              <a:chExt cx="1854869" cy="1270543"/>
            </a:xfrm>
          </p:grpSpPr>
          <p:sp>
            <p:nvSpPr>
              <p:cNvPr id="52258" name="Rectangle 9">
                <a:extLst>
                  <a:ext uri="{FF2B5EF4-FFF2-40B4-BE49-F238E27FC236}">
                    <a16:creationId xmlns:a16="http://schemas.microsoft.com/office/drawing/2014/main" id="{D6BCD043-4161-442F-8C50-487C27873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767" y="6140522"/>
                <a:ext cx="504825" cy="287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667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ε</a:t>
                </a:r>
              </a:p>
            </p:txBody>
          </p:sp>
          <p:sp>
            <p:nvSpPr>
              <p:cNvPr id="103464" name="Oval 10">
                <a:extLst>
                  <a:ext uri="{FF2B5EF4-FFF2-40B4-BE49-F238E27FC236}">
                    <a16:creationId xmlns:a16="http://schemas.microsoft.com/office/drawing/2014/main" id="{EE5D9A35-C2FE-4E69-AB80-9067DCBC3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7626" y="5434717"/>
                <a:ext cx="358904" cy="36210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667" b="1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52260" name="Rectangle 14">
                <a:extLst>
                  <a:ext uri="{FF2B5EF4-FFF2-40B4-BE49-F238E27FC236}">
                    <a16:creationId xmlns:a16="http://schemas.microsoft.com/office/drawing/2014/main" id="{8B208B62-F729-4A1E-BC70-5BB24B375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6652" y="5304068"/>
                <a:ext cx="504825" cy="287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.</a:t>
                </a:r>
              </a:p>
            </p:txBody>
          </p:sp>
          <p:sp>
            <p:nvSpPr>
              <p:cNvPr id="52261" name="Line 13">
                <a:extLst>
                  <a:ext uri="{FF2B5EF4-FFF2-40B4-BE49-F238E27FC236}">
                    <a16:creationId xmlns:a16="http://schemas.microsoft.com/office/drawing/2014/main" id="{920DC1D0-D20E-407A-BC6D-17087D671A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8692" y="5622742"/>
                <a:ext cx="4318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467" name="Oval 15">
                <a:extLst>
                  <a:ext uri="{FF2B5EF4-FFF2-40B4-BE49-F238E27FC236}">
                    <a16:creationId xmlns:a16="http://schemas.microsoft.com/office/drawing/2014/main" id="{3C3E31B2-4A69-41C6-85B5-0DD7963CB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4061" y="5428365"/>
                <a:ext cx="360493" cy="35998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667" b="1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52263" name="Line 13">
                <a:extLst>
                  <a:ext uri="{FF2B5EF4-FFF2-40B4-BE49-F238E27FC236}">
                    <a16:creationId xmlns:a16="http://schemas.microsoft.com/office/drawing/2014/main" id="{53BE0C71-3744-4220-ACB8-97DBF1D16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2239" y="5613671"/>
                <a:ext cx="4318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264" name="Freeform 19">
                <a:extLst>
                  <a:ext uri="{FF2B5EF4-FFF2-40B4-BE49-F238E27FC236}">
                    <a16:creationId xmlns:a16="http://schemas.microsoft.com/office/drawing/2014/main" id="{B9A28CC1-BEA6-489C-A4D6-10D3716C3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938" y="5157316"/>
                <a:ext cx="382588" cy="300037"/>
              </a:xfrm>
              <a:custGeom>
                <a:avLst/>
                <a:gdLst>
                  <a:gd name="T0" fmla="*/ 2147483646 w 241"/>
                  <a:gd name="T1" fmla="*/ 2147483646 h 189"/>
                  <a:gd name="T2" fmla="*/ 2147483646 w 241"/>
                  <a:gd name="T3" fmla="*/ 2147483646 h 189"/>
                  <a:gd name="T4" fmla="*/ 2147483646 w 241"/>
                  <a:gd name="T5" fmla="*/ 2147483646 h 189"/>
                  <a:gd name="T6" fmla="*/ 2147483646 w 241"/>
                  <a:gd name="T7" fmla="*/ 2147483646 h 189"/>
                  <a:gd name="T8" fmla="*/ 2147483646 w 241"/>
                  <a:gd name="T9" fmla="*/ 2147483646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1"/>
                  <a:gd name="T16" fmla="*/ 0 h 189"/>
                  <a:gd name="T17" fmla="*/ 241 w 24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1" h="189">
                    <a:moveTo>
                      <a:pt x="52" y="189"/>
                    </a:moveTo>
                    <a:cubicBezTo>
                      <a:pt x="26" y="181"/>
                      <a:pt x="0" y="173"/>
                      <a:pt x="7" y="143"/>
                    </a:cubicBezTo>
                    <a:cubicBezTo>
                      <a:pt x="14" y="113"/>
                      <a:pt x="59" y="14"/>
                      <a:pt x="97" y="7"/>
                    </a:cubicBezTo>
                    <a:cubicBezTo>
                      <a:pt x="135" y="0"/>
                      <a:pt x="225" y="68"/>
                      <a:pt x="233" y="98"/>
                    </a:cubicBezTo>
                    <a:cubicBezTo>
                      <a:pt x="241" y="128"/>
                      <a:pt x="192" y="158"/>
                      <a:pt x="143" y="18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265" name="Rectangle 31">
                <a:extLst>
                  <a:ext uri="{FF2B5EF4-FFF2-40B4-BE49-F238E27FC236}">
                    <a16:creationId xmlns:a16="http://schemas.microsoft.com/office/drawing/2014/main" id="{0C1945A3-BD0B-4828-8BFC-E3FA6A41C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9588" y="5283790"/>
                <a:ext cx="504825" cy="287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667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50" name="任意多边形 149">
                <a:extLst>
                  <a:ext uri="{FF2B5EF4-FFF2-40B4-BE49-F238E27FC236}">
                    <a16:creationId xmlns:a16="http://schemas.microsoft.com/office/drawing/2014/main" id="{3F4E700D-B53C-4DC6-B3A8-2801A48B9875}"/>
                  </a:ext>
                </a:extLst>
              </p:cNvPr>
              <p:cNvSpPr/>
              <p:nvPr/>
            </p:nvSpPr>
            <p:spPr>
              <a:xfrm>
                <a:off x="1175656" y="5807410"/>
                <a:ext cx="1626187" cy="332459"/>
              </a:xfrm>
              <a:custGeom>
                <a:avLst/>
                <a:gdLst>
                  <a:gd name="connsiteX0" fmla="*/ 0 w 1625600"/>
                  <a:gd name="connsiteY0" fmla="*/ 0 h 334293"/>
                  <a:gd name="connsiteX1" fmla="*/ 885372 w 1625600"/>
                  <a:gd name="connsiteY1" fmla="*/ 333828 h 334293"/>
                  <a:gd name="connsiteX2" fmla="*/ 1625600 w 1625600"/>
                  <a:gd name="connsiteY2" fmla="*/ 58057 h 33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5600" h="334293">
                    <a:moveTo>
                      <a:pt x="0" y="0"/>
                    </a:moveTo>
                    <a:cubicBezTo>
                      <a:pt x="307219" y="162076"/>
                      <a:pt x="614439" y="324152"/>
                      <a:pt x="885372" y="333828"/>
                    </a:cubicBezTo>
                    <a:cubicBezTo>
                      <a:pt x="1156305" y="343504"/>
                      <a:pt x="1390952" y="200780"/>
                      <a:pt x="1625600" y="58057"/>
                    </a:cubicBezTo>
                  </a:path>
                </a:pathLst>
              </a:cu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Candara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52236" name="组合 21511">
              <a:extLst>
                <a:ext uri="{FF2B5EF4-FFF2-40B4-BE49-F238E27FC236}">
                  <a16:creationId xmlns:a16="http://schemas.microsoft.com/office/drawing/2014/main" id="{AE206933-EBB0-40B4-A653-F5C64E4F25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4300" y="3308350"/>
              <a:ext cx="2714625" cy="1190625"/>
              <a:chOff x="3055077" y="4746748"/>
              <a:chExt cx="2712592" cy="1588857"/>
            </a:xfrm>
          </p:grpSpPr>
          <p:sp>
            <p:nvSpPr>
              <p:cNvPr id="52240" name="Line 27">
                <a:extLst>
                  <a:ext uri="{FF2B5EF4-FFF2-40B4-BE49-F238E27FC236}">
                    <a16:creationId xmlns:a16="http://schemas.microsoft.com/office/drawing/2014/main" id="{D516D718-CAFE-49D7-AC08-04B21C7EBA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3055" y="5640724"/>
                <a:ext cx="38798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241" name="Rectangle 44">
                <a:extLst>
                  <a:ext uri="{FF2B5EF4-FFF2-40B4-BE49-F238E27FC236}">
                    <a16:creationId xmlns:a16="http://schemas.microsoft.com/office/drawing/2014/main" id="{FDD6B529-AE04-4F81-9A88-EE88CF2E7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3754" y="4865383"/>
                <a:ext cx="793156" cy="290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03447" name="Oval 15">
                <a:extLst>
                  <a:ext uri="{FF2B5EF4-FFF2-40B4-BE49-F238E27FC236}">
                    <a16:creationId xmlns:a16="http://schemas.microsoft.com/office/drawing/2014/main" id="{D4134EAB-292D-4598-9D48-CC2E1F09D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0145" y="5460674"/>
                <a:ext cx="360093" cy="36014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667" b="1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52243" name="Line 16">
                <a:extLst>
                  <a:ext uri="{FF2B5EF4-FFF2-40B4-BE49-F238E27FC236}">
                    <a16:creationId xmlns:a16="http://schemas.microsoft.com/office/drawing/2014/main" id="{8DE47125-A108-400E-9253-72F1D14FAA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54016" y="5641065"/>
                <a:ext cx="4333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244" name="Oval 39">
                <a:extLst>
                  <a:ext uri="{FF2B5EF4-FFF2-40B4-BE49-F238E27FC236}">
                    <a16:creationId xmlns:a16="http://schemas.microsoft.com/office/drawing/2014/main" id="{DE74BC43-0674-460E-B143-B84FA4494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175" y="5356126"/>
                <a:ext cx="503238" cy="5032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2245" name="Rectangle 20">
                <a:extLst>
                  <a:ext uri="{FF2B5EF4-FFF2-40B4-BE49-F238E27FC236}">
                    <a16:creationId xmlns:a16="http://schemas.microsoft.com/office/drawing/2014/main" id="{9C6FA22E-6361-44E6-8DB6-0A9953EB3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677" y="5289235"/>
                <a:ext cx="398463" cy="260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158" name="任意多边形 157">
                <a:extLst>
                  <a:ext uri="{FF2B5EF4-FFF2-40B4-BE49-F238E27FC236}">
                    <a16:creationId xmlns:a16="http://schemas.microsoft.com/office/drawing/2014/main" id="{FF284CA6-302E-4CA7-92BE-D2FDB6B39226}"/>
                  </a:ext>
                </a:extLst>
              </p:cNvPr>
              <p:cNvSpPr/>
              <p:nvPr/>
            </p:nvSpPr>
            <p:spPr>
              <a:xfrm>
                <a:off x="3759399" y="5166206"/>
                <a:ext cx="842331" cy="275402"/>
              </a:xfrm>
              <a:custGeom>
                <a:avLst/>
                <a:gdLst>
                  <a:gd name="connsiteX0" fmla="*/ 0 w 841829"/>
                  <a:gd name="connsiteY0" fmla="*/ 275906 h 275906"/>
                  <a:gd name="connsiteX1" fmla="*/ 333829 w 841829"/>
                  <a:gd name="connsiteY1" fmla="*/ 135 h 275906"/>
                  <a:gd name="connsiteX2" fmla="*/ 841829 w 841829"/>
                  <a:gd name="connsiteY2" fmla="*/ 246878 h 27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41829" h="275906">
                    <a:moveTo>
                      <a:pt x="0" y="275906"/>
                    </a:moveTo>
                    <a:cubicBezTo>
                      <a:pt x="96762" y="140439"/>
                      <a:pt x="193524" y="4973"/>
                      <a:pt x="333829" y="135"/>
                    </a:cubicBezTo>
                    <a:cubicBezTo>
                      <a:pt x="474134" y="-4703"/>
                      <a:pt x="657981" y="121087"/>
                      <a:pt x="841829" y="246878"/>
                    </a:cubicBezTo>
                  </a:path>
                </a:pathLst>
              </a:cu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Candara"/>
                  <a:ea typeface="华文楷体" panose="02010600040101010101" pitchFamily="2" charset="-122"/>
                </a:endParaRPr>
              </a:p>
            </p:txBody>
          </p:sp>
          <p:sp>
            <p:nvSpPr>
              <p:cNvPr id="159" name="任意多边形 158">
                <a:extLst>
                  <a:ext uri="{FF2B5EF4-FFF2-40B4-BE49-F238E27FC236}">
                    <a16:creationId xmlns:a16="http://schemas.microsoft.com/office/drawing/2014/main" id="{E70C34C1-EC58-4C6B-923D-6820C5DB7537}"/>
                  </a:ext>
                </a:extLst>
              </p:cNvPr>
              <p:cNvSpPr/>
              <p:nvPr/>
            </p:nvSpPr>
            <p:spPr>
              <a:xfrm>
                <a:off x="3762572" y="5837762"/>
                <a:ext cx="856608" cy="165241"/>
              </a:xfrm>
              <a:custGeom>
                <a:avLst/>
                <a:gdLst>
                  <a:gd name="connsiteX0" fmla="*/ 0 w 856343"/>
                  <a:gd name="connsiteY0" fmla="*/ 29029 h 333939"/>
                  <a:gd name="connsiteX1" fmla="*/ 420915 w 856343"/>
                  <a:gd name="connsiteY1" fmla="*/ 333829 h 333939"/>
                  <a:gd name="connsiteX2" fmla="*/ 856343 w 856343"/>
                  <a:gd name="connsiteY2" fmla="*/ 0 h 333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343" h="333939">
                    <a:moveTo>
                      <a:pt x="0" y="29029"/>
                    </a:moveTo>
                    <a:cubicBezTo>
                      <a:pt x="139095" y="183848"/>
                      <a:pt x="278191" y="338667"/>
                      <a:pt x="420915" y="333829"/>
                    </a:cubicBezTo>
                    <a:cubicBezTo>
                      <a:pt x="563639" y="328991"/>
                      <a:pt x="709991" y="164495"/>
                      <a:pt x="856343" y="0"/>
                    </a:cubicBezTo>
                  </a:path>
                </a:pathLst>
              </a:cu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Candara"/>
                  <a:ea typeface="华文楷体" panose="02010600040101010101" pitchFamily="2" charset="-122"/>
                </a:endParaRPr>
              </a:p>
            </p:txBody>
          </p:sp>
          <p:sp>
            <p:nvSpPr>
              <p:cNvPr id="52248" name="Rectangle 9">
                <a:extLst>
                  <a:ext uri="{FF2B5EF4-FFF2-40B4-BE49-F238E27FC236}">
                    <a16:creationId xmlns:a16="http://schemas.microsoft.com/office/drawing/2014/main" id="{B47C13FD-B07B-4B24-8B34-C99945B4F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2599" y="5666198"/>
                <a:ext cx="421252" cy="287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667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ε</a:t>
                </a:r>
              </a:p>
            </p:txBody>
          </p:sp>
          <p:sp>
            <p:nvSpPr>
              <p:cNvPr id="52249" name="Rectangle 9">
                <a:extLst>
                  <a:ext uri="{FF2B5EF4-FFF2-40B4-BE49-F238E27FC236}">
                    <a16:creationId xmlns:a16="http://schemas.microsoft.com/office/drawing/2014/main" id="{16CE8551-E47C-4225-B3BB-AC0E27939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8646" y="5285245"/>
                <a:ext cx="504825" cy="287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-</a:t>
                </a:r>
              </a:p>
            </p:txBody>
          </p:sp>
          <p:sp>
            <p:nvSpPr>
              <p:cNvPr id="103455" name="Oval 7">
                <a:extLst>
                  <a:ext uri="{FF2B5EF4-FFF2-40B4-BE49-F238E27FC236}">
                    <a16:creationId xmlns:a16="http://schemas.microsoft.com/office/drawing/2014/main" id="{99904EB0-F4B5-4F2E-8B77-8F8983182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4063" y="5439489"/>
                <a:ext cx="360093" cy="36014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667" b="1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2251" name="Rectangle 31">
                <a:extLst>
                  <a:ext uri="{FF2B5EF4-FFF2-40B4-BE49-F238E27FC236}">
                    <a16:creationId xmlns:a16="http://schemas.microsoft.com/office/drawing/2014/main" id="{AFAB4C70-1362-4D27-BCF8-41ED0B04E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947" y="5288860"/>
                <a:ext cx="504825" cy="287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667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03457" name="Oval 29">
                <a:extLst>
                  <a:ext uri="{FF2B5EF4-FFF2-40B4-BE49-F238E27FC236}">
                    <a16:creationId xmlns:a16="http://schemas.microsoft.com/office/drawing/2014/main" id="{AADF7AFD-233F-4AA0-94D3-08E716819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4046" y="5435252"/>
                <a:ext cx="360093" cy="36014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667" b="1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52253" name="Line 27">
                <a:extLst>
                  <a:ext uri="{FF2B5EF4-FFF2-40B4-BE49-F238E27FC236}">
                    <a16:creationId xmlns:a16="http://schemas.microsoft.com/office/drawing/2014/main" id="{49B8E37F-364F-430C-AA4C-AC8E4DB49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6054" y="5607130"/>
                <a:ext cx="336122" cy="168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254" name="Freeform 19">
                <a:extLst>
                  <a:ext uri="{FF2B5EF4-FFF2-40B4-BE49-F238E27FC236}">
                    <a16:creationId xmlns:a16="http://schemas.microsoft.com/office/drawing/2014/main" id="{6B70CC5A-3470-43CC-B1F3-A56DF5E84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4816" y="5057140"/>
                <a:ext cx="382588" cy="300037"/>
              </a:xfrm>
              <a:custGeom>
                <a:avLst/>
                <a:gdLst>
                  <a:gd name="T0" fmla="*/ 2147483646 w 241"/>
                  <a:gd name="T1" fmla="*/ 2147483646 h 189"/>
                  <a:gd name="T2" fmla="*/ 2147483646 w 241"/>
                  <a:gd name="T3" fmla="*/ 2147483646 h 189"/>
                  <a:gd name="T4" fmla="*/ 2147483646 w 241"/>
                  <a:gd name="T5" fmla="*/ 2147483646 h 189"/>
                  <a:gd name="T6" fmla="*/ 2147483646 w 241"/>
                  <a:gd name="T7" fmla="*/ 2147483646 h 189"/>
                  <a:gd name="T8" fmla="*/ 2147483646 w 241"/>
                  <a:gd name="T9" fmla="*/ 2147483646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1"/>
                  <a:gd name="T16" fmla="*/ 0 h 189"/>
                  <a:gd name="T17" fmla="*/ 241 w 24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1" h="189">
                    <a:moveTo>
                      <a:pt x="52" y="189"/>
                    </a:moveTo>
                    <a:cubicBezTo>
                      <a:pt x="26" y="181"/>
                      <a:pt x="0" y="173"/>
                      <a:pt x="7" y="143"/>
                    </a:cubicBezTo>
                    <a:cubicBezTo>
                      <a:pt x="14" y="113"/>
                      <a:pt x="59" y="14"/>
                      <a:pt x="97" y="7"/>
                    </a:cubicBezTo>
                    <a:cubicBezTo>
                      <a:pt x="135" y="0"/>
                      <a:pt x="225" y="68"/>
                      <a:pt x="233" y="98"/>
                    </a:cubicBezTo>
                    <a:cubicBezTo>
                      <a:pt x="241" y="128"/>
                      <a:pt x="192" y="158"/>
                      <a:pt x="143" y="18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255" name="Rectangle 20">
                <a:extLst>
                  <a:ext uri="{FF2B5EF4-FFF2-40B4-BE49-F238E27FC236}">
                    <a16:creationId xmlns:a16="http://schemas.microsoft.com/office/drawing/2014/main" id="{F8B40329-73C4-4C67-BE7D-0385E104B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844" y="4746748"/>
                <a:ext cx="504825" cy="287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667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68" name="任意多边形 167">
                <a:extLst>
                  <a:ext uri="{FF2B5EF4-FFF2-40B4-BE49-F238E27FC236}">
                    <a16:creationId xmlns:a16="http://schemas.microsoft.com/office/drawing/2014/main" id="{91414ECA-7C14-4A74-BC8E-01B86C46D8FB}"/>
                  </a:ext>
                </a:extLst>
              </p:cNvPr>
              <p:cNvSpPr/>
              <p:nvPr/>
            </p:nvSpPr>
            <p:spPr>
              <a:xfrm>
                <a:off x="3055077" y="5854710"/>
                <a:ext cx="2355672" cy="480895"/>
              </a:xfrm>
              <a:custGeom>
                <a:avLst/>
                <a:gdLst>
                  <a:gd name="connsiteX0" fmla="*/ 0 w 2743200"/>
                  <a:gd name="connsiteY0" fmla="*/ 0 h 756045"/>
                  <a:gd name="connsiteX1" fmla="*/ 1538515 w 2743200"/>
                  <a:gd name="connsiteY1" fmla="*/ 754743 h 756045"/>
                  <a:gd name="connsiteX2" fmla="*/ 2743200 w 2743200"/>
                  <a:gd name="connsiteY2" fmla="*/ 145143 h 756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43200" h="756045">
                    <a:moveTo>
                      <a:pt x="0" y="0"/>
                    </a:moveTo>
                    <a:cubicBezTo>
                      <a:pt x="540657" y="365276"/>
                      <a:pt x="1081315" y="730553"/>
                      <a:pt x="1538515" y="754743"/>
                    </a:cubicBezTo>
                    <a:cubicBezTo>
                      <a:pt x="1995715" y="778933"/>
                      <a:pt x="2369457" y="462038"/>
                      <a:pt x="2743200" y="145143"/>
                    </a:cubicBezTo>
                  </a:path>
                </a:pathLst>
              </a:cu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Candara"/>
                  <a:ea typeface="华文楷体" panose="02010600040101010101" pitchFamily="2" charset="-122"/>
                </a:endParaRPr>
              </a:p>
            </p:txBody>
          </p:sp>
          <p:sp>
            <p:nvSpPr>
              <p:cNvPr id="52257" name="Rectangle 9">
                <a:extLst>
                  <a:ext uri="{FF2B5EF4-FFF2-40B4-BE49-F238E27FC236}">
                    <a16:creationId xmlns:a16="http://schemas.microsoft.com/office/drawing/2014/main" id="{441B7DB3-E953-42DA-90FE-525C62E4A7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766" y="5965909"/>
                <a:ext cx="421252" cy="287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667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ε</a:t>
                </a:r>
              </a:p>
            </p:txBody>
          </p:sp>
        </p:grp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BBCF8BFD-6A36-4FA0-8DF9-7DBFCE70C1A3}"/>
                </a:ext>
              </a:extLst>
            </p:cNvPr>
            <p:cNvSpPr/>
            <p:nvPr/>
          </p:nvSpPr>
          <p:spPr>
            <a:xfrm>
              <a:off x="850900" y="3727450"/>
              <a:ext cx="935037" cy="344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3333" b="1" i="1" dirty="0">
                  <a:solidFill>
                    <a:prstClr val="black"/>
                  </a:solidFill>
                  <a:latin typeface="Times New Roman" pitchFamily="18" charset="0"/>
                  <a:ea typeface="华文楷体" panose="02010600040101010101" pitchFamily="2" charset="-122"/>
                  <a:cs typeface="Times New Roman" pitchFamily="18" charset="0"/>
                </a:rPr>
                <a:t>NFA</a:t>
              </a:r>
              <a:r>
                <a:rPr lang="zh-CN" altLang="en-US" sz="3333" b="1" i="1" dirty="0">
                  <a:solidFill>
                    <a:prstClr val="black"/>
                  </a:solidFill>
                  <a:latin typeface="Times New Roman" pitchFamily="18" charset="0"/>
                  <a:ea typeface="华文楷体" panose="02010600040101010101" pitchFamily="2" charset="-122"/>
                  <a:cs typeface="Times New Roman" pitchFamily="18" charset="0"/>
                </a:rPr>
                <a:t>：</a:t>
              </a:r>
            </a:p>
          </p:txBody>
        </p:sp>
        <p:sp>
          <p:nvSpPr>
            <p:cNvPr id="52238" name="Rectangle 22">
              <a:extLst>
                <a:ext uri="{FF2B5EF4-FFF2-40B4-BE49-F238E27FC236}">
                  <a16:creationId xmlns:a16="http://schemas.microsoft.com/office/drawing/2014/main" id="{5FE4DB37-F36E-4CC8-A9E3-62FEDDF83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538" y="3781425"/>
              <a:ext cx="5048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667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start</a:t>
              </a:r>
            </a:p>
          </p:txBody>
        </p:sp>
        <p:sp>
          <p:nvSpPr>
            <p:cNvPr id="52239" name="Line 27">
              <a:extLst>
                <a:ext uri="{FF2B5EF4-FFF2-40B4-BE49-F238E27FC236}">
                  <a16:creationId xmlns:a16="http://schemas.microsoft.com/office/drawing/2014/main" id="{9D508BAB-18AE-44DA-AF43-36E2A730A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0" y="3933825"/>
              <a:ext cx="3317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3" name="标题 5">
            <a:extLst>
              <a:ext uri="{FF2B5EF4-FFF2-40B4-BE49-F238E27FC236}">
                <a16:creationId xmlns:a16="http://schemas.microsoft.com/office/drawing/2014/main" id="{B05CD3BB-9F31-4106-AD85-A7B243DA4F28}"/>
              </a:ext>
            </a:extLst>
          </p:cNvPr>
          <p:cNvSpPr txBox="1">
            <a:spLocks/>
          </p:cNvSpPr>
          <p:nvPr/>
        </p:nvSpPr>
        <p:spPr bwMode="auto">
          <a:xfrm>
            <a:off x="1007533" y="357718"/>
            <a:ext cx="10574867" cy="47836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baseline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1219170" eaLnBrk="1" hangingPunct="1">
              <a:defRPr/>
            </a:pPr>
            <a:r>
              <a:rPr lang="zh-CN" altLang="en-US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⑦从</a:t>
            </a:r>
            <a:r>
              <a:rPr lang="en-US" altLang="zh-CN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NFA</a:t>
            </a:r>
            <a:r>
              <a:rPr lang="zh-CN" altLang="en-US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DFA</a:t>
            </a:r>
            <a:r>
              <a:rPr lang="zh-CN" altLang="en-US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：子集构造法</a:t>
            </a:r>
          </a:p>
        </p:txBody>
      </p:sp>
      <p:grpSp>
        <p:nvGrpSpPr>
          <p:cNvPr id="52230" name="组合 44">
            <a:extLst>
              <a:ext uri="{FF2B5EF4-FFF2-40B4-BE49-F238E27FC236}">
                <a16:creationId xmlns:a16="http://schemas.microsoft.com/office/drawing/2014/main" id="{58E75C5A-4971-426B-A083-DFFBA0DE4E9E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5" name="五边形 94">
              <a:extLst>
                <a:ext uri="{FF2B5EF4-FFF2-40B4-BE49-F238E27FC236}">
                  <a16:creationId xmlns:a16="http://schemas.microsoft.com/office/drawing/2014/main" id="{E85290F5-E26C-4E20-95B3-6916E4E265BD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2232" name="五边形 46">
              <a:extLst>
                <a:ext uri="{FF2B5EF4-FFF2-40B4-BE49-F238E27FC236}">
                  <a16:creationId xmlns:a16="http://schemas.microsoft.com/office/drawing/2014/main" id="{4EC573ED-9D5B-4452-B6B1-4840D1E76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50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8B1BC0B9-AB77-4DEE-9799-DF72CADDF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2501" y="1809751"/>
            <a:ext cx="6159500" cy="4328583"/>
          </a:xfrm>
        </p:spPr>
        <p:txBody>
          <a:bodyPr/>
          <a:lstStyle/>
          <a:p>
            <a:pPr eaLnBrk="1" hangingPunct="1">
              <a:lnSpc>
                <a:spcPts val="5333"/>
              </a:lnSpc>
              <a:buNone/>
              <a:defRPr/>
            </a:pPr>
            <a:r>
              <a:rPr lang="en-US" altLang="zh-CN" sz="3333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3333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单词的描述</a:t>
            </a:r>
          </a:p>
          <a:p>
            <a:pPr eaLnBrk="1" hangingPunct="1">
              <a:lnSpc>
                <a:spcPts val="5333"/>
              </a:lnSpc>
              <a:buNone/>
              <a:defRPr/>
            </a:pPr>
            <a:r>
              <a:rPr lang="en-US" altLang="zh-CN" sz="3333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333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单词的识别</a:t>
            </a:r>
          </a:p>
          <a:p>
            <a:pPr eaLnBrk="1" hangingPunct="1">
              <a:lnSpc>
                <a:spcPts val="5333"/>
              </a:lnSpc>
              <a:buNone/>
              <a:defRPr/>
            </a:pPr>
            <a:r>
              <a:rPr lang="en-US" altLang="zh-CN" sz="3333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3333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词法分析阶段的错误处理</a:t>
            </a:r>
            <a:endParaRPr lang="en-US" altLang="zh-CN" sz="3333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ts val="5333"/>
              </a:lnSpc>
              <a:buNone/>
              <a:defRPr/>
            </a:pPr>
            <a:r>
              <a:rPr lang="en-US" altLang="zh-CN" sz="3333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</a:t>
            </a:r>
            <a:r>
              <a:rPr lang="zh-CN" altLang="en-US" sz="3333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词法分析器生成工具</a:t>
            </a:r>
            <a:r>
              <a:rPr lang="en-US" altLang="zh-CN" sz="3333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Lex</a:t>
            </a:r>
            <a:r>
              <a:rPr lang="en-US" altLang="zh-CN" sz="3333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333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sz="3333" b="1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A28274-E979-4C06-BA55-0EF9DA784A36}"/>
              </a:ext>
            </a:extLst>
          </p:cNvPr>
          <p:cNvSpPr/>
          <p:nvPr/>
        </p:nvSpPr>
        <p:spPr>
          <a:xfrm>
            <a:off x="0" y="0"/>
            <a:ext cx="12192000" cy="2000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anchor="ctr"/>
          <a:lstStyle/>
          <a:p>
            <a:pPr algn="ctr" defTabSz="1219170" eaLnBrk="0" hangingPunct="0">
              <a:defRPr/>
            </a:pPr>
            <a:endParaRPr lang="zh-CN" altLang="en-US" sz="2133" dirty="0">
              <a:solidFill>
                <a:prstClr val="black">
                  <a:lumMod val="85000"/>
                  <a:lumOff val="15000"/>
                </a:prstClr>
              </a:solidFill>
              <a:latin typeface="Candara"/>
              <a:ea typeface="华文楷体" panose="02010600040101010101" pitchFamily="2" charset="-122"/>
            </a:endParaRPr>
          </a:p>
        </p:txBody>
      </p:sp>
      <p:pic>
        <p:nvPicPr>
          <p:cNvPr id="115716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06FA02EE-70B6-49A5-A8BF-EDFA19381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8466" y="0"/>
            <a:ext cx="5727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770C3DC-37D9-4B63-8BC5-AAA08F62175F}"/>
              </a:ext>
            </a:extLst>
          </p:cNvPr>
          <p:cNvSpPr/>
          <p:nvPr/>
        </p:nvSpPr>
        <p:spPr>
          <a:xfrm>
            <a:off x="5524501" y="476251"/>
            <a:ext cx="2571751" cy="10477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anchor="ctr"/>
          <a:lstStyle/>
          <a:p>
            <a:pPr algn="ctr" defTabSz="1219170" eaLnBrk="0" hangingPunct="0">
              <a:defRPr/>
            </a:pPr>
            <a:r>
              <a:rPr lang="zh-CN" altLang="en-US" sz="5333" b="1" spc="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2133" dirty="0">
              <a:solidFill>
                <a:prstClr val="black">
                  <a:lumMod val="85000"/>
                  <a:lumOff val="15000"/>
                </a:prstClr>
              </a:solidFill>
              <a:latin typeface="Candara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内容占位符 2">
            <a:extLst>
              <a:ext uri="{FF2B5EF4-FFF2-40B4-BE49-F238E27FC236}">
                <a16:creationId xmlns:a16="http://schemas.microsoft.com/office/drawing/2014/main" id="{9A8273DD-CA6A-4DA5-A8CB-A21C3320B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1238251"/>
            <a:ext cx="11334749" cy="3744383"/>
          </a:xfrm>
        </p:spPr>
        <p:txBody>
          <a:bodyPr/>
          <a:lstStyle/>
          <a:p>
            <a:pPr eaLnBrk="1" hangingPunct="1">
              <a:lnSpc>
                <a:spcPts val="5333"/>
              </a:lnSpc>
              <a:buClrTx/>
              <a:buFont typeface="Wingdings" pitchFamily="2" charset="2"/>
              <a:buChar char="Ø"/>
              <a:defRPr/>
            </a:pPr>
            <a:endParaRPr lang="en-US" altLang="zh-CN" sz="3600" b="1" dirty="0">
              <a:solidFill>
                <a:schemeClr val="tx1"/>
              </a:solidFill>
              <a:latin typeface="+mn-ea"/>
            </a:endParaRPr>
          </a:p>
          <a:p>
            <a:pPr eaLnBrk="1" hangingPunct="1">
              <a:lnSpc>
                <a:spcPts val="5333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3600" b="1" dirty="0">
                <a:solidFill>
                  <a:schemeClr val="tx1"/>
                </a:solidFill>
                <a:latin typeface="+mn-ea"/>
              </a:rPr>
              <a:t>Lex</a:t>
            </a:r>
            <a:r>
              <a:rPr lang="zh-CN" altLang="en-US" sz="3600" b="1" dirty="0">
                <a:solidFill>
                  <a:schemeClr val="tx1"/>
                </a:solidFill>
                <a:latin typeface="+mn-ea"/>
              </a:rPr>
              <a:t>的构成</a:t>
            </a:r>
          </a:p>
          <a:p>
            <a:pPr lvl="1" eaLnBrk="1" hangingPunct="1">
              <a:lnSpc>
                <a:spcPts val="5333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3333" b="1" dirty="0">
                <a:solidFill>
                  <a:schemeClr val="tx1"/>
                </a:solidFill>
                <a:latin typeface="+mn-ea"/>
              </a:rPr>
              <a:t>Lex</a:t>
            </a:r>
            <a:r>
              <a:rPr lang="zh-CN" altLang="en-US" sz="3333" b="1" dirty="0">
                <a:solidFill>
                  <a:schemeClr val="tx1"/>
                </a:solidFill>
                <a:latin typeface="+mn-ea"/>
              </a:rPr>
              <a:t>语言</a:t>
            </a:r>
          </a:p>
          <a:p>
            <a:pPr lvl="1" eaLnBrk="1" hangingPunct="1">
              <a:lnSpc>
                <a:spcPts val="5333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3333" b="1" dirty="0">
                <a:solidFill>
                  <a:schemeClr val="tx1"/>
                </a:solidFill>
                <a:latin typeface="+mn-ea"/>
              </a:rPr>
              <a:t>Lex</a:t>
            </a:r>
            <a:r>
              <a:rPr lang="zh-CN" altLang="en-US" sz="3333" b="1" dirty="0">
                <a:solidFill>
                  <a:schemeClr val="tx1"/>
                </a:solidFill>
                <a:latin typeface="+mn-ea"/>
              </a:rPr>
              <a:t>编译器</a:t>
            </a:r>
          </a:p>
        </p:txBody>
      </p:sp>
      <p:sp>
        <p:nvSpPr>
          <p:cNvPr id="62468" name="标题 1">
            <a:extLst>
              <a:ext uri="{FF2B5EF4-FFF2-40B4-BE49-F238E27FC236}">
                <a16:creationId xmlns:a16="http://schemas.microsoft.com/office/drawing/2014/main" id="{48425E00-798A-4F6C-95B9-A92E5659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3.4 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词法分析器生成工具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Lex</a:t>
            </a:r>
            <a:endParaRPr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7764" name="组合 44">
            <a:extLst>
              <a:ext uri="{FF2B5EF4-FFF2-40B4-BE49-F238E27FC236}">
                <a16:creationId xmlns:a16="http://schemas.microsoft.com/office/drawing/2014/main" id="{3643EF15-EABA-4052-AC4C-F87C7A140C41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4BF30A25-AF29-40C2-8BA9-1B725BD2802C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7767" name="五边形 46">
              <a:extLst>
                <a:ext uri="{FF2B5EF4-FFF2-40B4-BE49-F238E27FC236}">
                  <a16:creationId xmlns:a16="http://schemas.microsoft.com/office/drawing/2014/main" id="{00DCFD2F-A794-4F49-A12D-8CF0B2110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17765" name="矩形 4">
            <a:extLst>
              <a:ext uri="{FF2B5EF4-FFF2-40B4-BE49-F238E27FC236}">
                <a16:creationId xmlns:a16="http://schemas.microsoft.com/office/drawing/2014/main" id="{2F8B73D8-C1A2-44F1-AC40-A96067CFE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250" y="961592"/>
            <a:ext cx="93620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Lesk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M.E. (October 1975). "Lex – A Lexical Analyzer Generator". 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Comp. Sci. Tech. Rep. No. 39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(Murray Hill, New Jersey: Bell Laboratories).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D5DB13-1A6C-4E4A-9B4C-909DCA4075EE}"/>
              </a:ext>
            </a:extLst>
          </p:cNvPr>
          <p:cNvSpPr txBox="1"/>
          <p:nvPr/>
        </p:nvSpPr>
        <p:spPr>
          <a:xfrm>
            <a:off x="2843002" y="3028890"/>
            <a:ext cx="873939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b="1" dirty="0"/>
              <a:t>：用于描述各类单词的正则定义式，及各单词被识别出来以后应执行的动作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50A4172-09C3-4980-8A2D-E298D583F00E}"/>
              </a:ext>
            </a:extLst>
          </p:cNvPr>
          <p:cNvSpPr txBox="1"/>
          <p:nvPr/>
        </p:nvSpPr>
        <p:spPr>
          <a:xfrm>
            <a:off x="3248010" y="3836485"/>
            <a:ext cx="68479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：将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输入的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源程序（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）转化成一个词法分析器（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标题 1">
            <a:extLst>
              <a:ext uri="{FF2B5EF4-FFF2-40B4-BE49-F238E27FC236}">
                <a16:creationId xmlns:a16="http://schemas.microsoft.com/office/drawing/2014/main" id="{BD2728A7-32D3-4A70-99EA-AD227434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Lex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</a:p>
        </p:txBody>
      </p:sp>
      <p:grpSp>
        <p:nvGrpSpPr>
          <p:cNvPr id="119811" name="组合 44">
            <a:extLst>
              <a:ext uri="{FF2B5EF4-FFF2-40B4-BE49-F238E27FC236}">
                <a16:creationId xmlns:a16="http://schemas.microsoft.com/office/drawing/2014/main" id="{27BBD494-07B6-4880-B644-B001F7DD1969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A6EB354B-37A8-4414-B28A-8DCAB447EF9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9830" name="五边形 46">
              <a:extLst>
                <a:ext uri="{FF2B5EF4-FFF2-40B4-BE49-F238E27FC236}">
                  <a16:creationId xmlns:a16="http://schemas.microsoft.com/office/drawing/2014/main" id="{7454E93B-3F3B-4487-9E0C-751D188F4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19812" name="Rectangle 4">
            <a:extLst>
              <a:ext uri="{FF2B5EF4-FFF2-40B4-BE49-F238E27FC236}">
                <a16:creationId xmlns:a16="http://schemas.microsoft.com/office/drawing/2014/main" id="{12E06DFD-26C6-4FD7-9D8D-46A984702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233" y="3139018"/>
            <a:ext cx="1822451" cy="57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67" tIns="61384" rIns="122767" bIns="61384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defTabSz="1219170" fontAlgn="base"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r>
              <a:rPr lang="en-US" altLang="zh-CN" sz="3200" b="1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lex.yy.c</a:t>
            </a:r>
            <a:endParaRPr lang="en-US" altLang="zh-CN" sz="3200" b="1" i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111B698-68F6-48E2-880B-5F8D7C40E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1" y="3234267"/>
            <a:ext cx="2785533" cy="1151467"/>
          </a:xfrm>
          <a:prstGeom prst="rect">
            <a:avLst/>
          </a:prstGeom>
          <a:solidFill>
            <a:srgbClr val="FFCF0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22767" tIns="61384" rIns="122767" bIns="61384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189" indent="-457189" algn="ctr" defTabSz="1219170">
              <a:spcBef>
                <a:spcPct val="20000"/>
              </a:spcBef>
              <a:buClr>
                <a:srgbClr val="333399"/>
              </a:buClr>
              <a:buSzPct val="75000"/>
              <a:defRPr/>
            </a:pPr>
            <a:endParaRPr kumimoji="1" lang="en-US" altLang="zh-CN" sz="1067" b="1" kern="0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457189" indent="-457189" algn="ctr" defTabSz="1219170">
              <a:spcBef>
                <a:spcPct val="20000"/>
              </a:spcBef>
              <a:buClr>
                <a:srgbClr val="333399"/>
              </a:buClr>
              <a:buSzPct val="75000"/>
              <a:defRPr/>
            </a:pPr>
            <a:r>
              <a:rPr kumimoji="1" lang="en-US" altLang="zh-CN" sz="3200" b="1" kern="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Lex</a:t>
            </a:r>
            <a:r>
              <a:rPr kumimoji="1" lang="zh-CN" altLang="en-US" sz="3200" b="1" kern="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编译器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9BE3E97A-0E6A-4E1B-B688-075C1C4EB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1151" y="5156200"/>
            <a:ext cx="3071283" cy="57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67" tIns="61384" rIns="122767" bIns="61384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457189" indent="-457189" defTabSz="1219170" eaLnBrk="0" fontAlgn="base" hangingPunct="0">
              <a:spcAft>
                <a:spcPct val="0"/>
              </a:spcAft>
              <a:buClr>
                <a:srgbClr val="333399"/>
              </a:buClr>
              <a:buSzPct val="75000"/>
              <a:buNone/>
            </a:pPr>
            <a:r>
              <a:rPr kumimoji="1" lang="en-US" altLang="zh-CN" sz="3200" b="1" i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</a:t>
            </a:r>
            <a:r>
              <a:rPr kumimoji="1" lang="zh-CN" altLang="en-US" sz="32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的</a:t>
            </a:r>
            <a:r>
              <a:rPr kumimoji="1" lang="en-US" altLang="zh-CN" sz="32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token</a:t>
            </a:r>
            <a:r>
              <a:rPr kumimoji="1" lang="zh-CN" altLang="en-US" sz="32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序列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FE87DBE-DA6A-437D-AB38-4F345E655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1" y="5251451"/>
            <a:ext cx="2783416" cy="1151467"/>
          </a:xfrm>
          <a:prstGeom prst="rect">
            <a:avLst/>
          </a:prstGeom>
          <a:solidFill>
            <a:srgbClr val="FFCF0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22767" tIns="61384" rIns="122767" bIns="61384"/>
          <a:lstStyle/>
          <a:p>
            <a:pPr marL="457189" indent="-457189" algn="ctr" defTabSz="1219170">
              <a:spcBef>
                <a:spcPct val="20000"/>
              </a:spcBef>
              <a:buClr>
                <a:srgbClr val="333399"/>
              </a:buClr>
              <a:buSzPct val="75000"/>
              <a:defRPr/>
            </a:pPr>
            <a:endParaRPr kumimoji="1" lang="en-US" altLang="zh-CN" sz="1067" b="1" kern="0">
              <a:solidFill>
                <a:srgbClr val="33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" pitchFamily="49" charset="-122"/>
            </a:endParaRPr>
          </a:p>
          <a:p>
            <a:pPr marL="457189" indent="-457189" algn="ctr" defTabSz="1219170">
              <a:spcBef>
                <a:spcPct val="20000"/>
              </a:spcBef>
              <a:buClr>
                <a:srgbClr val="333399"/>
              </a:buClr>
              <a:buSzPct val="75000"/>
              <a:defRPr/>
            </a:pPr>
            <a:r>
              <a:rPr kumimoji="1" lang="en-US" altLang="zh-CN" sz="3200" b="1" i="1" ker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</a:rPr>
              <a:t>a.out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71EFB29-F75F-48ED-8E3E-A68271A5B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601" y="5156200"/>
            <a:ext cx="3475567" cy="57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67" tIns="61384" rIns="122767" bIns="61384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457189" indent="-457189" defTabSz="1219170" eaLnBrk="0" fontAlgn="base" hangingPunct="0">
              <a:spcAft>
                <a:spcPct val="0"/>
              </a:spcAft>
              <a:buClr>
                <a:srgbClr val="333399"/>
              </a:buClr>
              <a:buSzPct val="75000"/>
              <a:buNone/>
            </a:pPr>
            <a:r>
              <a:rPr kumimoji="1" lang="en-US" altLang="zh-CN" sz="3200" b="1" i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kumimoji="1" lang="zh-CN" altLang="en-US" sz="32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语言的源程序</a:t>
            </a:r>
            <a:r>
              <a:rPr kumimoji="1" lang="en-US" altLang="zh-CN" sz="3200" b="1" i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</a:t>
            </a:r>
          </a:p>
        </p:txBody>
      </p:sp>
      <p:sp>
        <p:nvSpPr>
          <p:cNvPr id="119818" name="Rectangle 25">
            <a:extLst>
              <a:ext uri="{FF2B5EF4-FFF2-40B4-BE49-F238E27FC236}">
                <a16:creationId xmlns:a16="http://schemas.microsoft.com/office/drawing/2014/main" id="{078234C7-3583-4536-ADF3-0978FB093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367" y="3045885"/>
            <a:ext cx="9028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defTabSz="1219170" fontAlgn="base"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r>
              <a:rPr lang="en-US" altLang="zh-CN" sz="3200" b="1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lex.l</a:t>
            </a:r>
            <a:endParaRPr lang="zh-CN" altLang="en-US" sz="3200" b="1" i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2C40D776-8DAE-41C8-9750-ACC263D9C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3619500"/>
            <a:ext cx="1320800" cy="287867"/>
          </a:xfrm>
          <a:prstGeom prst="rightArrow">
            <a:avLst>
              <a:gd name="adj1" fmla="val 50000"/>
              <a:gd name="adj2" fmla="val 114706"/>
            </a:avLst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122767" tIns="61384" rIns="122767" bIns="61384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1" hangingPunct="1">
              <a:defRPr/>
            </a:pPr>
            <a:endParaRPr lang="zh-CN" altLang="en-US" sz="2400" kern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7" name="AutoShape 12">
            <a:extLst>
              <a:ext uri="{FF2B5EF4-FFF2-40B4-BE49-F238E27FC236}">
                <a16:creationId xmlns:a16="http://schemas.microsoft.com/office/drawing/2014/main" id="{D36123EE-B025-4EE5-BF99-F7C59AAF2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6118" y="3621617"/>
            <a:ext cx="1729316" cy="287867"/>
          </a:xfrm>
          <a:prstGeom prst="rightArrow">
            <a:avLst>
              <a:gd name="adj1" fmla="val 50000"/>
              <a:gd name="adj2" fmla="val 150184"/>
            </a:avLst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122767" tIns="61384" rIns="122767" bIns="61384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1" hangingPunct="1">
              <a:defRPr/>
            </a:pPr>
            <a:endParaRPr lang="zh-CN" altLang="en-US" sz="2400" kern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0" name="AutoShape 12">
            <a:extLst>
              <a:ext uri="{FF2B5EF4-FFF2-40B4-BE49-F238E27FC236}">
                <a16:creationId xmlns:a16="http://schemas.microsoft.com/office/drawing/2014/main" id="{B7AE4776-DD25-453B-966B-506C6929B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234" y="5731933"/>
            <a:ext cx="3240617" cy="287867"/>
          </a:xfrm>
          <a:prstGeom prst="rightArrow">
            <a:avLst>
              <a:gd name="adj1" fmla="val 50000"/>
              <a:gd name="adj2" fmla="val 281434"/>
            </a:avLst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122767" tIns="61384" rIns="122767" bIns="61384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1" hangingPunct="1">
              <a:defRPr/>
            </a:pPr>
            <a:endParaRPr lang="zh-CN" altLang="en-US" sz="2400" kern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1" name="AutoShape 12">
            <a:extLst>
              <a:ext uri="{FF2B5EF4-FFF2-40B4-BE49-F238E27FC236}">
                <a16:creationId xmlns:a16="http://schemas.microsoft.com/office/drawing/2014/main" id="{D191AF7A-D171-4782-B928-68BB973DA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85" y="5731933"/>
            <a:ext cx="2976033" cy="287867"/>
          </a:xfrm>
          <a:prstGeom prst="rightArrow">
            <a:avLst>
              <a:gd name="adj1" fmla="val 50000"/>
              <a:gd name="adj2" fmla="val 258456"/>
            </a:avLst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122767" tIns="61384" rIns="122767" bIns="61384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1" hangingPunct="1">
              <a:defRPr/>
            </a:pPr>
            <a:endParaRPr lang="zh-CN" altLang="en-US" sz="2400" kern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2" name="AutoShape 32">
            <a:extLst>
              <a:ext uri="{FF2B5EF4-FFF2-40B4-BE49-F238E27FC236}">
                <a16:creationId xmlns:a16="http://schemas.microsoft.com/office/drawing/2014/main" id="{246003F8-CC21-4716-8A7A-005D2F26C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84" y="1892301"/>
            <a:ext cx="3359149" cy="861484"/>
          </a:xfrm>
          <a:prstGeom prst="wedgeRoundRectCallout">
            <a:avLst>
              <a:gd name="adj1" fmla="val -17866"/>
              <a:gd name="adj2" fmla="val 107250"/>
              <a:gd name="adj3" fmla="val 16667"/>
            </a:avLst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某语言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的词法规则（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Lex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源程序）</a:t>
            </a:r>
            <a:endParaRPr lang="zh-CN" altLang="en-US" sz="2400" kern="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3" name="AutoShape 34">
            <a:extLst>
              <a:ext uri="{FF2B5EF4-FFF2-40B4-BE49-F238E27FC236}">
                <a16:creationId xmlns:a16="http://schemas.microsoft.com/office/drawing/2014/main" id="{3CAF06D6-9AF7-4E59-9EEA-21F3C8C37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384" y="1892300"/>
            <a:ext cx="3553883" cy="863600"/>
          </a:xfrm>
          <a:prstGeom prst="wedgeRoundRectCallout">
            <a:avLst>
              <a:gd name="adj1" fmla="val -9597"/>
              <a:gd name="adj2" fmla="val 106616"/>
              <a:gd name="adj3" fmla="val 16667"/>
            </a:avLst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400" b="1" i="1" ker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zh-CN" altLang="en-US" sz="2400" b="1" ker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语言扫描器的源程序</a:t>
            </a:r>
          </a:p>
          <a:p>
            <a:pPr algn="ctr" defTabSz="1219170"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zh-CN" altLang="en-US" sz="2400" b="1" ker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（</a:t>
            </a:r>
            <a:r>
              <a:rPr lang="en-US" altLang="zh-CN" sz="2400" b="1" ker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lang="zh-CN" altLang="en-US" sz="2400" b="1" ker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语言编写）</a:t>
            </a:r>
            <a:endParaRPr lang="zh-CN" altLang="en-US" sz="2400" kern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4680F18-6048-40E7-9A6A-ED3116D52E4B}"/>
              </a:ext>
            </a:extLst>
          </p:cNvPr>
          <p:cNvGrpSpPr/>
          <p:nvPr/>
        </p:nvGrpSpPr>
        <p:grpSpPr>
          <a:xfrm>
            <a:off x="7160684" y="1892301"/>
            <a:ext cx="4417483" cy="2495550"/>
            <a:chOff x="7160684" y="1892301"/>
            <a:chExt cx="4417483" cy="2495550"/>
          </a:xfrm>
        </p:grpSpPr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552F22A1-FB24-4299-9E89-9FBBA261C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0684" y="3236384"/>
              <a:ext cx="2783416" cy="1151467"/>
            </a:xfrm>
            <a:prstGeom prst="rect">
              <a:avLst/>
            </a:prstGeom>
            <a:solidFill>
              <a:srgbClr val="FFCF0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2767" tIns="61384" rIns="122767" bIns="61384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457189" indent="-457189" algn="ctr" defTabSz="1219170">
                <a:spcBef>
                  <a:spcPct val="20000"/>
                </a:spcBef>
                <a:buClr>
                  <a:srgbClr val="333399"/>
                </a:buClr>
                <a:buSzPct val="75000"/>
                <a:defRPr/>
              </a:pPr>
              <a:endParaRPr kumimoji="1" lang="en-US" altLang="zh-CN" sz="1067" b="1" ker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 marL="457189" indent="-457189" algn="ctr" defTabSz="1219170">
                <a:spcBef>
                  <a:spcPct val="20000"/>
                </a:spcBef>
                <a:buClr>
                  <a:srgbClr val="333399"/>
                </a:buClr>
                <a:buSzPct val="75000"/>
                <a:defRPr/>
              </a:pPr>
              <a:r>
                <a:rPr kumimoji="1" lang="en-US" altLang="zh-CN" sz="3200" b="1" i="1" ker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C</a:t>
              </a:r>
              <a:r>
                <a:rPr kumimoji="1" lang="zh-CN" altLang="en-US" sz="3200" b="1" ker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编译器</a:t>
              </a:r>
            </a:p>
          </p:txBody>
        </p:sp>
        <p:sp>
          <p:nvSpPr>
            <p:cNvPr id="119821" name="Rectangle 28">
              <a:extLst>
                <a:ext uri="{FF2B5EF4-FFF2-40B4-BE49-F238E27FC236}">
                  <a16:creationId xmlns:a16="http://schemas.microsoft.com/office/drawing/2014/main" id="{C624587A-DDD2-4B9A-8A41-088FB082B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1467" y="3045885"/>
              <a:ext cx="1039067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1219170" fontAlgn="base">
                <a:spcAft>
                  <a:spcPct val="0"/>
                </a:spcAft>
                <a:buClr>
                  <a:srgbClr val="3333CC"/>
                </a:buClr>
                <a:buSzPct val="60000"/>
                <a:buNone/>
              </a:pPr>
              <a:r>
                <a:rPr lang="en-US" altLang="zh-CN" sz="3200" b="1" i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a.out</a:t>
              </a:r>
              <a:endParaRPr lang="zh-CN" altLang="en-US" sz="3200" b="1" i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9" name="AutoShape 12">
              <a:extLst>
                <a:ext uri="{FF2B5EF4-FFF2-40B4-BE49-F238E27FC236}">
                  <a16:creationId xmlns:a16="http://schemas.microsoft.com/office/drawing/2014/main" id="{AFB2A718-C6BE-43F2-A807-0AD571D71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1467" y="3621617"/>
              <a:ext cx="1536700" cy="287867"/>
            </a:xfrm>
            <a:prstGeom prst="rightArrow">
              <a:avLst>
                <a:gd name="adj1" fmla="val 50000"/>
                <a:gd name="adj2" fmla="val 133456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22767" tIns="61384" rIns="122767" bIns="61384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eaLnBrk="1" hangingPunct="1">
                <a:defRPr/>
              </a:pPr>
              <a:endParaRPr lang="zh-CN" altLang="en-US" sz="2400" ker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4" name="AutoShape 35">
              <a:extLst>
                <a:ext uri="{FF2B5EF4-FFF2-40B4-BE49-F238E27FC236}">
                  <a16:creationId xmlns:a16="http://schemas.microsoft.com/office/drawing/2014/main" id="{CA7961A0-6C37-4EFE-A925-6CD3EB2A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2617" y="1892301"/>
              <a:ext cx="2207683" cy="960967"/>
            </a:xfrm>
            <a:prstGeom prst="wedgeRoundRectCallout">
              <a:avLst>
                <a:gd name="adj1" fmla="val 11458"/>
                <a:gd name="adj2" fmla="val 90750"/>
                <a:gd name="adj3" fmla="val 16667"/>
              </a:avLst>
            </a:prstGeom>
            <a:noFill/>
            <a:ln w="9525">
              <a:solidFill>
                <a:srgbClr val="FF0000"/>
              </a:solidFill>
              <a:prstDash val="lgDash"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defRPr/>
              </a:pPr>
              <a:r>
                <a:rPr lang="zh-CN" altLang="en-US" sz="24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可运行的</a:t>
              </a:r>
            </a:p>
            <a:p>
              <a:pPr algn="ctr" defTabSz="121917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defRPr/>
              </a:pPr>
              <a:r>
                <a:rPr lang="en-US" altLang="zh-CN" sz="2400" b="1" i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X</a:t>
              </a:r>
              <a:r>
                <a:rPr lang="zh-CN" altLang="en-US" sz="24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语言扫描器</a:t>
              </a:r>
              <a:endParaRPr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4DEAD328-B2BC-438F-8672-715005913239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7641167" y="3619501"/>
            <a:ext cx="3168651" cy="1536700"/>
          </a:xfrm>
          <a:prstGeom prst="curvedConnector3">
            <a:avLst>
              <a:gd name="adj1" fmla="val 15796"/>
            </a:avLst>
          </a:prstGeom>
          <a:noFill/>
          <a:ln w="25400" algn="ctr">
            <a:solidFill>
              <a:srgbClr val="7030A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79E8955-D092-49E2-A3A4-2F4A0E91025D}"/>
              </a:ext>
            </a:extLst>
          </p:cNvPr>
          <p:cNvSpPr txBox="1"/>
          <p:nvPr/>
        </p:nvSpPr>
        <p:spPr>
          <a:xfrm>
            <a:off x="1881875" y="1648273"/>
            <a:ext cx="86116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656F4F3-844E-478A-90EB-99E11B91592D}"/>
              </a:ext>
            </a:extLst>
          </p:cNvPr>
          <p:cNvSpPr txBox="1"/>
          <p:nvPr/>
        </p:nvSpPr>
        <p:spPr>
          <a:xfrm>
            <a:off x="6227712" y="1648273"/>
            <a:ext cx="86116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标题 1">
            <a:extLst>
              <a:ext uri="{FF2B5EF4-FFF2-40B4-BE49-F238E27FC236}">
                <a16:creationId xmlns:a16="http://schemas.microsoft.com/office/drawing/2014/main" id="{18DFD1C6-ABD9-41D5-9C9C-66B32203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4" y="-27517"/>
            <a:ext cx="1439333" cy="421851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Lex</a:t>
            </a:r>
            <a:b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程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序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结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构</a:t>
            </a:r>
          </a:p>
        </p:txBody>
      </p:sp>
      <p:grpSp>
        <p:nvGrpSpPr>
          <p:cNvPr id="121859" name="组合 44">
            <a:extLst>
              <a:ext uri="{FF2B5EF4-FFF2-40B4-BE49-F238E27FC236}">
                <a16:creationId xmlns:a16="http://schemas.microsoft.com/office/drawing/2014/main" id="{DC490155-980B-4DF9-8FE3-13575F1D0DB7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C7438437-6EDE-437F-A1B2-E83865070447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1874" name="五边形 46">
              <a:extLst>
                <a:ext uri="{FF2B5EF4-FFF2-40B4-BE49-F238E27FC236}">
                  <a16:creationId xmlns:a16="http://schemas.microsoft.com/office/drawing/2014/main" id="{0F126E2D-7DC0-4617-B248-71B6A9964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121860" name="Picture 2">
            <a:extLst>
              <a:ext uri="{FF2B5EF4-FFF2-40B4-BE49-F238E27FC236}">
                <a16:creationId xmlns:a16="http://schemas.microsoft.com/office/drawing/2014/main" id="{F32D3415-0630-4F0D-8DBE-A91C6910B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234" y="133351"/>
            <a:ext cx="5913967" cy="6711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861" name="灯片编号占位符 3">
            <a:extLst>
              <a:ext uri="{FF2B5EF4-FFF2-40B4-BE49-F238E27FC236}">
                <a16:creationId xmlns:a16="http://schemas.microsoft.com/office/drawing/2014/main" id="{32C22352-0CE5-4F0D-9CCB-21EE85B35056}"/>
              </a:ext>
            </a:extLst>
          </p:cNvPr>
          <p:cNvSpPr txBox="1">
            <a:spLocks/>
          </p:cNvSpPr>
          <p:nvPr/>
        </p:nvSpPr>
        <p:spPr bwMode="auto">
          <a:xfrm>
            <a:off x="9389533" y="8324851"/>
            <a:ext cx="2540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r" defTabSz="121917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9AF24FB7-13F4-4B4F-86C2-64D9D316F08B}" type="slidenum">
              <a:rPr lang="zh-CN" altLang="en-US" sz="1867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 algn="r" defTabSz="121917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24</a:t>
            </a:fld>
            <a:endParaRPr lang="en-US" altLang="zh-CN" sz="1867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0DCCCDD-FB8E-48B5-8C46-EEC84A073820}"/>
              </a:ext>
            </a:extLst>
          </p:cNvPr>
          <p:cNvSpPr/>
          <p:nvPr/>
        </p:nvSpPr>
        <p:spPr>
          <a:xfrm>
            <a:off x="2510367" y="2419351"/>
            <a:ext cx="383117" cy="2413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eaLnBrk="1" hangingPunct="1">
              <a:defRPr/>
            </a:pPr>
            <a:endParaRPr lang="zh-CN" altLang="en-US" sz="2400" kern="0">
              <a:solidFill>
                <a:srgbClr val="FFFFFF"/>
              </a:solidFill>
            </a:endParaRPr>
          </a:p>
        </p:txBody>
      </p:sp>
      <p:sp>
        <p:nvSpPr>
          <p:cNvPr id="121863" name="矩形 4">
            <a:extLst>
              <a:ext uri="{FF2B5EF4-FFF2-40B4-BE49-F238E27FC236}">
                <a16:creationId xmlns:a16="http://schemas.microsoft.com/office/drawing/2014/main" id="{2548F57E-F51C-432B-AB68-D0A113B4A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2201" y="827618"/>
            <a:ext cx="18325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32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声明部分</a:t>
            </a:r>
            <a:endParaRPr lang="en-US" altLang="zh-CN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右大括号 31">
            <a:extLst>
              <a:ext uri="{FF2B5EF4-FFF2-40B4-BE49-F238E27FC236}">
                <a16:creationId xmlns:a16="http://schemas.microsoft.com/office/drawing/2014/main" id="{2A72BFD2-F3F1-4D64-BD21-BDA7E5E3FD53}"/>
              </a:ext>
            </a:extLst>
          </p:cNvPr>
          <p:cNvSpPr/>
          <p:nvPr/>
        </p:nvSpPr>
        <p:spPr>
          <a:xfrm>
            <a:off x="8475134" y="260351"/>
            <a:ext cx="334433" cy="1968500"/>
          </a:xfrm>
          <a:prstGeom prst="rightBrac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eaLnBrk="1" hangingPunct="1">
              <a:defRPr/>
            </a:pPr>
            <a:endParaRPr lang="zh-CN" altLang="en-US" sz="2400" kern="0">
              <a:solidFill>
                <a:srgbClr val="000000"/>
              </a:solidFill>
            </a:endParaRPr>
          </a:p>
        </p:txBody>
      </p:sp>
      <p:sp>
        <p:nvSpPr>
          <p:cNvPr id="121865" name="矩形 7">
            <a:extLst>
              <a:ext uri="{FF2B5EF4-FFF2-40B4-BE49-F238E27FC236}">
                <a16:creationId xmlns:a16="http://schemas.microsoft.com/office/drawing/2014/main" id="{AF46AEEC-DED4-4569-B035-ED137D949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818" y="3403601"/>
            <a:ext cx="18325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32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转换规则</a:t>
            </a:r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EE4850CB-E142-4F7B-BEF3-00E0331FDEB5}"/>
              </a:ext>
            </a:extLst>
          </p:cNvPr>
          <p:cNvSpPr/>
          <p:nvPr/>
        </p:nvSpPr>
        <p:spPr>
          <a:xfrm>
            <a:off x="8475134" y="2660651"/>
            <a:ext cx="404284" cy="2245783"/>
          </a:xfrm>
          <a:prstGeom prst="rightBrac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eaLnBrk="1" hangingPunct="1">
              <a:defRPr/>
            </a:pPr>
            <a:endParaRPr lang="zh-CN" altLang="en-US" sz="2400" kern="0">
              <a:solidFill>
                <a:srgbClr val="000000"/>
              </a:solidFill>
            </a:endParaRPr>
          </a:p>
        </p:txBody>
      </p:sp>
      <p:sp>
        <p:nvSpPr>
          <p:cNvPr id="35" name="矩形 8">
            <a:extLst>
              <a:ext uri="{FF2B5EF4-FFF2-40B4-BE49-F238E27FC236}">
                <a16:creationId xmlns:a16="http://schemas.microsoft.com/office/drawing/2014/main" id="{66D7F0BE-50EE-4DC1-9671-C748B8211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9568" y="5649385"/>
            <a:ext cx="1935145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1" hangingPunct="1">
              <a:defRPr/>
            </a:pPr>
            <a:r>
              <a:rPr lang="zh-CN" altLang="en-US" sz="32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辅助过程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endParaRPr lang="zh-CN" altLang="en-US" sz="2133" kern="0" dirty="0">
              <a:solidFill>
                <a:srgbClr val="FF0000"/>
              </a:solidFill>
            </a:endParaRPr>
          </a:p>
        </p:txBody>
      </p: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3056864B-7ABA-409A-9E67-2F641BF071D4}"/>
              </a:ext>
            </a:extLst>
          </p:cNvPr>
          <p:cNvSpPr/>
          <p:nvPr/>
        </p:nvSpPr>
        <p:spPr>
          <a:xfrm>
            <a:off x="8511118" y="5291667"/>
            <a:ext cx="264583" cy="1439333"/>
          </a:xfrm>
          <a:prstGeom prst="rightBrace">
            <a:avLst>
              <a:gd name="adj1" fmla="val 0"/>
              <a:gd name="adj2" fmla="val 50000"/>
            </a:avLst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eaLnBrk="1" hangingPunct="1">
              <a:defRPr/>
            </a:pPr>
            <a:endParaRPr lang="zh-CN" altLang="en-US" sz="2400" kern="0">
              <a:solidFill>
                <a:srgbClr val="000000"/>
              </a:solidFill>
            </a:endParaRPr>
          </a:p>
        </p:txBody>
      </p:sp>
      <p:sp>
        <p:nvSpPr>
          <p:cNvPr id="121869" name="Rectangle 15">
            <a:extLst>
              <a:ext uri="{FF2B5EF4-FFF2-40B4-BE49-F238E27FC236}">
                <a16:creationId xmlns:a16="http://schemas.microsoft.com/office/drawing/2014/main" id="{E471274C-5205-470E-BDF4-6CC2DA95E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6785" y="3803651"/>
            <a:ext cx="2338916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667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 </a:t>
            </a:r>
            <a:r>
              <a:rPr lang="en-US" altLang="zh-CN" sz="2667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zh-CN" altLang="en-US" sz="2667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动作</a:t>
            </a:r>
            <a:r>
              <a:rPr lang="en-US" altLang="zh-CN" sz="2667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9" name="圆角矩形标注 38">
            <a:extLst>
              <a:ext uri="{FF2B5EF4-FFF2-40B4-BE49-F238E27FC236}">
                <a16:creationId xmlns:a16="http://schemas.microsoft.com/office/drawing/2014/main" id="{69F66D2F-9694-4090-982A-C02A8EF38079}"/>
              </a:ext>
            </a:extLst>
          </p:cNvPr>
          <p:cNvSpPr/>
          <p:nvPr/>
        </p:nvSpPr>
        <p:spPr>
          <a:xfrm>
            <a:off x="5355168" y="810685"/>
            <a:ext cx="3103033" cy="986367"/>
          </a:xfrm>
          <a:prstGeom prst="wedgeRoundRectCallout">
            <a:avLst>
              <a:gd name="adj1" fmla="val -62710"/>
              <a:gd name="adj2" fmla="val -53283"/>
              <a:gd name="adj3" fmla="val 16667"/>
            </a:avLst>
          </a:prstGeom>
          <a:solidFill>
            <a:srgbClr val="00E4A8"/>
          </a:solidFill>
          <a:ln w="25400" cap="flat" cmpd="sng" algn="ctr">
            <a:solidFill>
              <a:srgbClr val="00E4A8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defTabSz="1219170">
              <a:defRPr/>
            </a:pPr>
            <a:r>
              <a:rPr lang="zh-CN" altLang="en-US" sz="2133" kern="0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出现在括号内的所有内容都被直接复制到文件</a:t>
            </a:r>
            <a:r>
              <a:rPr lang="en-US" altLang="zh-CN" sz="2133" kern="0" dirty="0" err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lex.yy.c</a:t>
            </a:r>
            <a:r>
              <a:rPr lang="zh-CN" altLang="en-US" sz="2133" kern="0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中</a:t>
            </a:r>
          </a:p>
        </p:txBody>
      </p:sp>
      <p:sp>
        <p:nvSpPr>
          <p:cNvPr id="40" name="圆角矩形标注 39">
            <a:extLst>
              <a:ext uri="{FF2B5EF4-FFF2-40B4-BE49-F238E27FC236}">
                <a16:creationId xmlns:a16="http://schemas.microsoft.com/office/drawing/2014/main" id="{7E2A117B-E88D-45E9-A903-AD100A83B495}"/>
              </a:ext>
            </a:extLst>
          </p:cNvPr>
          <p:cNvSpPr/>
          <p:nvPr/>
        </p:nvSpPr>
        <p:spPr>
          <a:xfrm>
            <a:off x="124884" y="5177367"/>
            <a:ext cx="2351616" cy="1384300"/>
          </a:xfrm>
          <a:prstGeom prst="wedgeRoundRectCallout">
            <a:avLst>
              <a:gd name="adj1" fmla="val 67735"/>
              <a:gd name="adj2" fmla="val -25220"/>
              <a:gd name="adj3" fmla="val 16667"/>
            </a:avLst>
          </a:prstGeom>
          <a:solidFill>
            <a:srgbClr val="00E4A8"/>
          </a:solidFill>
          <a:ln w="25400" cap="flat" cmpd="sng" algn="ctr">
            <a:solidFill>
              <a:srgbClr val="00E4A8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defTabSz="1219170">
              <a:defRPr/>
            </a:pPr>
            <a:r>
              <a:rPr lang="zh-CN" altLang="en-US" sz="2133" kern="0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出现在辅助部分中的所有内容都被直接复制到文件</a:t>
            </a:r>
            <a:r>
              <a:rPr lang="en-US" altLang="zh-CN" sz="2133" kern="0" dirty="0" err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lex.yy.c</a:t>
            </a:r>
            <a:r>
              <a:rPr lang="zh-CN" altLang="en-US" sz="2133" kern="0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中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D590A4D-D2F3-41FD-85A0-C04AF8C0702F}"/>
              </a:ext>
            </a:extLst>
          </p:cNvPr>
          <p:cNvSpPr/>
          <p:nvPr/>
        </p:nvSpPr>
        <p:spPr>
          <a:xfrm>
            <a:off x="2446867" y="4819651"/>
            <a:ext cx="383117" cy="2413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eaLnBrk="1" hangingPunct="1">
              <a:defRPr/>
            </a:pPr>
            <a:endParaRPr lang="zh-CN" altLang="en-US" sz="2400" ker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内容占位符 2">
            <a:extLst>
              <a:ext uri="{FF2B5EF4-FFF2-40B4-BE49-F238E27FC236}">
                <a16:creationId xmlns:a16="http://schemas.microsoft.com/office/drawing/2014/main" id="{DD77747C-53A4-4C21-AA76-3EDC33C2E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1238251"/>
            <a:ext cx="11334749" cy="3744383"/>
          </a:xfrm>
        </p:spPr>
        <p:txBody>
          <a:bodyPr/>
          <a:lstStyle/>
          <a:p>
            <a:pPr eaLnBrk="1" hangingPunct="1">
              <a:lnSpc>
                <a:spcPts val="5333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3600" b="1" dirty="0">
                <a:solidFill>
                  <a:schemeClr val="tx1"/>
                </a:solidFill>
                <a:latin typeface="+mn-ea"/>
              </a:rPr>
              <a:t>Lex</a:t>
            </a:r>
            <a:r>
              <a:rPr lang="zh-CN" altLang="en-US" sz="3600" b="1" dirty="0">
                <a:solidFill>
                  <a:schemeClr val="tx1"/>
                </a:solidFill>
                <a:latin typeface="+mn-ea"/>
              </a:rPr>
              <a:t>的构成加快了分析器的</a:t>
            </a:r>
            <a:r>
              <a:rPr lang="zh-CN" altLang="en-US" sz="3600" b="1" dirty="0">
                <a:solidFill>
                  <a:srgbClr val="0000FF"/>
                </a:solidFill>
                <a:latin typeface="+mn-ea"/>
              </a:rPr>
              <a:t>实现</a:t>
            </a:r>
            <a:r>
              <a:rPr lang="zh-CN" altLang="en-US" sz="3600" b="1" dirty="0">
                <a:solidFill>
                  <a:schemeClr val="tx1"/>
                </a:solidFill>
                <a:latin typeface="+mn-ea"/>
              </a:rPr>
              <a:t>速度</a:t>
            </a:r>
          </a:p>
          <a:p>
            <a:pPr lvl="1" eaLnBrk="1" hangingPunct="1">
              <a:lnSpc>
                <a:spcPts val="5333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3333" b="1" dirty="0">
                <a:solidFill>
                  <a:schemeClr val="tx1"/>
                </a:solidFill>
                <a:latin typeface="+mn-ea"/>
              </a:rPr>
              <a:t>程序员只需在很高的</a:t>
            </a:r>
            <a:r>
              <a:rPr lang="zh-CN" altLang="en-US" sz="3333" b="1" dirty="0">
                <a:solidFill>
                  <a:srgbClr val="0000FF"/>
                </a:solidFill>
                <a:latin typeface="+mn-ea"/>
              </a:rPr>
              <a:t>模式层次</a:t>
            </a:r>
            <a:r>
              <a:rPr lang="zh-CN" altLang="en-US" sz="3333" b="1" dirty="0">
                <a:solidFill>
                  <a:schemeClr val="tx1"/>
                </a:solidFill>
                <a:latin typeface="+mn-ea"/>
              </a:rPr>
              <a:t>上描述软件，就可以依赖自动生成工具来生成详细的代码</a:t>
            </a:r>
          </a:p>
          <a:p>
            <a:pPr eaLnBrk="1" hangingPunct="1">
              <a:lnSpc>
                <a:spcPts val="5333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3600" b="1" dirty="0">
                <a:solidFill>
                  <a:srgbClr val="0000FF"/>
                </a:solidFill>
                <a:latin typeface="+mn-ea"/>
              </a:rPr>
              <a:t>修改</a:t>
            </a:r>
            <a:r>
              <a:rPr lang="zh-CN" altLang="en-US" sz="3600" b="1" dirty="0">
                <a:solidFill>
                  <a:schemeClr val="tx1"/>
                </a:solidFill>
                <a:latin typeface="+mn-ea"/>
              </a:rPr>
              <a:t>扫描器的工作变得更加简单</a:t>
            </a:r>
          </a:p>
          <a:p>
            <a:pPr lvl="1" eaLnBrk="1" hangingPunct="1">
              <a:lnSpc>
                <a:spcPts val="5333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3333" b="1" dirty="0">
                <a:solidFill>
                  <a:schemeClr val="tx1"/>
                </a:solidFill>
                <a:latin typeface="+mn-ea"/>
              </a:rPr>
              <a:t>只需修改那些受到影响的模式，无需改写整个程序</a:t>
            </a:r>
          </a:p>
        </p:txBody>
      </p:sp>
      <p:sp>
        <p:nvSpPr>
          <p:cNvPr id="62468" name="标题 1">
            <a:extLst>
              <a:ext uri="{FF2B5EF4-FFF2-40B4-BE49-F238E27FC236}">
                <a16:creationId xmlns:a16="http://schemas.microsoft.com/office/drawing/2014/main" id="{428F68CD-1FC4-4647-B2C2-F61122C4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扫描器自动生成的意义</a:t>
            </a:r>
          </a:p>
        </p:txBody>
      </p:sp>
      <p:grpSp>
        <p:nvGrpSpPr>
          <p:cNvPr id="123908" name="组合 44">
            <a:extLst>
              <a:ext uri="{FF2B5EF4-FFF2-40B4-BE49-F238E27FC236}">
                <a16:creationId xmlns:a16="http://schemas.microsoft.com/office/drawing/2014/main" id="{E44AA064-7116-4223-A7F7-5B22B589E0D2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FFCE4FF8-94E7-4BDB-86EA-A4E67D266048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3910" name="五边形 46">
              <a:extLst>
                <a:ext uri="{FF2B5EF4-FFF2-40B4-BE49-F238E27FC236}">
                  <a16:creationId xmlns:a16="http://schemas.microsoft.com/office/drawing/2014/main" id="{6207CDDC-4A59-4F0D-8580-F4673E9FE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3">
            <a:extLst>
              <a:ext uri="{FF2B5EF4-FFF2-40B4-BE49-F238E27FC236}">
                <a16:creationId xmlns:a16="http://schemas.microsoft.com/office/drawing/2014/main" id="{FDAB86CA-F035-4A34-9A8E-53DA402E6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1" y="1268413"/>
            <a:ext cx="76184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4DB4489B-D3F0-4215-B271-BEF6046377A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981200" y="3163888"/>
            <a:ext cx="4038600" cy="3649662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rgbClr val="FF0000"/>
                </a:solidFill>
              </a:rPr>
              <a:t>关键字</a:t>
            </a:r>
          </a:p>
          <a:p>
            <a:pPr lvl="1" eaLnBrk="1" hangingPunct="1"/>
            <a:r>
              <a:rPr lang="en-US" altLang="zh-CN" sz="2000" dirty="0">
                <a:solidFill>
                  <a:srgbClr val="FF0000"/>
                </a:solidFill>
              </a:rPr>
              <a:t>BASIC: int/float/char/bool</a:t>
            </a:r>
          </a:p>
          <a:p>
            <a:pPr lvl="1" eaLnBrk="1" hangingPunct="1"/>
            <a:r>
              <a:rPr lang="en-US" altLang="zh-CN" sz="2000" dirty="0">
                <a:solidFill>
                  <a:srgbClr val="FF0000"/>
                </a:solidFill>
              </a:rPr>
              <a:t>BREAK</a:t>
            </a:r>
          </a:p>
          <a:p>
            <a:pPr lvl="1" eaLnBrk="1" hangingPunct="1"/>
            <a:r>
              <a:rPr lang="en-US" altLang="zh-CN" sz="2000" dirty="0">
                <a:solidFill>
                  <a:srgbClr val="FF0000"/>
                </a:solidFill>
              </a:rPr>
              <a:t>DO</a:t>
            </a:r>
          </a:p>
          <a:p>
            <a:pPr lvl="1" eaLnBrk="1" hangingPunct="1"/>
            <a:r>
              <a:rPr lang="en-US" altLang="zh-CN" sz="2000" dirty="0">
                <a:solidFill>
                  <a:srgbClr val="FF0000"/>
                </a:solidFill>
              </a:rPr>
              <a:t>WHILE</a:t>
            </a:r>
          </a:p>
          <a:p>
            <a:pPr lvl="1" eaLnBrk="1" hangingPunct="1"/>
            <a:r>
              <a:rPr lang="en-US" altLang="zh-CN" sz="2000" dirty="0">
                <a:solidFill>
                  <a:srgbClr val="FF0000"/>
                </a:solidFill>
              </a:rPr>
              <a:t>IF</a:t>
            </a:r>
          </a:p>
          <a:p>
            <a:pPr lvl="1" eaLnBrk="1" hangingPunct="1"/>
            <a:r>
              <a:rPr lang="en-US" altLang="zh-CN" sz="2000" dirty="0">
                <a:solidFill>
                  <a:srgbClr val="FF0000"/>
                </a:solidFill>
              </a:rPr>
              <a:t>ELSE</a:t>
            </a:r>
          </a:p>
          <a:p>
            <a:pPr lvl="1" eaLnBrk="1" hangingPunct="1"/>
            <a:r>
              <a:rPr lang="en-US" altLang="zh-CN" sz="2000" dirty="0">
                <a:solidFill>
                  <a:srgbClr val="FF0000"/>
                </a:solidFill>
              </a:rPr>
              <a:t>TRUE</a:t>
            </a:r>
          </a:p>
          <a:p>
            <a:pPr lvl="1" eaLnBrk="1" hangingPunct="1"/>
            <a:r>
              <a:rPr lang="en-US" altLang="zh-CN" sz="2000" dirty="0">
                <a:solidFill>
                  <a:srgbClr val="FF0000"/>
                </a:solidFill>
              </a:rPr>
              <a:t>FALSE</a:t>
            </a:r>
          </a:p>
          <a:p>
            <a:pPr lvl="1" eaLnBrk="1" hangingPunct="1"/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4340" name="内容占位符 23">
            <a:extLst>
              <a:ext uri="{FF2B5EF4-FFF2-40B4-BE49-F238E27FC236}">
                <a16:creationId xmlns:a16="http://schemas.microsoft.com/office/drawing/2014/main" id="{B4FF522D-87DD-44A5-A4CB-3D2031F1A4D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189538" y="3178176"/>
            <a:ext cx="2571750" cy="2987675"/>
          </a:xfrm>
        </p:spPr>
        <p:txBody>
          <a:bodyPr/>
          <a:lstStyle/>
          <a:p>
            <a:pPr eaLnBrk="1" hangingPunct="1"/>
            <a:r>
              <a:rPr lang="zh-CN" altLang="en-US" sz="2400">
                <a:solidFill>
                  <a:srgbClr val="00B050"/>
                </a:solidFill>
              </a:rPr>
              <a:t>算符</a:t>
            </a:r>
            <a:r>
              <a:rPr lang="zh-CN" altLang="en-US" sz="1800">
                <a:solidFill>
                  <a:srgbClr val="00B050"/>
                </a:solidFill>
              </a:rPr>
              <a:t>（非单符）</a:t>
            </a:r>
            <a:endParaRPr lang="en-US" altLang="zh-CN" sz="2400">
              <a:solidFill>
                <a:srgbClr val="00B050"/>
              </a:solidFill>
            </a:endParaRPr>
          </a:p>
          <a:p>
            <a:pPr lvl="1" eaLnBrk="1" hangingPunct="1"/>
            <a:r>
              <a:rPr lang="en-US" altLang="zh-CN" sz="2000">
                <a:solidFill>
                  <a:srgbClr val="00B050"/>
                </a:solidFill>
              </a:rPr>
              <a:t>AND</a:t>
            </a:r>
            <a:r>
              <a:rPr lang="zh-CN" altLang="en-US" sz="2000">
                <a:solidFill>
                  <a:srgbClr val="00B050"/>
                </a:solidFill>
              </a:rPr>
              <a:t>逻辑</a:t>
            </a:r>
            <a:endParaRPr lang="en-US" altLang="zh-CN" sz="2000">
              <a:solidFill>
                <a:srgbClr val="00B050"/>
              </a:solidFill>
            </a:endParaRPr>
          </a:p>
          <a:p>
            <a:pPr lvl="1" eaLnBrk="1" hangingPunct="1"/>
            <a:r>
              <a:rPr lang="en-US" altLang="zh-CN" sz="2000">
                <a:solidFill>
                  <a:srgbClr val="00B050"/>
                </a:solidFill>
              </a:rPr>
              <a:t>OR</a:t>
            </a:r>
          </a:p>
          <a:p>
            <a:pPr lvl="1" eaLnBrk="1" hangingPunct="1"/>
            <a:r>
              <a:rPr lang="en-US" altLang="zh-CN" sz="2000">
                <a:solidFill>
                  <a:srgbClr val="00B050"/>
                </a:solidFill>
              </a:rPr>
              <a:t>EQ</a:t>
            </a:r>
            <a:r>
              <a:rPr lang="zh-CN" altLang="en-US" sz="2000">
                <a:solidFill>
                  <a:srgbClr val="00B050"/>
                </a:solidFill>
              </a:rPr>
              <a:t>关系</a:t>
            </a:r>
            <a:endParaRPr lang="en-US" altLang="zh-CN" sz="2000">
              <a:solidFill>
                <a:srgbClr val="00B050"/>
              </a:solidFill>
            </a:endParaRPr>
          </a:p>
          <a:p>
            <a:pPr lvl="1" eaLnBrk="1" hangingPunct="1"/>
            <a:r>
              <a:rPr lang="en-US" altLang="zh-CN" sz="2000">
                <a:solidFill>
                  <a:srgbClr val="00B050"/>
                </a:solidFill>
              </a:rPr>
              <a:t>NE</a:t>
            </a:r>
          </a:p>
          <a:p>
            <a:pPr lvl="1" eaLnBrk="1" hangingPunct="1"/>
            <a:r>
              <a:rPr lang="en-US" altLang="zh-CN" sz="2000">
                <a:solidFill>
                  <a:srgbClr val="00B050"/>
                </a:solidFill>
              </a:rPr>
              <a:t>GE</a:t>
            </a:r>
          </a:p>
          <a:p>
            <a:pPr lvl="1" eaLnBrk="1" hangingPunct="1"/>
            <a:r>
              <a:rPr lang="en-US" altLang="zh-CN" sz="2000">
                <a:solidFill>
                  <a:srgbClr val="00B050"/>
                </a:solidFill>
              </a:rPr>
              <a:t>LE</a:t>
            </a:r>
            <a:endParaRPr lang="zh-CN" altLang="en-US" sz="2000">
              <a:solidFill>
                <a:srgbClr val="00B050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5F0E1AB-5FE0-4354-8727-A802C9BEC9E0}"/>
              </a:ext>
            </a:extLst>
          </p:cNvPr>
          <p:cNvGrpSpPr>
            <a:grpSpLocks/>
          </p:cNvGrpSpPr>
          <p:nvPr/>
        </p:nvGrpSpPr>
        <p:grpSpPr bwMode="auto">
          <a:xfrm>
            <a:off x="3225800" y="1960563"/>
            <a:ext cx="4605338" cy="876300"/>
            <a:chOff x="1701800" y="1960563"/>
            <a:chExt cx="4605338" cy="8763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DC7ED98-791D-4A27-9028-CC453A5E6848}"/>
                </a:ext>
              </a:extLst>
            </p:cNvPr>
            <p:cNvSpPr/>
            <p:nvPr/>
          </p:nvSpPr>
          <p:spPr>
            <a:xfrm>
              <a:off x="1701800" y="1960563"/>
              <a:ext cx="431800" cy="20002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E3F1362-BE6F-438D-8D90-C6E589EABBAF}"/>
                </a:ext>
              </a:extLst>
            </p:cNvPr>
            <p:cNvSpPr/>
            <p:nvPr/>
          </p:nvSpPr>
          <p:spPr>
            <a:xfrm>
              <a:off x="1701800" y="2200275"/>
              <a:ext cx="431800" cy="20002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34CC84A-43B5-459D-950A-A75F67B9D75E}"/>
                </a:ext>
              </a:extLst>
            </p:cNvPr>
            <p:cNvSpPr/>
            <p:nvPr/>
          </p:nvSpPr>
          <p:spPr>
            <a:xfrm>
              <a:off x="4437063" y="2163763"/>
              <a:ext cx="631825" cy="21272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9728660-5440-4C63-AAD3-CD88E3F4077C}"/>
                </a:ext>
              </a:extLst>
            </p:cNvPr>
            <p:cNvSpPr/>
            <p:nvPr/>
          </p:nvSpPr>
          <p:spPr>
            <a:xfrm>
              <a:off x="5730875" y="2390775"/>
              <a:ext cx="576263" cy="2159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BF2FC22-7454-4699-91BE-C9D029BCEA0F}"/>
                </a:ext>
              </a:extLst>
            </p:cNvPr>
            <p:cNvSpPr/>
            <p:nvPr/>
          </p:nvSpPr>
          <p:spPr>
            <a:xfrm>
              <a:off x="3076575" y="2400300"/>
              <a:ext cx="576263" cy="20002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9258921-290A-43AF-BC63-8C592D1FCDFD}"/>
                </a:ext>
              </a:extLst>
            </p:cNvPr>
            <p:cNvSpPr/>
            <p:nvPr/>
          </p:nvSpPr>
          <p:spPr>
            <a:xfrm>
              <a:off x="1731963" y="2636838"/>
              <a:ext cx="431800" cy="20002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948F081-676B-4E92-8150-84C78920F8A6}"/>
              </a:ext>
            </a:extLst>
          </p:cNvPr>
          <p:cNvGrpSpPr>
            <a:grpSpLocks/>
          </p:cNvGrpSpPr>
          <p:nvPr/>
        </p:nvGrpSpPr>
        <p:grpSpPr bwMode="auto">
          <a:xfrm>
            <a:off x="4600575" y="2401889"/>
            <a:ext cx="4440238" cy="433387"/>
            <a:chOff x="3076575" y="2401888"/>
            <a:chExt cx="4440238" cy="43338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9FE024A-09E5-4601-8B31-620770F49078}"/>
                </a:ext>
              </a:extLst>
            </p:cNvPr>
            <p:cNvSpPr/>
            <p:nvPr/>
          </p:nvSpPr>
          <p:spPr>
            <a:xfrm>
              <a:off x="6940550" y="2401888"/>
              <a:ext cx="576263" cy="198437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E2E092-94AA-43EC-9A4A-B2AB53BBBFE4}"/>
                </a:ext>
              </a:extLst>
            </p:cNvPr>
            <p:cNvSpPr/>
            <p:nvPr/>
          </p:nvSpPr>
          <p:spPr>
            <a:xfrm>
              <a:off x="3076575" y="2636838"/>
              <a:ext cx="576263" cy="198437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674EF35-6E06-4311-A5F1-2B0831CECC2F}"/>
              </a:ext>
            </a:extLst>
          </p:cNvPr>
          <p:cNvGrpSpPr>
            <a:grpSpLocks/>
          </p:cNvGrpSpPr>
          <p:nvPr/>
        </p:nvGrpSpPr>
        <p:grpSpPr bwMode="auto">
          <a:xfrm>
            <a:off x="4594225" y="1916114"/>
            <a:ext cx="4446588" cy="936625"/>
            <a:chOff x="3070225" y="1916113"/>
            <a:chExt cx="4446588" cy="93662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B130C95-8ED9-4994-A503-16249D2ABFB3}"/>
                </a:ext>
              </a:extLst>
            </p:cNvPr>
            <p:cNvSpPr/>
            <p:nvPr/>
          </p:nvSpPr>
          <p:spPr>
            <a:xfrm>
              <a:off x="6940550" y="2205038"/>
              <a:ext cx="576263" cy="1825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52283A3-81A0-4650-894C-224C0A677650}"/>
                </a:ext>
              </a:extLst>
            </p:cNvPr>
            <p:cNvSpPr/>
            <p:nvPr/>
          </p:nvSpPr>
          <p:spPr>
            <a:xfrm>
              <a:off x="6940550" y="1916113"/>
              <a:ext cx="576263" cy="2730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2EE5CF9-B8FE-4281-896E-E036EC575AA9}"/>
                </a:ext>
              </a:extLst>
            </p:cNvPr>
            <p:cNvSpPr/>
            <p:nvPr/>
          </p:nvSpPr>
          <p:spPr>
            <a:xfrm>
              <a:off x="6940550" y="2636838"/>
              <a:ext cx="576263" cy="215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5AE4290-F1C3-49C6-8029-264CC68C849B}"/>
                </a:ext>
              </a:extLst>
            </p:cNvPr>
            <p:cNvSpPr/>
            <p:nvPr/>
          </p:nvSpPr>
          <p:spPr>
            <a:xfrm>
              <a:off x="5724525" y="1960563"/>
              <a:ext cx="582613" cy="2000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A27021E-916D-43CD-B8D1-98591295FD12}"/>
                </a:ext>
              </a:extLst>
            </p:cNvPr>
            <p:cNvSpPr/>
            <p:nvPr/>
          </p:nvSpPr>
          <p:spPr>
            <a:xfrm>
              <a:off x="4437063" y="1960563"/>
              <a:ext cx="631825" cy="2000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7710CD8-AFFA-4184-A8B3-A51D418AC4F0}"/>
                </a:ext>
              </a:extLst>
            </p:cNvPr>
            <p:cNvSpPr/>
            <p:nvPr/>
          </p:nvSpPr>
          <p:spPr>
            <a:xfrm>
              <a:off x="3070225" y="1960563"/>
              <a:ext cx="582613" cy="2000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68DC0A8-4934-4860-9509-17FE9E417F79}"/>
                </a:ext>
              </a:extLst>
            </p:cNvPr>
            <p:cNvSpPr/>
            <p:nvPr/>
          </p:nvSpPr>
          <p:spPr>
            <a:xfrm>
              <a:off x="5730875" y="2622550"/>
              <a:ext cx="576263" cy="1984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75DE450-E723-46F8-84AF-32AC2E84B9B0}"/>
                </a:ext>
              </a:extLst>
            </p:cNvPr>
            <p:cNvSpPr/>
            <p:nvPr/>
          </p:nvSpPr>
          <p:spPr>
            <a:xfrm>
              <a:off x="3089275" y="2179638"/>
              <a:ext cx="576263" cy="1968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24AAFF4A-3C8A-4FFD-AE94-5180A7D74F7C}"/>
              </a:ext>
            </a:extLst>
          </p:cNvPr>
          <p:cNvSpPr/>
          <p:nvPr/>
        </p:nvSpPr>
        <p:spPr>
          <a:xfrm>
            <a:off x="7739063" y="3194051"/>
            <a:ext cx="2571750" cy="2898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zh-CN" altLang="en-US" sz="2400" kern="0" dirty="0">
                <a:solidFill>
                  <a:srgbClr val="0000FF"/>
                </a:solidFill>
                <a:latin typeface="Arial"/>
                <a:ea typeface="宋体" panose="02010600030101010101" pitchFamily="2" charset="-122"/>
              </a:rPr>
              <a:t>常量</a:t>
            </a:r>
            <a:endParaRPr lang="en-US" altLang="zh-CN" sz="2400" kern="0" dirty="0">
              <a:solidFill>
                <a:srgbClr val="0000FF"/>
              </a:solidFill>
              <a:latin typeface="Arial"/>
              <a:ea typeface="宋体" panose="02010600030101010101" pitchFamily="2" charset="-122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altLang="zh-CN" sz="2000" kern="0" dirty="0">
                <a:solidFill>
                  <a:srgbClr val="0000FF"/>
                </a:solidFill>
                <a:latin typeface="Arial"/>
                <a:ea typeface="宋体" panose="02010600030101010101" pitchFamily="2" charset="-122"/>
              </a:rPr>
              <a:t>NUM</a:t>
            </a:r>
            <a:r>
              <a:rPr lang="zh-CN" altLang="en-US" sz="2000" kern="0" dirty="0">
                <a:solidFill>
                  <a:srgbClr val="0000FF"/>
                </a:solidFill>
                <a:latin typeface="Arial"/>
                <a:ea typeface="宋体" panose="02010600030101010101" pitchFamily="2" charset="-122"/>
              </a:rPr>
              <a:t>整型</a:t>
            </a:r>
            <a:endParaRPr lang="en-US" altLang="zh-CN" sz="2000" kern="0" dirty="0">
              <a:solidFill>
                <a:srgbClr val="0000FF"/>
              </a:solidFill>
              <a:latin typeface="Arial"/>
              <a:ea typeface="宋体" panose="02010600030101010101" pitchFamily="2" charset="-122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altLang="zh-CN" sz="2000" kern="0" dirty="0">
                <a:solidFill>
                  <a:srgbClr val="0000FF"/>
                </a:solidFill>
                <a:latin typeface="Arial"/>
                <a:ea typeface="宋体" panose="02010600030101010101" pitchFamily="2" charset="-122"/>
              </a:rPr>
              <a:t>REAL</a:t>
            </a:r>
            <a:r>
              <a:rPr lang="zh-CN" altLang="en-US" sz="2000" kern="0" dirty="0">
                <a:solidFill>
                  <a:srgbClr val="0000FF"/>
                </a:solidFill>
                <a:latin typeface="Arial"/>
                <a:ea typeface="宋体" panose="02010600030101010101" pitchFamily="2" charset="-122"/>
              </a:rPr>
              <a:t>浮点型</a:t>
            </a:r>
            <a:endParaRPr lang="en-US" altLang="zh-CN" sz="2000" kern="0" dirty="0">
              <a:solidFill>
                <a:srgbClr val="0000FF"/>
              </a:solidFill>
              <a:latin typeface="Arial"/>
              <a:ea typeface="宋体" panose="02010600030101010101" pitchFamily="2" charset="-12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标识符</a:t>
            </a:r>
            <a:endParaRPr lang="en-US" altLang="zh-CN" sz="2400" kern="0" dirty="0">
              <a:solidFill>
                <a:srgbClr val="000000"/>
              </a:solidFill>
              <a:latin typeface="Arial"/>
              <a:ea typeface="宋体" panose="02010600030101010101" pitchFamily="2" charset="-122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ID</a:t>
            </a:r>
            <a:endParaRPr lang="zh-CN" altLang="en-US" sz="2000" kern="0" dirty="0">
              <a:solidFill>
                <a:srgbClr val="000000"/>
              </a:solidFill>
              <a:latin typeface="Arial"/>
              <a:ea typeface="宋体" panose="02010600030101010101" pitchFamily="2" charset="-12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 sz="2400" kern="0" dirty="0">
              <a:solidFill>
                <a:srgbClr val="000000"/>
              </a:solidFill>
              <a:latin typeface="Arial"/>
              <a:ea typeface="宋体" panose="02010600030101010101" pitchFamily="2" charset="-12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 sz="2400" kern="0" dirty="0">
              <a:solidFill>
                <a:srgbClr val="000000"/>
              </a:solidFill>
              <a:latin typeface="Arial"/>
              <a:ea typeface="宋体" panose="02010600030101010101" pitchFamily="2" charset="-122"/>
            </a:endParaRPr>
          </a:p>
        </p:txBody>
      </p:sp>
      <p:sp>
        <p:nvSpPr>
          <p:cNvPr id="14359" name="矩形 27">
            <a:extLst>
              <a:ext uri="{FF2B5EF4-FFF2-40B4-BE49-F238E27FC236}">
                <a16:creationId xmlns:a16="http://schemas.microsoft.com/office/drawing/2014/main" id="{1F7FC6BD-BD91-463B-A33C-1C5D71EC2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032" y="6120602"/>
            <a:ext cx="4211722" cy="307777"/>
          </a:xfrm>
          <a:prstGeom prst="rect">
            <a:avLst/>
          </a:prstGeom>
          <a:solidFill>
            <a:srgbClr val="B5CEE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用大于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</a:rPr>
              <a:t>255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的整数来表示</a:t>
            </a:r>
            <a:r>
              <a:rPr lang="zh-CN" alt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非单字符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词法单元的种别码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4360" name="矩形 28">
            <a:extLst>
              <a:ext uri="{FF2B5EF4-FFF2-40B4-BE49-F238E27FC236}">
                <a16:creationId xmlns:a16="http://schemas.microsoft.com/office/drawing/2014/main" id="{02E5C156-854B-4A79-B40C-1D84DC79E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880" y="6492876"/>
            <a:ext cx="5579874" cy="307777"/>
          </a:xfrm>
          <a:prstGeom prst="rect">
            <a:avLst/>
          </a:prstGeom>
          <a:solidFill>
            <a:srgbClr val="B5CEE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INDEX</a:t>
            </a:r>
            <a:r>
              <a:rPr lang="zh-CN" altLang="en-US" sz="1400" dirty="0">
                <a:solidFill>
                  <a:srgbClr val="000000"/>
                </a:solidFill>
              </a:rPr>
              <a:t>、</a:t>
            </a:r>
            <a:r>
              <a:rPr lang="en-US" altLang="zh-CN" sz="1400" dirty="0">
                <a:solidFill>
                  <a:srgbClr val="000000"/>
                </a:solidFill>
              </a:rPr>
              <a:t>MINUS</a:t>
            </a:r>
            <a:r>
              <a:rPr lang="zh-CN" altLang="en-US" sz="1400" dirty="0">
                <a:solidFill>
                  <a:srgbClr val="000000"/>
                </a:solidFill>
              </a:rPr>
              <a:t>、</a:t>
            </a:r>
            <a:r>
              <a:rPr lang="en-US" altLang="zh-CN" sz="1400" dirty="0">
                <a:solidFill>
                  <a:srgbClr val="000000"/>
                </a:solidFill>
              </a:rPr>
              <a:t>TEMP</a:t>
            </a:r>
            <a:r>
              <a:rPr lang="zh-CN" altLang="en-US" sz="1400" dirty="0">
                <a:solidFill>
                  <a:srgbClr val="000000"/>
                </a:solidFill>
              </a:rPr>
              <a:t>不是词法单元，它们将在抽象语法树中使用</a:t>
            </a:r>
          </a:p>
        </p:txBody>
      </p:sp>
      <p:sp>
        <p:nvSpPr>
          <p:cNvPr id="31" name="矩形 27">
            <a:extLst>
              <a:ext uri="{FF2B5EF4-FFF2-40B4-BE49-F238E27FC236}">
                <a16:creationId xmlns:a16="http://schemas.microsoft.com/office/drawing/2014/main" id="{CA416C1C-1C5D-4DA8-95C8-8214EB7D6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148" y="5718074"/>
            <a:ext cx="3967607" cy="307777"/>
          </a:xfrm>
          <a:prstGeom prst="rect">
            <a:avLst/>
          </a:prstGeom>
          <a:solidFill>
            <a:srgbClr val="B5CEE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单字符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词法单元就用其自身的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</a:rPr>
              <a:t>ASCII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码作为种别码</a:t>
            </a:r>
          </a:p>
        </p:txBody>
      </p:sp>
      <p:sp>
        <p:nvSpPr>
          <p:cNvPr id="30" name="标题 1">
            <a:extLst>
              <a:ext uri="{FF2B5EF4-FFF2-40B4-BE49-F238E27FC236}">
                <a16:creationId xmlns:a16="http://schemas.microsoft.com/office/drawing/2014/main" id="{7925ED85-817A-4538-8482-A640058ABB6F}"/>
              </a:ext>
            </a:extLst>
          </p:cNvPr>
          <p:cNvSpPr txBox="1">
            <a:spLocks/>
          </p:cNvSpPr>
          <p:nvPr/>
        </p:nvSpPr>
        <p:spPr bwMode="auto">
          <a:xfrm>
            <a:off x="1007533" y="357718"/>
            <a:ext cx="10574867" cy="47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333" b="1" kern="1200" baseline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4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种别码编码方案举例：龙书附录</a:t>
            </a:r>
            <a:r>
              <a:rPr kumimoji="0" lang="en-US" altLang="zh-CN" sz="4000" b="1" i="0" u="none" strike="noStrike" kern="1200" cap="none" spc="4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A.3</a:t>
            </a:r>
            <a:endParaRPr kumimoji="0" lang="zh-CN" altLang="en-US" sz="4000" b="1" i="0" u="none" strike="noStrike" kern="1200" cap="none" spc="4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2" name="组合 44">
            <a:extLst>
              <a:ext uri="{FF2B5EF4-FFF2-40B4-BE49-F238E27FC236}">
                <a16:creationId xmlns:a16="http://schemas.microsoft.com/office/drawing/2014/main" id="{5438FCFB-29B0-4F87-B00E-4755BE26F5F6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33" name="五边形 5">
              <a:extLst>
                <a:ext uri="{FF2B5EF4-FFF2-40B4-BE49-F238E27FC236}">
                  <a16:creationId xmlns:a16="http://schemas.microsoft.com/office/drawing/2014/main" id="{E6923A7D-4193-4625-AFB3-4A3786704F8B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rgbClr val="C6E7FC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五边形 46">
              <a:extLst>
                <a:ext uri="{FF2B5EF4-FFF2-40B4-BE49-F238E27FC236}">
                  <a16:creationId xmlns:a16="http://schemas.microsoft.com/office/drawing/2014/main" id="{0E4B54F6-86AF-41E8-838C-C580E598F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ysClr val="window" lastClr="FFFFFF">
                <a:alpha val="30196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14340" grpId="0" build="p"/>
      <p:bldP spid="14359" grpId="0" animBg="1"/>
      <p:bldP spid="14360" grpId="0" animBg="1"/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3" descr="G:\QQ截图201607142012副本.jpg">
            <a:extLst>
              <a:ext uri="{FF2B5EF4-FFF2-40B4-BE49-F238E27FC236}">
                <a16:creationId xmlns:a16="http://schemas.microsoft.com/office/drawing/2014/main" id="{95169372-2385-472F-BB49-4836D9B2F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8DDF3EF8-4AC8-474C-9710-26CBA626AB2C}"/>
              </a:ext>
            </a:extLst>
          </p:cNvPr>
          <p:cNvSpPr txBox="1">
            <a:spLocks noChangeArrowheads="1"/>
          </p:cNvSpPr>
          <p:nvPr/>
        </p:nvSpPr>
        <p:spPr>
          <a:xfrm>
            <a:off x="6864351" y="2286000"/>
            <a:ext cx="3937000" cy="1253067"/>
          </a:xfrm>
          <a:prstGeom prst="rect">
            <a:avLst/>
          </a:prstGeom>
        </p:spPr>
        <p:txBody>
          <a:bodyPr anchor="ctr"/>
          <a:lstStyle/>
          <a:p>
            <a:pPr defTabSz="1219170" eaLnBrk="0" hangingPunct="0">
              <a:spcBef>
                <a:spcPct val="0"/>
              </a:spcBef>
              <a:defRPr/>
            </a:pPr>
            <a:r>
              <a:rPr lang="zh-CN" altLang="en-US" sz="4667" spc="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结束</a:t>
            </a:r>
            <a:endParaRPr lang="en-US" altLang="zh-CN" sz="4667" spc="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07E0A81-ABB9-4460-9B85-CC861C549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047751"/>
            <a:ext cx="11190816" cy="4301067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RG</a:t>
            </a: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（正则文法）：</a:t>
            </a:r>
            <a:r>
              <a:rPr lang="en-US" altLang="zh-CN" sz="3333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67" b="1" dirty="0">
                <a:solidFill>
                  <a:schemeClr val="tx1"/>
                </a:solidFill>
                <a:cs typeface="Times New Roman" panose="02020603050405020304" pitchFamily="18" charset="0"/>
              </a:rPr>
              <a:t>正则文法</a:t>
            </a:r>
            <a:r>
              <a:rPr lang="en-US" altLang="zh-CN" sz="3067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sz="3067" b="1" dirty="0">
                <a:solidFill>
                  <a:schemeClr val="tx1"/>
                </a:solidFill>
                <a:cs typeface="Times New Roman" panose="02020603050405020304" pitchFamily="18" charset="0"/>
              </a:rPr>
              <a:t>生成的语言：</a:t>
            </a:r>
            <a:r>
              <a:rPr lang="en-US" altLang="zh-CN" sz="3067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</a:t>
            </a:r>
            <a:r>
              <a:rPr lang="en-US" altLang="zh-CN" sz="3067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3067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lang="en-US" altLang="zh-CN" sz="3067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RE</a:t>
            </a: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 （正则表达式）：</a:t>
            </a:r>
            <a:r>
              <a:rPr lang="en-US" altLang="zh-CN" sz="3333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tx1"/>
                </a:solidFill>
                <a:cs typeface="Times New Roman" panose="02020603050405020304" pitchFamily="18" charset="0"/>
              </a:rPr>
              <a:t>正则表达式</a:t>
            </a:r>
            <a:r>
              <a:rPr lang="en-US" altLang="zh-CN" sz="3067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表示的语言：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RD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 （正则定义）：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d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→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</a:p>
          <a:p>
            <a:pPr marL="404273" lvl="1" indent="0" eaLnBrk="1" hangingPunct="1">
              <a:lnSpc>
                <a:spcPts val="4000"/>
              </a:lnSpc>
              <a:buClrTx/>
              <a:buNone/>
            </a:pP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2DE032CC-4146-480C-A9B5-72233716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、单词的描述</a:t>
            </a:r>
          </a:p>
        </p:txBody>
      </p:sp>
      <p:grpSp>
        <p:nvGrpSpPr>
          <p:cNvPr id="21508" name="组合 5">
            <a:extLst>
              <a:ext uri="{FF2B5EF4-FFF2-40B4-BE49-F238E27FC236}">
                <a16:creationId xmlns:a16="http://schemas.microsoft.com/office/drawing/2014/main" id="{D3DFFE28-5737-464C-BFEA-B4B8E2D256E1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8470F956-9FFC-47DD-B667-EF790D0CCDB2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  <p:sp>
          <p:nvSpPr>
            <p:cNvPr id="21513" name="五边形 8">
              <a:extLst>
                <a:ext uri="{FF2B5EF4-FFF2-40B4-BE49-F238E27FC236}">
                  <a16:creationId xmlns:a16="http://schemas.microsoft.com/office/drawing/2014/main" id="{D08E0FFB-DFEF-4272-89D0-6437EA0F3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B5EC63C7-8683-4F0D-8962-3275F10E4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901" y="2841204"/>
            <a:ext cx="3180679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333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更直观、更紧凑</a:t>
            </a:r>
            <a:endParaRPr lang="zh-CN" altLang="en-US" sz="2400">
              <a:solidFill>
                <a:srgbClr val="0000FF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51E7B9-ECD2-4E62-B87F-03DEF90E6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8789" y="4669075"/>
            <a:ext cx="19864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给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命名</a:t>
            </a:r>
            <a:endParaRPr lang="zh-CN" altLang="en-US" sz="2400" dirty="0">
              <a:solidFill>
                <a:srgbClr val="0000FF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箭头: 上下 4">
            <a:extLst>
              <a:ext uri="{FF2B5EF4-FFF2-40B4-BE49-F238E27FC236}">
                <a16:creationId xmlns:a16="http://schemas.microsoft.com/office/drawing/2014/main" id="{7058A5D6-AA16-4B05-8B69-429E0AABF49D}"/>
              </a:ext>
            </a:extLst>
          </p:cNvPr>
          <p:cNvSpPr/>
          <p:nvPr/>
        </p:nvSpPr>
        <p:spPr>
          <a:xfrm>
            <a:off x="3201460" y="2265471"/>
            <a:ext cx="385233" cy="57573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>
            <a:extLst>
              <a:ext uri="{FF2B5EF4-FFF2-40B4-BE49-F238E27FC236}">
                <a16:creationId xmlns:a16="http://schemas.microsoft.com/office/drawing/2014/main" id="{8899AB51-4637-416F-A67D-4E6D087BE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1143001"/>
            <a:ext cx="10668000" cy="5238751"/>
          </a:xfrm>
        </p:spPr>
        <p:txBody>
          <a:bodyPr rtlCol="0">
            <a:noAutofit/>
          </a:bodyPr>
          <a:lstStyle/>
          <a:p>
            <a:pPr marL="365751" indent="-365751" eaLnBrk="1" fontAlgn="auto" hangingPunct="1">
              <a:lnSpc>
                <a:spcPts val="4267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sz="3333" b="1" dirty="0">
                <a:solidFill>
                  <a:schemeClr val="tx1"/>
                </a:solidFill>
              </a:rPr>
              <a:t> </a:t>
            </a:r>
            <a:r>
              <a:rPr lang="zh-CN" altLang="en-US" sz="3333" b="1" dirty="0">
                <a:solidFill>
                  <a:srgbClr val="FF0000"/>
                </a:solidFill>
              </a:rPr>
              <a:t>正则定义</a:t>
            </a:r>
            <a:r>
              <a:rPr lang="zh-CN" altLang="en-US" sz="3333" b="1" dirty="0">
                <a:solidFill>
                  <a:schemeClr val="tx1"/>
                </a:solidFill>
              </a:rPr>
              <a:t>是具有如下形式的</a:t>
            </a:r>
            <a:r>
              <a:rPr lang="zh-CN" altLang="en-US" sz="3333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定义序列</a:t>
            </a:r>
            <a:r>
              <a:rPr lang="zh-CN" altLang="en-US" sz="3333" b="1" dirty="0">
                <a:solidFill>
                  <a:schemeClr val="tx1"/>
                </a:solidFill>
              </a:rPr>
              <a:t>：</a:t>
            </a:r>
            <a:endParaRPr lang="en-US" altLang="zh-CN" sz="3333" b="1" dirty="0">
              <a:solidFill>
                <a:schemeClr val="tx1"/>
              </a:solidFill>
            </a:endParaRPr>
          </a:p>
          <a:p>
            <a:pPr marL="609585" lvl="1" indent="0" eaLnBrk="1" fontAlgn="auto" hangingPunct="1">
              <a:lnSpc>
                <a:spcPts val="3333"/>
              </a:lnSpc>
              <a:spcAft>
                <a:spcPts val="0"/>
              </a:spcAft>
              <a:buClr>
                <a:srgbClr val="FF0000"/>
              </a:buClr>
              <a:buNone/>
              <a:defRPr/>
            </a:pPr>
            <a:r>
              <a:rPr lang="en-US" altLang="zh-CN" sz="3333" b="1" i="1" dirty="0">
                <a:solidFill>
                  <a:schemeClr val="tx1"/>
                </a:solidFill>
                <a:ea typeface="楷体_GB2312"/>
                <a:cs typeface="楷体_GB2312"/>
              </a:rPr>
              <a:t>			d</a:t>
            </a:r>
            <a:r>
              <a:rPr lang="en-US" altLang="zh-CN" sz="3333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1</a:t>
            </a:r>
            <a:r>
              <a:rPr lang="en-US" altLang="zh-CN" sz="3333" b="1" i="1" dirty="0">
                <a:solidFill>
                  <a:schemeClr val="tx1"/>
                </a:solidFill>
                <a:ea typeface="楷体_GB2312"/>
                <a:cs typeface="楷体_GB2312"/>
              </a:rPr>
              <a:t>→r</a:t>
            </a:r>
            <a:r>
              <a:rPr lang="en-US" altLang="zh-CN" sz="3333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1</a:t>
            </a:r>
          </a:p>
          <a:p>
            <a:pPr marL="609585" lvl="1" indent="0" eaLnBrk="1" fontAlgn="auto" hangingPunct="1">
              <a:lnSpc>
                <a:spcPts val="3333"/>
              </a:lnSpc>
              <a:spcAft>
                <a:spcPts val="0"/>
              </a:spcAft>
              <a:buClr>
                <a:srgbClr val="FF0000"/>
              </a:buClr>
              <a:buNone/>
              <a:defRPr/>
            </a:pPr>
            <a:r>
              <a:rPr lang="en-US" altLang="zh-CN" sz="3333" b="1" i="1" dirty="0">
                <a:solidFill>
                  <a:schemeClr val="tx1"/>
                </a:solidFill>
                <a:ea typeface="楷体_GB2312"/>
                <a:cs typeface="楷体_GB2312"/>
              </a:rPr>
              <a:t>			d</a:t>
            </a:r>
            <a:r>
              <a:rPr lang="en-US" altLang="zh-CN" sz="3333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2</a:t>
            </a:r>
            <a:r>
              <a:rPr lang="en-US" altLang="zh-CN" sz="3333" b="1" i="1" dirty="0">
                <a:solidFill>
                  <a:schemeClr val="tx1"/>
                </a:solidFill>
                <a:ea typeface="楷体_GB2312"/>
                <a:cs typeface="楷体_GB2312"/>
              </a:rPr>
              <a:t>→r</a:t>
            </a:r>
            <a:r>
              <a:rPr lang="en-US" altLang="zh-CN" sz="3333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2</a:t>
            </a:r>
          </a:p>
          <a:p>
            <a:pPr marL="609585" lvl="1" indent="0" eaLnBrk="1" fontAlgn="auto" hangingPunct="1">
              <a:lnSpc>
                <a:spcPts val="3333"/>
              </a:lnSpc>
              <a:spcAft>
                <a:spcPts val="0"/>
              </a:spcAft>
              <a:buClr>
                <a:srgbClr val="FF0000"/>
              </a:buClr>
              <a:buNone/>
              <a:defRPr/>
            </a:pPr>
            <a:r>
              <a:rPr lang="en-US" altLang="zh-CN" sz="3333" b="1" i="1" dirty="0">
                <a:solidFill>
                  <a:schemeClr val="tx1"/>
                </a:solidFill>
                <a:ea typeface="楷体_GB2312"/>
                <a:cs typeface="楷体_GB2312"/>
              </a:rPr>
              <a:t> 			   …</a:t>
            </a:r>
          </a:p>
          <a:p>
            <a:pPr marL="609585" lvl="1" indent="0" eaLnBrk="1" fontAlgn="auto" hangingPunct="1">
              <a:lnSpc>
                <a:spcPts val="3333"/>
              </a:lnSpc>
              <a:spcAft>
                <a:spcPts val="0"/>
              </a:spcAft>
              <a:buClr>
                <a:srgbClr val="FF0000"/>
              </a:buClr>
              <a:buNone/>
              <a:defRPr/>
            </a:pPr>
            <a:r>
              <a:rPr lang="en-US" altLang="zh-CN" sz="3333" b="1" i="1" dirty="0">
                <a:solidFill>
                  <a:schemeClr val="tx1"/>
                </a:solidFill>
                <a:ea typeface="楷体_GB2312"/>
                <a:cs typeface="楷体_GB2312"/>
              </a:rPr>
              <a:t>			</a:t>
            </a:r>
            <a:r>
              <a:rPr lang="en-US" altLang="zh-CN" sz="3333" b="1" i="1" dirty="0" err="1">
                <a:solidFill>
                  <a:schemeClr val="tx1"/>
                </a:solidFill>
                <a:ea typeface="楷体_GB2312"/>
                <a:cs typeface="楷体_GB2312"/>
              </a:rPr>
              <a:t>d</a:t>
            </a:r>
            <a:r>
              <a:rPr lang="en-US" altLang="zh-CN" sz="3333" b="1" i="1" baseline="-25000" dirty="0" err="1">
                <a:solidFill>
                  <a:schemeClr val="tx1"/>
                </a:solidFill>
                <a:ea typeface="楷体_GB2312"/>
                <a:cs typeface="楷体_GB2312"/>
              </a:rPr>
              <a:t>n</a:t>
            </a:r>
            <a:r>
              <a:rPr lang="en-US" altLang="zh-CN" sz="3333" b="1" i="1" dirty="0" err="1">
                <a:solidFill>
                  <a:schemeClr val="tx1"/>
                </a:solidFill>
                <a:ea typeface="楷体_GB2312"/>
                <a:cs typeface="楷体_GB2312"/>
              </a:rPr>
              <a:t>→r</a:t>
            </a:r>
            <a:r>
              <a:rPr lang="en-US" altLang="zh-CN" sz="3333" b="1" i="1" baseline="-25000" dirty="0" err="1">
                <a:solidFill>
                  <a:schemeClr val="tx1"/>
                </a:solidFill>
                <a:ea typeface="楷体_GB2312"/>
                <a:cs typeface="楷体_GB2312"/>
              </a:rPr>
              <a:t>n</a:t>
            </a:r>
            <a:endParaRPr lang="en-US" altLang="zh-CN" sz="3333" b="1" i="1" baseline="-25000" dirty="0">
              <a:solidFill>
                <a:schemeClr val="tx1"/>
              </a:solidFill>
              <a:ea typeface="楷体_GB2312"/>
              <a:cs typeface="楷体_GB2312"/>
            </a:endParaRPr>
          </a:p>
          <a:p>
            <a:pPr marL="365751" indent="-365751" eaLnBrk="1" fontAlgn="auto" hangingPunct="1">
              <a:lnSpc>
                <a:spcPts val="3733"/>
              </a:lnSpc>
              <a:spcAft>
                <a:spcPts val="0"/>
              </a:spcAft>
              <a:buClr>
                <a:srgbClr val="3333CC"/>
              </a:buClr>
              <a:buNone/>
              <a:defRPr/>
            </a:pPr>
            <a:r>
              <a:rPr lang="en-US" altLang="zh-CN" sz="3333" b="1" dirty="0">
                <a:solidFill>
                  <a:schemeClr val="tx1"/>
                </a:solidFill>
              </a:rPr>
              <a:t>     </a:t>
            </a:r>
            <a:r>
              <a:rPr lang="zh-CN" altLang="en-US" sz="3333" b="1" dirty="0">
                <a:solidFill>
                  <a:schemeClr val="tx1"/>
                </a:solidFill>
              </a:rPr>
              <a:t>其中：</a:t>
            </a:r>
            <a:endParaRPr lang="en-US" altLang="zh-CN" sz="3333" b="1" dirty="0">
              <a:solidFill>
                <a:schemeClr val="tx1"/>
              </a:solidFill>
            </a:endParaRPr>
          </a:p>
          <a:p>
            <a:pPr marL="609585" lvl="1" indent="0" eaLnBrk="1" fontAlgn="auto" hangingPunct="1">
              <a:lnSpc>
                <a:spcPts val="4667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sz="3333" b="1" dirty="0">
                <a:solidFill>
                  <a:schemeClr val="tx1"/>
                </a:solidFill>
              </a:rPr>
              <a:t>每个</a:t>
            </a:r>
            <a:r>
              <a:rPr lang="en-US" altLang="zh-CN" sz="3333" b="1" i="1" dirty="0" err="1">
                <a:solidFill>
                  <a:schemeClr val="tx1"/>
                </a:solidFill>
                <a:ea typeface="楷体_GB2312"/>
                <a:cs typeface="楷体_GB2312"/>
              </a:rPr>
              <a:t>d</a:t>
            </a:r>
            <a:r>
              <a:rPr lang="en-US" altLang="zh-CN" sz="3333" b="1" i="1" baseline="-25000" dirty="0" err="1">
                <a:solidFill>
                  <a:schemeClr val="tx1"/>
                </a:solidFill>
                <a:ea typeface="楷体_GB2312"/>
                <a:cs typeface="楷体_GB2312"/>
              </a:rPr>
              <a:t>i</a:t>
            </a:r>
            <a:r>
              <a:rPr lang="zh-CN" altLang="en-US" sz="3333" b="1" dirty="0">
                <a:solidFill>
                  <a:schemeClr val="tx1"/>
                </a:solidFill>
              </a:rPr>
              <a:t>都是一个</a:t>
            </a:r>
            <a:r>
              <a:rPr lang="zh-CN" altLang="en-US" sz="3333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新符号</a:t>
            </a:r>
            <a:r>
              <a:rPr lang="zh-CN" altLang="en-US" sz="3333" b="1" dirty="0">
                <a:solidFill>
                  <a:schemeClr val="tx1"/>
                </a:solidFill>
              </a:rPr>
              <a:t>，它们都不在字母表 </a:t>
            </a:r>
            <a:r>
              <a:rPr lang="en-US" altLang="zh-CN" sz="3333" b="1" i="1" dirty="0">
                <a:solidFill>
                  <a:schemeClr val="tx1"/>
                </a:solidFill>
              </a:rPr>
              <a:t>Σ</a:t>
            </a:r>
            <a:r>
              <a:rPr lang="zh-CN" altLang="en-US" sz="3333" b="1" dirty="0">
                <a:solidFill>
                  <a:schemeClr val="tx1"/>
                </a:solidFill>
              </a:rPr>
              <a:t>中，而且</a:t>
            </a:r>
            <a:r>
              <a:rPr lang="zh-CN" altLang="en-US" sz="3333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各不相同</a:t>
            </a:r>
            <a:endParaRPr lang="en-US" altLang="zh-CN" sz="3333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609585" lvl="1" indent="0" eaLnBrk="1" fontAlgn="auto" hangingPunct="1">
              <a:lnSpc>
                <a:spcPts val="4667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sz="3333" b="1" dirty="0">
                <a:solidFill>
                  <a:schemeClr val="tx1"/>
                </a:solidFill>
              </a:rPr>
              <a:t>每个</a:t>
            </a:r>
            <a:r>
              <a:rPr lang="en-US" altLang="zh-CN" sz="3333" b="1" i="1" dirty="0" err="1">
                <a:solidFill>
                  <a:schemeClr val="tx1"/>
                </a:solidFill>
                <a:ea typeface="楷体_GB2312"/>
                <a:cs typeface="楷体_GB2312"/>
              </a:rPr>
              <a:t>r</a:t>
            </a:r>
            <a:r>
              <a:rPr lang="en-US" altLang="zh-CN" sz="3333" b="1" i="1" baseline="-25000" dirty="0" err="1">
                <a:solidFill>
                  <a:schemeClr val="tx1"/>
                </a:solidFill>
                <a:ea typeface="楷体_GB2312"/>
                <a:cs typeface="楷体_GB2312"/>
              </a:rPr>
              <a:t>i</a:t>
            </a:r>
            <a:r>
              <a:rPr lang="zh-CN" altLang="en-US" sz="3333" b="1" dirty="0">
                <a:solidFill>
                  <a:schemeClr val="tx1"/>
                </a:solidFill>
              </a:rPr>
              <a:t>是字母表 </a:t>
            </a:r>
            <a:r>
              <a:rPr lang="en-US" altLang="zh-CN" sz="3333" b="1" i="1" dirty="0">
                <a:solidFill>
                  <a:schemeClr val="tx1"/>
                </a:solidFill>
                <a:ea typeface="楷体_GB2312"/>
                <a:cs typeface="楷体_GB2312"/>
              </a:rPr>
              <a:t>Σ</a:t>
            </a:r>
            <a:r>
              <a:rPr lang="en-US" altLang="zh-CN" sz="3333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3333" b="1" dirty="0">
                <a:solidFill>
                  <a:schemeClr val="tx1"/>
                </a:solidFill>
              </a:rPr>
              <a:t>{</a:t>
            </a:r>
            <a:r>
              <a:rPr lang="en-US" altLang="zh-CN" sz="3333" b="1" i="1" dirty="0">
                <a:solidFill>
                  <a:schemeClr val="tx1"/>
                </a:solidFill>
                <a:ea typeface="楷体_GB2312"/>
                <a:cs typeface="楷体_GB2312"/>
              </a:rPr>
              <a:t>d</a:t>
            </a:r>
            <a:r>
              <a:rPr lang="en-US" altLang="zh-CN" sz="3333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1 </a:t>
            </a:r>
            <a:r>
              <a:rPr lang="en-US" altLang="zh-CN" sz="3333" b="1" dirty="0">
                <a:solidFill>
                  <a:schemeClr val="tx1"/>
                </a:solidFill>
                <a:ea typeface="楷体_GB2312"/>
                <a:cs typeface="楷体_GB2312"/>
              </a:rPr>
              <a:t>,</a:t>
            </a:r>
            <a:r>
              <a:rPr lang="en-US" altLang="zh-CN" sz="3333" b="1" i="1" dirty="0">
                <a:solidFill>
                  <a:schemeClr val="tx1"/>
                </a:solidFill>
                <a:ea typeface="楷体_GB2312"/>
                <a:cs typeface="楷体_GB2312"/>
              </a:rPr>
              <a:t>d</a:t>
            </a:r>
            <a:r>
              <a:rPr lang="en-US" altLang="zh-CN" sz="3333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2 </a:t>
            </a:r>
            <a:r>
              <a:rPr lang="en-US" altLang="zh-CN" sz="3333" b="1" dirty="0">
                <a:solidFill>
                  <a:schemeClr val="tx1"/>
                </a:solidFill>
                <a:ea typeface="楷体_GB2312"/>
                <a:cs typeface="楷体_GB2312"/>
              </a:rPr>
              <a:t>, … ,</a:t>
            </a:r>
            <a:r>
              <a:rPr lang="en-US" altLang="zh-CN" sz="3333" b="1" i="1" dirty="0">
                <a:solidFill>
                  <a:schemeClr val="tx1"/>
                </a:solidFill>
                <a:ea typeface="楷体_GB2312"/>
                <a:cs typeface="楷体_GB2312"/>
              </a:rPr>
              <a:t>d</a:t>
            </a:r>
            <a:r>
              <a:rPr lang="en-US" altLang="zh-CN" sz="3333" b="1" i="1" baseline="-25000" dirty="0">
                <a:solidFill>
                  <a:schemeClr val="tx1"/>
                </a:solidFill>
                <a:ea typeface="楷体_GB2312"/>
                <a:cs typeface="楷体_GB2312"/>
              </a:rPr>
              <a:t>i</a:t>
            </a:r>
            <a:r>
              <a:rPr lang="en-US" altLang="zh-CN" sz="3333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-1</a:t>
            </a:r>
            <a:r>
              <a:rPr lang="en-US" altLang="zh-CN" sz="3333" b="1" dirty="0">
                <a:solidFill>
                  <a:schemeClr val="tx1"/>
                </a:solidFill>
              </a:rPr>
              <a:t>}</a:t>
            </a:r>
            <a:r>
              <a:rPr lang="zh-CN" altLang="en-US" sz="3333" b="1" dirty="0">
                <a:solidFill>
                  <a:schemeClr val="tx1"/>
                </a:solidFill>
              </a:rPr>
              <a:t>上的</a:t>
            </a:r>
            <a:r>
              <a:rPr lang="zh-CN" altLang="en-US" sz="3333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正则表达式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9500C4A-8C01-4B57-958A-E2622940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正则定</a:t>
            </a:r>
            <a:r>
              <a:rPr lang="zh-CN" altLang="en-US" sz="4000" spc="-667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义</a:t>
            </a:r>
            <a:r>
              <a:rPr lang="zh-CN" altLang="en-US" sz="3333" spc="-667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（  </a:t>
            </a:r>
            <a:r>
              <a:rPr lang="en-US" altLang="zh-CN" sz="3333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Regular</a:t>
            </a:r>
            <a:r>
              <a:rPr lang="zh-CN" altLang="en-US" sz="3333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3333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Definition</a:t>
            </a:r>
            <a:r>
              <a:rPr lang="zh-CN" altLang="en-US" sz="3333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）</a:t>
            </a:r>
          </a:p>
        </p:txBody>
      </p:sp>
      <p:grpSp>
        <p:nvGrpSpPr>
          <p:cNvPr id="35844" name="组合 5">
            <a:extLst>
              <a:ext uri="{FF2B5EF4-FFF2-40B4-BE49-F238E27FC236}">
                <a16:creationId xmlns:a16="http://schemas.microsoft.com/office/drawing/2014/main" id="{8839D4D8-CF19-4618-AE50-84390ECB28F5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8" name="五边形 7">
              <a:extLst>
                <a:ext uri="{FF2B5EF4-FFF2-40B4-BE49-F238E27FC236}">
                  <a16:creationId xmlns:a16="http://schemas.microsoft.com/office/drawing/2014/main" id="{FC856A25-AC8B-4C29-91C3-A60D2691319D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35847" name="五边形 8">
              <a:extLst>
                <a:ext uri="{FF2B5EF4-FFF2-40B4-BE49-F238E27FC236}">
                  <a16:creationId xmlns:a16="http://schemas.microsoft.com/office/drawing/2014/main" id="{F9A79DED-C44D-4FF6-8D45-695E71A68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B30EDC4D-47CA-4F95-903C-A38B42AB756F}"/>
              </a:ext>
            </a:extLst>
          </p:cNvPr>
          <p:cNvSpPr/>
          <p:nvPr/>
        </p:nvSpPr>
        <p:spPr>
          <a:xfrm>
            <a:off x="5903384" y="2148417"/>
            <a:ext cx="5145616" cy="1631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333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给一些</a:t>
            </a:r>
            <a:r>
              <a:rPr lang="en-US" altLang="zh-CN" sz="3333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RE</a:t>
            </a:r>
            <a:r>
              <a:rPr lang="zh-CN" altLang="en-US" sz="3333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命名</a:t>
            </a:r>
            <a:r>
              <a:rPr lang="zh-CN" altLang="en-US" sz="3333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，并在之后的</a:t>
            </a:r>
            <a:r>
              <a:rPr lang="en-US" altLang="zh-CN" sz="3333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RE</a:t>
            </a:r>
            <a:r>
              <a:rPr lang="zh-CN" altLang="en-US" sz="3333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中像使用</a:t>
            </a:r>
            <a:r>
              <a:rPr lang="zh-CN" altLang="en-US" sz="3333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字母表中的符号</a:t>
            </a:r>
            <a:r>
              <a:rPr lang="zh-CN" altLang="en-US" sz="3333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一样使用这些</a:t>
            </a:r>
            <a:r>
              <a:rPr lang="zh-CN" altLang="en-US" sz="3333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名字</a:t>
            </a:r>
            <a:endParaRPr lang="zh-CN" altLang="en-US" sz="3333" dirty="0">
              <a:solidFill>
                <a:srgbClr val="073E87">
                  <a:lumMod val="60000"/>
                  <a:lumOff val="40000"/>
                </a:srgbClr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>
            <a:extLst>
              <a:ext uri="{FF2B5EF4-FFF2-40B4-BE49-F238E27FC236}">
                <a16:creationId xmlns:a16="http://schemas.microsoft.com/office/drawing/2014/main" id="{4D7408A3-FE7F-44CD-BF13-F49FE9CDC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118" y="1238251"/>
            <a:ext cx="7903633" cy="4301067"/>
          </a:xfrm>
        </p:spPr>
        <p:txBody>
          <a:bodyPr/>
          <a:lstStyle/>
          <a:p>
            <a:pPr eaLnBrk="1" hangingPunct="1">
              <a:lnSpc>
                <a:spcPts val="6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4000" b="1" i="1" dirty="0">
                <a:solidFill>
                  <a:schemeClr val="tx1"/>
                </a:solidFill>
              </a:rPr>
              <a:t>C</a:t>
            </a:r>
            <a:r>
              <a:rPr lang="zh-CN" altLang="en-US" sz="4000" b="1" dirty="0">
                <a:solidFill>
                  <a:schemeClr val="tx1"/>
                </a:solidFill>
              </a:rPr>
              <a:t>语言中</a:t>
            </a:r>
            <a:r>
              <a:rPr lang="zh-CN" altLang="en-US" sz="4000" b="1" dirty="0">
                <a:solidFill>
                  <a:srgbClr val="0000FF"/>
                </a:solidFill>
              </a:rPr>
              <a:t>标识符</a:t>
            </a:r>
            <a:r>
              <a:rPr lang="zh-CN" altLang="en-US" sz="4000" b="1" dirty="0">
                <a:solidFill>
                  <a:schemeClr val="tx1"/>
                </a:solidFill>
              </a:rPr>
              <a:t>的正则定义</a:t>
            </a:r>
            <a:endParaRPr lang="en-US" altLang="zh-CN" sz="4000" b="1" dirty="0">
              <a:solidFill>
                <a:schemeClr val="tx1"/>
              </a:solidFill>
              <a:ea typeface="楷体_GB2312"/>
              <a:cs typeface="楷体_GB2312"/>
            </a:endParaRPr>
          </a:p>
          <a:p>
            <a:pPr lvl="1" eaLnBrk="1" hangingPunct="1">
              <a:lnSpc>
                <a:spcPts val="6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3733" b="1" i="1" dirty="0">
                <a:solidFill>
                  <a:schemeClr val="tx1"/>
                </a:solidFill>
                <a:ea typeface="楷体_GB2312"/>
                <a:cs typeface="楷体_GB2312"/>
              </a:rPr>
              <a:t>digit </a:t>
            </a:r>
            <a:r>
              <a:rPr lang="en-US" altLang="zh-CN" sz="3733" b="1" dirty="0">
                <a:solidFill>
                  <a:schemeClr val="tx1"/>
                </a:solidFill>
                <a:ea typeface="楷体_GB2312"/>
                <a:cs typeface="楷体_GB2312"/>
              </a:rPr>
              <a:t>→ </a:t>
            </a:r>
            <a:r>
              <a:rPr lang="zh-CN" altLang="en-US" sz="3733" b="1" dirty="0">
                <a:solidFill>
                  <a:schemeClr val="tx1"/>
                </a:solidFill>
                <a:ea typeface="楷体_GB2312"/>
                <a:cs typeface="楷体_GB2312"/>
              </a:rPr>
              <a:t>0</a:t>
            </a:r>
            <a:r>
              <a:rPr lang="en-US" altLang="zh-CN" sz="3733" b="1" dirty="0">
                <a:solidFill>
                  <a:schemeClr val="tx1"/>
                </a:solidFill>
                <a:ea typeface="楷体_GB2312"/>
                <a:cs typeface="楷体_GB2312"/>
              </a:rPr>
              <a:t>|1|2|…|9</a:t>
            </a:r>
            <a:endParaRPr lang="zh-CN" altLang="en-US" sz="3733" b="1" dirty="0">
              <a:solidFill>
                <a:schemeClr val="tx1"/>
              </a:solidFill>
              <a:ea typeface="楷体_GB2312"/>
              <a:cs typeface="楷体_GB2312"/>
            </a:endParaRPr>
          </a:p>
          <a:p>
            <a:pPr lvl="1" eaLnBrk="1" hangingPunct="1">
              <a:lnSpc>
                <a:spcPts val="6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3733" b="1" i="1" dirty="0">
                <a:solidFill>
                  <a:schemeClr val="tx1"/>
                </a:solidFill>
                <a:ea typeface="楷体_GB2312"/>
                <a:cs typeface="楷体_GB2312"/>
              </a:rPr>
              <a:t>letter</a:t>
            </a:r>
            <a:r>
              <a:rPr lang="en-US" altLang="zh-CN" sz="3733" b="1" dirty="0">
                <a:solidFill>
                  <a:schemeClr val="tx1"/>
                </a:solidFill>
                <a:ea typeface="楷体_GB2312"/>
                <a:cs typeface="楷体_GB2312"/>
              </a:rPr>
              <a:t>_ →</a:t>
            </a:r>
            <a:r>
              <a:rPr lang="zh-CN" altLang="en-US" sz="3733" b="1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sz="3733" b="1" i="1" dirty="0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sz="3733" b="1" dirty="0">
                <a:solidFill>
                  <a:schemeClr val="tx1"/>
                </a:solidFill>
                <a:ea typeface="楷体_GB2312"/>
                <a:cs typeface="楷体_GB2312"/>
              </a:rPr>
              <a:t>|</a:t>
            </a:r>
            <a:r>
              <a:rPr lang="en-US" altLang="zh-CN" sz="3733" b="1" i="1" dirty="0">
                <a:solidFill>
                  <a:schemeClr val="tx1"/>
                </a:solidFill>
                <a:ea typeface="楷体_GB2312"/>
                <a:cs typeface="楷体_GB2312"/>
              </a:rPr>
              <a:t>B</a:t>
            </a:r>
            <a:r>
              <a:rPr lang="en-US" altLang="zh-CN" sz="3733" b="1" dirty="0">
                <a:solidFill>
                  <a:schemeClr val="tx1"/>
                </a:solidFill>
                <a:ea typeface="楷体_GB2312"/>
                <a:cs typeface="楷体_GB2312"/>
              </a:rPr>
              <a:t>|…|</a:t>
            </a:r>
            <a:r>
              <a:rPr lang="en-US" altLang="zh-CN" sz="3733" b="1" i="1" dirty="0" err="1">
                <a:solidFill>
                  <a:schemeClr val="tx1"/>
                </a:solidFill>
                <a:ea typeface="楷体_GB2312"/>
                <a:cs typeface="楷体_GB2312"/>
              </a:rPr>
              <a:t>Z|a</a:t>
            </a:r>
            <a:r>
              <a:rPr lang="en-US" altLang="zh-CN" sz="3733" b="1" dirty="0" err="1">
                <a:solidFill>
                  <a:schemeClr val="tx1"/>
                </a:solidFill>
                <a:ea typeface="楷体_GB2312"/>
                <a:cs typeface="楷体_GB2312"/>
              </a:rPr>
              <a:t>|</a:t>
            </a:r>
            <a:r>
              <a:rPr lang="en-US" altLang="zh-CN" sz="3733" b="1" i="1" dirty="0" err="1">
                <a:solidFill>
                  <a:schemeClr val="tx1"/>
                </a:solidFill>
                <a:ea typeface="楷体_GB2312"/>
                <a:cs typeface="楷体_GB2312"/>
              </a:rPr>
              <a:t>b</a:t>
            </a:r>
            <a:r>
              <a:rPr lang="en-US" altLang="zh-CN" sz="3733" b="1" dirty="0">
                <a:solidFill>
                  <a:schemeClr val="tx1"/>
                </a:solidFill>
                <a:ea typeface="楷体_GB2312"/>
                <a:cs typeface="楷体_GB2312"/>
              </a:rPr>
              <a:t>|…|</a:t>
            </a:r>
            <a:r>
              <a:rPr lang="en-US" altLang="zh-CN" sz="3733" b="1" i="1" dirty="0">
                <a:solidFill>
                  <a:schemeClr val="tx1"/>
                </a:solidFill>
                <a:ea typeface="楷体_GB2312"/>
                <a:cs typeface="楷体_GB2312"/>
              </a:rPr>
              <a:t>z</a:t>
            </a:r>
            <a:r>
              <a:rPr lang="en-US" altLang="zh-CN" sz="3733" b="1" dirty="0">
                <a:solidFill>
                  <a:schemeClr val="tx1"/>
                </a:solidFill>
                <a:ea typeface="楷体_GB2312"/>
                <a:cs typeface="楷体_GB2312"/>
              </a:rPr>
              <a:t>|_</a:t>
            </a:r>
          </a:p>
          <a:p>
            <a:pPr lvl="1" eaLnBrk="1" hangingPunct="1">
              <a:lnSpc>
                <a:spcPts val="6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3733" b="1" i="1" dirty="0">
                <a:solidFill>
                  <a:schemeClr val="tx1"/>
                </a:solidFill>
                <a:ea typeface="楷体_GB2312"/>
                <a:cs typeface="楷体_GB2312"/>
              </a:rPr>
              <a:t>id</a:t>
            </a:r>
            <a:r>
              <a:rPr lang="en-US" altLang="zh-CN" sz="3733" b="1" dirty="0">
                <a:solidFill>
                  <a:schemeClr val="tx1"/>
                </a:solidFill>
                <a:ea typeface="楷体_GB2312"/>
                <a:cs typeface="楷体_GB2312"/>
              </a:rPr>
              <a:t> → </a:t>
            </a:r>
            <a:r>
              <a:rPr lang="en-US" altLang="zh-CN" sz="3733" b="1" i="1" dirty="0">
                <a:solidFill>
                  <a:schemeClr val="tx1"/>
                </a:solidFill>
                <a:ea typeface="楷体_GB2312"/>
                <a:cs typeface="楷体_GB2312"/>
              </a:rPr>
              <a:t>letter_</a:t>
            </a:r>
            <a:r>
              <a:rPr lang="en-US" altLang="zh-CN" sz="3733" b="1" dirty="0">
                <a:solidFill>
                  <a:schemeClr val="tx1"/>
                </a:solidFill>
                <a:ea typeface="楷体_GB2312"/>
                <a:cs typeface="楷体_GB2312"/>
              </a:rPr>
              <a:t>(</a:t>
            </a:r>
            <a:r>
              <a:rPr lang="en-US" altLang="zh-CN" sz="3733" b="1" i="1" dirty="0" err="1">
                <a:solidFill>
                  <a:schemeClr val="tx1"/>
                </a:solidFill>
                <a:ea typeface="楷体_GB2312"/>
                <a:cs typeface="楷体_GB2312"/>
              </a:rPr>
              <a:t>letter</a:t>
            </a:r>
            <a:r>
              <a:rPr lang="en-US" altLang="zh-CN" sz="3733" b="1" dirty="0" err="1">
                <a:solidFill>
                  <a:schemeClr val="tx1"/>
                </a:solidFill>
                <a:ea typeface="楷体_GB2312"/>
                <a:cs typeface="楷体_GB2312"/>
              </a:rPr>
              <a:t>_|</a:t>
            </a:r>
            <a:r>
              <a:rPr lang="en-US" altLang="zh-CN" sz="3733" b="1" i="1" dirty="0" err="1">
                <a:solidFill>
                  <a:schemeClr val="tx1"/>
                </a:solidFill>
                <a:ea typeface="楷体_GB2312"/>
                <a:cs typeface="楷体_GB2312"/>
              </a:rPr>
              <a:t>digit</a:t>
            </a:r>
            <a:r>
              <a:rPr lang="en-US" altLang="zh-CN" sz="3733" b="1" dirty="0">
                <a:solidFill>
                  <a:schemeClr val="tx1"/>
                </a:solidFill>
                <a:ea typeface="楷体_GB2312"/>
                <a:cs typeface="楷体_GB2312"/>
              </a:rPr>
              <a:t>)</a:t>
            </a:r>
            <a:r>
              <a:rPr lang="en-US" altLang="zh-CN" sz="3733" b="1" baseline="30000" dirty="0">
                <a:solidFill>
                  <a:schemeClr val="tx1"/>
                </a:solidFill>
                <a:ea typeface="楷体_GB2312"/>
                <a:cs typeface="楷体_GB2312"/>
              </a:rPr>
              <a:t>*</a:t>
            </a:r>
          </a:p>
          <a:p>
            <a:pPr eaLnBrk="1" hangingPunct="1">
              <a:lnSpc>
                <a:spcPts val="6000"/>
              </a:lnSpc>
              <a:buNone/>
            </a:pP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89D1A38-F401-4013-A67F-3AB56D66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40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grpSp>
        <p:nvGrpSpPr>
          <p:cNvPr id="37892" name="组合 5">
            <a:extLst>
              <a:ext uri="{FF2B5EF4-FFF2-40B4-BE49-F238E27FC236}">
                <a16:creationId xmlns:a16="http://schemas.microsoft.com/office/drawing/2014/main" id="{F12D1C1C-EA90-4864-906C-5D5D071C49ED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8" name="五边形 7">
              <a:extLst>
                <a:ext uri="{FF2B5EF4-FFF2-40B4-BE49-F238E27FC236}">
                  <a16:creationId xmlns:a16="http://schemas.microsoft.com/office/drawing/2014/main" id="{F9EC4DE6-8E0D-4476-B7C1-5B9F00A5C100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37894" name="五边形 8">
              <a:extLst>
                <a:ext uri="{FF2B5EF4-FFF2-40B4-BE49-F238E27FC236}">
                  <a16:creationId xmlns:a16="http://schemas.microsoft.com/office/drawing/2014/main" id="{E99C0AB3-5639-4A00-82F8-5C83731D6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>
            <a:extLst>
              <a:ext uri="{FF2B5EF4-FFF2-40B4-BE49-F238E27FC236}">
                <a16:creationId xmlns:a16="http://schemas.microsoft.com/office/drawing/2014/main" id="{29C70059-BED8-4075-9D11-972D6FD26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1" y="952500"/>
            <a:ext cx="12172949" cy="4301067"/>
          </a:xfrm>
        </p:spPr>
        <p:txBody>
          <a:bodyPr/>
          <a:lstStyle/>
          <a:p>
            <a:pPr eaLnBrk="1" hangingPunct="1">
              <a:lnSpc>
                <a:spcPts val="5333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4000" b="1" dirty="0">
                <a:solidFill>
                  <a:schemeClr val="tx1"/>
                </a:solidFill>
              </a:rPr>
              <a:t>（整型或浮点型）</a:t>
            </a:r>
            <a:r>
              <a:rPr lang="zh-CN" altLang="en-US" sz="4000" b="1" dirty="0">
                <a:solidFill>
                  <a:srgbClr val="0000FF"/>
                </a:solidFill>
              </a:rPr>
              <a:t>无符号数</a:t>
            </a:r>
            <a:r>
              <a:rPr lang="zh-CN" altLang="en-US" sz="4000" b="1" dirty="0">
                <a:solidFill>
                  <a:schemeClr val="tx1"/>
                </a:solidFill>
              </a:rPr>
              <a:t>的正则定义</a:t>
            </a:r>
            <a:endParaRPr lang="zh-CN" altLang="en-US" sz="4000" b="1" dirty="0">
              <a:solidFill>
                <a:schemeClr val="tx1"/>
              </a:solidFill>
              <a:latin typeface="楷体_GB2312"/>
              <a:ea typeface="楷体_GB2312"/>
              <a:cs typeface="楷体_GB2312"/>
            </a:endParaRPr>
          </a:p>
          <a:p>
            <a:pPr lvl="1" eaLnBrk="1" hangingPunct="1">
              <a:lnSpc>
                <a:spcPts val="5333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3733" b="1" i="1" dirty="0">
                <a:solidFill>
                  <a:schemeClr val="tx1"/>
                </a:solidFill>
                <a:ea typeface="楷体_GB2312"/>
                <a:cs typeface="楷体_GB2312"/>
              </a:rPr>
              <a:t>digit </a:t>
            </a:r>
            <a:r>
              <a:rPr lang="en-US" altLang="zh-CN" sz="3733" b="1" dirty="0">
                <a:solidFill>
                  <a:schemeClr val="tx1"/>
                </a:solidFill>
                <a:ea typeface="楷体_GB2312"/>
                <a:cs typeface="楷体_GB2312"/>
              </a:rPr>
              <a:t>→ </a:t>
            </a:r>
            <a:r>
              <a:rPr lang="zh-CN" altLang="en-US" sz="3733" b="1" dirty="0">
                <a:solidFill>
                  <a:schemeClr val="tx1"/>
                </a:solidFill>
                <a:ea typeface="楷体_GB2312"/>
                <a:cs typeface="楷体_GB2312"/>
              </a:rPr>
              <a:t>0</a:t>
            </a:r>
            <a:r>
              <a:rPr lang="en-US" altLang="zh-CN" sz="3733" b="1" dirty="0">
                <a:solidFill>
                  <a:schemeClr val="tx1"/>
                </a:solidFill>
                <a:ea typeface="楷体_GB2312"/>
                <a:cs typeface="楷体_GB2312"/>
              </a:rPr>
              <a:t>|1|2|…|9</a:t>
            </a:r>
            <a:endParaRPr lang="zh-CN" altLang="en-US" sz="3733" b="1" dirty="0">
              <a:solidFill>
                <a:schemeClr val="tx1"/>
              </a:solidFill>
              <a:ea typeface="楷体_GB2312"/>
              <a:cs typeface="楷体_GB2312"/>
            </a:endParaRPr>
          </a:p>
          <a:p>
            <a:pPr lvl="1" eaLnBrk="1" hangingPunct="1">
              <a:lnSpc>
                <a:spcPts val="5333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3733" b="1" i="1" dirty="0">
                <a:solidFill>
                  <a:schemeClr val="tx1"/>
                </a:solidFill>
                <a:ea typeface="楷体_GB2312"/>
                <a:cs typeface="楷体_GB2312"/>
              </a:rPr>
              <a:t>digits </a:t>
            </a:r>
            <a:r>
              <a:rPr lang="en-US" altLang="zh-CN" sz="3733" b="1" dirty="0">
                <a:solidFill>
                  <a:schemeClr val="tx1"/>
                </a:solidFill>
                <a:ea typeface="楷体_GB2312"/>
                <a:cs typeface="楷体_GB2312"/>
              </a:rPr>
              <a:t>→ </a:t>
            </a:r>
            <a:r>
              <a:rPr lang="en-US" altLang="zh-CN" sz="3733" b="1" i="1" dirty="0">
                <a:solidFill>
                  <a:schemeClr val="tx1"/>
                </a:solidFill>
                <a:ea typeface="楷体_GB2312"/>
                <a:cs typeface="楷体_GB2312"/>
              </a:rPr>
              <a:t>digit digit</a:t>
            </a:r>
            <a:r>
              <a:rPr lang="en-US" altLang="zh-CN" sz="3733" b="1" i="1" baseline="30000" dirty="0">
                <a:solidFill>
                  <a:schemeClr val="tx1"/>
                </a:solidFill>
                <a:ea typeface="楷体_GB2312"/>
                <a:cs typeface="楷体_GB2312"/>
              </a:rPr>
              <a:t>*</a:t>
            </a:r>
            <a:endParaRPr lang="en-US" altLang="zh-CN" sz="3733" b="1" i="1" dirty="0">
              <a:solidFill>
                <a:schemeClr val="tx1"/>
              </a:solidFill>
              <a:ea typeface="楷体_GB2312"/>
              <a:cs typeface="楷体_GB2312"/>
            </a:endParaRPr>
          </a:p>
          <a:p>
            <a:pPr lvl="1" eaLnBrk="1" hangingPunct="1">
              <a:lnSpc>
                <a:spcPts val="5333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3733" b="1" i="1" dirty="0" err="1">
                <a:solidFill>
                  <a:schemeClr val="tx1"/>
                </a:solidFill>
                <a:ea typeface="楷体_GB2312"/>
                <a:cs typeface="楷体_GB2312"/>
              </a:rPr>
              <a:t>optionalFraction</a:t>
            </a:r>
            <a:r>
              <a:rPr lang="en-US" altLang="zh-CN" sz="3733" b="1" i="1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sz="3733" b="1" dirty="0">
                <a:solidFill>
                  <a:schemeClr val="tx1"/>
                </a:solidFill>
                <a:ea typeface="楷体_GB2312"/>
                <a:cs typeface="楷体_GB2312"/>
              </a:rPr>
              <a:t>→ .</a:t>
            </a:r>
            <a:r>
              <a:rPr lang="en-US" altLang="zh-CN" sz="3733" b="1" i="1" dirty="0" err="1">
                <a:solidFill>
                  <a:schemeClr val="tx1"/>
                </a:solidFill>
                <a:ea typeface="楷体_GB2312"/>
                <a:cs typeface="楷体_GB2312"/>
              </a:rPr>
              <a:t>digits</a:t>
            </a:r>
            <a:r>
              <a:rPr lang="en-US" altLang="zh-CN" sz="3733" b="1" dirty="0" err="1">
                <a:solidFill>
                  <a:schemeClr val="tx1"/>
                </a:solidFill>
                <a:ea typeface="楷体_GB2312"/>
                <a:cs typeface="楷体_GB2312"/>
              </a:rPr>
              <a:t>|</a:t>
            </a:r>
            <a:r>
              <a:rPr lang="en-US" altLang="zh-CN" sz="3733" b="1" i="1" dirty="0" err="1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endParaRPr lang="en-US" altLang="zh-CN" sz="3733" b="1" i="1" dirty="0">
              <a:solidFill>
                <a:schemeClr val="tx1"/>
              </a:solidFill>
              <a:ea typeface="楷体_GB2312"/>
              <a:cs typeface="楷体_GB2312"/>
            </a:endParaRPr>
          </a:p>
          <a:p>
            <a:pPr lvl="1" eaLnBrk="1" hangingPunct="1">
              <a:lnSpc>
                <a:spcPts val="5333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3733" b="1" i="1" dirty="0" err="1">
                <a:solidFill>
                  <a:schemeClr val="tx1"/>
                </a:solidFill>
                <a:ea typeface="楷体_GB2312"/>
                <a:cs typeface="楷体_GB2312"/>
              </a:rPr>
              <a:t>optionalExponent</a:t>
            </a:r>
            <a:r>
              <a:rPr lang="en-US" altLang="zh-CN" sz="3733" b="1" i="1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sz="3733" b="1" dirty="0">
                <a:solidFill>
                  <a:schemeClr val="tx1"/>
                </a:solidFill>
                <a:ea typeface="楷体_GB2312"/>
                <a:cs typeface="楷体_GB2312"/>
              </a:rPr>
              <a:t>→ (</a:t>
            </a:r>
            <a:r>
              <a:rPr lang="en-US" altLang="zh-CN" sz="3733" b="1" i="1" dirty="0">
                <a:solidFill>
                  <a:schemeClr val="tx1"/>
                </a:solidFill>
                <a:ea typeface="楷体_GB2312"/>
                <a:cs typeface="楷体_GB2312"/>
              </a:rPr>
              <a:t> E</a:t>
            </a:r>
            <a:r>
              <a:rPr lang="en-US" altLang="zh-CN" sz="3733" b="1" dirty="0">
                <a:solidFill>
                  <a:schemeClr val="tx1"/>
                </a:solidFill>
                <a:ea typeface="楷体_GB2312"/>
                <a:cs typeface="楷体_GB2312"/>
              </a:rPr>
              <a:t>(+|-|</a:t>
            </a:r>
            <a:r>
              <a:rPr lang="en-US" altLang="zh-CN" sz="3733" b="1" i="1" dirty="0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en-US" altLang="zh-CN" sz="3733" b="1" dirty="0">
                <a:solidFill>
                  <a:schemeClr val="tx1"/>
                </a:solidFill>
                <a:ea typeface="楷体_GB2312"/>
                <a:cs typeface="楷体_GB2312"/>
              </a:rPr>
              <a:t>)</a:t>
            </a:r>
            <a:r>
              <a:rPr lang="en-US" altLang="zh-CN" sz="3733" b="1" i="1" dirty="0">
                <a:solidFill>
                  <a:schemeClr val="tx1"/>
                </a:solidFill>
                <a:ea typeface="楷体_GB2312"/>
                <a:cs typeface="楷体_GB2312"/>
              </a:rPr>
              <a:t>digits </a:t>
            </a:r>
            <a:r>
              <a:rPr lang="en-US" altLang="zh-CN" sz="3733" b="1" dirty="0">
                <a:solidFill>
                  <a:schemeClr val="tx1"/>
                </a:solidFill>
                <a:ea typeface="楷体_GB2312"/>
                <a:cs typeface="楷体_GB2312"/>
              </a:rPr>
              <a:t>)|</a:t>
            </a:r>
            <a:r>
              <a:rPr lang="en-US" altLang="zh-CN" sz="3733" b="1" i="1" dirty="0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</a:p>
          <a:p>
            <a:pPr lvl="1" eaLnBrk="1" hangingPunct="1">
              <a:lnSpc>
                <a:spcPts val="5333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3733" b="1" i="1" dirty="0">
                <a:solidFill>
                  <a:schemeClr val="tx1"/>
                </a:solidFill>
                <a:ea typeface="楷体_GB2312"/>
                <a:cs typeface="楷体_GB2312"/>
              </a:rPr>
              <a:t>number</a:t>
            </a:r>
            <a:r>
              <a:rPr lang="en-US" altLang="zh-CN" sz="3733" b="1" dirty="0">
                <a:solidFill>
                  <a:schemeClr val="tx1"/>
                </a:solidFill>
                <a:ea typeface="楷体_GB2312"/>
                <a:cs typeface="楷体_GB2312"/>
              </a:rPr>
              <a:t> → </a:t>
            </a:r>
            <a:r>
              <a:rPr lang="en-US" altLang="zh-CN" sz="3733" b="1" i="1" dirty="0">
                <a:solidFill>
                  <a:schemeClr val="tx1"/>
                </a:solidFill>
                <a:ea typeface="楷体_GB2312"/>
                <a:cs typeface="楷体_GB2312"/>
              </a:rPr>
              <a:t>digits</a:t>
            </a:r>
            <a:r>
              <a:rPr lang="en-US" altLang="zh-CN" sz="3733" b="1" dirty="0">
                <a:solidFill>
                  <a:schemeClr val="tx1"/>
                </a:solidFill>
                <a:ea typeface="楷体_GB2312"/>
                <a:cs typeface="楷体_GB2312"/>
              </a:rPr>
              <a:t>  </a:t>
            </a:r>
            <a:r>
              <a:rPr lang="en-US" altLang="zh-CN" sz="3733" b="1" i="1" dirty="0" err="1">
                <a:solidFill>
                  <a:schemeClr val="tx1"/>
                </a:solidFill>
                <a:ea typeface="楷体_GB2312"/>
                <a:cs typeface="楷体_GB2312"/>
              </a:rPr>
              <a:t>optionalFraction</a:t>
            </a:r>
            <a:r>
              <a:rPr lang="en-US" altLang="zh-CN" sz="3733" b="1" dirty="0">
                <a:solidFill>
                  <a:schemeClr val="tx1"/>
                </a:solidFill>
                <a:ea typeface="楷体_GB2312"/>
                <a:cs typeface="楷体_GB2312"/>
              </a:rPr>
              <a:t>  </a:t>
            </a:r>
            <a:r>
              <a:rPr lang="en-US" altLang="zh-CN" sz="3733" b="1" i="1" dirty="0" err="1">
                <a:solidFill>
                  <a:schemeClr val="tx1"/>
                </a:solidFill>
                <a:ea typeface="楷体_GB2312"/>
                <a:cs typeface="楷体_GB2312"/>
              </a:rPr>
              <a:t>optionalExponent</a:t>
            </a:r>
            <a:endParaRPr lang="en-US" altLang="zh-CN" sz="3733" b="1" i="1" dirty="0">
              <a:solidFill>
                <a:schemeClr val="tx1"/>
              </a:solidFill>
              <a:ea typeface="楷体_GB2312"/>
              <a:cs typeface="楷体_GB231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D421040-270C-4E03-A371-3A90ECFE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40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grpSp>
        <p:nvGrpSpPr>
          <p:cNvPr id="39940" name="组合 5">
            <a:extLst>
              <a:ext uri="{FF2B5EF4-FFF2-40B4-BE49-F238E27FC236}">
                <a16:creationId xmlns:a16="http://schemas.microsoft.com/office/drawing/2014/main" id="{56924CB3-D630-4708-AFE5-ECC567A2DFAE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8" name="五边形 7">
              <a:extLst>
                <a:ext uri="{FF2B5EF4-FFF2-40B4-BE49-F238E27FC236}">
                  <a16:creationId xmlns:a16="http://schemas.microsoft.com/office/drawing/2014/main" id="{45FE6C84-34C4-455E-8E2E-F6F03F5B8ED5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39943" name="五边形 8">
              <a:extLst>
                <a:ext uri="{FF2B5EF4-FFF2-40B4-BE49-F238E27FC236}">
                  <a16:creationId xmlns:a16="http://schemas.microsoft.com/office/drawing/2014/main" id="{9D7A146B-D21B-43F7-AE08-2CC52E9C8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83F52FFC-1C05-4D3B-BF98-A55827D10BCD}"/>
              </a:ext>
            </a:extLst>
          </p:cNvPr>
          <p:cNvSpPr/>
          <p:nvPr/>
        </p:nvSpPr>
        <p:spPr>
          <a:xfrm>
            <a:off x="571500" y="5810251"/>
            <a:ext cx="11040533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lvl="1" defTabSz="1219170"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2       2.15       2.15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+3       2.15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-3       2.15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3       2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-3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5DED118-97FF-4165-918F-6F58CEADC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047751"/>
            <a:ext cx="11190816" cy="4301067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333" b="1">
                <a:solidFill>
                  <a:schemeClr val="tx1"/>
                </a:solidFill>
                <a:cs typeface="Times New Roman" panose="02020603050405020304" pitchFamily="18" charset="0"/>
              </a:rPr>
              <a:t>理论基础：有穷自动机（</a:t>
            </a:r>
            <a:r>
              <a:rPr lang="en-US" altLang="zh-CN" sz="3333" b="1">
                <a:solidFill>
                  <a:schemeClr val="tx1"/>
                </a:solidFill>
                <a:cs typeface="Times New Roman" panose="02020603050405020304" pitchFamily="18" charset="0"/>
              </a:rPr>
              <a:t>FA</a:t>
            </a:r>
            <a:r>
              <a:rPr lang="zh-CN" altLang="en-US" sz="3333" b="1">
                <a:solidFill>
                  <a:schemeClr val="tx1"/>
                </a:solidFill>
                <a:cs typeface="Times New Roman" panose="02020603050405020304" pitchFamily="18" charset="0"/>
              </a:rPr>
              <a:t>）</a:t>
            </a:r>
            <a:endParaRPr lang="en-US" altLang="zh-CN" sz="3333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</a:pPr>
            <a:r>
              <a:rPr lang="en-US" altLang="zh-CN" sz="3333" b="1" i="1">
                <a:solidFill>
                  <a:srgbClr val="000000"/>
                </a:solidFill>
                <a:cs typeface="Times New Roman" panose="02020603050405020304" pitchFamily="18" charset="0"/>
              </a:rPr>
              <a:t>M </a:t>
            </a:r>
            <a:r>
              <a:rPr lang="en-US" altLang="zh-CN" sz="3333" b="1">
                <a:solidFill>
                  <a:srgbClr val="000000"/>
                </a:solidFill>
                <a:cs typeface="Times New Roman" panose="02020603050405020304" pitchFamily="18" charset="0"/>
              </a:rPr>
              <a:t>= ( </a:t>
            </a:r>
            <a:r>
              <a:rPr lang="en-US" altLang="zh-CN" sz="3333" b="1" i="1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3333" b="1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3333" b="1" i="1">
                <a:solidFill>
                  <a:srgbClr val="000000"/>
                </a:solidFill>
                <a:cs typeface="Times New Roman" panose="02020603050405020304" pitchFamily="18" charset="0"/>
              </a:rPr>
              <a:t>Σ </a:t>
            </a:r>
            <a:r>
              <a:rPr lang="en-US" altLang="zh-CN" sz="3333" b="1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3333" b="1" i="1">
                <a:solidFill>
                  <a:srgbClr val="000000"/>
                </a:solidFill>
                <a:cs typeface="Times New Roman" panose="02020603050405020304" pitchFamily="18" charset="0"/>
              </a:rPr>
              <a:t>δ</a:t>
            </a:r>
            <a:r>
              <a:rPr lang="en-US" altLang="zh-CN" sz="3333" b="1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3333" b="1" i="1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3333" b="1" i="1" baseline="-30000">
                <a:solidFill>
                  <a:srgbClr val="000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3333" b="1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3333" b="1" i="1">
                <a:solidFill>
                  <a:srgbClr val="000000"/>
                </a:solidFill>
                <a:cs typeface="Times New Roman" panose="02020603050405020304" pitchFamily="18" charset="0"/>
              </a:rPr>
              <a:t>F </a:t>
            </a:r>
            <a:r>
              <a:rPr lang="en-US" altLang="zh-CN" sz="3333" b="1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ts val="5333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3067" b="1" i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3067" b="1">
                <a:solidFill>
                  <a:schemeClr val="tx1"/>
                </a:solidFill>
                <a:cs typeface="Times New Roman" panose="02020603050405020304" pitchFamily="18" charset="0"/>
              </a:rPr>
              <a:t>：状态集合</a:t>
            </a:r>
            <a:endParaRPr lang="en-US" altLang="zh-CN" sz="3067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5333"/>
              </a:lnSpc>
              <a:buClrTx/>
              <a:buFont typeface="Wingdings" panose="05000000000000000000" pitchFamily="2" charset="2"/>
              <a:buChar char="Ø"/>
            </a:pPr>
            <a:r>
              <a:rPr lang="el-GR" altLang="zh-CN" sz="3067" b="1" i="1">
                <a:solidFill>
                  <a:schemeClr val="tx1"/>
                </a:solidFill>
                <a:cs typeface="Times New Roman" panose="02020603050405020304" pitchFamily="18" charset="0"/>
              </a:rPr>
              <a:t>Σ</a:t>
            </a:r>
            <a:r>
              <a:rPr lang="zh-CN" altLang="el-GR" sz="3067" b="1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zh-CN" altLang="en-US" sz="3067" b="1">
                <a:solidFill>
                  <a:schemeClr val="tx1"/>
                </a:solidFill>
                <a:cs typeface="Times New Roman" panose="02020603050405020304" pitchFamily="18" charset="0"/>
              </a:rPr>
              <a:t>输入符号集合</a:t>
            </a:r>
          </a:p>
          <a:p>
            <a:pPr lvl="1" eaLnBrk="1" hangingPunct="1">
              <a:lnSpc>
                <a:spcPts val="5333"/>
              </a:lnSpc>
              <a:buClrTx/>
              <a:buFont typeface="Wingdings" panose="05000000000000000000" pitchFamily="2" charset="2"/>
              <a:buChar char="Ø"/>
            </a:pPr>
            <a:r>
              <a:rPr lang="el-GR" altLang="zh-CN" sz="3067" b="1" i="1">
                <a:solidFill>
                  <a:schemeClr val="tx1"/>
                </a:solidFill>
                <a:cs typeface="Times New Roman" panose="02020603050405020304" pitchFamily="18" charset="0"/>
              </a:rPr>
              <a:t>δ</a:t>
            </a:r>
            <a:r>
              <a:rPr lang="zh-CN" altLang="el-GR" sz="3067" b="1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zh-CN" altLang="en-US" sz="3067" b="1">
                <a:solidFill>
                  <a:schemeClr val="tx1"/>
                </a:solidFill>
                <a:cs typeface="Times New Roman" panose="02020603050405020304" pitchFamily="18" charset="0"/>
              </a:rPr>
              <a:t>转换函数，</a:t>
            </a:r>
            <a:r>
              <a:rPr lang="zh-CN" altLang="en-US" sz="2133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067" b="1" i="1">
                <a:solidFill>
                  <a:schemeClr val="tx1"/>
                </a:solidFill>
              </a:rPr>
              <a:t>S</a:t>
            </a:r>
            <a:r>
              <a:rPr lang="en-US" altLang="zh-CN" sz="3067" b="1">
                <a:solidFill>
                  <a:schemeClr val="tx1"/>
                </a:solidFill>
              </a:rPr>
              <a:t>×</a:t>
            </a:r>
            <a:r>
              <a:rPr lang="el-GR" altLang="zh-CN" sz="3067" b="1" i="1">
                <a:solidFill>
                  <a:schemeClr val="tx1"/>
                </a:solidFill>
              </a:rPr>
              <a:t>Σ→</a:t>
            </a:r>
            <a:r>
              <a:rPr lang="en-US" altLang="zh-CN" sz="3067" b="1" i="1">
                <a:solidFill>
                  <a:schemeClr val="tx1"/>
                </a:solidFill>
              </a:rPr>
              <a:t>2</a:t>
            </a:r>
            <a:r>
              <a:rPr lang="en-US" altLang="zh-CN" sz="3067" b="1" i="1" baseline="30000">
                <a:solidFill>
                  <a:schemeClr val="tx1"/>
                </a:solidFill>
              </a:rPr>
              <a:t>S</a:t>
            </a:r>
            <a:endParaRPr lang="en-US" altLang="zh-CN" sz="3067" b="1" baseline="30000">
              <a:solidFill>
                <a:schemeClr val="tx1"/>
              </a:solidFill>
            </a:endParaRPr>
          </a:p>
          <a:p>
            <a:pPr lvl="1" eaLnBrk="1" hangingPunct="1">
              <a:lnSpc>
                <a:spcPts val="5333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3067" b="1" i="1">
                <a:solidFill>
                  <a:schemeClr val="tx1"/>
                </a:solidFill>
              </a:rPr>
              <a:t>s</a:t>
            </a:r>
            <a:r>
              <a:rPr lang="en-US" altLang="zh-CN" sz="3067" b="1" i="1" baseline="-25000">
                <a:solidFill>
                  <a:schemeClr val="tx1"/>
                </a:solidFill>
              </a:rPr>
              <a:t>0</a:t>
            </a:r>
            <a:r>
              <a:rPr lang="zh-CN" altLang="en-US" sz="3067" b="1">
                <a:solidFill>
                  <a:schemeClr val="tx1"/>
                </a:solidFill>
              </a:rPr>
              <a:t>：初始状态，</a:t>
            </a:r>
            <a:r>
              <a:rPr lang="en-US" altLang="zh-CN" sz="3067" b="1" i="1">
                <a:solidFill>
                  <a:schemeClr val="tx1"/>
                </a:solidFill>
              </a:rPr>
              <a:t>s</a:t>
            </a:r>
            <a:r>
              <a:rPr lang="en-US" altLang="zh-CN" sz="3067" b="1" i="1" baseline="-25000">
                <a:solidFill>
                  <a:schemeClr val="tx1"/>
                </a:solidFill>
              </a:rPr>
              <a:t>0</a:t>
            </a:r>
            <a:r>
              <a:rPr lang="en-US" altLang="zh-CN" sz="3067" b="1">
                <a:solidFill>
                  <a:schemeClr val="tx1"/>
                </a:solidFill>
              </a:rPr>
              <a:t>∈ </a:t>
            </a:r>
            <a:r>
              <a:rPr lang="en-US" altLang="zh-CN" sz="3067" b="1" i="1">
                <a:solidFill>
                  <a:schemeClr val="tx1"/>
                </a:solidFill>
              </a:rPr>
              <a:t>S</a:t>
            </a:r>
            <a:endParaRPr lang="en-US" altLang="zh-CN" sz="3067" b="1">
              <a:solidFill>
                <a:schemeClr val="tx1"/>
              </a:solidFill>
            </a:endParaRPr>
          </a:p>
          <a:p>
            <a:pPr lvl="1" eaLnBrk="1" hangingPunct="1">
              <a:lnSpc>
                <a:spcPts val="5333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3067" b="1" i="1">
                <a:solidFill>
                  <a:schemeClr val="tx1"/>
                </a:solidFill>
              </a:rPr>
              <a:t>F</a:t>
            </a:r>
            <a:r>
              <a:rPr lang="zh-CN" altLang="en-US" sz="3067" b="1">
                <a:solidFill>
                  <a:schemeClr val="tx1"/>
                </a:solidFill>
              </a:rPr>
              <a:t>：终止状态集合，</a:t>
            </a:r>
            <a:r>
              <a:rPr lang="en-US" altLang="zh-CN" sz="3067" b="1" i="1">
                <a:solidFill>
                  <a:schemeClr val="tx1"/>
                </a:solidFill>
              </a:rPr>
              <a:t>F</a:t>
            </a:r>
            <a:r>
              <a:rPr lang="en-US" altLang="zh-CN" sz="3067" b="1">
                <a:solidFill>
                  <a:schemeClr val="tx1"/>
                </a:solidFill>
              </a:rPr>
              <a:t>⊆ </a:t>
            </a:r>
            <a:r>
              <a:rPr lang="en-US" altLang="zh-CN" sz="3067" b="1" i="1">
                <a:solidFill>
                  <a:schemeClr val="tx1"/>
                </a:solidFill>
              </a:rPr>
              <a:t>S</a:t>
            </a:r>
            <a:endParaRPr lang="en-US" altLang="zh-CN" sz="3067" b="1">
              <a:solidFill>
                <a:schemeClr val="tx1"/>
              </a:solidFill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0C1181F4-DBAF-413C-9580-E1AF335B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、单词的识别</a:t>
            </a:r>
          </a:p>
        </p:txBody>
      </p:sp>
      <p:grpSp>
        <p:nvGrpSpPr>
          <p:cNvPr id="23556" name="组合 5">
            <a:extLst>
              <a:ext uri="{FF2B5EF4-FFF2-40B4-BE49-F238E27FC236}">
                <a16:creationId xmlns:a16="http://schemas.microsoft.com/office/drawing/2014/main" id="{8D1E6217-4BFB-453B-9FB2-ECCCE97F64C3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90389180-CDF4-4B09-AFA4-B8102FBD99E4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  <p:sp>
          <p:nvSpPr>
            <p:cNvPr id="23558" name="五边形 8">
              <a:extLst>
                <a:ext uri="{FF2B5EF4-FFF2-40B4-BE49-F238E27FC236}">
                  <a16:creationId xmlns:a16="http://schemas.microsoft.com/office/drawing/2014/main" id="{D6569064-038C-452F-8734-CA3C833CE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1BCD5FF-DABE-4799-98E1-8760B00E2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047751"/>
            <a:ext cx="11190816" cy="4301067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转换图</a:t>
            </a: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节点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边（有向）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转换表</a:t>
            </a: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77B51A46-5265-44EF-B015-46CF0EF1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①FA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的表示</a:t>
            </a:r>
          </a:p>
        </p:txBody>
      </p:sp>
      <p:grpSp>
        <p:nvGrpSpPr>
          <p:cNvPr id="25604" name="组合 5">
            <a:extLst>
              <a:ext uri="{FF2B5EF4-FFF2-40B4-BE49-F238E27FC236}">
                <a16:creationId xmlns:a16="http://schemas.microsoft.com/office/drawing/2014/main" id="{EB1FC0CD-E2E6-4112-842E-808285093464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CA8EBFDA-9C4F-4701-BAE5-2DC8B4A42682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  <p:sp>
          <p:nvSpPr>
            <p:cNvPr id="25657" name="五边形 8">
              <a:extLst>
                <a:ext uri="{FF2B5EF4-FFF2-40B4-BE49-F238E27FC236}">
                  <a16:creationId xmlns:a16="http://schemas.microsoft.com/office/drawing/2014/main" id="{A964323F-C1A6-427C-8A66-9CBC59C18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5605" name="矩形 2">
            <a:extLst>
              <a:ext uri="{FF2B5EF4-FFF2-40B4-BE49-F238E27FC236}">
                <a16:creationId xmlns:a16="http://schemas.microsoft.com/office/drawing/2014/main" id="{EC564A02-28B1-4080-82A2-E5A1B2FEA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425" y="304800"/>
            <a:ext cx="4650953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fontAlgn="base">
              <a:spcBef>
                <a:spcPct val="30000"/>
              </a:spcBef>
              <a:spcAft>
                <a:spcPct val="0"/>
              </a:spcAft>
            </a:pP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M 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= ( 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Σ 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δ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3333" b="1" i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0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F 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90E59C-465D-42F9-81D4-63A372766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568" y="1685899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状态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22F4BC-716D-4D36-A4AD-FF2BC7DBB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567" y="228399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输入符号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3175D27-C476-4919-BEAC-46B59E813C73}"/>
              </a:ext>
            </a:extLst>
          </p:cNvPr>
          <p:cNvGrpSpPr>
            <a:grpSpLocks/>
          </p:cNvGrpSpPr>
          <p:nvPr/>
        </p:nvGrpSpPr>
        <p:grpSpPr bwMode="auto">
          <a:xfrm>
            <a:off x="6766984" y="1786467"/>
            <a:ext cx="2275416" cy="728133"/>
            <a:chOff x="5074568" y="1340499"/>
            <a:chExt cx="1706860" cy="545446"/>
          </a:xfrm>
        </p:grpSpPr>
        <p:sp>
          <p:nvSpPr>
            <p:cNvPr id="25652" name="Oval 10">
              <a:extLst>
                <a:ext uri="{FF2B5EF4-FFF2-40B4-BE49-F238E27FC236}">
                  <a16:creationId xmlns:a16="http://schemas.microsoft.com/office/drawing/2014/main" id="{55FF7AE1-03A2-4E1D-97A0-62E943C65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4568" y="1482792"/>
              <a:ext cx="439196" cy="4031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667" b="1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s</a:t>
              </a:r>
              <a:r>
                <a:rPr lang="en-US" altLang="zh-CN" sz="2667" b="1" i="1" baseline="-2500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25653" name="Line 13">
              <a:extLst>
                <a:ext uri="{FF2B5EF4-FFF2-40B4-BE49-F238E27FC236}">
                  <a16:creationId xmlns:a16="http://schemas.microsoft.com/office/drawing/2014/main" id="{D0ED10CB-1E03-48FF-BAED-E78805BB8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3997" y="1697080"/>
              <a:ext cx="7666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54" name="Oval 10">
              <a:extLst>
                <a:ext uri="{FF2B5EF4-FFF2-40B4-BE49-F238E27FC236}">
                  <a16:creationId xmlns:a16="http://schemas.microsoft.com/office/drawing/2014/main" id="{9E56A220-1463-44B8-96C2-E0FF921A7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2231" y="1476325"/>
              <a:ext cx="439197" cy="4031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667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s</a:t>
              </a:r>
              <a:r>
                <a:rPr lang="en-US" altLang="zh-CN" sz="2667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</a:p>
          </p:txBody>
        </p:sp>
        <p:sp>
          <p:nvSpPr>
            <p:cNvPr id="25655" name="Rectangle 22">
              <a:extLst>
                <a:ext uri="{FF2B5EF4-FFF2-40B4-BE49-F238E27FC236}">
                  <a16:creationId xmlns:a16="http://schemas.microsoft.com/office/drawing/2014/main" id="{70C6B14D-5FC6-4964-BD9E-551C8F127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703" y="1340499"/>
              <a:ext cx="766663" cy="396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</a:p>
          </p:txBody>
        </p:sp>
      </p:grpSp>
      <p:graphicFrame>
        <p:nvGraphicFramePr>
          <p:cNvPr id="30" name="Group 18">
            <a:extLst>
              <a:ext uri="{FF2B5EF4-FFF2-40B4-BE49-F238E27FC236}">
                <a16:creationId xmlns:a16="http://schemas.microsoft.com/office/drawing/2014/main" id="{CEB34B5C-9FDF-42A9-8265-73C4F8165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931934"/>
              </p:ext>
            </p:extLst>
          </p:nvPr>
        </p:nvGraphicFramePr>
        <p:xfrm>
          <a:off x="3917951" y="3786717"/>
          <a:ext cx="3522133" cy="2514600"/>
        </p:xfrm>
        <a:graphic>
          <a:graphicData uri="http://schemas.openxmlformats.org/drawingml/2006/table">
            <a:tbl>
              <a:tblPr/>
              <a:tblGrid>
                <a:gridCol w="1217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1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7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7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</a:t>
                      </a:r>
                      <a:r>
                        <a:rPr kumimoji="0" lang="en-US" altLang="zh-CN" sz="27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kumimoji="0" lang="zh-CN" altLang="en-US" sz="27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7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  <a:r>
                        <a:rPr kumimoji="0" lang="en-US" altLang="zh-CN" sz="2700" b="1" i="1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2</a:t>
                      </a:r>
                      <a:endParaRPr kumimoji="0" lang="zh-CN" altLang="en-US" sz="2700" b="1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7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  <a:r>
                        <a:rPr kumimoji="0" lang="en-US" altLang="zh-CN" sz="27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n</a:t>
                      </a:r>
                      <a:endParaRPr kumimoji="0" lang="zh-CN" altLang="en-US" sz="2700" b="1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7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s</a:t>
                      </a:r>
                      <a:r>
                        <a:rPr kumimoji="0" lang="en-US" altLang="zh-CN" sz="27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1</a:t>
                      </a: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7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s</a:t>
                      </a:r>
                      <a:r>
                        <a:rPr kumimoji="0" lang="en-US" altLang="zh-CN" sz="27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2</a:t>
                      </a: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7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7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s</a:t>
                      </a:r>
                      <a:r>
                        <a:rPr kumimoji="0" lang="en-US" altLang="zh-CN" sz="2700" b="1" i="1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m</a:t>
                      </a:r>
                      <a:endParaRPr kumimoji="0" lang="en-US" altLang="zh-CN" sz="2700" b="1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1" name="组合 7">
            <a:extLst>
              <a:ext uri="{FF2B5EF4-FFF2-40B4-BE49-F238E27FC236}">
                <a16:creationId xmlns:a16="http://schemas.microsoft.com/office/drawing/2014/main" id="{82821876-F9DA-4254-B410-7FAA908EE1BD}"/>
              </a:ext>
            </a:extLst>
          </p:cNvPr>
          <p:cNvGrpSpPr>
            <a:grpSpLocks/>
          </p:cNvGrpSpPr>
          <p:nvPr/>
        </p:nvGrpSpPr>
        <p:grpSpPr bwMode="auto">
          <a:xfrm>
            <a:off x="3915834" y="3683002"/>
            <a:ext cx="1195917" cy="612529"/>
            <a:chOff x="1691114" y="3147814"/>
            <a:chExt cx="896539" cy="459531"/>
          </a:xfrm>
        </p:grpSpPr>
        <p:sp>
          <p:nvSpPr>
            <p:cNvPr id="25649" name="矩形 1">
              <a:extLst>
                <a:ext uri="{FF2B5EF4-FFF2-40B4-BE49-F238E27FC236}">
                  <a16:creationId xmlns:a16="http://schemas.microsoft.com/office/drawing/2014/main" id="{3C6CF00F-4FA0-4938-8A04-1B16E1E52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313" y="3291830"/>
              <a:ext cx="252602" cy="315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S</a:t>
              </a:r>
              <a:endParaRPr lang="zh-CN" altLang="en-US" sz="2133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5650" name="矩形 36">
              <a:extLst>
                <a:ext uri="{FF2B5EF4-FFF2-40B4-BE49-F238E27FC236}">
                  <a16:creationId xmlns:a16="http://schemas.microsoft.com/office/drawing/2014/main" id="{9243C32C-9DA3-4218-983E-6E77BD8BD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762" y="3147814"/>
              <a:ext cx="265820" cy="315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l-GR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Σ</a:t>
              </a:r>
              <a:endParaRPr lang="zh-CN" altLang="en-US" sz="2133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602AF9E7-B881-4805-AC3F-27F9D62785A7}"/>
                </a:ext>
              </a:extLst>
            </p:cNvPr>
            <p:cNvCxnSpPr/>
            <p:nvPr/>
          </p:nvCxnSpPr>
          <p:spPr>
            <a:xfrm>
              <a:off x="1691114" y="3225625"/>
              <a:ext cx="896539" cy="3668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9F1ECC7-ABD5-4DEC-8F73-F94B674FBCE4}"/>
              </a:ext>
            </a:extLst>
          </p:cNvPr>
          <p:cNvCxnSpPr>
            <a:cxnSpLocks/>
          </p:cNvCxnSpPr>
          <p:nvPr/>
        </p:nvCxnSpPr>
        <p:spPr>
          <a:xfrm flipV="1">
            <a:off x="2544233" y="740834"/>
            <a:ext cx="4895851" cy="240030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5BD5698-3099-44AE-B457-F5031AEDD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047751"/>
            <a:ext cx="11190816" cy="4301067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由一个有穷自动机</a:t>
            </a:r>
            <a:r>
              <a:rPr lang="en-US" altLang="zh-CN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r>
              <a:rPr lang="zh-CN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接收</a:t>
            </a: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所有</a:t>
            </a:r>
            <a:r>
              <a:rPr lang="zh-CN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串</a:t>
            </a: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构成的</a:t>
            </a:r>
            <a:r>
              <a:rPr lang="zh-CN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集合</a:t>
            </a: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称为是该</a:t>
            </a:r>
            <a:r>
              <a:rPr lang="en-US" altLang="zh-CN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FA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定义（或接收）的语言</a:t>
            </a: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，记为</a:t>
            </a:r>
            <a:r>
              <a:rPr lang="en-US" altLang="zh-CN" b="1" i="1" dirty="0">
                <a:solidFill>
                  <a:srgbClr val="0000FF"/>
                </a:solidFill>
                <a:cs typeface="Times New Roman" panose="02020603050405020304" pitchFamily="18" charset="0"/>
              </a:rPr>
              <a:t>L</a:t>
            </a:r>
            <a:r>
              <a:rPr lang="en-US" altLang="zh-CN" b="1" dirty="0">
                <a:solidFill>
                  <a:srgbClr val="0000FF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FF"/>
                </a:solidFill>
                <a:cs typeface="Times New Roman" panose="02020603050405020304" pitchFamily="18" charset="0"/>
              </a:rPr>
              <a:t>M </a:t>
            </a:r>
            <a:r>
              <a:rPr lang="en-US" altLang="zh-CN" b="1" dirty="0">
                <a:solidFill>
                  <a:srgbClr val="0000FF"/>
                </a:solidFill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给定输入串</a:t>
            </a:r>
            <a:r>
              <a:rPr lang="en-US" altLang="zh-CN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如果存在一个对应于串</a:t>
            </a:r>
            <a:r>
              <a:rPr lang="en-US" altLang="zh-CN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的从</a:t>
            </a:r>
            <a:r>
              <a:rPr lang="zh-CN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初始状态</a:t>
            </a: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到</a:t>
            </a:r>
            <a:r>
              <a:rPr lang="zh-CN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某个终止状态</a:t>
            </a: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的转换序列，则称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串</a:t>
            </a:r>
            <a:r>
              <a:rPr lang="en-US" altLang="zh-CN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被</a:t>
            </a: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该</a:t>
            </a:r>
            <a:r>
              <a:rPr lang="en-US" altLang="zh-CN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FA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接收</a:t>
            </a:r>
            <a:endParaRPr lang="en-US" altLang="zh-CN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537CB5CB-B5C4-4980-BF4E-7BD67BC2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②FA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定义（接收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识别）的语言</a:t>
            </a:r>
          </a:p>
        </p:txBody>
      </p:sp>
      <p:grpSp>
        <p:nvGrpSpPr>
          <p:cNvPr id="27652" name="组合 5">
            <a:extLst>
              <a:ext uri="{FF2B5EF4-FFF2-40B4-BE49-F238E27FC236}">
                <a16:creationId xmlns:a16="http://schemas.microsoft.com/office/drawing/2014/main" id="{9528EA8C-CAC3-4226-B5BC-BC3420404C83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14B7696C-3C55-472A-BE00-5242192B4248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  <p:sp>
          <p:nvSpPr>
            <p:cNvPr id="27654" name="五边形 8">
              <a:extLst>
                <a:ext uri="{FF2B5EF4-FFF2-40B4-BE49-F238E27FC236}">
                  <a16:creationId xmlns:a16="http://schemas.microsoft.com/office/drawing/2014/main" id="{733D7A5B-85E9-4864-B08B-BFC95E833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4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主题1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主题2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2" id="{C8C4CE30-127D-449F-8CEE-78BD499D1838}" vid="{4A7ED065-D3A2-46C6-99A4-BC4EFA881B10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1339</Words>
  <Application>Microsoft Office PowerPoint</Application>
  <PresentationFormat>宽屏</PresentationFormat>
  <Paragraphs>406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27</vt:i4>
      </vt:variant>
    </vt:vector>
  </HeadingPairs>
  <TitlesOfParts>
    <vt:vector size="49" baseType="lpstr">
      <vt:lpstr>等线</vt:lpstr>
      <vt:lpstr>黑体</vt:lpstr>
      <vt:lpstr>华文楷体</vt:lpstr>
      <vt:lpstr>华文新魏</vt:lpstr>
      <vt:lpstr>楷体</vt:lpstr>
      <vt:lpstr>楷体_GB2312</vt:lpstr>
      <vt:lpstr>宋体</vt:lpstr>
      <vt:lpstr>微软雅黑</vt:lpstr>
      <vt:lpstr>Arial</vt:lpstr>
      <vt:lpstr>Calibri</vt:lpstr>
      <vt:lpstr>Candara</vt:lpstr>
      <vt:lpstr>Symbol</vt:lpstr>
      <vt:lpstr>Tahoma</vt:lpstr>
      <vt:lpstr>Times New Roman</vt:lpstr>
      <vt:lpstr>Wingdings</vt:lpstr>
      <vt:lpstr>4_波形</vt:lpstr>
      <vt:lpstr>1_波形</vt:lpstr>
      <vt:lpstr>波形</vt:lpstr>
      <vt:lpstr>主题1</vt:lpstr>
      <vt:lpstr>2_波形</vt:lpstr>
      <vt:lpstr>3_波形</vt:lpstr>
      <vt:lpstr>主题2</vt:lpstr>
      <vt:lpstr>PowerPoint 演示文稿</vt:lpstr>
      <vt:lpstr>第3讲（词法分析）要点</vt:lpstr>
      <vt:lpstr>1、单词的描述</vt:lpstr>
      <vt:lpstr>正则定义（  Regular Definition）</vt:lpstr>
      <vt:lpstr>例1</vt:lpstr>
      <vt:lpstr>例2</vt:lpstr>
      <vt:lpstr>2、单词的识别</vt:lpstr>
      <vt:lpstr>①FA的表示</vt:lpstr>
      <vt:lpstr>②FA定义（接收/识别）的语言</vt:lpstr>
      <vt:lpstr>②FA定义（接收/识别）的语言</vt:lpstr>
      <vt:lpstr>③FA的分类</vt:lpstr>
      <vt:lpstr>③FA的分类</vt:lpstr>
      <vt:lpstr>③FA的分类</vt:lpstr>
      <vt:lpstr>④DFA的实现</vt:lpstr>
      <vt:lpstr>⑤FA与RE的等价性</vt:lpstr>
      <vt:lpstr>⑥从RE 到NFA</vt:lpstr>
      <vt:lpstr>PowerPoint 演示文稿</vt:lpstr>
      <vt:lpstr>PowerPoint 演示文稿</vt:lpstr>
      <vt:lpstr>…</vt:lpstr>
      <vt:lpstr>…</vt:lpstr>
      <vt:lpstr>PowerPoint 演示文稿</vt:lpstr>
      <vt:lpstr>3.4 词法分析器生成工具Lex</vt:lpstr>
      <vt:lpstr>Lex的使用</vt:lpstr>
      <vt:lpstr>Lex 程 序 的 结 构</vt:lpstr>
      <vt:lpstr>扫描器自动生成的意义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tanyulei@hit.edu.cn</dc:creator>
  <cp:lastModifiedBy>ChenYin</cp:lastModifiedBy>
  <cp:revision>44</cp:revision>
  <dcterms:created xsi:type="dcterms:W3CDTF">2020-03-02T06:05:08Z</dcterms:created>
  <dcterms:modified xsi:type="dcterms:W3CDTF">2024-03-06T01:39:31Z</dcterms:modified>
</cp:coreProperties>
</file>