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693" r:id="rId3"/>
    <p:sldMasterId id="2147483696" r:id="rId4"/>
    <p:sldMasterId id="2147483700" r:id="rId5"/>
  </p:sldMasterIdLst>
  <p:notesMasterIdLst>
    <p:notesMasterId r:id="rId23"/>
  </p:notesMasterIdLst>
  <p:sldIdLst>
    <p:sldId id="810" r:id="rId6"/>
    <p:sldId id="606" r:id="rId7"/>
    <p:sldId id="742" r:id="rId8"/>
    <p:sldId id="834" r:id="rId9"/>
    <p:sldId id="609" r:id="rId10"/>
    <p:sldId id="839" r:id="rId11"/>
    <p:sldId id="616" r:id="rId12"/>
    <p:sldId id="829" r:id="rId13"/>
    <p:sldId id="830" r:id="rId14"/>
    <p:sldId id="631" r:id="rId15"/>
    <p:sldId id="864" r:id="rId16"/>
    <p:sldId id="865" r:id="rId17"/>
    <p:sldId id="866" r:id="rId18"/>
    <p:sldId id="836" r:id="rId19"/>
    <p:sldId id="611" r:id="rId20"/>
    <p:sldId id="392" r:id="rId21"/>
    <p:sldId id="82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249" autoAdjust="0"/>
  </p:normalViewPr>
  <p:slideViewPr>
    <p:cSldViewPr snapToGrid="0">
      <p:cViewPr varScale="1">
        <p:scale>
          <a:sx n="113" d="100"/>
          <a:sy n="113" d="100"/>
        </p:scale>
        <p:origin x="2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85576-4A6D-465D-9214-88948257096B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CF866-13C9-458A-AB47-F918D6863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122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263E82EB-2A44-47ED-A043-7F110E4850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E87C4B5F-B13A-4E3A-91F2-84D876928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1C268FC3-2666-418E-9776-6672770106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BBD26F-54CE-4067-B825-54FB7CEC14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7706822C-7787-4B27-9DCB-31F8E980673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0" tIns="44050" rIns="88100" bIns="4405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F383F1-FDC5-4493-986B-EEFAED4A21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4D767957-FF33-4F23-8D4A-9DD10AF39E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4D42C35E-0998-429B-9D7A-10DA40DE79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B908F013-A60E-44E9-8552-3CEBDC28CF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728" y="9428959"/>
            <a:ext cx="2946351" cy="496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0" tIns="44050" rIns="88100" bIns="4405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76E0F-C5C0-4421-9116-552EFCD0B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E5ED994-45F2-46A1-81CA-0CC0B77D3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784187D-42F4-4E3D-B632-A72A5F229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1669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B908F013-A60E-44E9-8552-3CEBDC28CF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728" y="9428959"/>
            <a:ext cx="2946351" cy="496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0" tIns="44050" rIns="88100" bIns="4405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76E0F-C5C0-4421-9116-552EFCD0B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E5ED994-45F2-46A1-81CA-0CC0B77D3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784187D-42F4-4E3D-B632-A72A5F229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2256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B908F013-A60E-44E9-8552-3CEBDC28CF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728" y="9428959"/>
            <a:ext cx="2946351" cy="496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0" tIns="44050" rIns="88100" bIns="4405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76E0F-C5C0-4421-9116-552EFCD0B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E5ED994-45F2-46A1-81CA-0CC0B77D3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784187D-42F4-4E3D-B632-A72A5F229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5198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E10D039F-ECDC-4C59-A76A-FB1F89188E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05C7C7-2B40-4862-B1FE-922FF449E0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450759B5-8986-4F32-A4F9-88155AE47C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3FBE5C0F-B827-434F-8DCA-8649FBC4C3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860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E10D039F-ECDC-4C59-A76A-FB1F89188E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05C7C7-2B40-4862-B1FE-922FF449E0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450759B5-8986-4F32-A4F9-88155AE47C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3FBE5C0F-B827-434F-8DCA-8649FBC4C3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24CB0D60-4B15-463B-BF68-B71C698CA3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8A7994-0A38-4B61-AB5F-8AFB55C7EE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04CDDE6-9E61-4514-AD95-8F3AE283B2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1FD83555-36DA-467A-B3F9-CD9A2C2B2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>
            <a:extLst>
              <a:ext uri="{FF2B5EF4-FFF2-40B4-BE49-F238E27FC236}">
                <a16:creationId xmlns:a16="http://schemas.microsoft.com/office/drawing/2014/main" id="{10627BDB-4CC2-4988-96FD-AA39128234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备注占位符 2">
            <a:extLst>
              <a:ext uri="{FF2B5EF4-FFF2-40B4-BE49-F238E27FC236}">
                <a16:creationId xmlns:a16="http://schemas.microsoft.com/office/drawing/2014/main" id="{B9539381-8D8C-4A82-B6AA-6F6DE7F5A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48484" name="灯片编号占位符 3">
            <a:extLst>
              <a:ext uri="{FF2B5EF4-FFF2-40B4-BE49-F238E27FC236}">
                <a16:creationId xmlns:a16="http://schemas.microsoft.com/office/drawing/2014/main" id="{E38B1E4A-E801-4D54-8162-527A4B969E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22" indent="-285739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2957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140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322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505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687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8871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053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508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227E9F-F6EB-4A02-A739-BFF58CE27F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pPr marL="0" marR="0" lvl="0" indent="0" algn="r" defTabSz="9508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46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DC3D2FC3-6B22-4FFD-B8CA-EC704557C4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CC23B6-1DCA-472F-AB7A-82A7E63753D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75E98516-96A6-46DA-B52A-248045AA6E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F68EB0BE-32F3-41E3-9960-E7F70DC98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220548CC-6BCC-47E7-9B6C-BD6802F1D4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E823DA6C-1CF1-4455-A203-597A9D927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endParaRPr lang="en-US" altLang="zh-CN" dirty="0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153BF4AD-4039-42F2-9892-7AA5D940D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AF4210-D637-4235-ACB2-B4A0B1E757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220548CC-6BCC-47E7-9B6C-BD6802F1D4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E823DA6C-1CF1-4455-A203-597A9D927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153BF4AD-4039-42F2-9892-7AA5D940D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AF4210-D637-4235-ACB2-B4A0B1E757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789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C8367B09-A59C-4481-9CA4-1EC9C99B12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450173-3F49-4D16-8E96-A79A12DED2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BFFFAA75-CC5F-497F-A250-43955113EA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CF6B5FA1-0004-45E3-8957-39914E9EE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C8367B09-A59C-4481-9CA4-1EC9C99B12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450173-3F49-4D16-8E96-A79A12DED2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BFFFAA75-CC5F-497F-A250-43955113EA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CF6B5FA1-0004-45E3-8957-39914E9EE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2144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25796369-665F-48FB-B404-138EC1E599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4B555DDE-2EE0-4437-9DD3-B897DF1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 dirty="0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B705EED8-844F-4A74-BD58-6922F3449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351C75-B064-435C-AC94-6B13FCF921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25796369-665F-48FB-B404-138EC1E599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4B555DDE-2EE0-4437-9DD3-B897DF1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 dirty="0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B705EED8-844F-4A74-BD58-6922F3449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351C75-B064-435C-AC94-6B13FCF921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260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DCDACCF9-1316-47E5-8A7D-89D88E58D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1A9273-0585-492D-A87D-E5855730F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9698C49-B7CC-4933-B7BB-85BC2C5E5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335F9845-8DD8-46F2-870F-41FE78A25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1346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3"/>
            <a:ext cx="10363200" cy="1780108"/>
          </a:xfrm>
        </p:spPr>
        <p:txBody>
          <a:bodyPr anchor="b">
            <a:normAutofit/>
          </a:bodyPr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2998-FB1D-4506-AA14-4F66F1A9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5105A-1B90-4FF5-AAF7-1E551A52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EDAFC-7893-4A04-8CD0-D5BF008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64009E69-71E8-456A-969D-D19625B3D9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88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3"/>
            <a:ext cx="10363200" cy="1780108"/>
          </a:xfrm>
        </p:spPr>
        <p:txBody>
          <a:bodyPr anchor="b">
            <a:normAutofit/>
          </a:bodyPr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rgbClr val="FFFFFF"/>
                </a:solidFill>
              </a:defRPr>
            </a:lvl1pPr>
            <a:lvl2pPr marL="60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A6024-CCB8-41CF-8581-216A2E7B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333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A1892-FD48-4D26-A52D-FD28A18A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333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30FEA-8A27-4027-807E-E182B51F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ea typeface="楷体_GB2312" pitchFamily="49" charset="-122"/>
              </a:defRPr>
            </a:lvl1pPr>
          </a:lstStyle>
          <a:p>
            <a:fld id="{3D81B626-B19A-4078-96E6-0FDC004B09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13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>
            <a:extLst>
              <a:ext uri="{FF2B5EF4-FFF2-40B4-BE49-F238E27FC236}">
                <a16:creationId xmlns:a16="http://schemas.microsoft.com/office/drawing/2014/main" id="{78CE1AA2-E28A-49AE-BBC4-5B786CA02AA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60352"/>
            <a:ext cx="1007533" cy="575733"/>
            <a:chOff x="-786" y="195486"/>
            <a:chExt cx="756363" cy="432048"/>
          </a:xfrm>
        </p:grpSpPr>
        <p:sp>
          <p:nvSpPr>
            <p:cNvPr id="5" name="五边形 7">
              <a:extLst>
                <a:ext uri="{FF2B5EF4-FFF2-40B4-BE49-F238E27FC236}">
                  <a16:creationId xmlns:a16="http://schemas.microsoft.com/office/drawing/2014/main" id="{FE7D356D-84C3-4C9D-BCF6-F765557FA53D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A6E2B01B-D321-46D6-A3B0-E45C69848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07436" y="356660"/>
            <a:ext cx="10574965" cy="480053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7036478-4F07-4CAD-A7DC-B0D507E9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333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61875C5-C02C-4B90-BD8C-920A19C2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333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9710F34-AB85-49AF-B7CF-4D5325C0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ea typeface="楷体_GB2312" pitchFamily="49" charset="-122"/>
              </a:defRPr>
            </a:lvl1pPr>
          </a:lstStyle>
          <a:p>
            <a:fld id="{BA16A77B-0C79-4F62-B802-2CA6846F180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437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>
            <a:extLst>
              <a:ext uri="{FF2B5EF4-FFF2-40B4-BE49-F238E27FC236}">
                <a16:creationId xmlns:a16="http://schemas.microsoft.com/office/drawing/2014/main" id="{E719F4AA-F403-4CF8-9C0A-3754D42D58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5" name="五边形 7">
              <a:extLst>
                <a:ext uri="{FF2B5EF4-FFF2-40B4-BE49-F238E27FC236}">
                  <a16:creationId xmlns:a16="http://schemas.microsoft.com/office/drawing/2014/main" id="{D4FEEE83-F8BC-45EF-AB91-02DBB848A699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6F3BF182-5005-4210-AD59-07596771F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EA76A03-A304-420F-98CD-7F0496E6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46D6436-CA72-4401-87FB-51A29248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67702D5-FC4E-4546-9327-4FE20EC9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EA567855-7F13-4FC5-AD61-2B82F6443E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57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B125ED27-51AC-4C4D-B486-4EC1EE6295C0}"/>
              </a:ext>
            </a:extLst>
          </p:cNvPr>
          <p:cNvSpPr/>
          <p:nvPr/>
        </p:nvSpPr>
        <p:spPr>
          <a:xfrm>
            <a:off x="304801" y="228601"/>
            <a:ext cx="11595100" cy="6034617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0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55E17F4A-3907-4E35-AE03-5243F6FC85B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7" y="5353051"/>
            <a:ext cx="11631083" cy="1333500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3FAC842A-5BD8-4947-AB59-051F3BEA0AD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69BB081A-8DD6-4BC7-A92E-A0DE4FA1B53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D69B1458-9CA2-41EC-AAA4-EB94FA3AD88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E343D68E-7640-47BC-90C0-A1FDF560C71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5F55E6AF-1A9A-4DFF-8A99-093A4AE6661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3"/>
            <a:ext cx="10363200" cy="1780108"/>
          </a:xfrm>
        </p:spPr>
        <p:txBody>
          <a:bodyPr anchor="b">
            <a:normAutofit/>
          </a:bodyPr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ABEF647-2714-431E-9EC3-9AFF3770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3CA8632-09DD-49B0-B79D-C6A4E2CE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4F11339-39A8-44BB-B5AB-538C7D51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ea typeface="楷体_GB2312" pitchFamily="49" charset="-122"/>
              </a:defRPr>
            </a:lvl1pPr>
          </a:lstStyle>
          <a:p>
            <a:fld id="{D0BD2FFA-9027-45C4-9C33-F3AA8B75C57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082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90815-3843-41C6-8764-76910BE7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24BFC-BB14-4024-8E5F-AE78250F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453DC-2962-4E93-8CBF-9EE9A458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ea typeface="楷体_GB2312" pitchFamily="49" charset="-122"/>
              </a:defRPr>
            </a:lvl1pPr>
          </a:lstStyle>
          <a:p>
            <a:fld id="{958F5F55-9F7C-4456-8800-76162EEC9D9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746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3"/>
            <a:ext cx="10363200" cy="1780108"/>
          </a:xfrm>
        </p:spPr>
        <p:txBody>
          <a:bodyPr anchor="b">
            <a:normAutofit/>
          </a:bodyPr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rgbClr val="FFFFFF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A6024-CCB8-41CF-8581-216A2E7B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333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A1892-FD48-4D26-A52D-FD28A18A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333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30FEA-8A27-4027-807E-E182B51F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ea typeface="楷体_GB2312" pitchFamily="49" charset="-122"/>
              </a:defRPr>
            </a:lvl1pPr>
          </a:lstStyle>
          <a:p>
            <a:fld id="{3D81B626-B19A-4078-96E6-0FDC004B09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799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>
            <a:extLst>
              <a:ext uri="{FF2B5EF4-FFF2-40B4-BE49-F238E27FC236}">
                <a16:creationId xmlns:a16="http://schemas.microsoft.com/office/drawing/2014/main" id="{78CE1AA2-E28A-49AE-BBC4-5B786CA02AA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5" name="五边形 7">
              <a:extLst>
                <a:ext uri="{FF2B5EF4-FFF2-40B4-BE49-F238E27FC236}">
                  <a16:creationId xmlns:a16="http://schemas.microsoft.com/office/drawing/2014/main" id="{FE7D356D-84C3-4C9D-BCF6-F765557FA53D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A6E2B01B-D321-46D6-A3B0-E45C69848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07436" y="356660"/>
            <a:ext cx="10574965" cy="480053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7036478-4F07-4CAD-A7DC-B0D507E9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333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61875C5-C02C-4B90-BD8C-920A19C2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333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9710F34-AB85-49AF-B7CF-4D5325C0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ea typeface="楷体_GB2312" pitchFamily="49" charset="-122"/>
              </a:defRPr>
            </a:lvl1pPr>
          </a:lstStyle>
          <a:p>
            <a:fld id="{BA16A77B-0C79-4F62-B802-2CA6846F180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838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713A9C-AC1A-EF46-8A16-0A67F632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F03924-F5A7-C1B3-1E32-AF7BC639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307691-7C3E-45A8-3289-81AB3713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3783-D791-4BA1-925B-8F731F15C21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678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3"/>
            <a:ext cx="10363200" cy="1780108"/>
          </a:xfrm>
        </p:spPr>
        <p:txBody>
          <a:bodyPr anchor="b">
            <a:normAutofit/>
          </a:bodyPr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rgbClr val="FFFFFF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72774-2BA8-4A74-8D73-01DD3951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333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3C0D6-C06D-46CA-A2C3-4CD0A6CD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333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85524-A7CC-4C8F-834A-1BA7742D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ea typeface="楷体_GB2312" pitchFamily="49" charset="-122"/>
              </a:defRPr>
            </a:lvl1pPr>
          </a:lstStyle>
          <a:p>
            <a:fld id="{71B909C7-D256-4B1E-B2A9-EB31D6080D6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14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>
            <a:extLst>
              <a:ext uri="{FF2B5EF4-FFF2-40B4-BE49-F238E27FC236}">
                <a16:creationId xmlns:a16="http://schemas.microsoft.com/office/drawing/2014/main" id="{50D2AFEB-6C44-4623-BE58-0895746D0C0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5" name="五边形 7">
              <a:extLst>
                <a:ext uri="{FF2B5EF4-FFF2-40B4-BE49-F238E27FC236}">
                  <a16:creationId xmlns:a16="http://schemas.microsoft.com/office/drawing/2014/main" id="{D435E91A-4A77-41F9-8489-CEB55B2029B7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91B8D57B-631B-4C9B-BD2C-5070BA63D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07436" y="356660"/>
            <a:ext cx="10574965" cy="480053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33C223-56EE-4D80-B81E-0F40CFE8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333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267CDEA-B95E-47F0-98FE-8C828A0E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333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5A8977B-4100-4515-910E-B8CE3902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ea typeface="楷体_GB2312" pitchFamily="49" charset="-122"/>
              </a:defRPr>
            </a:lvl1pPr>
          </a:lstStyle>
          <a:p>
            <a:fld id="{92D523D0-8B5A-46BD-8192-CB80CCAD9AD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3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88131687-FF55-4936-99F2-970AB7A5055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0152" y="357718"/>
            <a:ext cx="10382249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1796-15B9-442E-B23A-CD2B1F502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85518" y="6250517"/>
            <a:ext cx="5048249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33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611FC-74FA-46B2-8D5C-B8DAB3B7C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233" y="6250517"/>
            <a:ext cx="5048251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33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32381-7DD0-46D9-951F-A1E3C8571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21300" y="6250517"/>
            <a:ext cx="1549400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33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7452B4CE-76F8-4BEB-A709-8E5F563840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8" name="Text Placeholder 2">
            <a:extLst>
              <a:ext uri="{FF2B5EF4-FFF2-40B4-BE49-F238E27FC236}">
                <a16:creationId xmlns:a16="http://schemas.microsoft.com/office/drawing/2014/main" id="{CCB6089A-D22F-40AD-8A6A-22514469DD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1" y="1824567"/>
            <a:ext cx="7903633" cy="430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8349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333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4058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68331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933" kern="1200">
          <a:solidFill>
            <a:schemeClr val="tx2"/>
          </a:solidFill>
          <a:latin typeface="+mn-lt"/>
          <a:ea typeface="+mn-ea"/>
          <a:cs typeface="+mn-cs"/>
        </a:defRPr>
      </a:lvl2pPr>
      <a:lvl3pPr marL="1140855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152396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4pPr>
      <a:lvl5pPr marL="194940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133" kern="1200">
          <a:solidFill>
            <a:schemeClr val="tx2"/>
          </a:solidFill>
          <a:latin typeface="+mn-lt"/>
          <a:ea typeface="+mn-ea"/>
          <a:cs typeface="+mn-cs"/>
        </a:defRPr>
      </a:lvl5pPr>
      <a:lvl6pPr marL="2377381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6pPr>
      <a:lvl7pPr marL="2804090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7pPr>
      <a:lvl8pPr marL="323079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8pPr>
      <a:lvl9pPr marL="365750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2351FDB-52A6-47F2-8EB1-B29A4E7988CF}"/>
              </a:ext>
            </a:extLst>
          </p:cNvPr>
          <p:cNvSpPr/>
          <p:nvPr/>
        </p:nvSpPr>
        <p:spPr>
          <a:xfrm>
            <a:off x="304801" y="228600"/>
            <a:ext cx="11595100" cy="187325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0">
              <a:solidFill>
                <a:prstClr val="white"/>
              </a:solidFill>
            </a:endParaRPr>
          </a:p>
        </p:txBody>
      </p:sp>
      <p:grpSp>
        <p:nvGrpSpPr>
          <p:cNvPr id="3075" name="Group 15">
            <a:extLst>
              <a:ext uri="{FF2B5EF4-FFF2-40B4-BE49-F238E27FC236}">
                <a16:creationId xmlns:a16="http://schemas.microsoft.com/office/drawing/2014/main" id="{5B4A137D-DDAB-4515-8E89-77D6BD6828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8" y="1411817"/>
            <a:ext cx="11766549" cy="768349"/>
            <a:chOff x="-3905251" y="4294188"/>
            <a:chExt cx="13027839" cy="1892300"/>
          </a:xfrm>
        </p:grpSpPr>
        <p:sp>
          <p:nvSpPr>
            <p:cNvPr id="3081" name="Freeform 14">
              <a:extLst>
                <a:ext uri="{FF2B5EF4-FFF2-40B4-BE49-F238E27FC236}">
                  <a16:creationId xmlns:a16="http://schemas.microsoft.com/office/drawing/2014/main" id="{4C17A492-5FD0-40F0-A7FD-8095FF17264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082" name="Freeform 18">
              <a:extLst>
                <a:ext uri="{FF2B5EF4-FFF2-40B4-BE49-F238E27FC236}">
                  <a16:creationId xmlns:a16="http://schemas.microsoft.com/office/drawing/2014/main" id="{7944CD61-1AC7-4266-B996-0251618FE55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083" name="Freeform 22">
              <a:extLst>
                <a:ext uri="{FF2B5EF4-FFF2-40B4-BE49-F238E27FC236}">
                  <a16:creationId xmlns:a16="http://schemas.microsoft.com/office/drawing/2014/main" id="{B125311B-7919-4B2F-809E-1CD32A56E7D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084" name="Freeform 26">
              <a:extLst>
                <a:ext uri="{FF2B5EF4-FFF2-40B4-BE49-F238E27FC236}">
                  <a16:creationId xmlns:a16="http://schemas.microsoft.com/office/drawing/2014/main" id="{8747898D-58CC-4285-AC33-4740C403A51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3085" name="Freeform 10">
              <a:extLst>
                <a:ext uri="{FF2B5EF4-FFF2-40B4-BE49-F238E27FC236}">
                  <a16:creationId xmlns:a16="http://schemas.microsoft.com/office/drawing/2014/main" id="{695C15FC-359E-493E-A718-30A69554E23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3076" name="Title Placeholder 1">
            <a:extLst>
              <a:ext uri="{FF2B5EF4-FFF2-40B4-BE49-F238E27FC236}">
                <a16:creationId xmlns:a16="http://schemas.microsoft.com/office/drawing/2014/main" id="{7D01853B-98DE-45D6-BC97-C949C2C8CF6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0152" y="357718"/>
            <a:ext cx="10382249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AA75D-8DDA-4B30-AAC2-FA2542E39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85518" y="6250517"/>
            <a:ext cx="5048249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333" b="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DC3EF-6ED3-4C29-A953-082DC434C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233" y="6250517"/>
            <a:ext cx="5048251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333" b="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D40C2-7C21-4579-8C4C-870FF9055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21300" y="6250517"/>
            <a:ext cx="1549400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33" b="0">
                <a:solidFill>
                  <a:srgbClr val="073E87"/>
                </a:solidFill>
              </a:defRPr>
            </a:lvl1pPr>
          </a:lstStyle>
          <a:p>
            <a:fld id="{0B960199-D414-4ED4-A8D7-E5E9C2C0C62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080" name="Text Placeholder 2">
            <a:extLst>
              <a:ext uri="{FF2B5EF4-FFF2-40B4-BE49-F238E27FC236}">
                <a16:creationId xmlns:a16="http://schemas.microsoft.com/office/drawing/2014/main" id="{C225139C-F746-41B4-8870-09AD9BBC33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1" y="1824567"/>
            <a:ext cx="7903633" cy="430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5252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333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4058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68331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933" kern="1200">
          <a:solidFill>
            <a:schemeClr val="tx2"/>
          </a:solidFill>
          <a:latin typeface="+mn-lt"/>
          <a:ea typeface="+mn-ea"/>
          <a:cs typeface="+mn-cs"/>
        </a:defRPr>
      </a:lvl2pPr>
      <a:lvl3pPr marL="1140855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152396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94940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133" kern="1200">
          <a:solidFill>
            <a:schemeClr val="tx2"/>
          </a:solidFill>
          <a:latin typeface="+mn-lt"/>
          <a:ea typeface="+mn-ea"/>
          <a:cs typeface="+mn-cs"/>
        </a:defRPr>
      </a:lvl5pPr>
      <a:lvl6pPr marL="2377381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6pPr>
      <a:lvl7pPr marL="2804090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7pPr>
      <a:lvl8pPr marL="323079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8pPr>
      <a:lvl9pPr marL="365750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C3AD041-9291-41B5-88F9-F8651909B28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0152" y="357718"/>
            <a:ext cx="10382249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74B0A-6BBF-4CB7-B171-8B20337A7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85518" y="6250517"/>
            <a:ext cx="5048249" cy="364067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33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8718-BDF0-4988-84DD-7EBB35491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233" y="6250517"/>
            <a:ext cx="5048251" cy="364067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33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5EAB9-91BB-4F7E-A7EA-992E26E4F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21300" y="6250517"/>
            <a:ext cx="1549400" cy="364067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33" b="0">
                <a:solidFill>
                  <a:srgbClr val="073E87"/>
                </a:solidFill>
              </a:defRPr>
            </a:lvl1pPr>
          </a:lstStyle>
          <a:p>
            <a:fld id="{C6CC3783-D791-4BA1-925B-8F731F15C21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0" name="Text Placeholder 2">
            <a:extLst>
              <a:ext uri="{FF2B5EF4-FFF2-40B4-BE49-F238E27FC236}">
                <a16:creationId xmlns:a16="http://schemas.microsoft.com/office/drawing/2014/main" id="{23FA4CC7-6A8A-4FD8-A941-A5082577A2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1" y="1824567"/>
            <a:ext cx="7903633" cy="430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548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9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333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1942" indent="-36194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66214" indent="-36194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933" kern="1200">
          <a:solidFill>
            <a:schemeClr val="tx2"/>
          </a:solidFill>
          <a:latin typeface="+mn-lt"/>
          <a:ea typeface="+mn-ea"/>
          <a:cs typeface="+mn-cs"/>
        </a:defRPr>
      </a:lvl2pPr>
      <a:lvl3pPr marL="1138738" indent="-30267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1521846" indent="-30267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4pPr>
      <a:lvl5pPr marL="1947285" indent="-30267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133" kern="1200">
          <a:solidFill>
            <a:schemeClr val="tx2"/>
          </a:solidFill>
          <a:latin typeface="+mn-lt"/>
          <a:ea typeface="+mn-ea"/>
          <a:cs typeface="+mn-cs"/>
        </a:defRPr>
      </a:lvl5pPr>
      <a:lvl6pPr marL="2377322" indent="-304784" algn="l" defTabSz="121914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6pPr>
      <a:lvl7pPr marL="2804021" indent="-304784" algn="l" defTabSz="121914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7pPr>
      <a:lvl8pPr marL="3230718" indent="-304784" algn="l" defTabSz="121914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8pPr>
      <a:lvl9pPr marL="3657418" indent="-304784" algn="l" defTabSz="121914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5FE759F-79EA-46DB-BF8B-4259A27D9D5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0152" y="357718"/>
            <a:ext cx="10382249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D087C-4AEF-468A-A3AC-923BCEFA6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85518" y="6250517"/>
            <a:ext cx="5048249" cy="364067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33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D8385-21D9-4690-B830-537470E1A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233" y="6250517"/>
            <a:ext cx="5048251" cy="364067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33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FC13D-3421-4F2F-8825-F64DD2B86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21300" y="6250517"/>
            <a:ext cx="1549400" cy="364067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33" b="0">
                <a:solidFill>
                  <a:srgbClr val="073E87"/>
                </a:solidFill>
              </a:defRPr>
            </a:lvl1pPr>
          </a:lstStyle>
          <a:p>
            <a:fld id="{0130A53E-9635-41C6-849F-D961D1568E7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0" name="Text Placeholder 2">
            <a:extLst>
              <a:ext uri="{FF2B5EF4-FFF2-40B4-BE49-F238E27FC236}">
                <a16:creationId xmlns:a16="http://schemas.microsoft.com/office/drawing/2014/main" id="{75633D22-0515-48DC-93C3-60DC80AA12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1" y="1824567"/>
            <a:ext cx="7903633" cy="430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7075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333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1942" indent="-36194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66214" indent="-36194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933" kern="1200">
          <a:solidFill>
            <a:schemeClr val="tx2"/>
          </a:solidFill>
          <a:latin typeface="+mn-lt"/>
          <a:ea typeface="+mn-ea"/>
          <a:cs typeface="+mn-cs"/>
        </a:defRPr>
      </a:lvl2pPr>
      <a:lvl3pPr marL="1138738" indent="-30267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1521846" indent="-30267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4pPr>
      <a:lvl5pPr marL="1947285" indent="-30267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133" kern="1200">
          <a:solidFill>
            <a:schemeClr val="tx2"/>
          </a:solidFill>
          <a:latin typeface="+mn-lt"/>
          <a:ea typeface="+mn-ea"/>
          <a:cs typeface="+mn-cs"/>
        </a:defRPr>
      </a:lvl5pPr>
      <a:lvl6pPr marL="2377322" indent="-304784" algn="l" defTabSz="121914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6pPr>
      <a:lvl7pPr marL="2804021" indent="-304784" algn="l" defTabSz="121914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7pPr>
      <a:lvl8pPr marL="3230718" indent="-304784" algn="l" defTabSz="121914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8pPr>
      <a:lvl9pPr marL="3657418" indent="-304784" algn="l" defTabSz="121914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C3AD041-9291-41B5-88F9-F8651909B28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0153" y="357719"/>
            <a:ext cx="10382249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74B0A-6BBF-4CB7-B171-8B20337A7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85520" y="6250517"/>
            <a:ext cx="5048249" cy="364067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33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8718-BDF0-4988-84DD-7EBB35491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233" y="6250517"/>
            <a:ext cx="5048251" cy="364067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33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5EAB9-91BB-4F7E-A7EA-992E26E4F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21300" y="6250517"/>
            <a:ext cx="1549400" cy="364067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33" b="0">
                <a:solidFill>
                  <a:srgbClr val="073E87"/>
                </a:solidFill>
              </a:defRPr>
            </a:lvl1pPr>
          </a:lstStyle>
          <a:p>
            <a:fld id="{C6CC3783-D791-4BA1-925B-8F731F15C21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0" name="Text Placeholder 2">
            <a:extLst>
              <a:ext uri="{FF2B5EF4-FFF2-40B4-BE49-F238E27FC236}">
                <a16:creationId xmlns:a16="http://schemas.microsoft.com/office/drawing/2014/main" id="{23FA4CC7-6A8A-4FD8-A941-A5082577A2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2" y="1824568"/>
            <a:ext cx="7903633" cy="430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1410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333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1934" indent="-36193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66196" indent="-36193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933" kern="1200">
          <a:solidFill>
            <a:schemeClr val="tx2"/>
          </a:solidFill>
          <a:latin typeface="+mn-lt"/>
          <a:ea typeface="+mn-ea"/>
          <a:cs typeface="+mn-cs"/>
        </a:defRPr>
      </a:lvl2pPr>
      <a:lvl3pPr marL="1138710" indent="-30266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1521809" indent="-30266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4pPr>
      <a:lvl5pPr marL="1947237" indent="-30266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133" kern="1200">
          <a:solidFill>
            <a:schemeClr val="tx2"/>
          </a:solidFill>
          <a:latin typeface="+mn-lt"/>
          <a:ea typeface="+mn-ea"/>
          <a:cs typeface="+mn-cs"/>
        </a:defRPr>
      </a:lvl5pPr>
      <a:lvl6pPr marL="2377263" indent="-304776" algn="l" defTabSz="121911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6pPr>
      <a:lvl7pPr marL="2803951" indent="-304776" algn="l" defTabSz="121911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7pPr>
      <a:lvl8pPr marL="3230638" indent="-304776" algn="l" defTabSz="121911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8pPr>
      <a:lvl9pPr marL="3657327" indent="-304776" algn="l" defTabSz="121911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G:\QQ截图201607142012副本.jpg">
            <a:extLst>
              <a:ext uri="{FF2B5EF4-FFF2-40B4-BE49-F238E27FC236}">
                <a16:creationId xmlns:a16="http://schemas.microsoft.com/office/drawing/2014/main" id="{C091A942-ADBF-4F86-8F3A-1CF501D4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6FD6758A-9349-4E56-BDCC-0258E8A8AF43}"/>
              </a:ext>
            </a:extLst>
          </p:cNvPr>
          <p:cNvSpPr txBox="1">
            <a:spLocks noChangeArrowheads="1"/>
          </p:cNvSpPr>
          <p:nvPr/>
        </p:nvSpPr>
        <p:spPr>
          <a:xfrm>
            <a:off x="6000752" y="1985433"/>
            <a:ext cx="4591049" cy="1253067"/>
          </a:xfrm>
          <a:prstGeom prst="rect">
            <a:avLst/>
          </a:prstGeom>
        </p:spPr>
        <p:txBody>
          <a:bodyPr anchor="ctr"/>
          <a:lstStyle/>
          <a:p>
            <a:pPr algn="ctr" defTabSz="1219170">
              <a:spcBef>
                <a:spcPct val="0"/>
              </a:spcBef>
              <a:defRPr/>
            </a:pPr>
            <a:r>
              <a:rPr lang="zh-CN" altLang="en-US" sz="3200" spc="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第五章 </a:t>
            </a:r>
            <a:endParaRPr lang="en-US" altLang="zh-CN" sz="3200" spc="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spcBef>
                <a:spcPct val="0"/>
              </a:spcBef>
              <a:defRPr/>
            </a:pPr>
            <a:r>
              <a:rPr lang="zh-CN" altLang="en-US" sz="4667" spc="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语法制导翻译</a:t>
            </a:r>
            <a:endParaRPr lang="en-US" altLang="zh-CN" sz="4667" spc="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07607AB-3824-4E4E-843E-7B842BE05084}"/>
              </a:ext>
            </a:extLst>
          </p:cNvPr>
          <p:cNvSpPr txBox="1">
            <a:spLocks noChangeArrowheads="1"/>
          </p:cNvSpPr>
          <p:nvPr/>
        </p:nvSpPr>
        <p:spPr>
          <a:xfrm>
            <a:off x="6477000" y="3238500"/>
            <a:ext cx="4591051" cy="1253067"/>
          </a:xfrm>
          <a:prstGeom prst="rect">
            <a:avLst/>
          </a:prstGeom>
        </p:spPr>
        <p:txBody>
          <a:bodyPr anchor="ctr"/>
          <a:lstStyle/>
          <a:p>
            <a:pPr defTabSz="1219170">
              <a:spcBef>
                <a:spcPct val="0"/>
              </a:spcBef>
              <a:defRPr/>
            </a:pPr>
            <a:r>
              <a:rPr lang="en-US" altLang="zh-CN" sz="3333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2667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哈尔滨工业大学  陈鄞</a:t>
            </a:r>
            <a:endParaRPr lang="zh-CN" altLang="en-US" sz="2667" b="1" spc="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AD4A03E-2ABE-499A-B0F5-DCC53E53B0AE}"/>
              </a:ext>
            </a:extLst>
          </p:cNvPr>
          <p:cNvSpPr txBox="1">
            <a:spLocks noChangeArrowheads="1"/>
          </p:cNvSpPr>
          <p:nvPr/>
        </p:nvSpPr>
        <p:spPr>
          <a:xfrm>
            <a:off x="7344833" y="1312334"/>
            <a:ext cx="4191000" cy="588433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defTabSz="1219170">
              <a:spcBef>
                <a:spcPct val="0"/>
              </a:spcBef>
              <a:defRPr/>
            </a:pPr>
            <a:r>
              <a:rPr lang="zh-CN" altLang="en-US" sz="2667" spc="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编译系统</a:t>
            </a:r>
            <a:endParaRPr lang="zh-CN" altLang="en-US" sz="1067" spc="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BE47450-9072-45F4-B0B8-380DEF98C241}"/>
              </a:ext>
            </a:extLst>
          </p:cNvPr>
          <p:cNvGrpSpPr/>
          <p:nvPr/>
        </p:nvGrpSpPr>
        <p:grpSpPr>
          <a:xfrm>
            <a:off x="2647596" y="1619600"/>
            <a:ext cx="8640960" cy="4564113"/>
            <a:chOff x="214313" y="1211263"/>
            <a:chExt cx="4598987" cy="342308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C04E3934-5B2C-4DE5-8824-CBE0C26C3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3" y="1211263"/>
              <a:ext cx="4598987" cy="340064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 defTabSz="121917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867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   </a:t>
              </a:r>
              <a:r>
                <a:rPr kumimoji="1" lang="zh-CN" altLang="en-US" sz="3200" b="1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      语义规则</a:t>
              </a:r>
            </a:p>
            <a:p>
              <a:pPr defTabSz="121917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(1)</a:t>
              </a:r>
              <a:r>
                <a:rPr kumimoji="1" lang="zh-CN" altLang="en-US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 </a:t>
              </a: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 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 	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32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= F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32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defTabSz="121917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</a:t>
              </a: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           	</a:t>
              </a:r>
              <a:r>
                <a:rPr kumimoji="1" lang="en-US" altLang="zh-CN" sz="32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32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32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endParaRPr kumimoji="1" lang="en-US" altLang="zh-CN" sz="32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609585" indent="-609585" defTabSz="121917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(2)  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*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kumimoji="1" lang="en-US" altLang="zh-CN" sz="3200" b="1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	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3200" b="1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 = 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32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3200" b="1" dirty="0">
                  <a:solidFill>
                    <a:srgbClr val="000000"/>
                  </a:solidFill>
                  <a:latin typeface="Times New Roman" pitchFamily="18" charset="0"/>
                  <a:ea typeface="宋体" panose="02010600030101010101" pitchFamily="2" charset="-122"/>
                  <a:sym typeface="Symbol" pitchFamily="18" charset="2"/>
                </a:rPr>
                <a:t> × </a:t>
              </a:r>
              <a:r>
                <a:rPr kumimoji="1" lang="en-US" altLang="zh-CN" sz="32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32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32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marL="609585" indent="-609585" defTabSz="121917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              	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32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=</a:t>
              </a: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1" lang="en-US" altLang="zh-CN" sz="3200" b="1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</a:t>
              </a:r>
              <a:endParaRPr kumimoji="1" lang="en-US" altLang="zh-CN" sz="32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defTabSz="121917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(3)  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ε</a:t>
              </a: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	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32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32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inh</a:t>
              </a:r>
              <a:endParaRPr kumimoji="1" lang="en-US" altLang="zh-CN" sz="32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defTabSz="121917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(4)</a:t>
              </a: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 digit       	</a:t>
              </a:r>
              <a:r>
                <a:rPr kumimoji="1" lang="en-US" altLang="zh-CN" sz="32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32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lang="en-US" altLang="zh-CN" sz="3200" b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digit</a:t>
              </a:r>
              <a:r>
                <a:rPr lang="en-US" altLang="zh-CN" sz="32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.lexval</a:t>
              </a:r>
              <a:endParaRPr kumimoji="1" lang="en-US" altLang="zh-CN" sz="32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3222" name="Line 7">
              <a:extLst>
                <a:ext uri="{FF2B5EF4-FFF2-40B4-BE49-F238E27FC236}">
                  <a16:creationId xmlns:a16="http://schemas.microsoft.com/office/drawing/2014/main" id="{4EF190B6-8DAC-4AE8-9268-2B374FC0E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75" y="1571303"/>
              <a:ext cx="4581525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3223" name="直接连接符 2">
              <a:extLst>
                <a:ext uri="{FF2B5EF4-FFF2-40B4-BE49-F238E27FC236}">
                  <a16:creationId xmlns:a16="http://schemas.microsoft.com/office/drawing/2014/main" id="{6AC42DFD-8CBB-4AE5-9F88-6A94E62C1E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2012" y="1211263"/>
              <a:ext cx="1588" cy="3423085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224" name="直接连接符 4">
              <a:extLst>
                <a:ext uri="{FF2B5EF4-FFF2-40B4-BE49-F238E27FC236}">
                  <a16:creationId xmlns:a16="http://schemas.microsoft.com/office/drawing/2014/main" id="{D5FFDDCC-6575-4023-A120-E38CA70C5C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00263" y="1211263"/>
              <a:ext cx="4745" cy="3423085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4" name="标题 2">
            <a:extLst>
              <a:ext uri="{FF2B5EF4-FFF2-40B4-BE49-F238E27FC236}">
                <a16:creationId xmlns:a16="http://schemas.microsoft.com/office/drawing/2014/main" id="{9C2ABDA0-7315-47A2-9600-6D721AF1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如何判断语义规则中定义的一个属性是综合属性还是继承属性？</a:t>
            </a:r>
            <a:endParaRPr lang="zh-CN" altLang="en-US" sz="3600" i="1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" name="组合 47">
            <a:extLst>
              <a:ext uri="{FF2B5EF4-FFF2-40B4-BE49-F238E27FC236}">
                <a16:creationId xmlns:a16="http://schemas.microsoft.com/office/drawing/2014/main" id="{F5C29D44-C7C5-4B60-9741-96A0B6DC4867}"/>
              </a:ext>
            </a:extLst>
          </p:cNvPr>
          <p:cNvGrpSpPr>
            <a:grpSpLocks/>
          </p:cNvGrpSpPr>
          <p:nvPr/>
        </p:nvGrpSpPr>
        <p:grpSpPr bwMode="auto">
          <a:xfrm>
            <a:off x="2963343" y="2963298"/>
            <a:ext cx="4690533" cy="3894702"/>
            <a:chOff x="3371542" y="2780928"/>
            <a:chExt cx="3516546" cy="292072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AF5D7F1-E950-4C01-95C9-08E4D2FB6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0414" y="2780928"/>
              <a:ext cx="863268" cy="360324"/>
            </a:xfrm>
            <a:prstGeom prst="rect">
              <a:avLst/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endParaRPr lang="zh-CN" altLang="en-US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0D28FF4-2BCC-4248-BA4C-DF3C0EA8F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0414" y="3715867"/>
              <a:ext cx="1007674" cy="360325"/>
            </a:xfrm>
            <a:prstGeom prst="rect">
              <a:avLst/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endParaRPr lang="zh-CN" altLang="en-US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0A8E95A-1AC1-49F3-90C3-C0B9184E1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823" y="4796842"/>
              <a:ext cx="791858" cy="360324"/>
            </a:xfrm>
            <a:prstGeom prst="rect">
              <a:avLst/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endParaRPr lang="zh-CN" altLang="en-US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79BA260-1EDC-4796-9B18-5B9CE28FF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823" y="4292070"/>
              <a:ext cx="864855" cy="360324"/>
            </a:xfrm>
            <a:prstGeom prst="rect">
              <a:avLst/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endParaRPr lang="zh-CN" altLang="en-US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Line 5">
              <a:extLst>
                <a:ext uri="{FF2B5EF4-FFF2-40B4-BE49-F238E27FC236}">
                  <a16:creationId xmlns:a16="http://schemas.microsoft.com/office/drawing/2014/main" id="{1CC910DB-26B6-4FF6-B5CA-5D711B8C2D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13998" y="2923788"/>
              <a:ext cx="963242" cy="2538147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none" w="lg" len="lg"/>
            </a:ln>
          </p:spPr>
          <p:txBody>
            <a:bodyPr lIns="120000" tIns="62400" rIns="120000" bIns="624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4" name="Line 5">
              <a:extLst>
                <a:ext uri="{FF2B5EF4-FFF2-40B4-BE49-F238E27FC236}">
                  <a16:creationId xmlns:a16="http://schemas.microsoft.com/office/drawing/2014/main" id="{D504133A-C660-4AC5-B833-04DE0A8C1A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1756" y="3901586"/>
              <a:ext cx="880723" cy="1436537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none" w="lg" len="lg"/>
            </a:ln>
          </p:spPr>
          <p:txBody>
            <a:bodyPr lIns="120000" tIns="62400" rIns="120000" bIns="624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5" name="Line 5">
              <a:extLst>
                <a:ext uri="{FF2B5EF4-FFF2-40B4-BE49-F238E27FC236}">
                  <a16:creationId xmlns:a16="http://schemas.microsoft.com/office/drawing/2014/main" id="{0ADBB8BC-1B86-4685-A9FB-1CD61EA3D1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4930" y="4652394"/>
              <a:ext cx="953720" cy="685728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none" w="lg" len="lg"/>
            </a:ln>
          </p:spPr>
          <p:txBody>
            <a:bodyPr lIns="120000" tIns="62400" rIns="120000" bIns="624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6" name="Line 5">
              <a:extLst>
                <a:ext uri="{FF2B5EF4-FFF2-40B4-BE49-F238E27FC236}">
                  <a16:creationId xmlns:a16="http://schemas.microsoft.com/office/drawing/2014/main" id="{0F42D6C2-D71B-4077-A980-9010A33A10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4930" y="5227009"/>
              <a:ext cx="953720" cy="184131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none" w="lg" len="lg"/>
            </a:ln>
          </p:spPr>
          <p:txBody>
            <a:bodyPr lIns="120000" tIns="62400" rIns="120000" bIns="624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92179" name="矩形 56">
              <a:extLst>
                <a:ext uri="{FF2B5EF4-FFF2-40B4-BE49-F238E27FC236}">
                  <a16:creationId xmlns:a16="http://schemas.microsoft.com/office/drawing/2014/main" id="{3EC65BD8-3D15-4DF4-A90A-FF10A822C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542" y="5201612"/>
              <a:ext cx="1575786" cy="5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733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综合属性</a:t>
              </a:r>
              <a:endParaRPr lang="zh-CN" altLang="en-US" sz="2400">
                <a:solidFill>
                  <a:srgbClr val="2D83F4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57">
            <a:extLst>
              <a:ext uri="{FF2B5EF4-FFF2-40B4-BE49-F238E27FC236}">
                <a16:creationId xmlns:a16="http://schemas.microsoft.com/office/drawing/2014/main" id="{6482F374-002F-4A72-A3EE-41027FE08A04}"/>
              </a:ext>
            </a:extLst>
          </p:cNvPr>
          <p:cNvGrpSpPr>
            <a:grpSpLocks/>
          </p:cNvGrpSpPr>
          <p:nvPr/>
        </p:nvGrpSpPr>
        <p:grpSpPr bwMode="auto">
          <a:xfrm>
            <a:off x="6282277" y="662480"/>
            <a:ext cx="5503056" cy="3403600"/>
            <a:chOff x="5872829" y="1141583"/>
            <a:chExt cx="4127052" cy="2552806"/>
          </a:xfrm>
        </p:grpSpPr>
        <p:sp>
          <p:nvSpPr>
            <p:cNvPr id="92166" name="矩形 48">
              <a:extLst>
                <a:ext uri="{FF2B5EF4-FFF2-40B4-BE49-F238E27FC236}">
                  <a16:creationId xmlns:a16="http://schemas.microsoft.com/office/drawing/2014/main" id="{F4557DAF-B069-4F34-97E0-AF9445A94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296" y="2384375"/>
              <a:ext cx="864096" cy="360363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92167" name="矩形 49">
              <a:extLst>
                <a:ext uri="{FF2B5EF4-FFF2-40B4-BE49-F238E27FC236}">
                  <a16:creationId xmlns:a16="http://schemas.microsoft.com/office/drawing/2014/main" id="{EFAAAA56-F80B-463F-A9F4-309FD9DAE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2829" y="3334026"/>
              <a:ext cx="985792" cy="360363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92168" name="Line 5">
              <a:extLst>
                <a:ext uri="{FF2B5EF4-FFF2-40B4-BE49-F238E27FC236}">
                  <a16:creationId xmlns:a16="http://schemas.microsoft.com/office/drawing/2014/main" id="{8C8954F4-A61C-462E-A972-4CF753DB9D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51798" y="1349950"/>
              <a:ext cx="1584177" cy="115855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0000" tIns="62400" rIns="120000" bIns="624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169" name="Line 5">
              <a:extLst>
                <a:ext uri="{FF2B5EF4-FFF2-40B4-BE49-F238E27FC236}">
                  <a16:creationId xmlns:a16="http://schemas.microsoft.com/office/drawing/2014/main" id="{D3959C57-B042-4554-8949-AB58341C0F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58621" y="1406352"/>
              <a:ext cx="1522417" cy="20953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0000" tIns="62400" rIns="120000" bIns="624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170" name="矩形 52">
              <a:extLst>
                <a:ext uri="{FF2B5EF4-FFF2-40B4-BE49-F238E27FC236}">
                  <a16:creationId xmlns:a16="http://schemas.microsoft.com/office/drawing/2014/main" id="{1C6D1A1D-C5F7-4834-BCBD-C153D124C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3580" y="1141583"/>
              <a:ext cx="1576301" cy="5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733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继承属性</a:t>
              </a:r>
              <a:endParaRPr lang="zh-CN" altLang="en-US" sz="240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C283717-005A-4713-B115-A0DCB00BABE1}"/>
              </a:ext>
            </a:extLst>
          </p:cNvPr>
          <p:cNvSpPr/>
          <p:nvPr/>
        </p:nvSpPr>
        <p:spPr>
          <a:xfrm>
            <a:off x="1034000" y="1385022"/>
            <a:ext cx="1043876" cy="7307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4050" lvl="0" indent="-364050" fontAlgn="base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/>
            </a:pPr>
            <a:r>
              <a:rPr kumimoji="1" lang="zh-CN" altLang="en-US" sz="3733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171BCD15-69EC-4E39-A511-70E4859ACBEE}"/>
              </a:ext>
            </a:extLst>
          </p:cNvPr>
          <p:cNvGrpSpPr/>
          <p:nvPr/>
        </p:nvGrpSpPr>
        <p:grpSpPr>
          <a:xfrm>
            <a:off x="1007534" y="1936169"/>
            <a:ext cx="5853359" cy="4130043"/>
            <a:chOff x="214313" y="1211263"/>
            <a:chExt cx="3115339" cy="309753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4" name="Rectangle 6">
              <a:extLst>
                <a:ext uri="{FF2B5EF4-FFF2-40B4-BE49-F238E27FC236}">
                  <a16:creationId xmlns:a16="http://schemas.microsoft.com/office/drawing/2014/main" id="{B59C9629-EE46-468D-81ED-C63353340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3" y="1211263"/>
              <a:ext cx="3115339" cy="30975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square" lIns="90000" tIns="46800" rIns="90000" bIns="46800">
              <a:spAutoFit/>
            </a:bodyPr>
            <a:lstStyle/>
            <a:p>
              <a:pPr defTabSz="121914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</a:t>
              </a:r>
              <a:r>
                <a:rPr kumimoji="1" lang="zh-CN" altLang="en-US" sz="2400" b="1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      语义规则</a:t>
              </a:r>
            </a:p>
            <a:p>
              <a:pPr defTabSz="121914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(1)</a:t>
              </a:r>
              <a:r>
                <a:rPr kumimoji="1"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 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 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= </a:t>
              </a:r>
              <a:r>
                <a:rPr kumimoji="1"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defTabSz="121914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           	</a:t>
              </a:r>
              <a:r>
                <a:rPr kumimoji="1"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endParaRPr kumimoji="1"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609570" indent="-609570" defTabSz="121914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(2)  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*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kumimoji="1" lang="en-US" altLang="zh-CN" sz="2400" b="1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	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400" b="1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 = 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itchFamily="18" charset="0"/>
                  <a:ea typeface="宋体" panose="02010600030101010101" pitchFamily="2" charset="-122"/>
                  <a:sym typeface="Symbol" pitchFamily="18" charset="2"/>
                </a:rPr>
                <a:t> × </a:t>
              </a:r>
              <a:r>
                <a:rPr kumimoji="1"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marL="609570" indent="-609570" defTabSz="121914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              	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=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1" lang="en-US" altLang="zh-CN" sz="2400" b="1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</a:t>
              </a:r>
              <a:endParaRPr kumimoji="1"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defTabSz="121914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(3)  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ε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	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inh</a:t>
              </a:r>
              <a:endParaRPr kumimoji="1"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defTabSz="121914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(4)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 digit       	</a:t>
              </a:r>
              <a:r>
                <a:rPr kumimoji="1"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lang="en-US" altLang="zh-CN" sz="2400" b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digit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.lexval</a:t>
              </a:r>
              <a:endParaRPr kumimoji="1"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5" name="Line 7">
              <a:extLst>
                <a:ext uri="{FF2B5EF4-FFF2-40B4-BE49-F238E27FC236}">
                  <a16:creationId xmlns:a16="http://schemas.microsoft.com/office/drawing/2014/main" id="{5DFB60E1-65CA-4EAF-A63E-FCF35311B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75" y="1571302"/>
              <a:ext cx="308838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defTabSz="121914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2">
              <a:extLst>
                <a:ext uri="{FF2B5EF4-FFF2-40B4-BE49-F238E27FC236}">
                  <a16:creationId xmlns:a16="http://schemas.microsoft.com/office/drawing/2014/main" id="{6702CD3E-C63D-465E-8DF0-B44FC4F7CAD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79414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7" name="直接连接符 4">
              <a:extLst>
                <a:ext uri="{FF2B5EF4-FFF2-40B4-BE49-F238E27FC236}">
                  <a16:creationId xmlns:a16="http://schemas.microsoft.com/office/drawing/2014/main" id="{37E3C8B2-F9AE-45E2-B998-7D8DB5C30F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68463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4" name="标题 2">
            <a:extLst>
              <a:ext uri="{FF2B5EF4-FFF2-40B4-BE49-F238E27FC236}">
                <a16:creationId xmlns:a16="http://schemas.microsoft.com/office/drawing/2014/main" id="{3FF693A4-BBB2-4A08-8953-9D972B66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9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L-SDD</a:t>
            </a:r>
            <a:r>
              <a:rPr lang="zh-CN" altLang="en-US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的设计思路分析</a:t>
            </a:r>
            <a:endParaRPr lang="zh-CN" altLang="en-US" sz="4000" i="1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29C481-3298-4662-93C8-2000175A4088}"/>
              </a:ext>
            </a:extLst>
          </p:cNvPr>
          <p:cNvSpPr/>
          <p:nvPr/>
        </p:nvSpPr>
        <p:spPr>
          <a:xfrm>
            <a:off x="1007534" y="1259085"/>
            <a:ext cx="2315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zh-CN" altLang="en-US" sz="3200" b="1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例：</a:t>
            </a:r>
            <a:r>
              <a:rPr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L-SDD</a:t>
            </a:r>
            <a:endParaRPr lang="zh-CN" altLang="en-US" sz="3200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B60362-D8F8-4BC1-A191-911D89EDF5EB}"/>
              </a:ext>
            </a:extLst>
          </p:cNvPr>
          <p:cNvSpPr/>
          <p:nvPr/>
        </p:nvSpPr>
        <p:spPr>
          <a:xfrm>
            <a:off x="7273252" y="1146225"/>
            <a:ext cx="4681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rPr>
              <a:t>语义翻译的主要任务：计算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rPr>
              <a:t>的值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FCC84E-AE23-4933-8465-FE5EA55C4244}"/>
              </a:ext>
            </a:extLst>
          </p:cNvPr>
          <p:cNvSpPr/>
          <p:nvPr/>
        </p:nvSpPr>
        <p:spPr>
          <a:xfrm>
            <a:off x="3365721" y="3177742"/>
            <a:ext cx="915335" cy="4798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CB51852-FC69-4399-ADF4-B04E54F50D08}"/>
              </a:ext>
            </a:extLst>
          </p:cNvPr>
          <p:cNvSpPr/>
          <p:nvPr/>
        </p:nvSpPr>
        <p:spPr>
          <a:xfrm>
            <a:off x="3373158" y="5585729"/>
            <a:ext cx="915335" cy="4443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A5CA63B-BCAF-49DA-BC92-D5B1D3D14B83}"/>
              </a:ext>
            </a:extLst>
          </p:cNvPr>
          <p:cNvCxnSpPr>
            <a:cxnSpLocks/>
          </p:cNvCxnSpPr>
          <p:nvPr/>
        </p:nvCxnSpPr>
        <p:spPr>
          <a:xfrm>
            <a:off x="4404941" y="6002335"/>
            <a:ext cx="15802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C3B31C0-1A40-49B4-9B82-21C2FC098D82}"/>
              </a:ext>
            </a:extLst>
          </p:cNvPr>
          <p:cNvSpPr/>
          <p:nvPr/>
        </p:nvSpPr>
        <p:spPr>
          <a:xfrm>
            <a:off x="3823387" y="1065966"/>
            <a:ext cx="205094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914377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 → T * F | F</a:t>
            </a:r>
          </a:p>
          <a:p>
            <a:pPr defTabSz="914377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→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digit</a:t>
            </a:r>
          </a:p>
        </p:txBody>
      </p:sp>
    </p:spTree>
    <p:extLst>
      <p:ext uri="{BB962C8B-B14F-4D97-AF65-F5344CB8AC3E}">
        <p14:creationId xmlns:p14="http://schemas.microsoft.com/office/powerpoint/2010/main" val="4040705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 animBg="1"/>
      <p:bldP spid="16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BF52A44-B6A5-48AB-8741-443E8A983565}"/>
              </a:ext>
            </a:extLst>
          </p:cNvPr>
          <p:cNvGrpSpPr/>
          <p:nvPr/>
        </p:nvGrpSpPr>
        <p:grpSpPr>
          <a:xfrm>
            <a:off x="1007534" y="1936169"/>
            <a:ext cx="5853359" cy="4130043"/>
            <a:chOff x="214313" y="1211263"/>
            <a:chExt cx="3115339" cy="309753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F128B45C-005C-4080-851E-94C1BA488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3" y="1211263"/>
              <a:ext cx="3115339" cy="30975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square" lIns="90000" tIns="46800" rIns="90000" bIns="46800">
              <a:spAutoFit/>
            </a:bodyPr>
            <a:lstStyle/>
            <a:p>
              <a:pPr defTabSz="121914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</a:t>
              </a:r>
              <a:r>
                <a:rPr kumimoji="1" lang="zh-CN" altLang="en-US" sz="2400" b="1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      语义规则</a:t>
              </a:r>
            </a:p>
            <a:p>
              <a:pPr defTabSz="121914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(1)</a:t>
              </a:r>
              <a:r>
                <a:rPr kumimoji="1"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 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 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= </a:t>
              </a:r>
              <a:r>
                <a:rPr kumimoji="1"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defTabSz="121914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           	</a:t>
              </a:r>
              <a:r>
                <a:rPr kumimoji="1"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endParaRPr kumimoji="1"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609570" indent="-609570" defTabSz="121914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(2)  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*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kumimoji="1" lang="en-US" altLang="zh-CN" sz="2400" b="1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	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400" b="1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 = 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itchFamily="18" charset="0"/>
                  <a:ea typeface="宋体" panose="02010600030101010101" pitchFamily="2" charset="-122"/>
                  <a:sym typeface="Symbol" pitchFamily="18" charset="2"/>
                </a:rPr>
                <a:t> × </a:t>
              </a:r>
              <a:r>
                <a:rPr kumimoji="1"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marL="609570" indent="-609570" defTabSz="121914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              	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=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1" lang="en-US" altLang="zh-CN" sz="2400" b="1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</a:t>
              </a:r>
              <a:endParaRPr kumimoji="1"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defTabSz="121914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(3)  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ε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	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inh</a:t>
              </a:r>
              <a:endParaRPr kumimoji="1"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defTabSz="121914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(4)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 digit       	</a:t>
              </a:r>
              <a:r>
                <a:rPr kumimoji="1"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lang="en-US" altLang="zh-CN" sz="2400" b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digit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.lexval</a:t>
              </a:r>
              <a:endParaRPr kumimoji="1"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3222" name="Line 7">
              <a:extLst>
                <a:ext uri="{FF2B5EF4-FFF2-40B4-BE49-F238E27FC236}">
                  <a16:creationId xmlns:a16="http://schemas.microsoft.com/office/drawing/2014/main" id="{1C9EBDB4-8223-40F5-B8BD-C3761E854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75" y="1571302"/>
              <a:ext cx="308838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defTabSz="121914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3223" name="直接连接符 2">
              <a:extLst>
                <a:ext uri="{FF2B5EF4-FFF2-40B4-BE49-F238E27FC236}">
                  <a16:creationId xmlns:a16="http://schemas.microsoft.com/office/drawing/2014/main" id="{A8A68F3C-1B0A-40FB-819F-A2257320774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79414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224" name="直接连接符 4">
              <a:extLst>
                <a:ext uri="{FF2B5EF4-FFF2-40B4-BE49-F238E27FC236}">
                  <a16:creationId xmlns:a16="http://schemas.microsoft.com/office/drawing/2014/main" id="{2FC828A8-D69F-41B0-A0EB-8BB5196EE3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68463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4" name="标题 2">
            <a:extLst>
              <a:ext uri="{FF2B5EF4-FFF2-40B4-BE49-F238E27FC236}">
                <a16:creationId xmlns:a16="http://schemas.microsoft.com/office/drawing/2014/main" id="{3FF693A4-BBB2-4A08-8953-9D972B66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9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L-SDD</a:t>
            </a:r>
            <a:r>
              <a:rPr lang="zh-CN" altLang="en-US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的设计思路分析</a:t>
            </a:r>
            <a:endParaRPr lang="zh-CN" altLang="en-US" sz="4000" i="1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29C481-3298-4662-93C8-2000175A4088}"/>
              </a:ext>
            </a:extLst>
          </p:cNvPr>
          <p:cNvSpPr/>
          <p:nvPr/>
        </p:nvSpPr>
        <p:spPr>
          <a:xfrm>
            <a:off x="1007534" y="1259085"/>
            <a:ext cx="2315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zh-CN" altLang="en-US" sz="3200" b="1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例：</a:t>
            </a:r>
            <a:r>
              <a:rPr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L-SDD</a:t>
            </a:r>
            <a:endParaRPr lang="zh-CN" altLang="en-US" sz="3200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B60362-D8F8-4BC1-A191-911D89EDF5EB}"/>
              </a:ext>
            </a:extLst>
          </p:cNvPr>
          <p:cNvSpPr/>
          <p:nvPr/>
        </p:nvSpPr>
        <p:spPr>
          <a:xfrm>
            <a:off x="7273252" y="1146225"/>
            <a:ext cx="4681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rPr>
              <a:t>语义翻译的主要任务：计算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rPr>
              <a:t>的值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094796-D2FA-442D-8E18-2B5E3DC79BB1}"/>
              </a:ext>
            </a:extLst>
          </p:cNvPr>
          <p:cNvSpPr/>
          <p:nvPr/>
        </p:nvSpPr>
        <p:spPr>
          <a:xfrm>
            <a:off x="3420897" y="3794843"/>
            <a:ext cx="1106529" cy="41922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8AC3CDC-CB82-459F-BD10-EADD73C6FBC2}"/>
              </a:ext>
            </a:extLst>
          </p:cNvPr>
          <p:cNvCxnSpPr>
            <a:cxnSpLocks/>
          </p:cNvCxnSpPr>
          <p:nvPr/>
        </p:nvCxnSpPr>
        <p:spPr>
          <a:xfrm>
            <a:off x="3560791" y="2964919"/>
            <a:ext cx="1994883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2F5D94C-8696-487D-93D4-7A48EB118A2D}"/>
              </a:ext>
            </a:extLst>
          </p:cNvPr>
          <p:cNvCxnSpPr>
            <a:cxnSpLocks/>
          </p:cNvCxnSpPr>
          <p:nvPr/>
        </p:nvCxnSpPr>
        <p:spPr>
          <a:xfrm>
            <a:off x="4710545" y="4214075"/>
            <a:ext cx="1953491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BC012DD-E658-4B2F-ADFA-9F44AF54F564}"/>
              </a:ext>
            </a:extLst>
          </p:cNvPr>
          <p:cNvGrpSpPr>
            <a:grpSpLocks/>
          </p:cNvGrpSpPr>
          <p:nvPr/>
        </p:nvGrpSpPr>
        <p:grpSpPr bwMode="auto">
          <a:xfrm>
            <a:off x="7131513" y="2000277"/>
            <a:ext cx="1995396" cy="1428743"/>
            <a:chOff x="6579764" y="876403"/>
            <a:chExt cx="1496919" cy="1072430"/>
          </a:xfrm>
        </p:grpSpPr>
        <p:sp>
          <p:nvSpPr>
            <p:cNvPr id="142" name="Rectangle 6">
              <a:extLst>
                <a:ext uri="{FF2B5EF4-FFF2-40B4-BE49-F238E27FC236}">
                  <a16:creationId xmlns:a16="http://schemas.microsoft.com/office/drawing/2014/main" id="{33FD68EF-1A6B-4B5E-B1CB-C30282D53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764" y="1568201"/>
              <a:ext cx="271077" cy="348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4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" name="Rectangle 9">
              <a:extLst>
                <a:ext uri="{FF2B5EF4-FFF2-40B4-BE49-F238E27FC236}">
                  <a16:creationId xmlns:a16="http://schemas.microsoft.com/office/drawing/2014/main" id="{2EA6F2D1-D06A-42C7-A78F-FE6D44654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8658" y="1600665"/>
              <a:ext cx="378025" cy="348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4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" name="Rectangle 10">
              <a:extLst>
                <a:ext uri="{FF2B5EF4-FFF2-40B4-BE49-F238E27FC236}">
                  <a16:creationId xmlns:a16="http://schemas.microsoft.com/office/drawing/2014/main" id="{92516044-5B68-4BC9-9E14-39C14F4A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8832" y="876403"/>
              <a:ext cx="417513" cy="348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4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5" name="Line 11">
              <a:extLst>
                <a:ext uri="{FF2B5EF4-FFF2-40B4-BE49-F238E27FC236}">
                  <a16:creationId xmlns:a16="http://schemas.microsoft.com/office/drawing/2014/main" id="{B434C872-D812-4710-B582-DF537DF0E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49246" y="1213340"/>
              <a:ext cx="448342" cy="3841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4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6" name="Line 12">
              <a:extLst>
                <a:ext uri="{FF2B5EF4-FFF2-40B4-BE49-F238E27FC236}">
                  <a16:creationId xmlns:a16="http://schemas.microsoft.com/office/drawing/2014/main" id="{B07CAB17-4508-452C-98F2-D9CFF3280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5526" y="1219689"/>
              <a:ext cx="701675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4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0" name="组合 124933">
            <a:extLst>
              <a:ext uri="{FF2B5EF4-FFF2-40B4-BE49-F238E27FC236}">
                <a16:creationId xmlns:a16="http://schemas.microsoft.com/office/drawing/2014/main" id="{0FD1ACF2-F448-484E-9095-319D4A3E0D97}"/>
              </a:ext>
            </a:extLst>
          </p:cNvPr>
          <p:cNvGrpSpPr>
            <a:grpSpLocks/>
          </p:cNvGrpSpPr>
          <p:nvPr/>
        </p:nvGrpSpPr>
        <p:grpSpPr bwMode="auto">
          <a:xfrm>
            <a:off x="7676797" y="3503699"/>
            <a:ext cx="2453219" cy="1060983"/>
            <a:chOff x="6938648" y="2013704"/>
            <a:chExt cx="1840912" cy="794372"/>
          </a:xfrm>
        </p:grpSpPr>
        <p:sp>
          <p:nvSpPr>
            <p:cNvPr id="151" name="Line 8">
              <a:extLst>
                <a:ext uri="{FF2B5EF4-FFF2-40B4-BE49-F238E27FC236}">
                  <a16:creationId xmlns:a16="http://schemas.microsoft.com/office/drawing/2014/main" id="{DAF3C569-3DC8-4239-BF96-AF9970DBB7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03264" y="2030901"/>
              <a:ext cx="0" cy="4355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4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" name="Text Box 13">
              <a:extLst>
                <a:ext uri="{FF2B5EF4-FFF2-40B4-BE49-F238E27FC236}">
                  <a16:creationId xmlns:a16="http://schemas.microsoft.com/office/drawing/2014/main" id="{E420DA0E-01A8-4C50-9911-6D1653B6B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8648" y="2451869"/>
              <a:ext cx="269875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4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53" name="Line 11">
              <a:extLst>
                <a:ext uri="{FF2B5EF4-FFF2-40B4-BE49-F238E27FC236}">
                  <a16:creationId xmlns:a16="http://schemas.microsoft.com/office/drawing/2014/main" id="{802E0EF1-E10C-4859-A668-7C2D4DFF92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51886" y="2013704"/>
              <a:ext cx="669775" cy="4826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4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" name="Line 12">
              <a:extLst>
                <a:ext uri="{FF2B5EF4-FFF2-40B4-BE49-F238E27FC236}">
                  <a16:creationId xmlns:a16="http://schemas.microsoft.com/office/drawing/2014/main" id="{5E025F0D-6B1D-45F5-BC73-91774BA45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6" y="2016342"/>
              <a:ext cx="763033" cy="429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4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" name="Rectangle 6">
              <a:extLst>
                <a:ext uri="{FF2B5EF4-FFF2-40B4-BE49-F238E27FC236}">
                  <a16:creationId xmlns:a16="http://schemas.microsoft.com/office/drawing/2014/main" id="{505827CE-96AF-4D32-BC11-2D909D7E5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277" y="2460788"/>
              <a:ext cx="314446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4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6" name="Rectangle 9">
              <a:extLst>
                <a:ext uri="{FF2B5EF4-FFF2-40B4-BE49-F238E27FC236}">
                  <a16:creationId xmlns:a16="http://schemas.microsoft.com/office/drawing/2014/main" id="{8BC6D26A-9E7B-497B-B620-5C8437385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402" y="2451869"/>
              <a:ext cx="363158" cy="34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4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7" name="组合 124933">
            <a:extLst>
              <a:ext uri="{FF2B5EF4-FFF2-40B4-BE49-F238E27FC236}">
                <a16:creationId xmlns:a16="http://schemas.microsoft.com/office/drawing/2014/main" id="{C6B060B0-5A8B-4EE4-B355-453350507B67}"/>
              </a:ext>
            </a:extLst>
          </p:cNvPr>
          <p:cNvGrpSpPr>
            <a:grpSpLocks/>
          </p:cNvGrpSpPr>
          <p:nvPr/>
        </p:nvGrpSpPr>
        <p:grpSpPr bwMode="auto">
          <a:xfrm>
            <a:off x="8784461" y="4552770"/>
            <a:ext cx="2453219" cy="1060983"/>
            <a:chOff x="6938648" y="2013704"/>
            <a:chExt cx="1840912" cy="794372"/>
          </a:xfrm>
        </p:grpSpPr>
        <p:sp>
          <p:nvSpPr>
            <p:cNvPr id="158" name="Line 8">
              <a:extLst>
                <a:ext uri="{FF2B5EF4-FFF2-40B4-BE49-F238E27FC236}">
                  <a16:creationId xmlns:a16="http://schemas.microsoft.com/office/drawing/2014/main" id="{21443A9F-0911-4AE3-9ECD-03A80FC08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03264" y="2030901"/>
              <a:ext cx="0" cy="4355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4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9" name="Text Box 13">
              <a:extLst>
                <a:ext uri="{FF2B5EF4-FFF2-40B4-BE49-F238E27FC236}">
                  <a16:creationId xmlns:a16="http://schemas.microsoft.com/office/drawing/2014/main" id="{2AB96130-2C18-4679-8A47-7CFC9938F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8648" y="2451869"/>
              <a:ext cx="269875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4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60" name="Line 11">
              <a:extLst>
                <a:ext uri="{FF2B5EF4-FFF2-40B4-BE49-F238E27FC236}">
                  <a16:creationId xmlns:a16="http://schemas.microsoft.com/office/drawing/2014/main" id="{1C8DA08A-07E8-45D5-9AF4-62E5D5EC33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51886" y="2013704"/>
              <a:ext cx="669775" cy="4826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4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1" name="Line 12">
              <a:extLst>
                <a:ext uri="{FF2B5EF4-FFF2-40B4-BE49-F238E27FC236}">
                  <a16:creationId xmlns:a16="http://schemas.microsoft.com/office/drawing/2014/main" id="{E72C1436-7193-4AA5-BA27-A4F94E24C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6" y="2016342"/>
              <a:ext cx="763033" cy="429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4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2" name="Rectangle 6">
              <a:extLst>
                <a:ext uri="{FF2B5EF4-FFF2-40B4-BE49-F238E27FC236}">
                  <a16:creationId xmlns:a16="http://schemas.microsoft.com/office/drawing/2014/main" id="{E71E5414-4E74-43E1-8AD1-B2A26DDB3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277" y="2460788"/>
              <a:ext cx="314446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4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" name="Rectangle 9">
              <a:extLst>
                <a:ext uri="{FF2B5EF4-FFF2-40B4-BE49-F238E27FC236}">
                  <a16:creationId xmlns:a16="http://schemas.microsoft.com/office/drawing/2014/main" id="{58D72577-F051-4737-A66B-E383E8DE3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402" y="2451869"/>
              <a:ext cx="363158" cy="34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4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4" name="矩形 58">
            <a:extLst>
              <a:ext uri="{FF2B5EF4-FFF2-40B4-BE49-F238E27FC236}">
                <a16:creationId xmlns:a16="http://schemas.microsoft.com/office/drawing/2014/main" id="{C5817CA1-126B-422C-A3BC-CD35F9E40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182" y="3086695"/>
            <a:ext cx="51648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121914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67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inh</a:t>
            </a:r>
            <a:endParaRPr kumimoji="1" lang="en-US" altLang="zh-CN" sz="1867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" name="矩形 58">
            <a:extLst>
              <a:ext uri="{FF2B5EF4-FFF2-40B4-BE49-F238E27FC236}">
                <a16:creationId xmlns:a16="http://schemas.microsoft.com/office/drawing/2014/main" id="{76FA15DF-4FB4-4101-AB86-35FF3E0E3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7386" y="4193315"/>
            <a:ext cx="51648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121914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67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inh</a:t>
            </a:r>
            <a:endParaRPr kumimoji="1" lang="en-US" altLang="zh-CN" sz="1867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6" name="矩形 58">
            <a:extLst>
              <a:ext uri="{FF2B5EF4-FFF2-40B4-BE49-F238E27FC236}">
                <a16:creationId xmlns:a16="http://schemas.microsoft.com/office/drawing/2014/main" id="{E9BC98AB-6FA0-4848-BD22-BA553C1DE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2818" y="5245553"/>
            <a:ext cx="51648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121914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67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inh</a:t>
            </a:r>
            <a:endParaRPr kumimoji="1" lang="en-US" altLang="zh-CN" sz="1867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53505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4" grpId="0"/>
      <p:bldP spid="165" grpId="0"/>
      <p:bldP spid="1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2BC35A5D-2569-459A-ACCB-C0FF3B95FF85}"/>
              </a:ext>
            </a:extLst>
          </p:cNvPr>
          <p:cNvGrpSpPr/>
          <p:nvPr/>
        </p:nvGrpSpPr>
        <p:grpSpPr>
          <a:xfrm>
            <a:off x="1007534" y="1936169"/>
            <a:ext cx="5853359" cy="4130043"/>
            <a:chOff x="214313" y="1211263"/>
            <a:chExt cx="3115339" cy="309753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96045C98-F7CB-4B98-8C0E-1A0C0BA0C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3" y="1211263"/>
              <a:ext cx="3115339" cy="30975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square" lIns="90000" tIns="46800" rIns="90000" bIns="46800">
              <a:spAutoFit/>
            </a:bodyPr>
            <a:lstStyle/>
            <a:p>
              <a:pPr defTabSz="121914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</a:t>
              </a:r>
              <a:r>
                <a:rPr kumimoji="1" lang="zh-CN" altLang="en-US" sz="2400" b="1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      语义规则</a:t>
              </a:r>
            </a:p>
            <a:p>
              <a:pPr defTabSz="121914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(1)</a:t>
              </a:r>
              <a:r>
                <a:rPr kumimoji="1"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 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 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= </a:t>
              </a:r>
              <a:r>
                <a:rPr kumimoji="1"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defTabSz="121914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           	</a:t>
              </a:r>
              <a:r>
                <a:rPr kumimoji="1"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endParaRPr kumimoji="1"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609570" indent="-609570" defTabSz="121914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(2)  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*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kumimoji="1" lang="en-US" altLang="zh-CN" sz="2400" b="1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	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400" b="1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 = 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itchFamily="18" charset="0"/>
                  <a:ea typeface="宋体" panose="02010600030101010101" pitchFamily="2" charset="-122"/>
                  <a:sym typeface="Symbol" pitchFamily="18" charset="2"/>
                </a:rPr>
                <a:t> × </a:t>
              </a:r>
              <a:r>
                <a:rPr kumimoji="1"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marL="609570" indent="-609570" defTabSz="121914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              	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=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1" lang="en-US" altLang="zh-CN" sz="2400" b="1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</a:t>
              </a:r>
              <a:endParaRPr kumimoji="1"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defTabSz="121914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(3)  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ε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	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inh</a:t>
              </a:r>
              <a:endParaRPr kumimoji="1"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defTabSz="121914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(4)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</a:t>
              </a:r>
              <a:r>
                <a:rPr kumimoji="1"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 digit       	</a:t>
              </a:r>
              <a:r>
                <a:rPr kumimoji="1"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lang="en-US" altLang="zh-CN" sz="2400" b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digit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.lexval</a:t>
              </a:r>
              <a:endParaRPr kumimoji="1"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EFDD5E92-908B-4EF3-87C0-685B49001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75" y="1571302"/>
              <a:ext cx="308838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defTabSz="121914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5" name="直接连接符 2">
              <a:extLst>
                <a:ext uri="{FF2B5EF4-FFF2-40B4-BE49-F238E27FC236}">
                  <a16:creationId xmlns:a16="http://schemas.microsoft.com/office/drawing/2014/main" id="{E7A0AAB9-93DC-4285-A6EC-60DF6DFC2E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79414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直接连接符 4">
              <a:extLst>
                <a:ext uri="{FF2B5EF4-FFF2-40B4-BE49-F238E27FC236}">
                  <a16:creationId xmlns:a16="http://schemas.microsoft.com/office/drawing/2014/main" id="{1676A259-FB60-4440-9577-BD08BBD280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68463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4" name="标题 2">
            <a:extLst>
              <a:ext uri="{FF2B5EF4-FFF2-40B4-BE49-F238E27FC236}">
                <a16:creationId xmlns:a16="http://schemas.microsoft.com/office/drawing/2014/main" id="{3FF693A4-BBB2-4A08-8953-9D972B66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9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L-SDD</a:t>
            </a:r>
            <a:r>
              <a:rPr lang="zh-CN" altLang="en-US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的设计思路分析</a:t>
            </a:r>
            <a:endParaRPr lang="zh-CN" altLang="en-US" sz="4000" i="1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29C481-3298-4662-93C8-2000175A4088}"/>
              </a:ext>
            </a:extLst>
          </p:cNvPr>
          <p:cNvSpPr/>
          <p:nvPr/>
        </p:nvSpPr>
        <p:spPr>
          <a:xfrm>
            <a:off x="1007534" y="1259085"/>
            <a:ext cx="2315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zh-CN" altLang="en-US" sz="3200" b="1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例：</a:t>
            </a:r>
            <a:r>
              <a:rPr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L-SDD</a:t>
            </a:r>
            <a:endParaRPr lang="zh-CN" altLang="en-US" sz="3200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B60362-D8F8-4BC1-A191-911D89EDF5EB}"/>
              </a:ext>
            </a:extLst>
          </p:cNvPr>
          <p:cNvSpPr/>
          <p:nvPr/>
        </p:nvSpPr>
        <p:spPr>
          <a:xfrm>
            <a:off x="7273252" y="1146225"/>
            <a:ext cx="4681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rPr>
              <a:t>语义翻译的主要任务：计算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rPr>
              <a:t>的值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FCC84E-AE23-4933-8465-FE5EA55C4244}"/>
              </a:ext>
            </a:extLst>
          </p:cNvPr>
          <p:cNvSpPr/>
          <p:nvPr/>
        </p:nvSpPr>
        <p:spPr>
          <a:xfrm>
            <a:off x="3382624" y="4991417"/>
            <a:ext cx="1074699" cy="4710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D0E5B13-DEB0-45B3-AE52-202E114345F8}"/>
              </a:ext>
            </a:extLst>
          </p:cNvPr>
          <p:cNvCxnSpPr>
            <a:cxnSpLocks/>
          </p:cNvCxnSpPr>
          <p:nvPr/>
        </p:nvCxnSpPr>
        <p:spPr>
          <a:xfrm>
            <a:off x="3491519" y="4794463"/>
            <a:ext cx="206415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C0D2B5E-DDC7-40C8-9476-C258CAC92A20}"/>
              </a:ext>
            </a:extLst>
          </p:cNvPr>
          <p:cNvCxnSpPr>
            <a:cxnSpLocks/>
          </p:cNvCxnSpPr>
          <p:nvPr/>
        </p:nvCxnSpPr>
        <p:spPr>
          <a:xfrm>
            <a:off x="3491519" y="3588816"/>
            <a:ext cx="196717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24ABEB1-F60B-48A3-BD65-32520DA3C2EA}"/>
              </a:ext>
            </a:extLst>
          </p:cNvPr>
          <p:cNvCxnSpPr>
            <a:cxnSpLocks/>
          </p:cNvCxnSpPr>
          <p:nvPr/>
        </p:nvCxnSpPr>
        <p:spPr>
          <a:xfrm>
            <a:off x="4574191" y="5438568"/>
            <a:ext cx="8845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9AB237D9-99DA-4FC9-92ED-8F9B32CBD58F}"/>
              </a:ext>
            </a:extLst>
          </p:cNvPr>
          <p:cNvGrpSpPr>
            <a:grpSpLocks/>
          </p:cNvGrpSpPr>
          <p:nvPr/>
        </p:nvGrpSpPr>
        <p:grpSpPr bwMode="auto">
          <a:xfrm>
            <a:off x="7131513" y="2000277"/>
            <a:ext cx="1995396" cy="1428743"/>
            <a:chOff x="6579764" y="876403"/>
            <a:chExt cx="1496919" cy="1072430"/>
          </a:xfrm>
        </p:grpSpPr>
        <p:sp>
          <p:nvSpPr>
            <p:cNvPr id="123" name="Rectangle 6">
              <a:extLst>
                <a:ext uri="{FF2B5EF4-FFF2-40B4-BE49-F238E27FC236}">
                  <a16:creationId xmlns:a16="http://schemas.microsoft.com/office/drawing/2014/main" id="{A8147515-D87F-4565-BE1B-C7E6A191E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764" y="1568201"/>
              <a:ext cx="271077" cy="348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4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" name="Rectangle 9">
              <a:extLst>
                <a:ext uri="{FF2B5EF4-FFF2-40B4-BE49-F238E27FC236}">
                  <a16:creationId xmlns:a16="http://schemas.microsoft.com/office/drawing/2014/main" id="{39D6B6A1-7378-4DAB-90A9-AD689162D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8658" y="1600665"/>
              <a:ext cx="378025" cy="348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4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5" name="Rectangle 10">
              <a:extLst>
                <a:ext uri="{FF2B5EF4-FFF2-40B4-BE49-F238E27FC236}">
                  <a16:creationId xmlns:a16="http://schemas.microsoft.com/office/drawing/2014/main" id="{4211022D-DFE3-4C89-ACCE-09174CF28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8832" y="876403"/>
              <a:ext cx="417513" cy="348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4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6" name="Line 11">
              <a:extLst>
                <a:ext uri="{FF2B5EF4-FFF2-40B4-BE49-F238E27FC236}">
                  <a16:creationId xmlns:a16="http://schemas.microsoft.com/office/drawing/2014/main" id="{FE984316-4DD7-48F3-87E4-A02BFFD73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49246" y="1213340"/>
              <a:ext cx="448342" cy="3841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4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7" name="Line 12">
              <a:extLst>
                <a:ext uri="{FF2B5EF4-FFF2-40B4-BE49-F238E27FC236}">
                  <a16:creationId xmlns:a16="http://schemas.microsoft.com/office/drawing/2014/main" id="{1431C6A2-C9FC-48C6-AD4A-5AC2EA2A7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5526" y="1219689"/>
              <a:ext cx="701675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4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06573CA7-3723-48CF-ACE4-95777F58E609}"/>
              </a:ext>
            </a:extLst>
          </p:cNvPr>
          <p:cNvGrpSpPr>
            <a:grpSpLocks/>
          </p:cNvGrpSpPr>
          <p:nvPr/>
        </p:nvGrpSpPr>
        <p:grpSpPr bwMode="auto">
          <a:xfrm>
            <a:off x="10760843" y="5601840"/>
            <a:ext cx="296876" cy="901877"/>
            <a:chOff x="8658440" y="2859782"/>
            <a:chExt cx="222451" cy="675311"/>
          </a:xfrm>
        </p:grpSpPr>
        <p:sp>
          <p:nvSpPr>
            <p:cNvPr id="129" name="Line 5">
              <a:extLst>
                <a:ext uri="{FF2B5EF4-FFF2-40B4-BE49-F238E27FC236}">
                  <a16:creationId xmlns:a16="http://schemas.microsoft.com/office/drawing/2014/main" id="{AD188A67-CD10-46C6-B0B8-A9F7272F9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20472" y="285978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defTabSz="121914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0" name="矩形 3">
              <a:extLst>
                <a:ext uri="{FF2B5EF4-FFF2-40B4-BE49-F238E27FC236}">
                  <a16:creationId xmlns:a16="http://schemas.microsoft.com/office/drawing/2014/main" id="{B11E85CD-29F4-410B-95DE-24DF6C5C2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8440" y="3220181"/>
              <a:ext cx="222451" cy="314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121914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l-GR" altLang="zh-CN" sz="2133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1" name="组合 124933">
            <a:extLst>
              <a:ext uri="{FF2B5EF4-FFF2-40B4-BE49-F238E27FC236}">
                <a16:creationId xmlns:a16="http://schemas.microsoft.com/office/drawing/2014/main" id="{080F5298-5859-4EC8-8EE2-04668E066B53}"/>
              </a:ext>
            </a:extLst>
          </p:cNvPr>
          <p:cNvGrpSpPr>
            <a:grpSpLocks/>
          </p:cNvGrpSpPr>
          <p:nvPr/>
        </p:nvGrpSpPr>
        <p:grpSpPr bwMode="auto">
          <a:xfrm>
            <a:off x="7676797" y="3503699"/>
            <a:ext cx="2453219" cy="1060983"/>
            <a:chOff x="6938648" y="2013704"/>
            <a:chExt cx="1840912" cy="794372"/>
          </a:xfrm>
        </p:grpSpPr>
        <p:sp>
          <p:nvSpPr>
            <p:cNvPr id="132" name="Line 8">
              <a:extLst>
                <a:ext uri="{FF2B5EF4-FFF2-40B4-BE49-F238E27FC236}">
                  <a16:creationId xmlns:a16="http://schemas.microsoft.com/office/drawing/2014/main" id="{5D394CB3-AFE4-49DA-AE7B-F4978AD18E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03264" y="2030901"/>
              <a:ext cx="0" cy="4355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4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" name="Text Box 13">
              <a:extLst>
                <a:ext uri="{FF2B5EF4-FFF2-40B4-BE49-F238E27FC236}">
                  <a16:creationId xmlns:a16="http://schemas.microsoft.com/office/drawing/2014/main" id="{945784BD-8334-4E6B-8674-982FEED2F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8648" y="2451869"/>
              <a:ext cx="269875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4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34" name="Line 11">
              <a:extLst>
                <a:ext uri="{FF2B5EF4-FFF2-40B4-BE49-F238E27FC236}">
                  <a16:creationId xmlns:a16="http://schemas.microsoft.com/office/drawing/2014/main" id="{A8402887-2A23-404E-B769-FFC710D254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51886" y="2013704"/>
              <a:ext cx="669775" cy="4826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4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" name="Line 12">
              <a:extLst>
                <a:ext uri="{FF2B5EF4-FFF2-40B4-BE49-F238E27FC236}">
                  <a16:creationId xmlns:a16="http://schemas.microsoft.com/office/drawing/2014/main" id="{A9B48EBA-782B-47DC-9EAF-31C230364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6" y="2016342"/>
              <a:ext cx="763033" cy="429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4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6" name="Rectangle 6">
              <a:extLst>
                <a:ext uri="{FF2B5EF4-FFF2-40B4-BE49-F238E27FC236}">
                  <a16:creationId xmlns:a16="http://schemas.microsoft.com/office/drawing/2014/main" id="{B824C939-EBDB-4548-A8B1-AAB23D3AB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277" y="2460788"/>
              <a:ext cx="314446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4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7" name="Rectangle 9">
              <a:extLst>
                <a:ext uri="{FF2B5EF4-FFF2-40B4-BE49-F238E27FC236}">
                  <a16:creationId xmlns:a16="http://schemas.microsoft.com/office/drawing/2014/main" id="{888B1062-FBB2-4EBC-BC31-4E28C8AD2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402" y="2451869"/>
              <a:ext cx="363158" cy="34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4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8" name="组合 124933">
            <a:extLst>
              <a:ext uri="{FF2B5EF4-FFF2-40B4-BE49-F238E27FC236}">
                <a16:creationId xmlns:a16="http://schemas.microsoft.com/office/drawing/2014/main" id="{78CFC762-347C-4AC4-8014-1CA8F84FB02E}"/>
              </a:ext>
            </a:extLst>
          </p:cNvPr>
          <p:cNvGrpSpPr>
            <a:grpSpLocks/>
          </p:cNvGrpSpPr>
          <p:nvPr/>
        </p:nvGrpSpPr>
        <p:grpSpPr bwMode="auto">
          <a:xfrm>
            <a:off x="8784461" y="4552770"/>
            <a:ext cx="2453219" cy="1060983"/>
            <a:chOff x="6938648" y="2013704"/>
            <a:chExt cx="1840912" cy="794372"/>
          </a:xfrm>
        </p:grpSpPr>
        <p:sp>
          <p:nvSpPr>
            <p:cNvPr id="139" name="Line 8">
              <a:extLst>
                <a:ext uri="{FF2B5EF4-FFF2-40B4-BE49-F238E27FC236}">
                  <a16:creationId xmlns:a16="http://schemas.microsoft.com/office/drawing/2014/main" id="{C18ACEB5-2A37-4327-AAB5-DF6471570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03264" y="2030901"/>
              <a:ext cx="0" cy="4355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4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0" name="Text Box 13">
              <a:extLst>
                <a:ext uri="{FF2B5EF4-FFF2-40B4-BE49-F238E27FC236}">
                  <a16:creationId xmlns:a16="http://schemas.microsoft.com/office/drawing/2014/main" id="{363EA685-D465-4014-A494-04CBF6670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8648" y="2451869"/>
              <a:ext cx="269875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4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41" name="Line 11">
              <a:extLst>
                <a:ext uri="{FF2B5EF4-FFF2-40B4-BE49-F238E27FC236}">
                  <a16:creationId xmlns:a16="http://schemas.microsoft.com/office/drawing/2014/main" id="{DC72BEED-2384-4B82-A2FE-8C3AD73D89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51886" y="2013704"/>
              <a:ext cx="669775" cy="4826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4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2" name="Line 12">
              <a:extLst>
                <a:ext uri="{FF2B5EF4-FFF2-40B4-BE49-F238E27FC236}">
                  <a16:creationId xmlns:a16="http://schemas.microsoft.com/office/drawing/2014/main" id="{AA1D6CF8-E370-4CDC-A7D0-ED5A7F965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6" y="2016342"/>
              <a:ext cx="763033" cy="429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4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" name="Rectangle 6">
              <a:extLst>
                <a:ext uri="{FF2B5EF4-FFF2-40B4-BE49-F238E27FC236}">
                  <a16:creationId xmlns:a16="http://schemas.microsoft.com/office/drawing/2014/main" id="{2B93AE2D-D579-48F5-A613-C8C833A1D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277" y="2460788"/>
              <a:ext cx="314446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4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" name="Rectangle 9">
              <a:extLst>
                <a:ext uri="{FF2B5EF4-FFF2-40B4-BE49-F238E27FC236}">
                  <a16:creationId xmlns:a16="http://schemas.microsoft.com/office/drawing/2014/main" id="{56EED4EE-C7B0-4DFE-A524-77F1A9653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402" y="2451869"/>
              <a:ext cx="363158" cy="34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4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5" name="矩形 58">
            <a:extLst>
              <a:ext uri="{FF2B5EF4-FFF2-40B4-BE49-F238E27FC236}">
                <a16:creationId xmlns:a16="http://schemas.microsoft.com/office/drawing/2014/main" id="{1851DED5-9E34-4593-8400-E1CC77780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182" y="3086695"/>
            <a:ext cx="51648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121914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67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inh</a:t>
            </a:r>
            <a:endParaRPr kumimoji="1" lang="en-US" altLang="zh-CN" sz="1867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6" name="矩形 58">
            <a:extLst>
              <a:ext uri="{FF2B5EF4-FFF2-40B4-BE49-F238E27FC236}">
                <a16:creationId xmlns:a16="http://schemas.microsoft.com/office/drawing/2014/main" id="{4B612B1B-03EF-4FEC-9607-A8EE16533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7386" y="4193315"/>
            <a:ext cx="51648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121914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67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inh</a:t>
            </a:r>
            <a:endParaRPr kumimoji="1" lang="en-US" altLang="zh-CN" sz="1867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7" name="矩形 58">
            <a:extLst>
              <a:ext uri="{FF2B5EF4-FFF2-40B4-BE49-F238E27FC236}">
                <a16:creationId xmlns:a16="http://schemas.microsoft.com/office/drawing/2014/main" id="{1F8E9968-F6B5-4C89-9753-F48E3D858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2818" y="5245553"/>
            <a:ext cx="51648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121914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67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inh</a:t>
            </a:r>
            <a:endParaRPr kumimoji="1" lang="en-US" altLang="zh-CN" sz="1867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B2CEA2-6937-49E3-8A25-AE371D4BFC63}"/>
              </a:ext>
            </a:extLst>
          </p:cNvPr>
          <p:cNvSpPr/>
          <p:nvPr/>
        </p:nvSpPr>
        <p:spPr>
          <a:xfrm>
            <a:off x="11011976" y="5245301"/>
            <a:ext cx="5164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kumimoji="1" lang="en-US" altLang="zh-CN" sz="1867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syn</a:t>
            </a:r>
            <a:endParaRPr lang="zh-CN" altLang="en-US" dirty="0">
              <a:solidFill>
                <a:srgbClr val="0000FF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CABF5370-9C70-4235-9BFE-03BE7525D378}"/>
              </a:ext>
            </a:extLst>
          </p:cNvPr>
          <p:cNvSpPr/>
          <p:nvPr/>
        </p:nvSpPr>
        <p:spPr>
          <a:xfrm>
            <a:off x="9977364" y="4191468"/>
            <a:ext cx="5164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kumimoji="1" lang="en-US" altLang="zh-CN" sz="1867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syn</a:t>
            </a:r>
            <a:endParaRPr lang="zh-CN" altLang="en-US" dirty="0">
              <a:solidFill>
                <a:srgbClr val="0000FF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061A1F0-A887-4AD6-84A7-6F706D7C8D8F}"/>
              </a:ext>
            </a:extLst>
          </p:cNvPr>
          <p:cNvSpPr/>
          <p:nvPr/>
        </p:nvSpPr>
        <p:spPr>
          <a:xfrm>
            <a:off x="8902785" y="3085492"/>
            <a:ext cx="5164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kumimoji="1" lang="en-US" altLang="zh-CN" sz="1867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syn</a:t>
            </a:r>
            <a:endParaRPr lang="zh-CN" altLang="en-US" dirty="0">
              <a:solidFill>
                <a:srgbClr val="0000FF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51" name="任意多边形 124943">
            <a:extLst>
              <a:ext uri="{FF2B5EF4-FFF2-40B4-BE49-F238E27FC236}">
                <a16:creationId xmlns:a16="http://schemas.microsoft.com/office/drawing/2014/main" id="{F80A4327-30FD-4175-A50A-0DF1CD53B14B}"/>
              </a:ext>
            </a:extLst>
          </p:cNvPr>
          <p:cNvSpPr/>
          <p:nvPr/>
        </p:nvSpPr>
        <p:spPr bwMode="auto">
          <a:xfrm>
            <a:off x="10636246" y="5564721"/>
            <a:ext cx="658281" cy="182033"/>
          </a:xfrm>
          <a:custGeom>
            <a:avLst/>
            <a:gdLst>
              <a:gd name="connsiteX0" fmla="*/ 0 w 493986"/>
              <a:gd name="connsiteY0" fmla="*/ 0 h 136709"/>
              <a:gd name="connsiteX1" fmla="*/ 220717 w 493986"/>
              <a:gd name="connsiteY1" fmla="*/ 136634 h 136709"/>
              <a:gd name="connsiteX2" fmla="*/ 483476 w 493986"/>
              <a:gd name="connsiteY2" fmla="*/ 21021 h 136709"/>
              <a:gd name="connsiteX3" fmla="*/ 483476 w 493986"/>
              <a:gd name="connsiteY3" fmla="*/ 21021 h 136709"/>
              <a:gd name="connsiteX4" fmla="*/ 493986 w 493986"/>
              <a:gd name="connsiteY4" fmla="*/ 10510 h 13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3986" h="136709">
                <a:moveTo>
                  <a:pt x="0" y="0"/>
                </a:moveTo>
                <a:cubicBezTo>
                  <a:pt x="70069" y="66565"/>
                  <a:pt x="140138" y="133131"/>
                  <a:pt x="220717" y="136634"/>
                </a:cubicBezTo>
                <a:cubicBezTo>
                  <a:pt x="301296" y="140137"/>
                  <a:pt x="483476" y="21021"/>
                  <a:pt x="483476" y="21021"/>
                </a:cubicBezTo>
                <a:lnTo>
                  <a:pt x="483476" y="21021"/>
                </a:lnTo>
                <a:lnTo>
                  <a:pt x="493986" y="10510"/>
                </a:lnTo>
              </a:path>
            </a:pathLst>
          </a:cu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52" name="Line 35">
            <a:extLst>
              <a:ext uri="{FF2B5EF4-FFF2-40B4-BE49-F238E27FC236}">
                <a16:creationId xmlns:a16="http://schemas.microsoft.com/office/drawing/2014/main" id="{9B9868D6-45EE-43B2-AAD5-55D2C2F302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55693" y="4608243"/>
            <a:ext cx="892548" cy="515264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square" lIns="90000" tIns="46800" rIns="90000" bIns="46800" anchor="ctr">
            <a:spAutoFit/>
          </a:bodyPr>
          <a:lstStyle/>
          <a:p>
            <a:pPr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33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3" name="Line 35">
            <a:extLst>
              <a:ext uri="{FF2B5EF4-FFF2-40B4-BE49-F238E27FC236}">
                <a16:creationId xmlns:a16="http://schemas.microsoft.com/office/drawing/2014/main" id="{93F74071-F17C-41AB-80D1-ED6F7C5209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50755" y="3527521"/>
            <a:ext cx="892548" cy="515264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square" lIns="90000" tIns="46800" rIns="90000" bIns="46800" anchor="ctr">
            <a:spAutoFit/>
          </a:bodyPr>
          <a:lstStyle/>
          <a:p>
            <a:pPr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33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4" name="Line 35">
            <a:extLst>
              <a:ext uri="{FF2B5EF4-FFF2-40B4-BE49-F238E27FC236}">
                <a16:creationId xmlns:a16="http://schemas.microsoft.com/office/drawing/2014/main" id="{C360C381-B631-4A01-89A7-E17664BADB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09454" y="2510338"/>
            <a:ext cx="646191" cy="353671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square" lIns="90000" tIns="46800" rIns="90000" bIns="46800" anchor="ctr">
            <a:spAutoFit/>
          </a:bodyPr>
          <a:lstStyle/>
          <a:p>
            <a:pPr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33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62302A-18A7-4FF9-BC0C-722CF1781BF3}"/>
              </a:ext>
            </a:extLst>
          </p:cNvPr>
          <p:cNvSpPr/>
          <p:nvPr/>
        </p:nvSpPr>
        <p:spPr>
          <a:xfrm>
            <a:off x="7922461" y="2130683"/>
            <a:ext cx="476412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kumimoji="1" lang="en-US" altLang="zh-CN" sz="1867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val</a:t>
            </a:r>
            <a:endParaRPr lang="zh-CN" altLang="en-US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30C99E7A-FA0F-4D5A-95BC-EC611DC0901C}"/>
              </a:ext>
            </a:extLst>
          </p:cNvPr>
          <p:cNvSpPr/>
          <p:nvPr/>
        </p:nvSpPr>
        <p:spPr>
          <a:xfrm>
            <a:off x="10426689" y="5300653"/>
            <a:ext cx="419035" cy="2925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56782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/>
      <p:bldP spid="149" grpId="0"/>
      <p:bldP spid="150" grpId="0"/>
      <p:bldP spid="151" grpId="0" animBg="1"/>
      <p:bldP spid="152" grpId="0" animBg="1"/>
      <p:bldP spid="153" grpId="0" animBg="1"/>
      <p:bldP spid="154" grpId="0" animBg="1"/>
      <p:bldP spid="9" grpId="0"/>
      <p:bldP spid="1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2">
            <a:extLst>
              <a:ext uri="{FF2B5EF4-FFF2-40B4-BE49-F238E27FC236}">
                <a16:creationId xmlns:a16="http://schemas.microsoft.com/office/drawing/2014/main" id="{4EAA1B10-8793-4A3F-BC3B-61E3200088F0}"/>
              </a:ext>
            </a:extLst>
          </p:cNvPr>
          <p:cNvSpPr txBox="1">
            <a:spLocks/>
          </p:cNvSpPr>
          <p:nvPr/>
        </p:nvSpPr>
        <p:spPr bwMode="auto">
          <a:xfrm>
            <a:off x="1007533" y="357718"/>
            <a:ext cx="10574867" cy="47836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baseline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虚属性</a:t>
            </a:r>
            <a:endParaRPr kumimoji="0" lang="zh-CN" altLang="en-US" sz="4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9436" name="组合 5">
            <a:extLst>
              <a:ext uri="{FF2B5EF4-FFF2-40B4-BE49-F238E27FC236}">
                <a16:creationId xmlns:a16="http://schemas.microsoft.com/office/drawing/2014/main" id="{15406FC6-A116-4A72-9E70-598F8B45E90A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50" name="五边形 49">
              <a:extLst>
                <a:ext uri="{FF2B5EF4-FFF2-40B4-BE49-F238E27FC236}">
                  <a16:creationId xmlns:a16="http://schemas.microsoft.com/office/drawing/2014/main" id="{BD320801-66AC-445C-9CFF-02ED97BDF64B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59445" name="五边形 50">
              <a:extLst>
                <a:ext uri="{FF2B5EF4-FFF2-40B4-BE49-F238E27FC236}">
                  <a16:creationId xmlns:a16="http://schemas.microsoft.com/office/drawing/2014/main" id="{0FEE2A4A-3B16-4593-8E7E-E7FA65E76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986C51DA-EA06-4C29-85A2-75D6F8D8339B}"/>
              </a:ext>
            </a:extLst>
          </p:cNvPr>
          <p:cNvSpPr txBox="1"/>
          <p:nvPr/>
        </p:nvSpPr>
        <p:spPr>
          <a:xfrm>
            <a:off x="6591782" y="3214895"/>
            <a:ext cx="3100709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E.val = ADD( E</a:t>
            </a:r>
            <a:r>
              <a:rPr kumimoji="0" lang="nn-NO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nn-NO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.val , T.val 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796B0B-2149-405D-ACEC-0718CFE5AFB9}"/>
              </a:ext>
            </a:extLst>
          </p:cNvPr>
          <p:cNvSpPr txBox="1"/>
          <p:nvPr/>
        </p:nvSpPr>
        <p:spPr>
          <a:xfrm>
            <a:off x="6591782" y="4019111"/>
            <a:ext cx="3100709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T.val = MUL(T</a:t>
            </a:r>
            <a:r>
              <a:rPr kumimoji="0" lang="fr-FR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val ,  F.val)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6">
            <a:extLst>
              <a:ext uri="{FF2B5EF4-FFF2-40B4-BE49-F238E27FC236}">
                <a16:creationId xmlns:a16="http://schemas.microsoft.com/office/drawing/2014/main" id="{224D5846-F2C8-4BD7-92AC-FFFEBDAA57AF}"/>
              </a:ext>
            </a:extLst>
          </p:cNvPr>
          <p:cNvGrpSpPr>
            <a:grpSpLocks/>
          </p:cNvGrpSpPr>
          <p:nvPr/>
        </p:nvGrpSpPr>
        <p:grpSpPr bwMode="auto">
          <a:xfrm>
            <a:off x="501652" y="2316103"/>
            <a:ext cx="5979584" cy="3405717"/>
            <a:chOff x="146153" y="1542256"/>
            <a:chExt cx="4485280" cy="255454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B356893-ACE2-48D3-B85A-F0CA49A68D80}"/>
                </a:ext>
              </a:extLst>
            </p:cNvPr>
            <p:cNvSpPr/>
            <p:nvPr/>
          </p:nvSpPr>
          <p:spPr bwMode="auto">
            <a:xfrm>
              <a:off x="146153" y="1542256"/>
              <a:ext cx="4485280" cy="253210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zh-CN" altLang="en-US" sz="2667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产生式</a:t>
              </a:r>
              <a:r>
                <a:rPr lang="en-US" altLang="zh-CN" sz="2667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	  	</a:t>
              </a:r>
              <a:r>
                <a:rPr lang="zh-CN" altLang="en-US" sz="2667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语义规则</a:t>
              </a:r>
              <a:endParaRPr lang="en-US" altLang="zh-CN" sz="2667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(1)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 	print(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(2)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6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	E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E</a:t>
              </a:r>
              <a:r>
                <a:rPr kumimoji="1" lang="en-US" altLang="zh-CN" sz="26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(3)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	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(4)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6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*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	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6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×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(5)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	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(6)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(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)	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(7)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digit     	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667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digit</a:t>
              </a:r>
              <a:r>
                <a:rPr kumimoji="1" lang="en-US" altLang="zh-CN" sz="2667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lexval</a:t>
              </a:r>
              <a:endParaRPr kumimoji="1" lang="en-US" altLang="zh-CN" sz="2667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CEE7D08-3745-4B64-8981-A99434132B15}"/>
                </a:ext>
              </a:extLst>
            </p:cNvPr>
            <p:cNvCxnSpPr/>
            <p:nvPr/>
          </p:nvCxnSpPr>
          <p:spPr bwMode="auto">
            <a:xfrm>
              <a:off x="179495" y="1856613"/>
              <a:ext cx="4451938" cy="20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25C9A07-4C04-436B-9224-EB8F5513695C}"/>
                </a:ext>
              </a:extLst>
            </p:cNvPr>
            <p:cNvCxnSpPr/>
            <p:nvPr/>
          </p:nvCxnSpPr>
          <p:spPr bwMode="auto">
            <a:xfrm>
              <a:off x="1979958" y="1542256"/>
              <a:ext cx="0" cy="2554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Box 45">
            <a:extLst>
              <a:ext uri="{FF2B5EF4-FFF2-40B4-BE49-F238E27FC236}">
                <a16:creationId xmlns:a16="http://schemas.microsoft.com/office/drawing/2014/main" id="{E122E93F-3750-46D6-B630-CADF0FB41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49" y="1792837"/>
            <a:ext cx="1691216" cy="50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667" i="1" dirty="0">
                <a:solidFill>
                  <a:srgbClr val="2D83F4"/>
                </a:solidFill>
                <a:latin typeface="Times New Roman" panose="02020603050405020304" pitchFamily="18" charset="0"/>
              </a:rPr>
              <a:t>SDD</a:t>
            </a:r>
            <a:r>
              <a:rPr kumimoji="1" lang="zh-CN" altLang="en-US" sz="2667" dirty="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53029A8-8714-49D8-8EA0-C91AF0FE5D5E}"/>
              </a:ext>
            </a:extLst>
          </p:cNvPr>
          <p:cNvSpPr txBox="1"/>
          <p:nvPr/>
        </p:nvSpPr>
        <p:spPr>
          <a:xfrm>
            <a:off x="479257" y="1225463"/>
            <a:ext cx="13969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967BBD-789E-4C7C-9362-95DEBA587330}"/>
              </a:ext>
            </a:extLst>
          </p:cNvPr>
          <p:cNvSpPr/>
          <p:nvPr/>
        </p:nvSpPr>
        <p:spPr>
          <a:xfrm>
            <a:off x="2946403" y="2735203"/>
            <a:ext cx="1954772" cy="4796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AutoShape 48">
            <a:extLst>
              <a:ext uri="{FF2B5EF4-FFF2-40B4-BE49-F238E27FC236}">
                <a16:creationId xmlns:a16="http://schemas.microsoft.com/office/drawing/2014/main" id="{DDF8F25A-CADD-4492-A8D6-F82A6957CF0D}"/>
              </a:ext>
            </a:extLst>
          </p:cNvPr>
          <p:cNvSpPr>
            <a:spLocks/>
          </p:cNvSpPr>
          <p:nvPr/>
        </p:nvSpPr>
        <p:spPr bwMode="auto">
          <a:xfrm>
            <a:off x="4366515" y="1451535"/>
            <a:ext cx="2611967" cy="429684"/>
          </a:xfrm>
          <a:prstGeom prst="borderCallout1">
            <a:avLst>
              <a:gd name="adj1" fmla="val 111067"/>
              <a:gd name="adj2" fmla="val 48467"/>
              <a:gd name="adj3" fmla="val 296966"/>
              <a:gd name="adj4" fmla="val 11950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40" tIns="45720" rIns="91440" bIns="45720"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b="1" dirty="0">
                <a:solidFill>
                  <a:prstClr val="white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副作用</a:t>
            </a:r>
            <a:r>
              <a:rPr lang="en-US" altLang="zh-CN" sz="2133" b="1" dirty="0">
                <a:solidFill>
                  <a:prstClr val="white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133" b="1" i="1" dirty="0">
                <a:solidFill>
                  <a:prstClr val="white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Side effect</a:t>
            </a:r>
            <a:r>
              <a:rPr lang="en-US" altLang="zh-CN" sz="2133" b="1" dirty="0">
                <a:solidFill>
                  <a:prstClr val="white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133" b="1" i="1" dirty="0">
              <a:solidFill>
                <a:prstClr val="white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638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1" grpId="0"/>
      <p:bldP spid="23" grpId="0"/>
      <p:bldP spid="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2">
            <a:extLst>
              <a:ext uri="{FF2B5EF4-FFF2-40B4-BE49-F238E27FC236}">
                <a16:creationId xmlns:a16="http://schemas.microsoft.com/office/drawing/2014/main" id="{4EAA1B10-8793-4A3F-BC3B-61E3200088F0}"/>
              </a:ext>
            </a:extLst>
          </p:cNvPr>
          <p:cNvSpPr txBox="1">
            <a:spLocks/>
          </p:cNvSpPr>
          <p:nvPr/>
        </p:nvSpPr>
        <p:spPr bwMode="auto">
          <a:xfrm>
            <a:off x="1007533" y="357718"/>
            <a:ext cx="10574867" cy="47836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baseline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1219170" eaLnBrk="1" hangingPunct="1">
              <a:defRPr/>
            </a:pPr>
            <a:r>
              <a:rPr lang="zh-CN" altLang="en-US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虚属性</a:t>
            </a:r>
            <a:endParaRPr lang="zh-CN" altLang="en-US" i="1" dirty="0">
              <a:solidFill>
                <a:prstClr val="black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9436" name="组合 5">
            <a:extLst>
              <a:ext uri="{FF2B5EF4-FFF2-40B4-BE49-F238E27FC236}">
                <a16:creationId xmlns:a16="http://schemas.microsoft.com/office/drawing/2014/main" id="{15406FC6-A116-4A72-9E70-598F8B45E90A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50" name="五边形 49">
              <a:extLst>
                <a:ext uri="{FF2B5EF4-FFF2-40B4-BE49-F238E27FC236}">
                  <a16:creationId xmlns:a16="http://schemas.microsoft.com/office/drawing/2014/main" id="{BD320801-66AC-445C-9CFF-02ED97BDF64B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59445" name="五边形 50">
              <a:extLst>
                <a:ext uri="{FF2B5EF4-FFF2-40B4-BE49-F238E27FC236}">
                  <a16:creationId xmlns:a16="http://schemas.microsoft.com/office/drawing/2014/main" id="{0FEE2A4A-3B16-4593-8E7E-E7FA65E76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59438" name="组合 6">
            <a:extLst>
              <a:ext uri="{FF2B5EF4-FFF2-40B4-BE49-F238E27FC236}">
                <a16:creationId xmlns:a16="http://schemas.microsoft.com/office/drawing/2014/main" id="{4F1E3A3C-ED26-4879-B124-19B2B28F2F97}"/>
              </a:ext>
            </a:extLst>
          </p:cNvPr>
          <p:cNvGrpSpPr>
            <a:grpSpLocks/>
          </p:cNvGrpSpPr>
          <p:nvPr/>
        </p:nvGrpSpPr>
        <p:grpSpPr bwMode="auto">
          <a:xfrm>
            <a:off x="501652" y="2316103"/>
            <a:ext cx="5979584" cy="3405717"/>
            <a:chOff x="146153" y="1542256"/>
            <a:chExt cx="4485280" cy="2554545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AD409DE-0755-48B0-BFC7-8969899EBBD6}"/>
                </a:ext>
              </a:extLst>
            </p:cNvPr>
            <p:cNvSpPr/>
            <p:nvPr/>
          </p:nvSpPr>
          <p:spPr bwMode="auto">
            <a:xfrm>
              <a:off x="146153" y="1542256"/>
              <a:ext cx="4485280" cy="253210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zh-CN" altLang="en-US" sz="2667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产生式</a:t>
              </a:r>
              <a:r>
                <a:rPr lang="en-US" altLang="zh-CN" sz="2667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	  	</a:t>
              </a:r>
              <a:r>
                <a:rPr lang="zh-CN" altLang="en-US" sz="2667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语义规则</a:t>
              </a:r>
              <a:endParaRPr lang="en-US" altLang="zh-CN" sz="2667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(1)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 	print(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(2)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6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	E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E</a:t>
              </a:r>
              <a:r>
                <a:rPr kumimoji="1" lang="en-US" altLang="zh-CN" sz="26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(3)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	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(4)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6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*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	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6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×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(5)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	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(6)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(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)	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(7)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digit     	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667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digit</a:t>
              </a:r>
              <a:r>
                <a:rPr kumimoji="1" lang="en-US" altLang="zh-CN" sz="2667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lexval</a:t>
              </a:r>
              <a:endParaRPr kumimoji="1" lang="en-US" altLang="zh-CN" sz="2667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B92EEC5-BD4D-44FA-A81D-C423E9D70997}"/>
                </a:ext>
              </a:extLst>
            </p:cNvPr>
            <p:cNvCxnSpPr/>
            <p:nvPr/>
          </p:nvCxnSpPr>
          <p:spPr bwMode="auto">
            <a:xfrm>
              <a:off x="179495" y="1856613"/>
              <a:ext cx="4451938" cy="20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3515284D-1FA5-480F-A8CE-44652D0132D0}"/>
                </a:ext>
              </a:extLst>
            </p:cNvPr>
            <p:cNvCxnSpPr/>
            <p:nvPr/>
          </p:nvCxnSpPr>
          <p:spPr bwMode="auto">
            <a:xfrm>
              <a:off x="1979958" y="1542256"/>
              <a:ext cx="0" cy="2554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440" name="Text Box 45">
            <a:extLst>
              <a:ext uri="{FF2B5EF4-FFF2-40B4-BE49-F238E27FC236}">
                <a16:creationId xmlns:a16="http://schemas.microsoft.com/office/drawing/2014/main" id="{23B62624-C39E-4BC3-8929-94F898696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49" y="1792837"/>
            <a:ext cx="1691216" cy="50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667" i="1" dirty="0">
                <a:solidFill>
                  <a:srgbClr val="2D83F4"/>
                </a:solidFill>
                <a:latin typeface="Times New Roman" panose="02020603050405020304" pitchFamily="18" charset="0"/>
              </a:rPr>
              <a:t>SDD</a:t>
            </a:r>
            <a:r>
              <a:rPr kumimoji="1" lang="zh-CN" altLang="en-US" sz="2667" dirty="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6A4FCCD-306B-4D29-90D4-568921E4F709}"/>
              </a:ext>
            </a:extLst>
          </p:cNvPr>
          <p:cNvGrpSpPr/>
          <p:nvPr/>
        </p:nvGrpSpPr>
        <p:grpSpPr>
          <a:xfrm>
            <a:off x="6553201" y="-94782"/>
            <a:ext cx="5183716" cy="6410449"/>
            <a:chOff x="6553201" y="-94782"/>
            <a:chExt cx="5183716" cy="6410449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02540148-6408-42A3-8C1E-CFA0A2930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7651" y="5810720"/>
              <a:ext cx="2135819" cy="504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67">
                  <a:solidFill>
                    <a:srgbClr val="FF0000"/>
                  </a:solidFill>
                  <a:latin typeface="Times New Roman" panose="02020603050405020304" pitchFamily="18" charset="0"/>
                </a:rPr>
                <a:t>digit</a:t>
              </a:r>
              <a:r>
                <a:rPr lang="en-US" altLang="zh-CN" sz="2667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lexval</a:t>
              </a:r>
              <a:r>
                <a:rPr kumimoji="1" lang="en-US" altLang="zh-CN" sz="2667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=3</a:t>
              </a:r>
              <a:endParaRPr kumimoji="1" lang="en-US" altLang="zh-CN" sz="2667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BAC62D17-769E-4FB4-BD30-39AEEB751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1" y="4858220"/>
              <a:ext cx="1367367" cy="504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67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667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667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=3</a:t>
              </a:r>
              <a:endParaRPr kumimoji="1" lang="en-US" altLang="zh-CN" sz="2667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Line 4">
              <a:extLst>
                <a:ext uri="{FF2B5EF4-FFF2-40B4-BE49-F238E27FC236}">
                  <a16:creationId xmlns:a16="http://schemas.microsoft.com/office/drawing/2014/main" id="{7D2DFE7F-518E-4283-BF60-6CCE2B3210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2867" y="5471584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Line 5">
              <a:extLst>
                <a:ext uri="{FF2B5EF4-FFF2-40B4-BE49-F238E27FC236}">
                  <a16:creationId xmlns:a16="http://schemas.microsoft.com/office/drawing/2014/main" id="{2B8781E9-1879-41BD-BCC7-D29723F31E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2867" y="4392084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429B9B18-30F9-41FE-BB95-2DAAD1D7D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7284" y="3810469"/>
              <a:ext cx="1293283" cy="504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67" i="1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667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 err="1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667" dirty="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=3</a:t>
              </a:r>
              <a:endParaRPr kumimoji="1" lang="en-US" altLang="zh-CN" sz="2667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F8B194A6-96CF-4BD8-BD55-90EC3EA41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0401" y="4858220"/>
              <a:ext cx="2135819" cy="504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67">
                  <a:solidFill>
                    <a:srgbClr val="FF0000"/>
                  </a:solidFill>
                  <a:latin typeface="Times New Roman" panose="02020603050405020304" pitchFamily="18" charset="0"/>
                </a:rPr>
                <a:t>digit</a:t>
              </a:r>
              <a:r>
                <a:rPr lang="en-US" altLang="zh-CN" sz="2667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lexval</a:t>
              </a:r>
              <a:r>
                <a:rPr kumimoji="1" lang="en-US" altLang="zh-CN" sz="2667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=5</a:t>
              </a:r>
              <a:endParaRPr kumimoji="1" lang="en-US" altLang="zh-CN" sz="2667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Line 8">
              <a:extLst>
                <a:ext uri="{FF2B5EF4-FFF2-40B4-BE49-F238E27FC236}">
                  <a16:creationId xmlns:a16="http://schemas.microsoft.com/office/drawing/2014/main" id="{ABB5B045-301D-40BC-9B9F-9E4146E57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72033" y="4392084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1680F637-CFE7-420F-A416-45DCAE63C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7917" y="3810469"/>
              <a:ext cx="1295400" cy="504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67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667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667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=5</a:t>
              </a:r>
              <a:endParaRPr kumimoji="1" lang="en-US" altLang="zh-CN" sz="2667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DDB12F2C-8EAB-4A4F-9077-733A2F0B2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2667469"/>
              <a:ext cx="2209800" cy="504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67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667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667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=15</a:t>
              </a:r>
              <a:endParaRPr kumimoji="1" lang="en-US" altLang="zh-CN" sz="2667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D7F6B5EC-BEB5-4286-AD41-384D7945A5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35284" y="3302001"/>
              <a:ext cx="990600" cy="571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Line 12">
              <a:extLst>
                <a:ext uri="{FF2B5EF4-FFF2-40B4-BE49-F238E27FC236}">
                  <a16:creationId xmlns:a16="http://schemas.microsoft.com/office/drawing/2014/main" id="{55ABEEED-DE47-40D4-B77C-F8A10E7AC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6467" y="3310467"/>
              <a:ext cx="935567" cy="5037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Text Box 13">
              <a:extLst>
                <a:ext uri="{FF2B5EF4-FFF2-40B4-BE49-F238E27FC236}">
                  <a16:creationId xmlns:a16="http://schemas.microsoft.com/office/drawing/2014/main" id="{23E57666-7070-423B-9820-59DE4BAC0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2534" y="3886201"/>
              <a:ext cx="359833" cy="504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667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9" name="Line 14">
              <a:extLst>
                <a:ext uri="{FF2B5EF4-FFF2-40B4-BE49-F238E27FC236}">
                  <a16:creationId xmlns:a16="http://schemas.microsoft.com/office/drawing/2014/main" id="{02BA49A5-8A03-4C11-9B9A-C1BF67988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6467" y="3310467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Line 15">
              <a:extLst>
                <a:ext uri="{FF2B5EF4-FFF2-40B4-BE49-F238E27FC236}">
                  <a16:creationId xmlns:a16="http://schemas.microsoft.com/office/drawing/2014/main" id="{51B230CC-9F72-4E4E-A51D-F202DBDA3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78800" y="2275417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Text Box 17">
              <a:extLst>
                <a:ext uri="{FF2B5EF4-FFF2-40B4-BE49-F238E27FC236}">
                  <a16:creationId xmlns:a16="http://schemas.microsoft.com/office/drawing/2014/main" id="{27431FEC-ED51-4BF3-8F2E-5B9A89C21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5967" y="1714501"/>
              <a:ext cx="457200" cy="504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667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2" name="Rectangle 18">
              <a:extLst>
                <a:ext uri="{FF2B5EF4-FFF2-40B4-BE49-F238E27FC236}">
                  <a16:creationId xmlns:a16="http://schemas.microsoft.com/office/drawing/2014/main" id="{BF959C99-6A28-419E-9CC9-E4B000933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7917" y="3810469"/>
              <a:ext cx="2159000" cy="504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67">
                  <a:solidFill>
                    <a:srgbClr val="FF0000"/>
                  </a:solidFill>
                  <a:latin typeface="Times New Roman" panose="02020603050405020304" pitchFamily="18" charset="0"/>
                </a:rPr>
                <a:t>digit</a:t>
              </a:r>
              <a:r>
                <a:rPr lang="en-US" altLang="zh-CN" sz="2667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lexval</a:t>
              </a:r>
              <a:r>
                <a:rPr kumimoji="1" lang="en-US" altLang="zh-CN" sz="2667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=4</a:t>
              </a:r>
              <a:endParaRPr kumimoji="1" lang="en-US" altLang="zh-CN" sz="2667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Line 19">
              <a:extLst>
                <a:ext uri="{FF2B5EF4-FFF2-40B4-BE49-F238E27FC236}">
                  <a16:creationId xmlns:a16="http://schemas.microsoft.com/office/drawing/2014/main" id="{F1F81778-8DA2-4F69-920E-DD9D1FD28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55300" y="3310467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02E17F79-0F21-408F-A3CD-7B63349A1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7167" y="2667469"/>
              <a:ext cx="1562100" cy="504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67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667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667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=4</a:t>
              </a:r>
              <a:endParaRPr kumimoji="1" lang="en-US" altLang="zh-CN" sz="2667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82C50BBA-60BD-4B0F-A232-9661BFD01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9567" y="1714969"/>
              <a:ext cx="1250951" cy="504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67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667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667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=4</a:t>
              </a:r>
              <a:endParaRPr kumimoji="1" lang="en-US" altLang="zh-CN" sz="2667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Line 22">
              <a:extLst>
                <a:ext uri="{FF2B5EF4-FFF2-40B4-BE49-F238E27FC236}">
                  <a16:creationId xmlns:a16="http://schemas.microsoft.com/office/drawing/2014/main" id="{A0227CD6-65B6-4AA1-9D7F-73FCEF1F94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55300" y="21590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37F790B8-8DDE-4C1E-9D07-737649FC5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3667" y="719077"/>
              <a:ext cx="1786467" cy="504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67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667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667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=19</a:t>
              </a:r>
              <a:endParaRPr kumimoji="1" lang="en-US" altLang="zh-CN" sz="2667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Line 24">
              <a:extLst>
                <a:ext uri="{FF2B5EF4-FFF2-40B4-BE49-F238E27FC236}">
                  <a16:creationId xmlns:a16="http://schemas.microsoft.com/office/drawing/2014/main" id="{4AEDD980-9235-4B8D-AEBE-FD7CA68D7D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36467" y="1293284"/>
              <a:ext cx="1151467" cy="440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Line 25">
              <a:extLst>
                <a:ext uri="{FF2B5EF4-FFF2-40B4-BE49-F238E27FC236}">
                  <a16:creationId xmlns:a16="http://schemas.microsoft.com/office/drawing/2014/main" id="{E1D1FD81-DACF-4B6D-8768-3EB52E3B1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59900" y="1293284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Line 26">
              <a:extLst>
                <a:ext uri="{FF2B5EF4-FFF2-40B4-BE49-F238E27FC236}">
                  <a16:creationId xmlns:a16="http://schemas.microsoft.com/office/drawing/2014/main" id="{5D1D42E4-5E56-48E8-94FE-4004BD9B3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59901" y="1293284"/>
              <a:ext cx="1316567" cy="3788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55F6526D-6A24-4D61-8050-68377C8E4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5667" y="-94782"/>
              <a:ext cx="1676400" cy="504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67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L</a:t>
              </a:r>
              <a:endParaRPr kumimoji="1" lang="en-US" altLang="zh-CN" sz="2667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Line 28">
              <a:extLst>
                <a:ext uri="{FF2B5EF4-FFF2-40B4-BE49-F238E27FC236}">
                  <a16:creationId xmlns:a16="http://schemas.microsoft.com/office/drawing/2014/main" id="{F047349D-89C2-48AA-BBBF-EA86DD871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153651" y="429685"/>
              <a:ext cx="575733" cy="215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 Box 29">
              <a:extLst>
                <a:ext uri="{FF2B5EF4-FFF2-40B4-BE49-F238E27FC236}">
                  <a16:creationId xmlns:a16="http://schemas.microsoft.com/office/drawing/2014/main" id="{1B7CD515-263F-49E2-93CD-E0F844344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01351" y="717551"/>
              <a:ext cx="457200" cy="504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667">
                  <a:solidFill>
                    <a:srgbClr val="FF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2997B65-3047-42E9-98D1-9426C9E1EA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21851" y="429685"/>
              <a:ext cx="431800" cy="215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Line 31">
              <a:extLst>
                <a:ext uri="{FF2B5EF4-FFF2-40B4-BE49-F238E27FC236}">
                  <a16:creationId xmlns:a16="http://schemas.microsoft.com/office/drawing/2014/main" id="{18B17AC4-615E-4A2D-A771-8DC28C64E5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01467" y="5471584"/>
              <a:ext cx="0" cy="38100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Line 32">
              <a:extLst>
                <a:ext uri="{FF2B5EF4-FFF2-40B4-BE49-F238E27FC236}">
                  <a16:creationId xmlns:a16="http://schemas.microsoft.com/office/drawing/2014/main" id="{20C515C3-C123-44B1-9BF6-B7AA1E3536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01467" y="4392084"/>
              <a:ext cx="0" cy="45720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Line 33">
              <a:extLst>
                <a:ext uri="{FF2B5EF4-FFF2-40B4-BE49-F238E27FC236}">
                  <a16:creationId xmlns:a16="http://schemas.microsoft.com/office/drawing/2014/main" id="{07E6588B-8005-4266-957B-FE9C31E2A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13851" y="4392084"/>
              <a:ext cx="0" cy="45720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Line 34">
              <a:extLst>
                <a:ext uri="{FF2B5EF4-FFF2-40B4-BE49-F238E27FC236}">
                  <a16:creationId xmlns:a16="http://schemas.microsoft.com/office/drawing/2014/main" id="{671F4BCA-547F-4EF5-96D1-2507F4BEB5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74417" y="3325285"/>
              <a:ext cx="838200" cy="484716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EA1F241E-547D-4667-B20D-BD57235A24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352368" y="3310467"/>
              <a:ext cx="791633" cy="433917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Line 36">
              <a:extLst>
                <a:ext uri="{FF2B5EF4-FFF2-40B4-BE49-F238E27FC236}">
                  <a16:creationId xmlns:a16="http://schemas.microsoft.com/office/drawing/2014/main" id="{5D82802A-7288-4CAF-996E-7C8624F57C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29084" y="2275417"/>
              <a:ext cx="0" cy="38100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Line 37">
              <a:extLst>
                <a:ext uri="{FF2B5EF4-FFF2-40B4-BE49-F238E27FC236}">
                  <a16:creationId xmlns:a16="http://schemas.microsoft.com/office/drawing/2014/main" id="{4B9E1D89-DE0A-4251-840C-8DE5472C0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01351" y="3382433"/>
              <a:ext cx="0" cy="38100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Line 38">
              <a:extLst>
                <a:ext uri="{FF2B5EF4-FFF2-40B4-BE49-F238E27FC236}">
                  <a16:creationId xmlns:a16="http://schemas.microsoft.com/office/drawing/2014/main" id="{1965DABD-AC16-4E7C-B5C2-5A124DA33F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01351" y="2230967"/>
              <a:ext cx="0" cy="45720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Line 39">
              <a:extLst>
                <a:ext uri="{FF2B5EF4-FFF2-40B4-BE49-F238E27FC236}">
                  <a16:creationId xmlns:a16="http://schemas.microsoft.com/office/drawing/2014/main" id="{6B5027C4-8354-4217-81AC-3A1C8D01F5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92534" y="1293284"/>
              <a:ext cx="935567" cy="38100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Line 40">
              <a:extLst>
                <a:ext uri="{FF2B5EF4-FFF2-40B4-BE49-F238E27FC236}">
                  <a16:creationId xmlns:a16="http://schemas.microsoft.com/office/drawing/2014/main" id="{9D5F1BAC-15C4-4F16-85E1-1883D0C3E4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21851" y="1223433"/>
              <a:ext cx="1153583" cy="366184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Line 41">
              <a:extLst>
                <a:ext uri="{FF2B5EF4-FFF2-40B4-BE49-F238E27FC236}">
                  <a16:creationId xmlns:a16="http://schemas.microsoft.com/office/drawing/2014/main" id="{15895D11-65F1-4732-B1A0-27B8AF10E5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87933" y="357717"/>
              <a:ext cx="577851" cy="237067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Rectangle 16">
              <a:extLst>
                <a:ext uri="{FF2B5EF4-FFF2-40B4-BE49-F238E27FC236}">
                  <a16:creationId xmlns:a16="http://schemas.microsoft.com/office/drawing/2014/main" id="{B605498B-CDD1-4F07-8B60-940EABBE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0167" y="1714969"/>
              <a:ext cx="1748367" cy="504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67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667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667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=15</a:t>
              </a:r>
              <a:endParaRPr kumimoji="1" lang="en-US" altLang="zh-CN" sz="2667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CE877FC4-5D15-4439-8920-28B129310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85" y="5810720"/>
            <a:ext cx="60960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667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kumimoji="1" lang="zh-CN" altLang="en-US" sz="2667" dirty="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  <a:p>
            <a:pPr defTabSz="1219170" fontAlgn="base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</a:rPr>
              <a:t>3*5+4n</a:t>
            </a:r>
            <a:endParaRPr kumimoji="1" lang="en-US" altLang="zh-CN" sz="2667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0BBA3EA-3D49-4BD1-97C9-CB4BE91F21E0}"/>
              </a:ext>
            </a:extLst>
          </p:cNvPr>
          <p:cNvSpPr txBox="1"/>
          <p:nvPr/>
        </p:nvSpPr>
        <p:spPr>
          <a:xfrm>
            <a:off x="479257" y="1225463"/>
            <a:ext cx="13969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8" name="标题 2">
            <a:extLst>
              <a:ext uri="{FF2B5EF4-FFF2-40B4-BE49-F238E27FC236}">
                <a16:creationId xmlns:a16="http://schemas.microsoft.com/office/drawing/2014/main" id="{361E97C3-E89B-4743-A47B-0B977BEB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defTabSz="1219170" eaLnBrk="1" hangingPunct="1">
              <a:defRPr/>
            </a:pPr>
            <a:r>
              <a:rPr lang="zh-CN" altLang="en-US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虚属性</a:t>
            </a:r>
            <a:endParaRPr lang="zh-CN" altLang="en-US" sz="4000" i="1" dirty="0">
              <a:solidFill>
                <a:prstClr val="black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1447" name="Text Box 45">
            <a:extLst>
              <a:ext uri="{FF2B5EF4-FFF2-40B4-BE49-F238E27FC236}">
                <a16:creationId xmlns:a16="http://schemas.microsoft.com/office/drawing/2014/main" id="{086A669D-A634-4E71-800A-ECCB0E92D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75" y="1910890"/>
            <a:ext cx="1691216" cy="50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667" i="1" dirty="0">
                <a:solidFill>
                  <a:srgbClr val="2D83F4"/>
                </a:solidFill>
                <a:latin typeface="Times New Roman" panose="02020603050405020304" pitchFamily="18" charset="0"/>
              </a:rPr>
              <a:t>SDD</a:t>
            </a:r>
            <a:r>
              <a:rPr kumimoji="1" lang="zh-CN" altLang="en-US" sz="2667" dirty="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pSp>
        <p:nvGrpSpPr>
          <p:cNvPr id="61448" name="组合 2">
            <a:extLst>
              <a:ext uri="{FF2B5EF4-FFF2-40B4-BE49-F238E27FC236}">
                <a16:creationId xmlns:a16="http://schemas.microsoft.com/office/drawing/2014/main" id="{F0248385-2A92-4FF3-9308-55FED576EF2D}"/>
              </a:ext>
            </a:extLst>
          </p:cNvPr>
          <p:cNvGrpSpPr>
            <a:grpSpLocks/>
          </p:cNvGrpSpPr>
          <p:nvPr/>
        </p:nvGrpSpPr>
        <p:grpSpPr bwMode="auto">
          <a:xfrm>
            <a:off x="593575" y="2437004"/>
            <a:ext cx="6098116" cy="3395867"/>
            <a:chOff x="285750" y="1211262"/>
            <a:chExt cx="4598988" cy="2547674"/>
          </a:xfrm>
        </p:grpSpPr>
        <p:sp>
          <p:nvSpPr>
            <p:cNvPr id="57346" name="Rectangle 6">
              <a:extLst>
                <a:ext uri="{FF2B5EF4-FFF2-40B4-BE49-F238E27FC236}">
                  <a16:creationId xmlns:a16="http://schemas.microsoft.com/office/drawing/2014/main" id="{7AE678AC-8B13-4D87-9693-76144CFC5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" y="1211262"/>
              <a:ext cx="4598988" cy="25476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 defTabSz="1219170" fontAlgn="base">
                <a:lnSpc>
                  <a:spcPts val="2267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6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   </a:t>
              </a:r>
              <a:r>
                <a:rPr kumimoji="1" lang="zh-CN" altLang="en-US" sz="2667" b="1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      语义规则</a:t>
              </a:r>
            </a:p>
            <a:p>
              <a:pPr defTabSz="1219170" fontAlgn="base">
                <a:lnSpc>
                  <a:spcPts val="2267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(1)</a:t>
              </a:r>
              <a:r>
                <a:rPr kumimoji="1" lang="zh-CN" altLang="en-US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 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 L	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L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inh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type</a:t>
              </a:r>
            </a:p>
            <a:p>
              <a:pPr defTabSz="1219170" fontAlgn="base">
                <a:lnSpc>
                  <a:spcPts val="2267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(2)  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667" b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int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	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type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int</a:t>
              </a:r>
              <a:endParaRPr kumimoji="1"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defTabSz="1219170" fontAlgn="base">
                <a:lnSpc>
                  <a:spcPts val="2267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(3)  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real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	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type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real</a:t>
              </a:r>
            </a:p>
            <a:p>
              <a:pPr defTabSz="1219170" fontAlgn="base">
                <a:lnSpc>
                  <a:spcPts val="2267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(4)  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L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kumimoji="1" lang="en-US" altLang="zh-CN" sz="2667" b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, id   	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kumimoji="1" lang="en-US" altLang="zh-CN" sz="2667" b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 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= 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</a:p>
            <a:p>
              <a:pPr defTabSz="1219170" fontAlgn="base">
                <a:lnSpc>
                  <a:spcPts val="2267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	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addtype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(</a:t>
              </a:r>
              <a:r>
                <a:rPr kumimoji="1" lang="en-US" altLang="zh-CN" sz="2667" b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id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lexeme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, 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)</a:t>
              </a:r>
            </a:p>
            <a:p>
              <a:pPr defTabSz="1219170" fontAlgn="base">
                <a:lnSpc>
                  <a:spcPts val="2267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(5)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 id       	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addtype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(</a:t>
              </a:r>
              <a:r>
                <a:rPr kumimoji="1" lang="en-US" altLang="zh-CN" sz="2667" b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id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lexeme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, 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61452" name="Line 7">
              <a:extLst>
                <a:ext uri="{FF2B5EF4-FFF2-40B4-BE49-F238E27FC236}">
                  <a16:creationId xmlns:a16="http://schemas.microsoft.com/office/drawing/2014/main" id="{9BABEEBD-F3A4-4B8E-A456-023E2D58A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213" y="1522413"/>
              <a:ext cx="45815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1453" name="直接连接符 4">
              <a:extLst>
                <a:ext uri="{FF2B5EF4-FFF2-40B4-BE49-F238E27FC236}">
                  <a16:creationId xmlns:a16="http://schemas.microsoft.com/office/drawing/2014/main" id="{4501875C-ACD2-44CA-AE81-D6CCE5DD57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86261" y="1211262"/>
              <a:ext cx="0" cy="25248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ADFFED8-A3DE-45B4-830A-985580536B64}"/>
              </a:ext>
            </a:extLst>
          </p:cNvPr>
          <p:cNvCxnSpPr/>
          <p:nvPr/>
        </p:nvCxnSpPr>
        <p:spPr>
          <a:xfrm>
            <a:off x="1156607" y="2479338"/>
            <a:ext cx="0" cy="3346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5757B6A-8B49-469F-978E-9DEF8D3D9E7C}"/>
              </a:ext>
            </a:extLst>
          </p:cNvPr>
          <p:cNvSpPr txBox="1"/>
          <p:nvPr/>
        </p:nvSpPr>
        <p:spPr>
          <a:xfrm>
            <a:off x="479257" y="1225463"/>
            <a:ext cx="13969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C36CA5-7028-488C-9D02-3787FF1AA6DC}"/>
              </a:ext>
            </a:extLst>
          </p:cNvPr>
          <p:cNvSpPr/>
          <p:nvPr/>
        </p:nvSpPr>
        <p:spPr>
          <a:xfrm>
            <a:off x="2980996" y="4792559"/>
            <a:ext cx="3710693" cy="4796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4828EF-EF91-4668-B9A7-4B37AEAD9ED1}"/>
              </a:ext>
            </a:extLst>
          </p:cNvPr>
          <p:cNvSpPr/>
          <p:nvPr/>
        </p:nvSpPr>
        <p:spPr>
          <a:xfrm>
            <a:off x="2987092" y="5335103"/>
            <a:ext cx="3710693" cy="4796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76">
            <a:extLst>
              <a:ext uri="{FF2B5EF4-FFF2-40B4-BE49-F238E27FC236}">
                <a16:creationId xmlns:a16="http://schemas.microsoft.com/office/drawing/2014/main" id="{0DABE8F4-6757-49C8-9FF8-9E8D54E5B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638" y="5933173"/>
            <a:ext cx="3170767" cy="793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667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kumimoji="1" lang="zh-CN" altLang="en-US" sz="2667" dirty="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  <a:p>
            <a:pPr defTabSz="1219170" fontAlgn="base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667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real</a:t>
            </a:r>
            <a:r>
              <a:rPr kumimoji="1"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667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b </a:t>
            </a:r>
            <a:r>
              <a:rPr kumimoji="1" lang="en-US" altLang="zh-CN" sz="2667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c</a:t>
            </a:r>
            <a:endParaRPr kumimoji="1" lang="en-US" altLang="zh-CN" sz="2667" i="1" baseline="-25000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B450DA6-3410-4001-9C16-AC8CA20538BB}"/>
              </a:ext>
            </a:extLst>
          </p:cNvPr>
          <p:cNvGrpSpPr/>
          <p:nvPr/>
        </p:nvGrpSpPr>
        <p:grpSpPr>
          <a:xfrm>
            <a:off x="7111941" y="2245179"/>
            <a:ext cx="4311822" cy="3357563"/>
            <a:chOff x="7111941" y="2245179"/>
            <a:chExt cx="4311822" cy="3357563"/>
          </a:xfrm>
        </p:grpSpPr>
        <p:sp>
          <p:nvSpPr>
            <p:cNvPr id="52" name="Rectangle 54">
              <a:extLst>
                <a:ext uri="{FF2B5EF4-FFF2-40B4-BE49-F238E27FC236}">
                  <a16:creationId xmlns:a16="http://schemas.microsoft.com/office/drawing/2014/main" id="{9C8818E4-567B-4A7C-8B7C-49677A236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7913" y="3023054"/>
              <a:ext cx="593725" cy="3778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lIns="67500" tIns="35100" rIns="67500" bIns="35100" anchor="ctr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000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type</a:t>
              </a:r>
            </a:p>
          </p:txBody>
        </p:sp>
        <p:sp>
          <p:nvSpPr>
            <p:cNvPr id="53" name="Rectangle 55">
              <a:extLst>
                <a:ext uri="{FF2B5EF4-FFF2-40B4-BE49-F238E27FC236}">
                  <a16:creationId xmlns:a16="http://schemas.microsoft.com/office/drawing/2014/main" id="{118B1104-5EB8-4190-A6FF-9954C5877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6736" y="3001204"/>
              <a:ext cx="510490" cy="3786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square" lIns="67500" tIns="35100" rIns="67500" bIns="35100" anchor="ctr">
              <a:spAutoFit/>
            </a:bodyPr>
            <a:lstStyle/>
            <a:p>
              <a:pPr algn="r" eaLnBrk="1" hangingPunct="1">
                <a:defRPr/>
              </a:pPr>
              <a:r>
                <a:rPr kumimoji="1" lang="en-US" altLang="zh-CN" sz="2000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inh</a:t>
              </a:r>
              <a:endPara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F706B062-8760-40D0-83D3-F05E89EE0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0983" y="3674304"/>
              <a:ext cx="546067" cy="3786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square" lIns="67500" tIns="35100" rIns="67500" bIns="35100" anchor="ctr">
              <a:spAutoFit/>
            </a:bodyPr>
            <a:lstStyle/>
            <a:p>
              <a:pPr algn="r" eaLnBrk="1" hangingPunct="1">
                <a:defRPr/>
              </a:pPr>
              <a:r>
                <a:rPr kumimoji="1" lang="en-US" altLang="zh-CN" sz="2000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inh</a:t>
              </a:r>
              <a:endPara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57">
              <a:extLst>
                <a:ext uri="{FF2B5EF4-FFF2-40B4-BE49-F238E27FC236}">
                  <a16:creationId xmlns:a16="http://schemas.microsoft.com/office/drawing/2014/main" id="{031DC8B7-A259-47D9-B3E8-4C3BABB98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1941" y="4437892"/>
              <a:ext cx="617709" cy="3786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square" lIns="67500" tIns="35100" rIns="67500" bIns="35100" anchor="ctr">
              <a:spAutoFit/>
            </a:bodyPr>
            <a:lstStyle/>
            <a:p>
              <a:pPr algn="r" eaLnBrk="1" hangingPunct="1">
                <a:defRPr/>
              </a:pPr>
              <a:r>
                <a:rPr kumimoji="1" lang="en-US" altLang="zh-CN" sz="2000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inh</a:t>
              </a:r>
              <a:endPara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37CA2769-BDE9-4D40-9F19-6A7318D93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1275" y="2946854"/>
              <a:ext cx="1133475" cy="106363"/>
            </a:xfrm>
            <a:custGeom>
              <a:avLst/>
              <a:gdLst>
                <a:gd name="T0" fmla="*/ 0 w 453"/>
                <a:gd name="T1" fmla="*/ 2147483646 h 136"/>
                <a:gd name="T2" fmla="*/ 2147483646 w 453"/>
                <a:gd name="T3" fmla="*/ 0 h 136"/>
                <a:gd name="T4" fmla="*/ 2147483646 w 453"/>
                <a:gd name="T5" fmla="*/ 2147483646 h 136"/>
                <a:gd name="T6" fmla="*/ 0 60000 65536"/>
                <a:gd name="T7" fmla="*/ 0 60000 65536"/>
                <a:gd name="T8" fmla="*/ 0 60000 65536"/>
                <a:gd name="T9" fmla="*/ 0 w 453"/>
                <a:gd name="T10" fmla="*/ 0 h 136"/>
                <a:gd name="T11" fmla="*/ 453 w 453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3" h="136">
                  <a:moveTo>
                    <a:pt x="0" y="136"/>
                  </a:moveTo>
                  <a:cubicBezTo>
                    <a:pt x="53" y="68"/>
                    <a:pt x="106" y="0"/>
                    <a:pt x="181" y="0"/>
                  </a:cubicBezTo>
                  <a:cubicBezTo>
                    <a:pt x="256" y="0"/>
                    <a:pt x="354" y="68"/>
                    <a:pt x="453" y="136"/>
                  </a:cubicBezTo>
                </a:path>
              </a:pathLst>
            </a:cu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stealth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Line 61">
              <a:extLst>
                <a:ext uri="{FF2B5EF4-FFF2-40B4-BE49-F238E27FC236}">
                  <a16:creationId xmlns:a16="http://schemas.microsoft.com/office/drawing/2014/main" id="{196F4220-AC9D-40B6-B5FF-7B8B4062C8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91638" y="3351667"/>
              <a:ext cx="914400" cy="396875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Freeform 62">
              <a:extLst>
                <a:ext uri="{FF2B5EF4-FFF2-40B4-BE49-F238E27FC236}">
                  <a16:creationId xmlns:a16="http://schemas.microsoft.com/office/drawing/2014/main" id="{7C10CECD-B28B-45B7-BD14-EA1AD94FD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0963" y="3272292"/>
              <a:ext cx="323850" cy="115887"/>
            </a:xfrm>
            <a:custGeom>
              <a:avLst/>
              <a:gdLst>
                <a:gd name="T0" fmla="*/ 0 w 273"/>
                <a:gd name="T1" fmla="*/ 2147483646 h 97"/>
                <a:gd name="T2" fmla="*/ 2147483646 w 273"/>
                <a:gd name="T3" fmla="*/ 2147483646 h 97"/>
                <a:gd name="T4" fmla="*/ 2147483646 w 273"/>
                <a:gd name="T5" fmla="*/ 0 h 97"/>
                <a:gd name="T6" fmla="*/ 0 60000 65536"/>
                <a:gd name="T7" fmla="*/ 0 60000 65536"/>
                <a:gd name="T8" fmla="*/ 0 60000 65536"/>
                <a:gd name="T9" fmla="*/ 0 w 273"/>
                <a:gd name="T10" fmla="*/ 0 h 97"/>
                <a:gd name="T11" fmla="*/ 273 w 273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" h="97">
                  <a:moveTo>
                    <a:pt x="0" y="45"/>
                  </a:moveTo>
                  <a:cubicBezTo>
                    <a:pt x="46" y="71"/>
                    <a:pt x="92" y="97"/>
                    <a:pt x="137" y="90"/>
                  </a:cubicBezTo>
                  <a:cubicBezTo>
                    <a:pt x="182" y="83"/>
                    <a:pt x="227" y="41"/>
                    <a:pt x="273" y="0"/>
                  </a:cubicBezTo>
                </a:path>
              </a:pathLst>
            </a:cu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stealth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Line 63">
              <a:extLst>
                <a:ext uri="{FF2B5EF4-FFF2-40B4-BE49-F238E27FC236}">
                  <a16:creationId xmlns:a16="http://schemas.microsoft.com/office/drawing/2014/main" id="{D6CD41F0-DAEE-422B-8542-4666C03D62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09263" y="3326267"/>
              <a:ext cx="1003300" cy="419100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Rectangle 65">
              <a:extLst>
                <a:ext uri="{FF2B5EF4-FFF2-40B4-BE49-F238E27FC236}">
                  <a16:creationId xmlns:a16="http://schemas.microsoft.com/office/drawing/2014/main" id="{956E31AC-5ECE-4B5E-AA91-22E8D6037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3638" y="3723142"/>
              <a:ext cx="1000125" cy="379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lIns="67500" tIns="35100" rIns="67500" bIns="35100" anchor="ctr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000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lexeme</a:t>
              </a:r>
            </a:p>
          </p:txBody>
        </p:sp>
        <p:sp>
          <p:nvSpPr>
            <p:cNvPr id="61" name="Line 66">
              <a:extLst>
                <a:ext uri="{FF2B5EF4-FFF2-40B4-BE49-F238E27FC236}">
                  <a16:creationId xmlns:a16="http://schemas.microsoft.com/office/drawing/2014/main" id="{CCC7DAD8-C199-43FA-9BBC-D1DDBC8A4C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82013" y="3991429"/>
              <a:ext cx="830262" cy="414338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Rectangle 69">
              <a:extLst>
                <a:ext uri="{FF2B5EF4-FFF2-40B4-BE49-F238E27FC236}">
                  <a16:creationId xmlns:a16="http://schemas.microsoft.com/office/drawing/2014/main" id="{772ED208-BCCC-4532-8996-424E54B4F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5750" y="4456567"/>
              <a:ext cx="949325" cy="3778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lIns="67500" tIns="35100" rIns="67500" bIns="35100" anchor="ctr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000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lexeme</a:t>
              </a:r>
            </a:p>
          </p:txBody>
        </p:sp>
        <p:sp>
          <p:nvSpPr>
            <p:cNvPr id="63" name="Line 67">
              <a:extLst>
                <a:ext uri="{FF2B5EF4-FFF2-40B4-BE49-F238E27FC236}">
                  <a16:creationId xmlns:a16="http://schemas.microsoft.com/office/drawing/2014/main" id="{0B45A661-01E2-484D-88F0-E6AA5B4ECE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05975" y="4024767"/>
              <a:ext cx="955675" cy="412750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Freeform 72">
              <a:extLst>
                <a:ext uri="{FF2B5EF4-FFF2-40B4-BE49-F238E27FC236}">
                  <a16:creationId xmlns:a16="http://schemas.microsoft.com/office/drawing/2014/main" id="{FDDE4801-409A-4605-B171-629DFEB57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9100" y="3973967"/>
              <a:ext cx="325438" cy="115887"/>
            </a:xfrm>
            <a:custGeom>
              <a:avLst/>
              <a:gdLst>
                <a:gd name="T0" fmla="*/ 0 w 273"/>
                <a:gd name="T1" fmla="*/ 2147483646 h 97"/>
                <a:gd name="T2" fmla="*/ 2147483646 w 273"/>
                <a:gd name="T3" fmla="*/ 2147483646 h 97"/>
                <a:gd name="T4" fmla="*/ 2147483646 w 273"/>
                <a:gd name="T5" fmla="*/ 0 h 97"/>
                <a:gd name="T6" fmla="*/ 0 60000 65536"/>
                <a:gd name="T7" fmla="*/ 0 60000 65536"/>
                <a:gd name="T8" fmla="*/ 0 60000 65536"/>
                <a:gd name="T9" fmla="*/ 0 w 273"/>
                <a:gd name="T10" fmla="*/ 0 h 97"/>
                <a:gd name="T11" fmla="*/ 273 w 273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" h="97">
                  <a:moveTo>
                    <a:pt x="0" y="45"/>
                  </a:moveTo>
                  <a:cubicBezTo>
                    <a:pt x="46" y="71"/>
                    <a:pt x="92" y="97"/>
                    <a:pt x="137" y="90"/>
                  </a:cubicBezTo>
                  <a:cubicBezTo>
                    <a:pt x="182" y="83"/>
                    <a:pt x="227" y="41"/>
                    <a:pt x="273" y="0"/>
                  </a:cubicBezTo>
                </a:path>
              </a:pathLst>
            </a:cu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stealth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Freeform 82">
              <a:extLst>
                <a:ext uri="{FF2B5EF4-FFF2-40B4-BE49-F238E27FC236}">
                  <a16:creationId xmlns:a16="http://schemas.microsoft.com/office/drawing/2014/main" id="{47CE6987-DB45-4C0E-85DA-784AA8B23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9963" y="4761367"/>
              <a:ext cx="325437" cy="115887"/>
            </a:xfrm>
            <a:custGeom>
              <a:avLst/>
              <a:gdLst>
                <a:gd name="T0" fmla="*/ 0 w 273"/>
                <a:gd name="T1" fmla="*/ 2147483646 h 97"/>
                <a:gd name="T2" fmla="*/ 2147483646 w 273"/>
                <a:gd name="T3" fmla="*/ 2147483646 h 97"/>
                <a:gd name="T4" fmla="*/ 2147483646 w 273"/>
                <a:gd name="T5" fmla="*/ 0 h 97"/>
                <a:gd name="T6" fmla="*/ 0 60000 65536"/>
                <a:gd name="T7" fmla="*/ 0 60000 65536"/>
                <a:gd name="T8" fmla="*/ 0 60000 65536"/>
                <a:gd name="T9" fmla="*/ 0 w 273"/>
                <a:gd name="T10" fmla="*/ 0 h 97"/>
                <a:gd name="T11" fmla="*/ 273 w 273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" h="97">
                  <a:moveTo>
                    <a:pt x="0" y="45"/>
                  </a:moveTo>
                  <a:cubicBezTo>
                    <a:pt x="46" y="71"/>
                    <a:pt x="92" y="97"/>
                    <a:pt x="137" y="90"/>
                  </a:cubicBezTo>
                  <a:cubicBezTo>
                    <a:pt x="182" y="83"/>
                    <a:pt x="227" y="41"/>
                    <a:pt x="273" y="0"/>
                  </a:cubicBezTo>
                </a:path>
              </a:pathLst>
            </a:cu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stealth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Rectangle 83">
              <a:extLst>
                <a:ext uri="{FF2B5EF4-FFF2-40B4-BE49-F238E27FC236}">
                  <a16:creationId xmlns:a16="http://schemas.microsoft.com/office/drawing/2014/main" id="{D0DB1BFE-2736-4449-8220-23389882B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0638" y="5223329"/>
              <a:ext cx="912812" cy="3794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lIns="67500" tIns="35100" rIns="67500" bIns="35100" anchor="ctr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000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lexeme</a:t>
              </a:r>
            </a:p>
          </p:txBody>
        </p:sp>
        <p:sp>
          <p:nvSpPr>
            <p:cNvPr id="67" name="Line 84">
              <a:extLst>
                <a:ext uri="{FF2B5EF4-FFF2-40B4-BE49-F238E27FC236}">
                  <a16:creationId xmlns:a16="http://schemas.microsoft.com/office/drawing/2014/main" id="{2B80B10D-45E2-46B8-96D2-0AB85D3F4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21763" y="4839154"/>
              <a:ext cx="0" cy="323850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" name="Line 42">
              <a:extLst>
                <a:ext uri="{FF2B5EF4-FFF2-40B4-BE49-F238E27FC236}">
                  <a16:creationId xmlns:a16="http://schemas.microsoft.com/office/drawing/2014/main" id="{A0E43259-D926-4E6A-8985-F95E4D09A1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55075" y="3354842"/>
              <a:ext cx="0" cy="247650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9" name="组合 74">
              <a:extLst>
                <a:ext uri="{FF2B5EF4-FFF2-40B4-BE49-F238E27FC236}">
                  <a16:creationId xmlns:a16="http://schemas.microsoft.com/office/drawing/2014/main" id="{D8B685AD-CCB1-428C-83D7-C05F786D46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23263" y="2245179"/>
              <a:ext cx="3201987" cy="3357563"/>
              <a:chOff x="5072066" y="857238"/>
              <a:chExt cx="3201591" cy="3357586"/>
            </a:xfrm>
          </p:grpSpPr>
          <p:sp>
            <p:nvSpPr>
              <p:cNvPr id="70" name="Text Box 16">
                <a:extLst>
                  <a:ext uri="{FF2B5EF4-FFF2-40B4-BE49-F238E27FC236}">
                    <a16:creationId xmlns:a16="http://schemas.microsoft.com/office/drawing/2014/main" id="{C85EA259-1BB1-4DEF-9A19-B8B579A8AD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9453" y="2352665"/>
                <a:ext cx="342900" cy="3786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67500" tIns="35100" rIns="67500" bIns="3510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latin typeface="Times New Roman" panose="02020603050405020304" pitchFamily="18" charset="0"/>
                  </a:rPr>
                  <a:t>，</a:t>
                </a:r>
              </a:p>
            </p:txBody>
          </p:sp>
          <p:sp>
            <p:nvSpPr>
              <p:cNvPr id="71" name="Rectangle 20">
                <a:extLst>
                  <a:ext uri="{FF2B5EF4-FFF2-40B4-BE49-F238E27FC236}">
                    <a16:creationId xmlns:a16="http://schemas.microsoft.com/office/drawing/2014/main" id="{2718C9D8-8B83-4A17-848D-F1699ABC8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3113" y="2324090"/>
                <a:ext cx="540544" cy="378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67500" tIns="35100" rIns="67500" bIns="351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latin typeface="Times New Roman" panose="02020603050405020304" pitchFamily="18" charset="0"/>
                  </a:rPr>
                  <a:t>id</a:t>
                </a:r>
              </a:p>
            </p:txBody>
          </p:sp>
          <p:sp>
            <p:nvSpPr>
              <p:cNvPr id="72" name="Rectangle 22">
                <a:extLst>
                  <a:ext uri="{FF2B5EF4-FFF2-40B4-BE49-F238E27FC236}">
                    <a16:creationId xmlns:a16="http://schemas.microsoft.com/office/drawing/2014/main" id="{B92BD4FA-C077-4BAD-B98D-C226599EA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1107" y="1621584"/>
                <a:ext cx="432197" cy="378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67500" tIns="35100" rIns="67500" bIns="351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i="1">
                    <a:latin typeface="Times New Roman" panose="02020603050405020304" pitchFamily="18" charset="0"/>
                  </a:rPr>
                  <a:t>L</a:t>
                </a:r>
              </a:p>
            </p:txBody>
          </p:sp>
          <p:sp>
            <p:nvSpPr>
              <p:cNvPr id="73" name="Line 24">
                <a:extLst>
                  <a:ext uri="{FF2B5EF4-FFF2-40B4-BE49-F238E27FC236}">
                    <a16:creationId xmlns:a16="http://schemas.microsoft.com/office/drawing/2014/main" id="{450C8187-6984-4F19-9B7C-F99606422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53707" y="2013336"/>
                <a:ext cx="0" cy="3429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" name="Line 25">
                <a:extLst>
                  <a:ext uri="{FF2B5EF4-FFF2-40B4-BE49-F238E27FC236}">
                    <a16:creationId xmlns:a16="http://schemas.microsoft.com/office/drawing/2014/main" id="{F56A769A-9691-46F1-A17B-992CDBB88F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37801" y="2013336"/>
                <a:ext cx="827484" cy="3107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7500" tIns="35100" rIns="67500" bIns="351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" name="Rectangle 26">
                <a:extLst>
                  <a:ext uri="{FF2B5EF4-FFF2-40B4-BE49-F238E27FC236}">
                    <a16:creationId xmlns:a16="http://schemas.microsoft.com/office/drawing/2014/main" id="{7ABF0D1D-EA54-4169-AFB5-96A1C015E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0760" y="857238"/>
                <a:ext cx="432197" cy="378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67500" tIns="35100" rIns="67500" bIns="351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i="1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76" name="Text Box 28">
                <a:extLst>
                  <a:ext uri="{FF2B5EF4-FFF2-40B4-BE49-F238E27FC236}">
                    <a16:creationId xmlns:a16="http://schemas.microsoft.com/office/drawing/2014/main" id="{AA69F997-9BC1-4773-BDA4-3F47BC2D67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3510" y="1621621"/>
                <a:ext cx="342900" cy="378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67500" tIns="35100" rIns="67500" bIns="3510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i="1">
                    <a:latin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77" name="Line 29">
                <a:extLst>
                  <a:ext uri="{FF2B5EF4-FFF2-40B4-BE49-F238E27FC236}">
                    <a16:creationId xmlns:a16="http://schemas.microsoft.com/office/drawing/2014/main" id="{5B370601-4207-464F-AE8A-FB5C9F7D9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01856" y="1214428"/>
                <a:ext cx="913218" cy="4345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7500" tIns="35100" rIns="67500" bIns="351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" name="Rectangle 43">
                <a:extLst>
                  <a:ext uri="{FF2B5EF4-FFF2-40B4-BE49-F238E27FC236}">
                    <a16:creationId xmlns:a16="http://schemas.microsoft.com/office/drawing/2014/main" id="{8C98DF1E-14EE-4671-826A-93248DC4C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4326" y="2285998"/>
                <a:ext cx="540544" cy="378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67500" tIns="35100" rIns="67500" bIns="351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i="1">
                    <a:latin typeface="Times New Roman" panose="02020603050405020304" pitchFamily="18" charset="0"/>
                  </a:rPr>
                  <a:t>L</a:t>
                </a:r>
              </a:p>
            </p:txBody>
          </p:sp>
          <p:sp>
            <p:nvSpPr>
              <p:cNvPr id="79" name="Text Box 46">
                <a:extLst>
                  <a:ext uri="{FF2B5EF4-FFF2-40B4-BE49-F238E27FC236}">
                    <a16:creationId xmlns:a16="http://schemas.microsoft.com/office/drawing/2014/main" id="{528BA7F8-6A9E-4C67-9BC9-EE4DCA9CAD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1482" y="3055133"/>
                <a:ext cx="342900" cy="3786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67500" tIns="35100" rIns="67500" bIns="3510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latin typeface="Times New Roman" panose="02020603050405020304" pitchFamily="18" charset="0"/>
                  </a:rPr>
                  <a:t>，</a:t>
                </a:r>
              </a:p>
            </p:txBody>
          </p:sp>
          <p:sp>
            <p:nvSpPr>
              <p:cNvPr id="80" name="Rectangle 47">
                <a:extLst>
                  <a:ext uri="{FF2B5EF4-FFF2-40B4-BE49-F238E27FC236}">
                    <a16:creationId xmlns:a16="http://schemas.microsoft.com/office/drawing/2014/main" id="{00EF0147-4B17-40AC-A057-0F1E2B5F2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6332" y="3051561"/>
                <a:ext cx="540544" cy="378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67500" tIns="35100" rIns="67500" bIns="351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latin typeface="Times New Roman" panose="02020603050405020304" pitchFamily="18" charset="0"/>
                  </a:rPr>
                  <a:t>id</a:t>
                </a:r>
              </a:p>
            </p:txBody>
          </p:sp>
          <p:sp>
            <p:nvSpPr>
              <p:cNvPr id="81" name="Line 49">
                <a:extLst>
                  <a:ext uri="{FF2B5EF4-FFF2-40B4-BE49-F238E27FC236}">
                    <a16:creationId xmlns:a16="http://schemas.microsoft.com/office/drawing/2014/main" id="{4D9B0361-BCD3-4599-8397-30BE1B4D80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828" y="2689611"/>
                <a:ext cx="0" cy="3429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" name="Line 50">
                <a:extLst>
                  <a:ext uri="{FF2B5EF4-FFF2-40B4-BE49-F238E27FC236}">
                    <a16:creationId xmlns:a16="http://schemas.microsoft.com/office/drawing/2014/main" id="{69AA71A1-9DB3-4A21-812C-F53845B84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828" y="2689611"/>
                <a:ext cx="809625" cy="3429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7500" tIns="35100" rIns="67500" bIns="351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" name="Rectangle 51">
                <a:extLst>
                  <a:ext uri="{FF2B5EF4-FFF2-40B4-BE49-F238E27FC236}">
                    <a16:creationId xmlns:a16="http://schemas.microsoft.com/office/drawing/2014/main" id="{2D12AEFB-B7F6-4451-8E7A-478CF7D4F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0420" y="3057515"/>
                <a:ext cx="540544" cy="378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67500" tIns="35100" rIns="67500" bIns="351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i="1">
                    <a:latin typeface="Times New Roman" panose="02020603050405020304" pitchFamily="18" charset="0"/>
                  </a:rPr>
                  <a:t>L</a:t>
                </a:r>
              </a:p>
            </p:txBody>
          </p:sp>
          <p:sp>
            <p:nvSpPr>
              <p:cNvPr id="84" name="Text Box 52">
                <a:extLst>
                  <a:ext uri="{FF2B5EF4-FFF2-40B4-BE49-F238E27FC236}">
                    <a16:creationId xmlns:a16="http://schemas.microsoft.com/office/drawing/2014/main" id="{BDDA4A1F-BBFE-4F26-8C72-3A9BC34D93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8766" y="3836162"/>
                <a:ext cx="504825" cy="378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67500" tIns="35100" rIns="67500" bIns="3510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anose="02020603050405020304" pitchFamily="18" charset="0"/>
                  </a:rPr>
                  <a:t>id</a:t>
                </a:r>
              </a:p>
            </p:txBody>
          </p:sp>
          <p:sp>
            <p:nvSpPr>
              <p:cNvPr id="85" name="Line 53">
                <a:extLst>
                  <a:ext uri="{FF2B5EF4-FFF2-40B4-BE49-F238E27FC236}">
                    <a16:creationId xmlns:a16="http://schemas.microsoft.com/office/drawing/2014/main" id="{D813DC40-968E-42DB-B5E0-4A6E58F83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0691" y="3514734"/>
                <a:ext cx="0" cy="3429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" name="Line 23">
                <a:extLst>
                  <a:ext uri="{FF2B5EF4-FFF2-40B4-BE49-F238E27FC236}">
                    <a16:creationId xmlns:a16="http://schemas.microsoft.com/office/drawing/2014/main" id="{BFEDA708-6970-4A55-93E5-F53388B22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82945" y="2013336"/>
                <a:ext cx="788194" cy="3393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7500" tIns="35100" rIns="67500" bIns="351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7" name="Line 48">
                <a:extLst>
                  <a:ext uri="{FF2B5EF4-FFF2-40B4-BE49-F238E27FC236}">
                    <a16:creationId xmlns:a16="http://schemas.microsoft.com/office/drawing/2014/main" id="{DDDDE3AB-75F8-4723-92A1-77DB03923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79259" y="2689611"/>
                <a:ext cx="719138" cy="3679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7500" tIns="35100" rIns="67500" bIns="351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8" name="Text Box 70">
                <a:extLst>
                  <a:ext uri="{FF2B5EF4-FFF2-40B4-BE49-F238E27FC236}">
                    <a16:creationId xmlns:a16="http://schemas.microsoft.com/office/drawing/2014/main" id="{17C47CD5-9F15-4E1A-A4AA-0EDD4E81ED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2066" y="2193088"/>
                <a:ext cx="611981" cy="3786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67500" tIns="35100" rIns="67500" bIns="3510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anose="02020603050405020304" pitchFamily="18" charset="0"/>
                  </a:rPr>
                  <a:t>real</a:t>
                </a:r>
              </a:p>
            </p:txBody>
          </p:sp>
          <p:sp>
            <p:nvSpPr>
              <p:cNvPr id="89" name="Line 71">
                <a:extLst>
                  <a:ext uri="{FF2B5EF4-FFF2-40B4-BE49-F238E27FC236}">
                    <a16:creationId xmlns:a16="http://schemas.microsoft.com/office/drawing/2014/main" id="{430EFA09-7991-4DDD-BA2A-767AAA3B0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5195" y="2000246"/>
                <a:ext cx="1190" cy="2476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7500" tIns="35100" rIns="67500" bIns="351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0" name="Line 27">
                <a:extLst>
                  <a:ext uri="{FF2B5EF4-FFF2-40B4-BE49-F238E27FC236}">
                    <a16:creationId xmlns:a16="http://schemas.microsoft.com/office/drawing/2014/main" id="{48E846BF-DBAC-449F-B906-B4F682AD14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15074" y="1214427"/>
                <a:ext cx="871530" cy="4345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7500" tIns="35100" rIns="67500" bIns="351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3" descr="G:\QQ截图201607142012副本.jpg">
            <a:extLst>
              <a:ext uri="{FF2B5EF4-FFF2-40B4-BE49-F238E27FC236}">
                <a16:creationId xmlns:a16="http://schemas.microsoft.com/office/drawing/2014/main" id="{51A4F108-A1C3-442D-9FB6-01B681BEB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36471CE2-25F1-4DAB-89FC-4F4BF5ED3866}"/>
              </a:ext>
            </a:extLst>
          </p:cNvPr>
          <p:cNvSpPr txBox="1">
            <a:spLocks noChangeArrowheads="1"/>
          </p:cNvSpPr>
          <p:nvPr/>
        </p:nvSpPr>
        <p:spPr>
          <a:xfrm>
            <a:off x="6864351" y="2286000"/>
            <a:ext cx="3937000" cy="1253067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667" b="0" i="0" u="none" strike="noStrike" kern="1200" cap="none" spc="8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结束</a:t>
            </a:r>
            <a:endParaRPr kumimoji="0" lang="en-US" altLang="zh-CN" sz="4667" b="0" i="0" u="none" strike="noStrike" kern="1200" cap="none" spc="8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35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E3952C9B-CFE8-4D79-899C-2512921E35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252" y="1210733"/>
            <a:ext cx="7903633" cy="4301067"/>
          </a:xfrm>
        </p:spPr>
        <p:txBody>
          <a:bodyPr/>
          <a:lstStyle/>
          <a:p>
            <a:pPr marL="364050" indent="-364050" eaLnBrk="1" hangingPunct="1">
              <a:lnSpc>
                <a:spcPts val="5067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4000" b="1" dirty="0">
                <a:solidFill>
                  <a:srgbClr val="0000FF"/>
                </a:solidFill>
                <a:latin typeface="+mn-ea"/>
              </a:rPr>
              <a:t>语义翻译</a:t>
            </a:r>
            <a:r>
              <a:rPr lang="zh-CN" altLang="en-US" sz="4000" b="1" dirty="0">
                <a:solidFill>
                  <a:schemeClr val="tx1"/>
                </a:solidFill>
                <a:latin typeface="+mn-ea"/>
              </a:rPr>
              <a:t>和</a:t>
            </a:r>
            <a:r>
              <a:rPr lang="zh-CN" altLang="en-US" sz="4000" b="1" dirty="0">
                <a:solidFill>
                  <a:srgbClr val="0000FF"/>
                </a:solidFill>
                <a:latin typeface="+mn-ea"/>
              </a:rPr>
              <a:t>语法制导翻译</a:t>
            </a:r>
          </a:p>
          <a:p>
            <a:pPr marL="768311" lvl="1" indent="-364050" eaLnBrk="1" hangingPunct="1">
              <a:lnSpc>
                <a:spcPts val="5067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733" b="1" dirty="0">
                <a:solidFill>
                  <a:schemeClr val="tx1"/>
                </a:solidFill>
                <a:latin typeface="+mn-ea"/>
              </a:rPr>
              <a:t>词法分析</a:t>
            </a:r>
            <a:endParaRPr lang="en-US" altLang="zh-CN" sz="3733" b="1" dirty="0">
              <a:solidFill>
                <a:schemeClr val="tx1"/>
              </a:solidFill>
              <a:latin typeface="+mn-ea"/>
            </a:endParaRPr>
          </a:p>
          <a:p>
            <a:pPr marL="768311" lvl="1" indent="-364050" eaLnBrk="1" hangingPunct="1">
              <a:lnSpc>
                <a:spcPts val="5067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733" b="1" dirty="0">
                <a:solidFill>
                  <a:schemeClr val="tx1"/>
                </a:solidFill>
                <a:latin typeface="+mn-ea"/>
              </a:rPr>
              <a:t>语法分析</a:t>
            </a:r>
            <a:endParaRPr lang="en-US" altLang="zh-CN" sz="3733" b="1" dirty="0">
              <a:solidFill>
                <a:schemeClr val="tx1"/>
              </a:solidFill>
              <a:latin typeface="+mn-ea"/>
            </a:endParaRPr>
          </a:p>
          <a:p>
            <a:pPr marL="768311" lvl="1" indent="-364050" eaLnBrk="1" hangingPunct="1">
              <a:lnSpc>
                <a:spcPts val="5067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733" b="1" dirty="0">
                <a:solidFill>
                  <a:schemeClr val="tx1"/>
                </a:solidFill>
                <a:latin typeface="+mn-ea"/>
              </a:rPr>
              <a:t>语义分析</a:t>
            </a:r>
            <a:endParaRPr lang="en-US" altLang="zh-CN" sz="3733" b="1" dirty="0">
              <a:solidFill>
                <a:schemeClr val="tx1"/>
              </a:solidFill>
              <a:latin typeface="+mn-ea"/>
            </a:endParaRPr>
          </a:p>
          <a:p>
            <a:pPr marL="768311" lvl="1" indent="-364050" eaLnBrk="1" hangingPunct="1">
              <a:lnSpc>
                <a:spcPts val="5067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733" b="1" dirty="0">
                <a:solidFill>
                  <a:schemeClr val="tx1"/>
                </a:solidFill>
                <a:latin typeface="+mn-ea"/>
              </a:rPr>
              <a:t>中间代码生成</a:t>
            </a:r>
            <a:endParaRPr lang="en-US" altLang="zh-CN" sz="3733" b="1" dirty="0">
              <a:solidFill>
                <a:schemeClr val="tx1"/>
              </a:solidFill>
              <a:latin typeface="+mn-ea"/>
            </a:endParaRPr>
          </a:p>
          <a:p>
            <a:pPr marL="768311" lvl="1" indent="-364050" eaLnBrk="1" hangingPunct="1">
              <a:lnSpc>
                <a:spcPts val="5067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733" b="1" dirty="0">
                <a:solidFill>
                  <a:schemeClr val="tx1"/>
                </a:solidFill>
                <a:latin typeface="+mn-ea"/>
              </a:rPr>
              <a:t>代码优化</a:t>
            </a:r>
            <a:endParaRPr lang="en-US" altLang="zh-CN" sz="3733" b="1" dirty="0">
              <a:solidFill>
                <a:schemeClr val="tx1"/>
              </a:solidFill>
              <a:latin typeface="+mn-ea"/>
            </a:endParaRPr>
          </a:p>
          <a:p>
            <a:pPr marL="768311" lvl="1" indent="-364050" eaLnBrk="1" hangingPunct="1">
              <a:lnSpc>
                <a:spcPts val="5067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733" b="1" dirty="0">
                <a:solidFill>
                  <a:schemeClr val="tx1"/>
                </a:solidFill>
                <a:latin typeface="+mn-ea"/>
              </a:rPr>
              <a:t>目标代码生成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EEE7A4E-1B1F-4B01-BE09-516B47102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4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4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讲（语法制导翻译</a:t>
            </a:r>
            <a:r>
              <a:rPr lang="en-US" altLang="zh-CN" sz="4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_1</a:t>
            </a:r>
            <a:r>
              <a:rPr lang="zh-CN" altLang="en-US" sz="4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）要点</a:t>
            </a:r>
          </a:p>
        </p:txBody>
      </p:sp>
      <p:grpSp>
        <p:nvGrpSpPr>
          <p:cNvPr id="2" name="组合 2">
            <a:extLst>
              <a:ext uri="{FF2B5EF4-FFF2-40B4-BE49-F238E27FC236}">
                <a16:creationId xmlns:a16="http://schemas.microsoft.com/office/drawing/2014/main" id="{6B113A38-4851-436E-8F67-9F0DD65C8517}"/>
              </a:ext>
            </a:extLst>
          </p:cNvPr>
          <p:cNvGrpSpPr>
            <a:grpSpLocks/>
          </p:cNvGrpSpPr>
          <p:nvPr/>
        </p:nvGrpSpPr>
        <p:grpSpPr bwMode="auto">
          <a:xfrm>
            <a:off x="4176185" y="3685117"/>
            <a:ext cx="2857500" cy="1056216"/>
            <a:chOff x="3131840" y="2570932"/>
            <a:chExt cx="2142802" cy="792162"/>
          </a:xfrm>
        </p:grpSpPr>
        <p:sp>
          <p:nvSpPr>
            <p:cNvPr id="32777" name="Rectangle 10">
              <a:extLst>
                <a:ext uri="{FF2B5EF4-FFF2-40B4-BE49-F238E27FC236}">
                  <a16:creationId xmlns:a16="http://schemas.microsoft.com/office/drawing/2014/main" id="{B0F94BE1-9279-4FE9-9A48-1D240137A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148" y="2778894"/>
              <a:ext cx="1782494" cy="3762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45720" rIns="91440" bIns="4572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333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语义翻译</a:t>
              </a:r>
            </a:p>
          </p:txBody>
        </p:sp>
        <p:sp>
          <p:nvSpPr>
            <p:cNvPr id="32778" name="右大括号 10">
              <a:extLst>
                <a:ext uri="{FF2B5EF4-FFF2-40B4-BE49-F238E27FC236}">
                  <a16:creationId xmlns:a16="http://schemas.microsoft.com/office/drawing/2014/main" id="{F2FDC5A7-FAB6-4C37-90B3-E1BFAFAE2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1840" y="2570932"/>
              <a:ext cx="241264" cy="792162"/>
            </a:xfrm>
            <a:prstGeom prst="rightBrace">
              <a:avLst>
                <a:gd name="adj1" fmla="val 8344"/>
                <a:gd name="adj2" fmla="val 50000"/>
              </a:avLst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endParaRPr lang="zh-CN" altLang="en-US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EC70A45-C1BC-4C63-87A6-1D6D9EFD20BA}"/>
              </a:ext>
            </a:extLst>
          </p:cNvPr>
          <p:cNvSpPr/>
          <p:nvPr/>
        </p:nvSpPr>
        <p:spPr>
          <a:xfrm>
            <a:off x="5218644" y="4985451"/>
            <a:ext cx="6322482" cy="13236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语法制导翻译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Syntax-Directed Translation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667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CFG</a:t>
            </a:r>
            <a:r>
              <a:rPr lang="zh-CN" altLang="en-US" sz="2667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来引导对语言的翻译，</a:t>
            </a:r>
            <a:endParaRPr lang="en-US" altLang="zh-CN" sz="2667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是一种</a:t>
            </a:r>
            <a:r>
              <a:rPr lang="zh-CN" altLang="en-US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面向文法</a:t>
            </a:r>
            <a:r>
              <a:rPr lang="zh-CN" altLang="en-US" sz="2667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的翻译技术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88F59D-F0F0-46FA-9771-577783EA079E}"/>
              </a:ext>
            </a:extLst>
          </p:cNvPr>
          <p:cNvSpPr/>
          <p:nvPr/>
        </p:nvSpPr>
        <p:spPr>
          <a:xfrm>
            <a:off x="1249680" y="3596217"/>
            <a:ext cx="2060788" cy="5016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2">
            <a:extLst>
              <a:ext uri="{FF2B5EF4-FFF2-40B4-BE49-F238E27FC236}">
                <a16:creationId xmlns:a16="http://schemas.microsoft.com/office/drawing/2014/main" id="{56222685-F27F-4B12-ADFE-D79431505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语义分析</a:t>
            </a:r>
            <a:r>
              <a:rPr lang="zh-CN" altLang="en-US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要解决的问题</a:t>
            </a:r>
            <a:endParaRPr lang="zh-CN" altLang="en-US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FB14FA-F4A6-428A-9BD5-4EFE6BEA6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1" y="1143000"/>
            <a:ext cx="10670116" cy="568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00063" indent="-2714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61942" indent="-361942" defTabSz="1219170" fontAlgn="base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如何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zh-CN" altLang="en-US" sz="2800" dirty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语义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sz="2800" dirty="0">
              <a:solidFill>
                <a:srgbClr val="000000"/>
              </a:solidFill>
              <a:latin typeface="华文楷体" panose="0201060004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FF0D68-79B6-4D10-B25D-CE976A72C261}"/>
              </a:ext>
            </a:extLst>
          </p:cNvPr>
          <p:cNvSpPr/>
          <p:nvPr/>
        </p:nvSpPr>
        <p:spPr>
          <a:xfrm>
            <a:off x="6621244" y="1143000"/>
            <a:ext cx="3429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文法符号→语义属性</a:t>
            </a:r>
            <a:endParaRPr lang="zh-CN" altLang="en-US" sz="1600" b="1" dirty="0">
              <a:solidFill>
                <a:srgbClr val="0000FF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3666BF-EF26-4E96-BE2C-985F967D1AF5}"/>
              </a:ext>
            </a:extLst>
          </p:cNvPr>
          <p:cNvSpPr txBox="1"/>
          <p:nvPr/>
        </p:nvSpPr>
        <p:spPr>
          <a:xfrm>
            <a:off x="6362830" y="1806558"/>
            <a:ext cx="61440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例</a:t>
            </a:r>
            <a:endParaRPr lang="en-US" altLang="zh-CN" sz="2000" b="1" dirty="0"/>
          </a:p>
          <a:p>
            <a:r>
              <a:rPr lang="zh-CN" altLang="en-US" sz="2000" b="1" dirty="0" smtClean="0">
                <a:solidFill>
                  <a:srgbClr val="0000FF"/>
                </a:solidFill>
              </a:rPr>
              <a:t>“打”</a:t>
            </a:r>
            <a:r>
              <a:rPr lang="zh-CN" altLang="en-US" sz="2000" b="1" dirty="0" smtClean="0"/>
              <a:t>：施事者、受事者</a:t>
            </a:r>
            <a:r>
              <a:rPr lang="zh-CN" altLang="en-US" sz="2000" b="1" dirty="0"/>
              <a:t>、</a:t>
            </a:r>
            <a:r>
              <a:rPr lang="zh-CN" altLang="en-US" sz="2000" b="1" dirty="0" smtClean="0"/>
              <a:t>工具、原因、结果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…</a:t>
            </a:r>
            <a:endParaRPr lang="en-US" altLang="zh-CN" sz="2000" b="1" dirty="0" smtClean="0"/>
          </a:p>
          <a:p>
            <a:r>
              <a:rPr lang="zh-CN" altLang="en-US" sz="2000" b="1" dirty="0" smtClean="0">
                <a:solidFill>
                  <a:srgbClr val="0000FF"/>
                </a:solidFill>
              </a:rPr>
              <a:t>表达式</a:t>
            </a:r>
            <a:r>
              <a:rPr lang="zh-CN" altLang="en-US" sz="2000" b="1" dirty="0" smtClean="0"/>
              <a:t>：</a:t>
            </a:r>
            <a:r>
              <a:rPr lang="zh-CN" altLang="en-US" sz="2000" b="1" dirty="0"/>
              <a:t>类型、值、存储地址、</a:t>
            </a:r>
            <a:r>
              <a:rPr lang="en-US" altLang="zh-CN" sz="2000" b="1" dirty="0" smtClean="0"/>
              <a:t>…</a:t>
            </a:r>
            <a:endParaRPr lang="zh-CN" altLang="en-US" sz="2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9BCBB9-B202-4CEE-A7AA-A602C482BD80}"/>
              </a:ext>
            </a:extLst>
          </p:cNvPr>
          <p:cNvSpPr/>
          <p:nvPr/>
        </p:nvSpPr>
        <p:spPr>
          <a:xfrm flipH="1">
            <a:off x="7970303" y="1437226"/>
            <a:ext cx="697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设置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2">
            <a:extLst>
              <a:ext uri="{FF2B5EF4-FFF2-40B4-BE49-F238E27FC236}">
                <a16:creationId xmlns:a16="http://schemas.microsoft.com/office/drawing/2014/main" id="{56222685-F27F-4B12-ADFE-D79431505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语义分析</a:t>
            </a:r>
            <a:r>
              <a:rPr lang="zh-CN" altLang="en-US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要解决的问题</a:t>
            </a:r>
            <a:endParaRPr lang="zh-CN" altLang="en-US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FB14FA-F4A6-428A-9BD5-4EFE6BEA6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1" y="1143000"/>
            <a:ext cx="10670116" cy="116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00063" indent="-2714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61942" marR="0" lvl="0" indent="-361942" algn="l" defTabSz="1219170" rtl="0" eaLnBrk="1" fontAlgn="base" latinLnBrk="0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如何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语义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61942" marR="0" lvl="0" indent="-361942" algn="l" defTabSz="1219170" rtl="0" eaLnBrk="1" fontAlgn="base" latinLnBrk="0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如何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语义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FF0D68-79B6-4D10-B25D-CE976A72C261}"/>
              </a:ext>
            </a:extLst>
          </p:cNvPr>
          <p:cNvSpPr/>
          <p:nvPr/>
        </p:nvSpPr>
        <p:spPr>
          <a:xfrm>
            <a:off x="6621244" y="1143000"/>
            <a:ext cx="3429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文法符号→语义属性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A80429-7B35-480C-AD62-DF5999899161}"/>
              </a:ext>
            </a:extLst>
          </p:cNvPr>
          <p:cNvSpPr/>
          <p:nvPr/>
        </p:nvSpPr>
        <p:spPr>
          <a:xfrm>
            <a:off x="6621244" y="1775349"/>
            <a:ext cx="3248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产生式 → 语义规则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F3549F-2233-4A9C-B87F-81EDCCDA5072}"/>
              </a:ext>
            </a:extLst>
          </p:cNvPr>
          <p:cNvSpPr/>
          <p:nvPr/>
        </p:nvSpPr>
        <p:spPr>
          <a:xfrm flipH="1">
            <a:off x="7970303" y="1437226"/>
            <a:ext cx="697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设置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D2F27E-A17F-42D1-9012-EE9CFB79E91A}"/>
              </a:ext>
            </a:extLst>
          </p:cNvPr>
          <p:cNvSpPr/>
          <p:nvPr/>
        </p:nvSpPr>
        <p:spPr>
          <a:xfrm flipH="1">
            <a:off x="7721555" y="2066238"/>
            <a:ext cx="2069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关联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3A21ED0-138B-4C37-A16B-A28C712E2C88}"/>
              </a:ext>
            </a:extLst>
          </p:cNvPr>
          <p:cNvSpPr/>
          <p:nvPr/>
        </p:nvSpPr>
        <p:spPr>
          <a:xfrm>
            <a:off x="6446520" y="772261"/>
            <a:ext cx="1805382" cy="153855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77DACDA-4DB9-43D5-879D-52A63F97F2F4}"/>
              </a:ext>
            </a:extLst>
          </p:cNvPr>
          <p:cNvSpPr/>
          <p:nvPr/>
        </p:nvSpPr>
        <p:spPr>
          <a:xfrm>
            <a:off x="6096000" y="357719"/>
            <a:ext cx="4241180" cy="235500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6764EC-E976-49B1-B293-23FA0CE7D3A0}"/>
              </a:ext>
            </a:extLst>
          </p:cNvPr>
          <p:cNvSpPr/>
          <p:nvPr/>
        </p:nvSpPr>
        <p:spPr>
          <a:xfrm>
            <a:off x="6868673" y="808314"/>
            <a:ext cx="922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CFG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44F8CC4-FB18-489F-AF00-754224AB4966}"/>
              </a:ext>
            </a:extLst>
          </p:cNvPr>
          <p:cNvSpPr/>
          <p:nvPr/>
        </p:nvSpPr>
        <p:spPr>
          <a:xfrm>
            <a:off x="7851897" y="392097"/>
            <a:ext cx="904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SDD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7FDA02-3F95-4808-ACEF-4A3D3772E2C7}"/>
              </a:ext>
            </a:extLst>
          </p:cNvPr>
          <p:cNvSpPr/>
          <p:nvPr/>
        </p:nvSpPr>
        <p:spPr>
          <a:xfrm>
            <a:off x="4137527" y="3198450"/>
            <a:ext cx="3653193" cy="5199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SDD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是对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CFG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的扩展</a:t>
            </a:r>
          </a:p>
        </p:txBody>
      </p:sp>
      <p:grpSp>
        <p:nvGrpSpPr>
          <p:cNvPr id="14" name="组合 3">
            <a:extLst>
              <a:ext uri="{FF2B5EF4-FFF2-40B4-BE49-F238E27FC236}">
                <a16:creationId xmlns:a16="http://schemas.microsoft.com/office/drawing/2014/main" id="{F981AC62-155A-401A-BD4C-4119A7BD05A2}"/>
              </a:ext>
            </a:extLst>
          </p:cNvPr>
          <p:cNvGrpSpPr/>
          <p:nvPr/>
        </p:nvGrpSpPr>
        <p:grpSpPr>
          <a:xfrm>
            <a:off x="3260480" y="3909054"/>
            <a:ext cx="5407289" cy="2831544"/>
            <a:chOff x="3359696" y="3284984"/>
            <a:chExt cx="4055467" cy="212365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B51F436-D23F-4926-8624-F09C6665C092}"/>
                </a:ext>
              </a:extLst>
            </p:cNvPr>
            <p:cNvSpPr/>
            <p:nvPr/>
          </p:nvSpPr>
          <p:spPr>
            <a:xfrm>
              <a:off x="3359696" y="3284984"/>
              <a:ext cx="4055467" cy="210057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marL="0" marR="0" lvl="0" indent="0" algn="l" defTabSz="1219170" rtl="0" eaLnBrk="1" fontAlgn="base" latinLnBrk="0" hangingPunct="1">
                <a:lnSpc>
                  <a:spcPts val="28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 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产生式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	  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语义规则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l" defTabSz="1219170" rtl="0" eaLnBrk="1" fontAlgn="base" latinLnBrk="0" hangingPunct="1">
                <a:lnSpc>
                  <a:spcPts val="28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D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→ 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L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	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	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L . 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inh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 = 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T . type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  </a:t>
              </a:r>
              <a:endPara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endParaRPr>
            </a:p>
            <a:p>
              <a:pPr marL="0" marR="0" lvl="0" indent="0" algn="l" defTabSz="1219170" rtl="0" eaLnBrk="1" fontAlgn="base" latinLnBrk="0" hangingPunct="1">
                <a:lnSpc>
                  <a:spcPts val="28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T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 → </a:t>
              </a:r>
              <a:r>
                <a:rPr kumimoji="0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int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 		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T . type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 = 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int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 </a:t>
              </a:r>
            </a:p>
            <a:p>
              <a:pPr marL="0" marR="0" lvl="0" indent="0" algn="l" defTabSz="1219170" rtl="0" eaLnBrk="1" fontAlgn="base" latinLnBrk="0" hangingPunct="1">
                <a:lnSpc>
                  <a:spcPts val="28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T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 → real 	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T . type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 = 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real </a:t>
              </a:r>
            </a:p>
            <a:p>
              <a:pPr marL="0" marR="0" lvl="0" indent="0" algn="l" defTabSz="1219170" rtl="0" eaLnBrk="1" fontAlgn="base" latinLnBrk="0" hangingPunct="1">
                <a:lnSpc>
                  <a:spcPts val="28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L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 → 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L</a:t>
              </a:r>
              <a:r>
                <a:rPr kumimoji="0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1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, id 	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L</a:t>
              </a:r>
              <a:r>
                <a:rPr kumimoji="0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1 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. 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inh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 = 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L . 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inh</a:t>
              </a:r>
              <a:endPara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endParaRPr>
            </a:p>
            <a:p>
              <a:pPr marL="0" marR="0" lvl="0" indent="0" algn="l" defTabSz="1219170" rtl="0" eaLnBrk="1" fontAlgn="base" latinLnBrk="0" hangingPunct="1">
                <a:lnSpc>
                  <a:spcPts val="28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          …		            …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D057407-E58A-4AB6-B4FB-B9057C060547}"/>
                </a:ext>
              </a:extLst>
            </p:cNvPr>
            <p:cNvCxnSpPr/>
            <p:nvPr/>
          </p:nvCxnSpPr>
          <p:spPr>
            <a:xfrm>
              <a:off x="3359696" y="3648444"/>
              <a:ext cx="4055467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2512863-BDDA-4697-9DDA-E4A93F97FB2F}"/>
                </a:ext>
              </a:extLst>
            </p:cNvPr>
            <p:cNvCxnSpPr/>
            <p:nvPr/>
          </p:nvCxnSpPr>
          <p:spPr>
            <a:xfrm>
              <a:off x="5054289" y="3284984"/>
              <a:ext cx="0" cy="21236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3372E74-6DB9-4BAF-8437-A72A53CD4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120" y="1128357"/>
            <a:ext cx="1548518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7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7" grpId="0" animBg="1"/>
      <p:bldP spid="10" grpId="0" animBg="1"/>
      <p:bldP spid="9" grpId="0"/>
      <p:bldP spid="12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1" name="Rectangle 3">
            <a:extLst>
              <a:ext uri="{FF2B5EF4-FFF2-40B4-BE49-F238E27FC236}">
                <a16:creationId xmlns:a16="http://schemas.microsoft.com/office/drawing/2014/main" id="{09A80D72-DB7D-48DA-8065-E8504398AD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2491" y="1028574"/>
            <a:ext cx="11267017" cy="5357284"/>
          </a:xfrm>
        </p:spPr>
        <p:txBody>
          <a:bodyPr/>
          <a:lstStyle/>
          <a:p>
            <a:pPr marL="364050" indent="-364050" eaLnBrk="1" hangingPunct="1">
              <a:lnSpc>
                <a:spcPts val="5333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3733" b="1" dirty="0">
                <a:solidFill>
                  <a:schemeClr val="tx1"/>
                </a:solidFill>
                <a:cs typeface="Times New Roman" panose="02020603050405020304" pitchFamily="18" charset="0"/>
              </a:rPr>
              <a:t>综合属性</a:t>
            </a:r>
            <a:endParaRPr kumimoji="1"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64050" indent="-364050" eaLnBrk="1" hangingPunct="1">
              <a:lnSpc>
                <a:spcPts val="5333"/>
              </a:lnSpc>
              <a:buClrTx/>
              <a:buFont typeface="Wingdings" pitchFamily="2" charset="2"/>
              <a:buChar char="Ø"/>
              <a:defRPr/>
            </a:pPr>
            <a:endParaRPr kumimoji="1" lang="en-US" altLang="zh-CN" sz="37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64050" indent="-364050" eaLnBrk="1" hangingPunct="1">
              <a:lnSpc>
                <a:spcPts val="5333"/>
              </a:lnSpc>
              <a:buClrTx/>
              <a:buFont typeface="Wingdings" pitchFamily="2" charset="2"/>
              <a:buChar char="Ø"/>
              <a:defRPr/>
            </a:pPr>
            <a:endParaRPr kumimoji="1" lang="en-US" altLang="zh-CN" sz="37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64050" indent="-364050" eaLnBrk="1" hangingPunct="1">
              <a:lnSpc>
                <a:spcPts val="5333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3733" b="1" dirty="0">
                <a:solidFill>
                  <a:schemeClr val="tx1"/>
                </a:solidFill>
                <a:cs typeface="Times New Roman" panose="02020603050405020304" pitchFamily="18" charset="0"/>
              </a:rPr>
              <a:t>继承属性</a:t>
            </a:r>
            <a:endParaRPr kumimoji="1" lang="zh-CN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2450D8A9-1514-4BAB-A8AC-0E24CF67F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语义属性</a:t>
            </a:r>
            <a:endParaRPr kumimoji="1" lang="zh-CN" altLang="en-US" sz="4000" i="1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9E0D80B2-02C1-4E1C-9C9E-BD880317D971}"/>
              </a:ext>
            </a:extLst>
          </p:cNvPr>
          <p:cNvSpPr/>
          <p:nvPr/>
        </p:nvSpPr>
        <p:spPr>
          <a:xfrm>
            <a:off x="2942250" y="1220580"/>
            <a:ext cx="404026" cy="1614059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FEFE0B-7A1E-4150-A036-A08141A9F3D0}"/>
              </a:ext>
            </a:extLst>
          </p:cNvPr>
          <p:cNvSpPr/>
          <p:nvPr/>
        </p:nvSpPr>
        <p:spPr>
          <a:xfrm>
            <a:off x="3346277" y="1000729"/>
            <a:ext cx="10202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32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b="1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b="1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F3953AD-A9A5-4BB3-8444-B1A060AB634A}"/>
              </a:ext>
            </a:extLst>
          </p:cNvPr>
          <p:cNvGrpSpPr/>
          <p:nvPr/>
        </p:nvGrpSpPr>
        <p:grpSpPr>
          <a:xfrm>
            <a:off x="4138611" y="1000295"/>
            <a:ext cx="3914775" cy="1499809"/>
            <a:chOff x="5014913" y="1775968"/>
            <a:chExt cx="3914775" cy="1499809"/>
          </a:xfrm>
        </p:grpSpPr>
        <p:sp>
          <p:nvSpPr>
            <p:cNvPr id="7" name="Line 39">
              <a:extLst>
                <a:ext uri="{FF2B5EF4-FFF2-40B4-BE49-F238E27FC236}">
                  <a16:creationId xmlns:a16="http://schemas.microsoft.com/office/drawing/2014/main" id="{3716F3DF-5F67-48CB-A7E3-6A26D19443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99917" y="2452052"/>
              <a:ext cx="1223968" cy="452437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lg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40">
              <a:extLst>
                <a:ext uri="{FF2B5EF4-FFF2-40B4-BE49-F238E27FC236}">
                  <a16:creationId xmlns:a16="http://schemas.microsoft.com/office/drawing/2014/main" id="{1A17061D-89DC-43E3-881C-7524CE6A6F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052304" y="2456511"/>
              <a:ext cx="1300169" cy="42227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lg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Text Box 17">
              <a:extLst>
                <a:ext uri="{FF2B5EF4-FFF2-40B4-BE49-F238E27FC236}">
                  <a16:creationId xmlns:a16="http://schemas.microsoft.com/office/drawing/2014/main" id="{D1B9FD9E-23F9-40CF-B7BB-159C64ED3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5138" y="2657476"/>
              <a:ext cx="457200" cy="525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dirty="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1" name="Rectangle 21">
              <a:extLst>
                <a:ext uri="{FF2B5EF4-FFF2-40B4-BE49-F238E27FC236}">
                  <a16:creationId xmlns:a16="http://schemas.microsoft.com/office/drawing/2014/main" id="{F633F16E-366E-4FB1-802C-856800CF4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8738" y="2704339"/>
              <a:ext cx="1250950" cy="525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800" i="1" dirty="0" err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 i="1" baseline="-25000" dirty="0" err="1">
                  <a:latin typeface="Times New Roman" panose="02020603050405020304" pitchFamily="18" charset="0"/>
                </a:rPr>
                <a:t>n</a:t>
              </a:r>
              <a:r>
                <a:rPr lang="en-US" altLang="zh-CN" sz="2800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800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45C48819-ECEA-4FD3-B3E5-40AEADDE6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901" y="1775968"/>
              <a:ext cx="13462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i="1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800" i="1" dirty="0" err="1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24">
              <a:extLst>
                <a:ext uri="{FF2B5EF4-FFF2-40B4-BE49-F238E27FC236}">
                  <a16:creationId xmlns:a16="http://schemas.microsoft.com/office/drawing/2014/main" id="{D389FBD8-D1F7-49A8-B174-3AF3DBCC30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94907" y="2305050"/>
              <a:ext cx="1150938" cy="439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Line 26">
              <a:extLst>
                <a:ext uri="{FF2B5EF4-FFF2-40B4-BE49-F238E27FC236}">
                  <a16:creationId xmlns:a16="http://schemas.microsoft.com/office/drawing/2014/main" id="{79C634AE-949F-4CA6-A0FB-7D99D4A08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59601" y="2305050"/>
              <a:ext cx="1316037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F8745033-2C19-4BA0-9F14-4CBE56017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913" y="2750376"/>
              <a:ext cx="1417638" cy="525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i="1" dirty="0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 i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8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8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3D3C026C-61BC-4E37-90C6-87DCDDB4F2FE}"/>
              </a:ext>
            </a:extLst>
          </p:cNvPr>
          <p:cNvSpPr/>
          <p:nvPr/>
        </p:nvSpPr>
        <p:spPr>
          <a:xfrm>
            <a:off x="4271533" y="2574377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itchFamily="18" charset="0"/>
              </a:rPr>
              <a:t>词法值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C907E61-6D5A-4517-AD8C-CDA2AE1B08B7}"/>
              </a:ext>
            </a:extLst>
          </p:cNvPr>
          <p:cNvSpPr/>
          <p:nvPr/>
        </p:nvSpPr>
        <p:spPr>
          <a:xfrm>
            <a:off x="5930658" y="2611565"/>
            <a:ext cx="3886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token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：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&lt;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种别码，属性值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&gt;</a:t>
            </a:r>
            <a:endParaRPr lang="zh-CN" altLang="en-US" sz="2400" dirty="0">
              <a:solidFill>
                <a:prstClr val="black"/>
              </a:solidFill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FA1746C-8B4E-4E8F-9A08-34098E5C02C1}"/>
              </a:ext>
            </a:extLst>
          </p:cNvPr>
          <p:cNvGrpSpPr>
            <a:grpSpLocks/>
          </p:cNvGrpSpPr>
          <p:nvPr/>
        </p:nvGrpSpPr>
        <p:grpSpPr bwMode="auto">
          <a:xfrm>
            <a:off x="8447484" y="3062834"/>
            <a:ext cx="1107996" cy="530807"/>
            <a:chOff x="2132913" y="2919689"/>
            <a:chExt cx="933206" cy="398204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423526F-EE1C-4EEA-9E05-C088E08DD9AE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2919689"/>
              <a:ext cx="83187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D97ECE44-EFA5-4D54-A6A2-9FDBAA283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913" y="2971558"/>
              <a:ext cx="933206" cy="346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词法值</a:t>
              </a: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F4833C35-1EF6-4CDE-9AE2-6E8D227041AF}"/>
              </a:ext>
            </a:extLst>
          </p:cNvPr>
          <p:cNvSpPr/>
          <p:nvPr/>
        </p:nvSpPr>
        <p:spPr bwMode="auto">
          <a:xfrm>
            <a:off x="7860121" y="166114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语法分析关注</a:t>
            </a:r>
            <a:endParaRPr lang="zh-CN" altLang="en-US" sz="3733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50D2075-F87D-4D43-B9C8-2BDFB570B036}"/>
              </a:ext>
            </a:extLst>
          </p:cNvPr>
          <p:cNvCxnSpPr>
            <a:cxnSpLocks/>
          </p:cNvCxnSpPr>
          <p:nvPr/>
        </p:nvCxnSpPr>
        <p:spPr bwMode="auto">
          <a:xfrm flipV="1">
            <a:off x="8175549" y="2114676"/>
            <a:ext cx="284237" cy="531880"/>
          </a:xfrm>
          <a:prstGeom prst="line">
            <a:avLst/>
          </a:prstGeom>
          <a:ln w="25400">
            <a:solidFill>
              <a:srgbClr val="0000FF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29B9F34-BD9A-41D2-B128-B334EB0435AD}"/>
              </a:ext>
            </a:extLst>
          </p:cNvPr>
          <p:cNvSpPr/>
          <p:nvPr/>
        </p:nvSpPr>
        <p:spPr bwMode="auto">
          <a:xfrm>
            <a:off x="8744041" y="198118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语义分析关注</a:t>
            </a:r>
            <a:endParaRPr lang="zh-CN" altLang="en-US" sz="3733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C2F1906-8890-41F7-A572-5BCDF38836BE}"/>
              </a:ext>
            </a:extLst>
          </p:cNvPr>
          <p:cNvCxnSpPr>
            <a:cxnSpLocks/>
          </p:cNvCxnSpPr>
          <p:nvPr/>
        </p:nvCxnSpPr>
        <p:spPr bwMode="auto">
          <a:xfrm flipV="1">
            <a:off x="9249750" y="2434716"/>
            <a:ext cx="93956" cy="277819"/>
          </a:xfrm>
          <a:prstGeom prst="line">
            <a:avLst/>
          </a:prstGeom>
          <a:ln w="25400">
            <a:solidFill>
              <a:srgbClr val="0000FF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24A525A-4297-AE5E-1728-FB2FE77AC38B}"/>
              </a:ext>
            </a:extLst>
          </p:cNvPr>
          <p:cNvSpPr txBox="1"/>
          <p:nvPr/>
        </p:nvSpPr>
        <p:spPr>
          <a:xfrm>
            <a:off x="3486696" y="5166492"/>
            <a:ext cx="79789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                  =                p 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     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]                    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 &lt;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_ &gt;  &lt;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 &lt;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_ &gt;  &lt;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 &lt;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_ &gt;  &lt;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_ &gt;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1615402-80AF-5636-86D5-E37E242AB749}"/>
              </a:ext>
            </a:extLst>
          </p:cNvPr>
          <p:cNvSpPr txBox="1"/>
          <p:nvPr/>
        </p:nvSpPr>
        <p:spPr>
          <a:xfrm>
            <a:off x="5930658" y="3629356"/>
            <a:ext cx="1173556" cy="1354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a,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p( );</a:t>
            </a:r>
          </a:p>
          <a:p>
            <a:pPr marL="0" marR="0" lvl="0" indent="0" algn="l" defTabSz="9144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];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218F37A-EC62-44DE-8FAC-7B7C309EECDA}"/>
              </a:ext>
            </a:extLst>
          </p:cNvPr>
          <p:cNvSpPr txBox="1"/>
          <p:nvPr/>
        </p:nvSpPr>
        <p:spPr>
          <a:xfrm>
            <a:off x="7265032" y="4540463"/>
            <a:ext cx="17364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id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id[id];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96CC99C-9EBA-2EE2-A3B9-FCB1C3C2A45C}"/>
              </a:ext>
            </a:extLst>
          </p:cNvPr>
          <p:cNvGrpSpPr/>
          <p:nvPr/>
        </p:nvGrpSpPr>
        <p:grpSpPr>
          <a:xfrm>
            <a:off x="3883384" y="6108970"/>
            <a:ext cx="723275" cy="612510"/>
            <a:chOff x="3883384" y="6108970"/>
            <a:chExt cx="723275" cy="61251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C19888A-CEC7-712F-5A75-532443BF1626}"/>
                </a:ext>
              </a:extLst>
            </p:cNvPr>
            <p:cNvSpPr/>
            <p:nvPr/>
          </p:nvSpPr>
          <p:spPr bwMode="auto">
            <a:xfrm>
              <a:off x="3883384" y="6413703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变量名</a:t>
              </a:r>
              <a:endParaRPr lang="zh-CN" alt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B4FA3D9-324C-E553-FE1E-83B2FD61687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60824" y="6108970"/>
              <a:ext cx="0" cy="304733"/>
            </a:xfrm>
            <a:prstGeom prst="line">
              <a:avLst/>
            </a:prstGeom>
            <a:ln w="15875">
              <a:solidFill>
                <a:schemeClr val="tx2">
                  <a:lumMod val="60000"/>
                  <a:lumOff val="40000"/>
                </a:schemeClr>
              </a:solidFill>
              <a:headEnd type="stealth" w="med" len="med"/>
              <a:tail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E2A74C7-1A10-4E25-BF49-828C1AADAF5A}"/>
              </a:ext>
            </a:extLst>
          </p:cNvPr>
          <p:cNvGrpSpPr/>
          <p:nvPr/>
        </p:nvGrpSpPr>
        <p:grpSpPr>
          <a:xfrm>
            <a:off x="6049411" y="6105722"/>
            <a:ext cx="723275" cy="612510"/>
            <a:chOff x="3883384" y="6108970"/>
            <a:chExt cx="723275" cy="61251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8933EB6-1DDB-21FC-6DDD-2F455498F9AF}"/>
                </a:ext>
              </a:extLst>
            </p:cNvPr>
            <p:cNvSpPr/>
            <p:nvPr/>
          </p:nvSpPr>
          <p:spPr bwMode="auto">
            <a:xfrm>
              <a:off x="3883384" y="6413703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过程名</a:t>
              </a:r>
              <a:endParaRPr lang="zh-CN" alt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935884A-32B4-6366-0E02-B6FCA18E14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60824" y="6108970"/>
              <a:ext cx="0" cy="304733"/>
            </a:xfrm>
            <a:prstGeom prst="line">
              <a:avLst/>
            </a:prstGeom>
            <a:ln w="15875">
              <a:solidFill>
                <a:schemeClr val="tx2">
                  <a:lumMod val="60000"/>
                  <a:lumOff val="40000"/>
                </a:schemeClr>
              </a:solidFill>
              <a:headEnd type="stealth" w="med" len="med"/>
              <a:tail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76500D1-87A3-11B1-04FD-D7F7EBD078F3}"/>
              </a:ext>
            </a:extLst>
          </p:cNvPr>
          <p:cNvGrpSpPr/>
          <p:nvPr/>
        </p:nvGrpSpPr>
        <p:grpSpPr>
          <a:xfrm>
            <a:off x="8092233" y="6105722"/>
            <a:ext cx="723275" cy="612510"/>
            <a:chOff x="3883384" y="6108970"/>
            <a:chExt cx="723275" cy="61251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F8D1B55-8403-9BF5-3B7D-FCF1B1E897BD}"/>
                </a:ext>
              </a:extLst>
            </p:cNvPr>
            <p:cNvSpPr/>
            <p:nvPr/>
          </p:nvSpPr>
          <p:spPr bwMode="auto">
            <a:xfrm>
              <a:off x="3883384" y="6413703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变量名</a:t>
              </a:r>
              <a:endParaRPr lang="zh-CN" alt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CBDA9AEE-313C-9EAE-C041-C9EA7BFDBA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60824" y="6108970"/>
              <a:ext cx="0" cy="304733"/>
            </a:xfrm>
            <a:prstGeom prst="line">
              <a:avLst/>
            </a:prstGeom>
            <a:ln w="15875">
              <a:solidFill>
                <a:schemeClr val="tx2">
                  <a:lumMod val="60000"/>
                  <a:lumOff val="40000"/>
                </a:schemeClr>
              </a:solidFill>
              <a:headEnd type="stealth" w="med" len="med"/>
              <a:tail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3" grpId="0"/>
      <p:bldP spid="19" grpId="0"/>
      <p:bldP spid="33" grpId="0"/>
      <p:bldP spid="38" grpId="0"/>
      <p:bldP spid="9" grpId="0"/>
      <p:bldP spid="17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1" name="Rectangle 3">
            <a:extLst>
              <a:ext uri="{FF2B5EF4-FFF2-40B4-BE49-F238E27FC236}">
                <a16:creationId xmlns:a16="http://schemas.microsoft.com/office/drawing/2014/main" id="{09A80D72-DB7D-48DA-8065-E8504398AD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2491" y="1028574"/>
            <a:ext cx="11267017" cy="5357284"/>
          </a:xfrm>
        </p:spPr>
        <p:txBody>
          <a:bodyPr/>
          <a:lstStyle/>
          <a:p>
            <a:pPr marL="364050" indent="-364050" eaLnBrk="1" hangingPunct="1">
              <a:lnSpc>
                <a:spcPts val="5333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3733" b="1" dirty="0">
                <a:solidFill>
                  <a:schemeClr val="tx1"/>
                </a:solidFill>
                <a:cs typeface="Times New Roman" panose="02020603050405020304" pitchFamily="18" charset="0"/>
              </a:rPr>
              <a:t>综合属性</a:t>
            </a:r>
            <a:endParaRPr kumimoji="1"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64050" indent="-364050" eaLnBrk="1" hangingPunct="1">
              <a:lnSpc>
                <a:spcPts val="5333"/>
              </a:lnSpc>
              <a:buClrTx/>
              <a:buFont typeface="Wingdings" pitchFamily="2" charset="2"/>
              <a:buChar char="Ø"/>
              <a:defRPr/>
            </a:pPr>
            <a:endParaRPr kumimoji="1" lang="en-US" altLang="zh-CN" sz="37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64050" indent="-364050" eaLnBrk="1" hangingPunct="1">
              <a:lnSpc>
                <a:spcPts val="5333"/>
              </a:lnSpc>
              <a:buClrTx/>
              <a:buFont typeface="Wingdings" pitchFamily="2" charset="2"/>
              <a:buChar char="Ø"/>
              <a:defRPr/>
            </a:pPr>
            <a:endParaRPr kumimoji="1" lang="en-US" altLang="zh-CN" sz="37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64050" indent="-364050" eaLnBrk="1" hangingPunct="1">
              <a:lnSpc>
                <a:spcPts val="5333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3733" b="1" dirty="0">
                <a:solidFill>
                  <a:schemeClr val="tx1"/>
                </a:solidFill>
                <a:cs typeface="Times New Roman" panose="02020603050405020304" pitchFamily="18" charset="0"/>
              </a:rPr>
              <a:t>继承属性</a:t>
            </a:r>
            <a:endParaRPr kumimoji="1" lang="zh-CN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2450D8A9-1514-4BAB-A8AC-0E24CF67F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语义属性</a:t>
            </a:r>
            <a:endParaRPr kumimoji="1" lang="zh-CN" altLang="en-US" sz="4000" i="1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9E0D80B2-02C1-4E1C-9C9E-BD880317D971}"/>
              </a:ext>
            </a:extLst>
          </p:cNvPr>
          <p:cNvSpPr/>
          <p:nvPr/>
        </p:nvSpPr>
        <p:spPr>
          <a:xfrm>
            <a:off x="2942250" y="1220580"/>
            <a:ext cx="404026" cy="1614059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FEFE0B-7A1E-4150-A036-A08141A9F3D0}"/>
              </a:ext>
            </a:extLst>
          </p:cNvPr>
          <p:cNvSpPr/>
          <p:nvPr/>
        </p:nvSpPr>
        <p:spPr>
          <a:xfrm>
            <a:off x="3346277" y="1000729"/>
            <a:ext cx="10202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F3953AD-A9A5-4BB3-8444-B1A060AB634A}"/>
              </a:ext>
            </a:extLst>
          </p:cNvPr>
          <p:cNvGrpSpPr/>
          <p:nvPr/>
        </p:nvGrpSpPr>
        <p:grpSpPr>
          <a:xfrm>
            <a:off x="4138611" y="1000295"/>
            <a:ext cx="3914775" cy="1499809"/>
            <a:chOff x="5014913" y="1775968"/>
            <a:chExt cx="3914775" cy="1499809"/>
          </a:xfrm>
        </p:grpSpPr>
        <p:sp>
          <p:nvSpPr>
            <p:cNvPr id="7" name="Line 39">
              <a:extLst>
                <a:ext uri="{FF2B5EF4-FFF2-40B4-BE49-F238E27FC236}">
                  <a16:creationId xmlns:a16="http://schemas.microsoft.com/office/drawing/2014/main" id="{3716F3DF-5F67-48CB-A7E3-6A26D19443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99917" y="2452052"/>
              <a:ext cx="1223968" cy="452437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lg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8" name="Line 40">
              <a:extLst>
                <a:ext uri="{FF2B5EF4-FFF2-40B4-BE49-F238E27FC236}">
                  <a16:creationId xmlns:a16="http://schemas.microsoft.com/office/drawing/2014/main" id="{1A17061D-89DC-43E3-881C-7524CE6A6F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052304" y="2456511"/>
              <a:ext cx="1300169" cy="42227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lg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" name="Text Box 17">
              <a:extLst>
                <a:ext uri="{FF2B5EF4-FFF2-40B4-BE49-F238E27FC236}">
                  <a16:creationId xmlns:a16="http://schemas.microsoft.com/office/drawing/2014/main" id="{D1B9FD9E-23F9-40CF-B7BB-159C64ED3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5138" y="2657476"/>
              <a:ext cx="457200" cy="525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</a:t>
              </a:r>
            </a:p>
          </p:txBody>
        </p:sp>
        <p:sp>
          <p:nvSpPr>
            <p:cNvPr id="11" name="Rectangle 21">
              <a:extLst>
                <a:ext uri="{FF2B5EF4-FFF2-40B4-BE49-F238E27FC236}">
                  <a16:creationId xmlns:a16="http://schemas.microsoft.com/office/drawing/2014/main" id="{F633F16E-366E-4FB1-802C-856800CF4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8738" y="2704339"/>
              <a:ext cx="1250950" cy="525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2800" b="1" i="1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val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45C48819-ECEA-4FD3-B3E5-40AEADDE6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901" y="1775968"/>
              <a:ext cx="13462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val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24">
              <a:extLst>
                <a:ext uri="{FF2B5EF4-FFF2-40B4-BE49-F238E27FC236}">
                  <a16:creationId xmlns:a16="http://schemas.microsoft.com/office/drawing/2014/main" id="{D389FBD8-D1F7-49A8-B174-3AF3DBCC30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94907" y="2305050"/>
              <a:ext cx="1150938" cy="439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5" name="Line 26">
              <a:extLst>
                <a:ext uri="{FF2B5EF4-FFF2-40B4-BE49-F238E27FC236}">
                  <a16:creationId xmlns:a16="http://schemas.microsoft.com/office/drawing/2014/main" id="{79C634AE-949F-4CA6-A0FB-7D99D4A08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59601" y="2305050"/>
              <a:ext cx="1316037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F8745033-2C19-4BA0-9F14-4CBE56017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913" y="2750376"/>
              <a:ext cx="1417638" cy="525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2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val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3D3C026C-61BC-4E37-90C6-87DCDDB4F2FE}"/>
              </a:ext>
            </a:extLst>
          </p:cNvPr>
          <p:cNvSpPr/>
          <p:nvPr/>
        </p:nvSpPr>
        <p:spPr>
          <a:xfrm>
            <a:off x="4271533" y="2574377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词法值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C907E61-6D5A-4517-AD8C-CDA2AE1B08B7}"/>
              </a:ext>
            </a:extLst>
          </p:cNvPr>
          <p:cNvSpPr/>
          <p:nvPr/>
        </p:nvSpPr>
        <p:spPr>
          <a:xfrm>
            <a:off x="5930658" y="2611565"/>
            <a:ext cx="3886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token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&lt;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种别码，属性值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&gt;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FA1746C-8B4E-4E8F-9A08-34098E5C02C1}"/>
              </a:ext>
            </a:extLst>
          </p:cNvPr>
          <p:cNvGrpSpPr>
            <a:grpSpLocks/>
          </p:cNvGrpSpPr>
          <p:nvPr/>
        </p:nvGrpSpPr>
        <p:grpSpPr bwMode="auto">
          <a:xfrm>
            <a:off x="8447484" y="3062834"/>
            <a:ext cx="1107996" cy="530807"/>
            <a:chOff x="2132913" y="2919689"/>
            <a:chExt cx="933206" cy="398204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423526F-EE1C-4EEA-9E05-C088E08DD9AE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2919689"/>
              <a:ext cx="83187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D97ECE44-EFA5-4D54-A6A2-9FDBAA283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913" y="2971558"/>
              <a:ext cx="933206" cy="346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词法值</a:t>
              </a:r>
            </a:p>
          </p:txBody>
        </p:sp>
      </p:grp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BB116875-C0EE-4880-8FF6-25C1FB294431}"/>
              </a:ext>
            </a:extLst>
          </p:cNvPr>
          <p:cNvSpPr/>
          <p:nvPr/>
        </p:nvSpPr>
        <p:spPr>
          <a:xfrm>
            <a:off x="2942250" y="3841860"/>
            <a:ext cx="404026" cy="1614059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40CE41B-FB17-4A2E-A7A0-A09373EEE8D5}"/>
              </a:ext>
            </a:extLst>
          </p:cNvPr>
          <p:cNvSpPr/>
          <p:nvPr/>
        </p:nvSpPr>
        <p:spPr>
          <a:xfrm>
            <a:off x="3346277" y="3622009"/>
            <a:ext cx="6850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482E93D-B3C4-489B-9301-62D77B26A4AA}"/>
              </a:ext>
            </a:extLst>
          </p:cNvPr>
          <p:cNvGrpSpPr/>
          <p:nvPr/>
        </p:nvGrpSpPr>
        <p:grpSpPr>
          <a:xfrm>
            <a:off x="4153851" y="3530135"/>
            <a:ext cx="3914775" cy="1499809"/>
            <a:chOff x="5014913" y="1775968"/>
            <a:chExt cx="3914775" cy="1499809"/>
          </a:xfrm>
        </p:grpSpPr>
        <p:sp>
          <p:nvSpPr>
            <p:cNvPr id="50" name="Text Box 17">
              <a:extLst>
                <a:ext uri="{FF2B5EF4-FFF2-40B4-BE49-F238E27FC236}">
                  <a16:creationId xmlns:a16="http://schemas.microsoft.com/office/drawing/2014/main" id="{70AF519F-4D13-4ECD-9452-CA8DA257F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2039" y="2733676"/>
              <a:ext cx="958800" cy="525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val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Rectangle 21">
              <a:extLst>
                <a:ext uri="{FF2B5EF4-FFF2-40B4-BE49-F238E27FC236}">
                  <a16:creationId xmlns:a16="http://schemas.microsoft.com/office/drawing/2014/main" id="{FE53D232-703C-4087-BD5E-D6A55A869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8738" y="2704339"/>
              <a:ext cx="1250950" cy="525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2800" b="1" i="1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val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Rectangle 23">
              <a:extLst>
                <a:ext uri="{FF2B5EF4-FFF2-40B4-BE49-F238E27FC236}">
                  <a16:creationId xmlns:a16="http://schemas.microsoft.com/office/drawing/2014/main" id="{101D8694-85D0-421C-919F-4ED7A7D76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901" y="1775968"/>
              <a:ext cx="13462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val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Line 24">
              <a:extLst>
                <a:ext uri="{FF2B5EF4-FFF2-40B4-BE49-F238E27FC236}">
                  <a16:creationId xmlns:a16="http://schemas.microsoft.com/office/drawing/2014/main" id="{F59F9031-FB39-4BEA-B743-5F57ACCB56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94907" y="2305050"/>
              <a:ext cx="1150938" cy="439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54" name="Line 26">
              <a:extLst>
                <a:ext uri="{FF2B5EF4-FFF2-40B4-BE49-F238E27FC236}">
                  <a16:creationId xmlns:a16="http://schemas.microsoft.com/office/drawing/2014/main" id="{6CA995F2-97D6-4402-9BE8-AB422BD8C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8281" y="2302452"/>
              <a:ext cx="1316037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55" name="Rectangle 16">
              <a:extLst>
                <a:ext uri="{FF2B5EF4-FFF2-40B4-BE49-F238E27FC236}">
                  <a16:creationId xmlns:a16="http://schemas.microsoft.com/office/drawing/2014/main" id="{E36CC27D-B49D-4BAC-8E65-7C261FEFB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913" y="2750376"/>
              <a:ext cx="1417638" cy="525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2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val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Line 39">
              <a:extLst>
                <a:ext uri="{FF2B5EF4-FFF2-40B4-BE49-F238E27FC236}">
                  <a16:creationId xmlns:a16="http://schemas.microsoft.com/office/drawing/2014/main" id="{B1A07F63-F154-4D1C-811B-F8311E571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1665" y="2848832"/>
              <a:ext cx="8004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lg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49" name="Line 40">
              <a:extLst>
                <a:ext uri="{FF2B5EF4-FFF2-40B4-BE49-F238E27FC236}">
                  <a16:creationId xmlns:a16="http://schemas.microsoft.com/office/drawing/2014/main" id="{5E3E3F26-6725-4ECF-8648-BC70824CD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90390" y="2827377"/>
              <a:ext cx="107078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lg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56" name="Line 40">
              <a:extLst>
                <a:ext uri="{FF2B5EF4-FFF2-40B4-BE49-F238E27FC236}">
                  <a16:creationId xmlns:a16="http://schemas.microsoft.com/office/drawing/2014/main" id="{F442BD58-9100-412B-B220-2DE008708B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29769" y="2377762"/>
              <a:ext cx="0" cy="49973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lg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6659DF7A-0DD7-4E7E-92E8-8F3DBF6DBCDB}"/>
              </a:ext>
            </a:extLst>
          </p:cNvPr>
          <p:cNvSpPr/>
          <p:nvPr/>
        </p:nvSpPr>
        <p:spPr>
          <a:xfrm>
            <a:off x="4242450" y="510203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无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4833C35-1EF6-4CDE-9AE2-6E8D227041AF}"/>
              </a:ext>
            </a:extLst>
          </p:cNvPr>
          <p:cNvSpPr/>
          <p:nvPr/>
        </p:nvSpPr>
        <p:spPr bwMode="auto">
          <a:xfrm>
            <a:off x="7860121" y="166114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语法分析关注</a:t>
            </a:r>
            <a:endParaRPr kumimoji="0" lang="zh-CN" altLang="en-US" sz="37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50D2075-F87D-4D43-B9C8-2BDFB570B036}"/>
              </a:ext>
            </a:extLst>
          </p:cNvPr>
          <p:cNvCxnSpPr>
            <a:cxnSpLocks/>
          </p:cNvCxnSpPr>
          <p:nvPr/>
        </p:nvCxnSpPr>
        <p:spPr bwMode="auto">
          <a:xfrm flipV="1">
            <a:off x="8175549" y="2114676"/>
            <a:ext cx="284237" cy="531880"/>
          </a:xfrm>
          <a:prstGeom prst="line">
            <a:avLst/>
          </a:prstGeom>
          <a:ln w="25400">
            <a:solidFill>
              <a:srgbClr val="0000FF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29B9F34-BD9A-41D2-B128-B334EB0435AD}"/>
              </a:ext>
            </a:extLst>
          </p:cNvPr>
          <p:cNvSpPr/>
          <p:nvPr/>
        </p:nvSpPr>
        <p:spPr bwMode="auto">
          <a:xfrm>
            <a:off x="8744041" y="198118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语义分析关注</a:t>
            </a:r>
            <a:endParaRPr kumimoji="0" lang="zh-CN" altLang="en-US" sz="37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C2F1906-8890-41F7-A572-5BCDF38836BE}"/>
              </a:ext>
            </a:extLst>
          </p:cNvPr>
          <p:cNvCxnSpPr>
            <a:cxnSpLocks/>
          </p:cNvCxnSpPr>
          <p:nvPr/>
        </p:nvCxnSpPr>
        <p:spPr bwMode="auto">
          <a:xfrm flipV="1">
            <a:off x="9249750" y="2434716"/>
            <a:ext cx="93956" cy="277819"/>
          </a:xfrm>
          <a:prstGeom prst="line">
            <a:avLst/>
          </a:prstGeom>
          <a:ln w="25400">
            <a:solidFill>
              <a:srgbClr val="0000FF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54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0B86397D-4F64-467A-8E0C-0C143374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>
              <a:defRPr/>
            </a:pPr>
            <a:r>
              <a:rPr lang="en-US" altLang="zh-CN" sz="4000" i="1" spc="4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SDD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属性的求值顺序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8A9FCA8F-5E2F-4D29-B5E1-EDC19E5DF26C}"/>
              </a:ext>
            </a:extLst>
          </p:cNvPr>
          <p:cNvSpPr/>
          <p:nvPr/>
        </p:nvSpPr>
        <p:spPr>
          <a:xfrm>
            <a:off x="805520" y="1525380"/>
            <a:ext cx="503434" cy="1617869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428F9B4-5A04-4495-927F-88557D45E09F}"/>
              </a:ext>
            </a:extLst>
          </p:cNvPr>
          <p:cNvSpPr/>
          <p:nvPr/>
        </p:nvSpPr>
        <p:spPr>
          <a:xfrm>
            <a:off x="1209546" y="1323556"/>
            <a:ext cx="281381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/>
              <a:t>不含继承属性</a:t>
            </a:r>
            <a:r>
              <a:rPr lang="zh-CN" altLang="en-US" sz="2400" b="1" dirty="0"/>
              <a:t>（只有综合属性）</a:t>
            </a:r>
            <a:r>
              <a:rPr lang="zh-CN" altLang="en-US" sz="3200" b="1" dirty="0"/>
              <a:t>：</a:t>
            </a:r>
            <a:endParaRPr lang="en-US" altLang="zh-CN" sz="3200" b="1" dirty="0"/>
          </a:p>
          <a:p>
            <a:endParaRPr lang="zh-CN" altLang="en-US" sz="3200" b="1" dirty="0"/>
          </a:p>
          <a:p>
            <a:r>
              <a:rPr lang="zh-CN" altLang="en-US" sz="3200" b="1" dirty="0"/>
              <a:t>包含继承属性：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8FB23B3-41E8-42A4-81E1-1C1FD121AB1F}"/>
                  </a:ext>
                </a:extLst>
              </p:cNvPr>
              <p:cNvSpPr/>
              <p:nvPr/>
            </p:nvSpPr>
            <p:spPr>
              <a:xfrm>
                <a:off x="4211464" y="1323556"/>
                <a:ext cx="3086101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∀</m:t>
                    </m:r>
                  </m:oMath>
                </a14:m>
                <a:r>
                  <a:rPr lang="en-US" altLang="zh-CN" sz="3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 </a:t>
                </a:r>
                <a:r>
                  <a:rPr lang="en-US" altLang="zh-CN" sz="3000" b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bottom_up</a:t>
                </a:r>
                <a:r>
                  <a:rPr lang="zh-CN" altLang="en-US" sz="3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顺序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8FB23B3-41E8-42A4-81E1-1C1FD121A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464" y="1323556"/>
                <a:ext cx="3086101" cy="553998"/>
              </a:xfrm>
              <a:prstGeom prst="rect">
                <a:avLst/>
              </a:prstGeom>
              <a:blipFill>
                <a:blip r:embed="rId3"/>
                <a:stretch>
                  <a:fillRect t="-16484" r="-4150" b="-32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A810A731-A33F-4C93-9888-15C586F7F4B1}"/>
              </a:ext>
            </a:extLst>
          </p:cNvPr>
          <p:cNvSpPr/>
          <p:nvPr/>
        </p:nvSpPr>
        <p:spPr>
          <a:xfrm>
            <a:off x="4178109" y="2799134"/>
            <a:ext cx="441659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itchFamily="18" charset="0"/>
              </a:rPr>
              <a:t>不保证存在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itchFamily="18" charset="0"/>
              </a:rPr>
              <a:t>一个拓扑顺序</a:t>
            </a:r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FA79CB6-2D64-44E6-B1B3-B37D2926A83D}"/>
              </a:ext>
            </a:extLst>
          </p:cNvPr>
          <p:cNvGrpSpPr/>
          <p:nvPr/>
        </p:nvGrpSpPr>
        <p:grpSpPr>
          <a:xfrm>
            <a:off x="7872411" y="2395916"/>
            <a:ext cx="3914775" cy="1503277"/>
            <a:chOff x="7872411" y="1929191"/>
            <a:chExt cx="3914775" cy="150327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1E4E188-3C89-4723-8AAB-2236494010BB}"/>
                </a:ext>
              </a:extLst>
            </p:cNvPr>
            <p:cNvGrpSpPr/>
            <p:nvPr/>
          </p:nvGrpSpPr>
          <p:grpSpPr>
            <a:xfrm>
              <a:off x="7872411" y="1929191"/>
              <a:ext cx="3914775" cy="1503277"/>
              <a:chOff x="7872411" y="1929191"/>
              <a:chExt cx="3914775" cy="1503277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C598AB8A-87B4-4AA4-B395-D10550307620}"/>
                  </a:ext>
                </a:extLst>
              </p:cNvPr>
              <p:cNvGrpSpPr/>
              <p:nvPr/>
            </p:nvGrpSpPr>
            <p:grpSpPr>
              <a:xfrm>
                <a:off x="7872411" y="1929191"/>
                <a:ext cx="3914775" cy="1499809"/>
                <a:chOff x="7872411" y="1929191"/>
                <a:chExt cx="3914775" cy="1499809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300D9E23-573D-4DD4-8006-D758F8232ED5}"/>
                    </a:ext>
                  </a:extLst>
                </p:cNvPr>
                <p:cNvGrpSpPr/>
                <p:nvPr/>
              </p:nvGrpSpPr>
              <p:grpSpPr>
                <a:xfrm>
                  <a:off x="7872411" y="1929191"/>
                  <a:ext cx="3914775" cy="1499809"/>
                  <a:chOff x="5014913" y="1775968"/>
                  <a:chExt cx="3914775" cy="1499809"/>
                </a:xfrm>
              </p:grpSpPr>
              <p:sp>
                <p:nvSpPr>
                  <p:cNvPr id="9" name="Text Box 17">
                    <a:extLst>
                      <a:ext uri="{FF2B5EF4-FFF2-40B4-BE49-F238E27FC236}">
                        <a16:creationId xmlns:a16="http://schemas.microsoft.com/office/drawing/2014/main" id="{99D00F85-955B-44A3-B1D7-1A4D7B64EC8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22039" y="2733676"/>
                    <a:ext cx="958800" cy="52540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 type="none" w="lg" len="lg"/>
                      </a14:hiddenLine>
                    </a:ext>
                  </a:extLst>
                </p:spPr>
                <p:txBody>
                  <a:bodyPr wrap="square" lIns="90000" tIns="46800" rIns="90000" bIns="46800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kumimoji="1" lang="en-US" altLang="zh-CN" sz="2800" i="1" dirty="0" err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</a:rPr>
                      <a:t>B</a:t>
                    </a:r>
                    <a:r>
                      <a:rPr lang="en-US" altLang="zh-CN" sz="2800" dirty="0" err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a:t>.</a:t>
                    </a:r>
                    <a:r>
                      <a:rPr kumimoji="1" lang="en-US" altLang="zh-CN" sz="2800" i="1" dirty="0" err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val</a:t>
                    </a:r>
                    <a:endParaRPr kumimoji="1" lang="en-US" altLang="zh-CN" sz="280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" name="Rectangle 21">
                    <a:extLst>
                      <a:ext uri="{FF2B5EF4-FFF2-40B4-BE49-F238E27FC236}">
                        <a16:creationId xmlns:a16="http://schemas.microsoft.com/office/drawing/2014/main" id="{A25DD6BC-4D06-44A1-9883-A751651665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78738" y="2704339"/>
                    <a:ext cx="1250950" cy="52540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 type="none" w="lg" len="lg"/>
                      </a14:hiddenLine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kumimoji="1" lang="en-US" altLang="zh-CN" sz="2800" i="1" dirty="0" err="1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rPr>
                      <a:t>X</a:t>
                    </a:r>
                    <a:r>
                      <a:rPr kumimoji="1" lang="en-US" altLang="zh-CN" sz="2800" i="1" baseline="-25000" dirty="0" err="1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rPr>
                      <a:t>n</a:t>
                    </a:r>
                    <a:r>
                      <a:rPr lang="en-US" altLang="zh-CN" sz="2800" dirty="0" err="1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a:t>.</a:t>
                    </a:r>
                    <a:r>
                      <a:rPr kumimoji="1" lang="en-US" altLang="zh-CN" sz="2800" i="1" dirty="0" err="1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val</a:t>
                    </a:r>
                    <a:endParaRPr kumimoji="1" lang="en-US" altLang="zh-CN" sz="2800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" name="Rectangle 23">
                    <a:extLst>
                      <a:ext uri="{FF2B5EF4-FFF2-40B4-BE49-F238E27FC236}">
                        <a16:creationId xmlns:a16="http://schemas.microsoft.com/office/drawing/2014/main" id="{50592C34-ED07-4319-A698-C32DA17F4C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1901" y="1775968"/>
                    <a:ext cx="1346200" cy="5254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 type="none" w="lg" len="lg"/>
                      </a14:hiddenLine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sz="2800" i="1" dirty="0" err="1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A</a:t>
                    </a:r>
                    <a:r>
                      <a:rPr lang="en-US" altLang="zh-CN" sz="2800" dirty="0" err="1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a:t>.</a:t>
                    </a:r>
                    <a:r>
                      <a:rPr kumimoji="1" lang="en-US" altLang="zh-CN" sz="2800" i="1" dirty="0" err="1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val</a:t>
                    </a:r>
                    <a:endParaRPr kumimoji="1" lang="en-US" altLang="zh-CN" sz="28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" name="Line 24">
                    <a:extLst>
                      <a:ext uri="{FF2B5EF4-FFF2-40B4-BE49-F238E27FC236}">
                        <a16:creationId xmlns:a16="http://schemas.microsoft.com/office/drawing/2014/main" id="{FF8B2BD3-5226-4EC6-B832-FAA5D28B78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794907" y="2305050"/>
                    <a:ext cx="1150938" cy="43973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 dirty="0"/>
                  </a:p>
                </p:txBody>
              </p:sp>
              <p:sp>
                <p:nvSpPr>
                  <p:cNvPr id="13" name="Line 26">
                    <a:extLst>
                      <a:ext uri="{FF2B5EF4-FFF2-40B4-BE49-F238E27FC236}">
                        <a16:creationId xmlns:a16="http://schemas.microsoft.com/office/drawing/2014/main" id="{9BD1EF46-9D98-4E9C-A893-E455D683C3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968281" y="2302452"/>
                    <a:ext cx="1316037" cy="37782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" name="Rectangle 16">
                    <a:extLst>
                      <a:ext uri="{FF2B5EF4-FFF2-40B4-BE49-F238E27FC236}">
                        <a16:creationId xmlns:a16="http://schemas.microsoft.com/office/drawing/2014/main" id="{194AAD52-8ECE-4164-9874-2347711D4C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14913" y="2750376"/>
                    <a:ext cx="1417638" cy="52540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 type="none" w="lg" len="lg"/>
                      </a14:hiddenLine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sz="280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rPr>
                      <a:t>X</a:t>
                    </a:r>
                    <a:r>
                      <a:rPr kumimoji="1" lang="en-US" altLang="zh-CN" sz="2800" i="1" baseline="-25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rPr>
                      <a:t>1</a:t>
                    </a:r>
                    <a:r>
                      <a:rPr lang="en-US" altLang="zh-CN" sz="2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a:t>.</a:t>
                    </a:r>
                    <a:r>
                      <a:rPr kumimoji="1" lang="en-US" altLang="zh-CN" sz="280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val</a:t>
                    </a:r>
                    <a:endParaRPr kumimoji="1" lang="en-US" altLang="zh-CN" sz="2800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" name="Line 39">
                    <a:extLst>
                      <a:ext uri="{FF2B5EF4-FFF2-40B4-BE49-F238E27FC236}">
                        <a16:creationId xmlns:a16="http://schemas.microsoft.com/office/drawing/2014/main" id="{AB79BE50-CB51-43BA-A1E0-DF5A603C65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11665" y="2848832"/>
                    <a:ext cx="80047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prstDash val="lgDash"/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squar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" name="Line 40">
                    <a:extLst>
                      <a:ext uri="{FF2B5EF4-FFF2-40B4-BE49-F238E27FC236}">
                        <a16:creationId xmlns:a16="http://schemas.microsoft.com/office/drawing/2014/main" id="{7162DB58-1267-459E-8F86-6F85B866C0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190389" y="2808271"/>
                    <a:ext cx="95879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prstDash val="lgDash"/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square" lIns="90000" tIns="46800" rIns="90000" bIns="46800" anchor="ctr">
                    <a:spAutoFit/>
                  </a:bodyPr>
                  <a:lstStyle/>
                  <a:p>
                    <a:endParaRPr lang="zh-CN" altLang="en-US" dirty="0"/>
                  </a:p>
                </p:txBody>
              </p:sp>
              <p:sp>
                <p:nvSpPr>
                  <p:cNvPr id="17" name="Line 40">
                    <a:extLst>
                      <a:ext uri="{FF2B5EF4-FFF2-40B4-BE49-F238E27FC236}">
                        <a16:creationId xmlns:a16="http://schemas.microsoft.com/office/drawing/2014/main" id="{E8840872-48B8-4A69-B668-70EF447B43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929769" y="2377762"/>
                    <a:ext cx="0" cy="499738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prstDash val="lgDash"/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squar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" name="Line 39">
                  <a:extLst>
                    <a:ext uri="{FF2B5EF4-FFF2-40B4-BE49-F238E27FC236}">
                      <a16:creationId xmlns:a16="http://schemas.microsoft.com/office/drawing/2014/main" id="{8D0DE575-137C-4C5E-8CAF-C8EF62CBC5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763882" y="2607281"/>
                  <a:ext cx="962947" cy="34412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prstDash val="lgDash"/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squar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Line 39">
                  <a:extLst>
                    <a:ext uri="{FF2B5EF4-FFF2-40B4-BE49-F238E27FC236}">
                      <a16:creationId xmlns:a16="http://schemas.microsoft.com/office/drawing/2014/main" id="{180BDAB5-066E-4AEC-8D13-6B288787D7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9952484" y="2601692"/>
                  <a:ext cx="930562" cy="250281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prstDash val="lgDash"/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squar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Line 39">
                  <a:extLst>
                    <a:ext uri="{FF2B5EF4-FFF2-40B4-BE49-F238E27FC236}">
                      <a16:creationId xmlns:a16="http://schemas.microsoft.com/office/drawing/2014/main" id="{37EDC6E6-B700-4443-B9BD-7920390F53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9920209" y="2583995"/>
                  <a:ext cx="0" cy="37749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prstDash val="lgDash"/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squar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" name="Line 39">
                <a:extLst>
                  <a:ext uri="{FF2B5EF4-FFF2-40B4-BE49-F238E27FC236}">
                    <a16:creationId xmlns:a16="http://schemas.microsoft.com/office/drawing/2014/main" id="{FC4808FD-FC8E-4FAE-9635-76932C062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36000" y="3382963"/>
                <a:ext cx="800472" cy="0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75000"/>
                  </a:schemeClr>
                </a:solidFill>
                <a:prstDash val="lgDash"/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Line 40">
                <a:extLst>
                  <a:ext uri="{FF2B5EF4-FFF2-40B4-BE49-F238E27FC236}">
                    <a16:creationId xmlns:a16="http://schemas.microsoft.com/office/drawing/2014/main" id="{FE25C4BA-3F8E-476C-9713-B66B6B2C4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732561" y="3432468"/>
                <a:ext cx="837073" cy="0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75000"/>
                  </a:schemeClr>
                </a:solidFill>
                <a:prstDash val="lgDash"/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0000" tIns="46800" rIns="90000" bIns="46800" anchor="ctr">
                <a:sp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24" name="Line 40">
              <a:extLst>
                <a:ext uri="{FF2B5EF4-FFF2-40B4-BE49-F238E27FC236}">
                  <a16:creationId xmlns:a16="http://schemas.microsoft.com/office/drawing/2014/main" id="{4BECF5B7-AB4F-4623-8B2D-9256192E1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02272" y="2442706"/>
              <a:ext cx="958799" cy="381478"/>
            </a:xfrm>
            <a:prstGeom prst="lin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prstDash val="lg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5" name="Line 40">
              <a:extLst>
                <a:ext uri="{FF2B5EF4-FFF2-40B4-BE49-F238E27FC236}">
                  <a16:creationId xmlns:a16="http://schemas.microsoft.com/office/drawing/2014/main" id="{E990F156-01C9-4E4C-AD85-03890690D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11072" y="2441059"/>
              <a:ext cx="1250947" cy="369351"/>
            </a:xfrm>
            <a:prstGeom prst="lin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prstDash val="lg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0B86397D-4F64-467A-8E0C-0C143374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>
              <a:defRPr/>
            </a:pPr>
            <a:r>
              <a:rPr lang="zh-CN" altLang="en-US" sz="4000" spc="4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循环依赖</a:t>
            </a:r>
            <a:r>
              <a:rPr lang="en-US" altLang="zh-CN" sz="4000" i="1" spc="4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SDD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的判定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16FB33F-5F9D-4278-B126-4BF203434053}"/>
              </a:ext>
            </a:extLst>
          </p:cNvPr>
          <p:cNvGrpSpPr/>
          <p:nvPr/>
        </p:nvGrpSpPr>
        <p:grpSpPr>
          <a:xfrm>
            <a:off x="2524485" y="3707216"/>
            <a:ext cx="4720281" cy="1729946"/>
            <a:chOff x="5770605" y="1298487"/>
            <a:chExt cx="4720281" cy="1729946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3AD1942-0086-406E-B9F6-AA54EA12EE78}"/>
                </a:ext>
              </a:extLst>
            </p:cNvPr>
            <p:cNvSpPr/>
            <p:nvPr/>
          </p:nvSpPr>
          <p:spPr>
            <a:xfrm>
              <a:off x="5770605" y="1298487"/>
              <a:ext cx="4720281" cy="17299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C325399-36D5-4193-9EBB-9B2F9D766BB2}"/>
                </a:ext>
              </a:extLst>
            </p:cNvPr>
            <p:cNvSpPr/>
            <p:nvPr/>
          </p:nvSpPr>
          <p:spPr>
            <a:xfrm>
              <a:off x="6697361" y="1432592"/>
              <a:ext cx="314767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latin typeface="华文楷体" panose="02010600040101010101" pitchFamily="2" charset="-122"/>
                </a:rPr>
                <a:t>无循环依赖的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SDD</a:t>
              </a:r>
              <a:endParaRPr kumimoji="0" lang="zh-CN" altLang="en-US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599DB9B-C500-472C-A3D4-D8DCBDEA7A88}"/>
                </a:ext>
              </a:extLst>
            </p:cNvPr>
            <p:cNvSpPr/>
            <p:nvPr/>
          </p:nvSpPr>
          <p:spPr>
            <a:xfrm>
              <a:off x="6697361" y="1985984"/>
              <a:ext cx="2928551" cy="848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8D76E1F-C7B5-4DE0-8A83-576D9B76026F}"/>
                </a:ext>
              </a:extLst>
            </p:cNvPr>
            <p:cNvSpPr/>
            <p:nvPr/>
          </p:nvSpPr>
          <p:spPr>
            <a:xfrm>
              <a:off x="7452756" y="2003841"/>
              <a:ext cx="109196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S-SDD</a:t>
              </a:r>
            </a:p>
            <a:p>
              <a:pPr>
                <a:defRPr/>
              </a:pP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L-SDD</a:t>
              </a:r>
              <a:endParaRPr lang="zh-CN" altLang="en-US" sz="24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30" name="Rectangle 3">
            <a:extLst>
              <a:ext uri="{FF2B5EF4-FFF2-40B4-BE49-F238E27FC236}">
                <a16:creationId xmlns:a16="http://schemas.microsoft.com/office/drawing/2014/main" id="{89779154-6949-4FB2-80E0-2F4DA1728C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2491" y="1028574"/>
            <a:ext cx="11267017" cy="2233761"/>
          </a:xfrm>
        </p:spPr>
        <p:txBody>
          <a:bodyPr/>
          <a:lstStyle/>
          <a:p>
            <a:pPr marL="364050" indent="-364050" eaLnBrk="1" hangingPunct="1">
              <a:lnSpc>
                <a:spcPts val="5333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3733" b="1" dirty="0">
                <a:solidFill>
                  <a:schemeClr val="tx1"/>
                </a:solidFill>
                <a:cs typeface="Times New Roman" panose="02020603050405020304" pitchFamily="18" charset="0"/>
              </a:rPr>
              <a:t>很难（计算角度）</a:t>
            </a:r>
          </a:p>
          <a:p>
            <a:pPr marL="364050" indent="-364050" eaLnBrk="1" hangingPunct="1">
              <a:lnSpc>
                <a:spcPts val="5333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但能给出一组</a:t>
            </a:r>
            <a:r>
              <a:rPr kumimoji="1" lang="zh-CN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充分条件</a:t>
            </a:r>
            <a:r>
              <a:rPr kumimoji="1"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，满足这组充分条件的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kumimoji="1"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是无循环依赖的</a:t>
            </a:r>
          </a:p>
        </p:txBody>
      </p:sp>
    </p:spTree>
    <p:extLst>
      <p:ext uri="{BB962C8B-B14F-4D97-AF65-F5344CB8AC3E}">
        <p14:creationId xmlns:p14="http://schemas.microsoft.com/office/powerpoint/2010/main" val="355743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2DFB26B1-9964-4245-9E25-0B1821A64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1" y="1047751"/>
            <a:ext cx="11620500" cy="4301067"/>
          </a:xfrm>
        </p:spPr>
        <p:txBody>
          <a:bodyPr/>
          <a:lstStyle/>
          <a:p>
            <a:pPr marL="766743" lvl="1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3200" b="1" i="1" dirty="0">
                <a:solidFill>
                  <a:schemeClr val="tx1"/>
                </a:solidFill>
                <a:cs typeface="Times New Roman" pitchFamily="18" charset="0"/>
              </a:rPr>
              <a:t>S-SDD</a:t>
            </a: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：仅仅使用</a:t>
            </a:r>
            <a:r>
              <a:rPr lang="zh-CN" altLang="en-US" sz="3200" b="1" dirty="0">
                <a:solidFill>
                  <a:srgbClr val="0000FF"/>
                </a:solidFill>
                <a:cs typeface="Times New Roman" pitchFamily="18" charset="0"/>
              </a:rPr>
              <a:t>综合</a:t>
            </a: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属性的</a:t>
            </a:r>
            <a:r>
              <a:rPr lang="en-US" altLang="zh-CN" sz="3200" b="1" i="1" dirty="0">
                <a:solidFill>
                  <a:schemeClr val="tx1"/>
                </a:solidFill>
                <a:cs typeface="Times New Roman" pitchFamily="18" charset="0"/>
              </a:rPr>
              <a:t>SDD</a:t>
            </a:r>
          </a:p>
          <a:p>
            <a:pPr marL="766743" lvl="1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3200" b="1" i="1" dirty="0">
                <a:solidFill>
                  <a:schemeClr val="tx1"/>
                </a:solidFill>
                <a:cs typeface="Times New Roman" pitchFamily="18" charset="0"/>
              </a:rPr>
              <a:t>L-SDD</a:t>
            </a: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：</a:t>
            </a:r>
            <a:endParaRPr lang="zh-CN" altLang="en-US" sz="3200" b="1" dirty="0">
              <a:solidFill>
                <a:schemeClr val="tx1"/>
              </a:solidFill>
            </a:endParaRPr>
          </a:p>
          <a:p>
            <a:pPr marL="766743" lvl="1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7B17A5F-DA94-4921-806B-B313B3434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i="1" spc="4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000" i="1" spc="4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SDD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4000" i="1" spc="4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000" i="1" spc="4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SDD</a:t>
            </a:r>
            <a:endParaRPr kumimoji="1"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047737E8-C6DB-42E0-AD79-15BBCB75AA02}"/>
              </a:ext>
            </a:extLst>
          </p:cNvPr>
          <p:cNvSpPr/>
          <p:nvPr/>
        </p:nvSpPr>
        <p:spPr>
          <a:xfrm>
            <a:off x="1007533" y="2500741"/>
            <a:ext cx="404026" cy="114162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EA2CB0-9A56-4798-B409-5D9278183F4A}"/>
              </a:ext>
            </a:extLst>
          </p:cNvPr>
          <p:cNvSpPr/>
          <p:nvPr/>
        </p:nvSpPr>
        <p:spPr>
          <a:xfrm>
            <a:off x="1411559" y="2298916"/>
            <a:ext cx="28138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综合属性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继承属性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836167-D4F5-427F-A2DA-F74ABBEA654F}"/>
              </a:ext>
            </a:extLst>
          </p:cNvPr>
          <p:cNvSpPr/>
          <p:nvPr/>
        </p:nvSpPr>
        <p:spPr>
          <a:xfrm>
            <a:off x="4413477" y="2298916"/>
            <a:ext cx="24929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子节点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的属性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F7DAEFC-03C4-497E-8CE2-78020D4E52A7}"/>
              </a:ext>
            </a:extLst>
          </p:cNvPr>
          <p:cNvCxnSpPr>
            <a:cxnSpLocks/>
          </p:cNvCxnSpPr>
          <p:nvPr/>
        </p:nvCxnSpPr>
        <p:spPr>
          <a:xfrm flipH="1">
            <a:off x="3410436" y="2606395"/>
            <a:ext cx="96968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3F56EAE-2448-4187-852E-17E56BA6EA44}"/>
              </a:ext>
            </a:extLst>
          </p:cNvPr>
          <p:cNvSpPr/>
          <p:nvPr/>
        </p:nvSpPr>
        <p:spPr>
          <a:xfrm>
            <a:off x="4440952" y="2951765"/>
            <a:ext cx="3262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父节点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的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继承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属性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8A31B0B-42BE-49EC-8008-11429ED5F8C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347035" y="3604768"/>
            <a:ext cx="81327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BA3B9802-8872-468A-8BBB-A95FFD4066F1}"/>
              </a:ext>
            </a:extLst>
          </p:cNvPr>
          <p:cNvSpPr/>
          <p:nvPr/>
        </p:nvSpPr>
        <p:spPr>
          <a:xfrm>
            <a:off x="4407597" y="3647401"/>
            <a:ext cx="3262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左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兄弟节点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的属性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5DC6B667-5E9B-4436-A844-0A856E0AACC6}"/>
              </a:ext>
            </a:extLst>
          </p:cNvPr>
          <p:cNvSpPr/>
          <p:nvPr/>
        </p:nvSpPr>
        <p:spPr>
          <a:xfrm>
            <a:off x="4160311" y="3204245"/>
            <a:ext cx="404026" cy="80104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42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20" grpId="0"/>
      <p:bldP spid="23" grpId="0"/>
      <p:bldP spid="2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lnDef>
      <a:spPr bwMode="auto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7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3040</TotalTime>
  <Words>671</Words>
  <Application>Microsoft Office PowerPoint</Application>
  <PresentationFormat>宽屏</PresentationFormat>
  <Paragraphs>280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17</vt:i4>
      </vt:variant>
    </vt:vector>
  </HeadingPairs>
  <TitlesOfParts>
    <vt:vector size="38" baseType="lpstr">
      <vt:lpstr>等线</vt:lpstr>
      <vt:lpstr>黑体</vt:lpstr>
      <vt:lpstr>华文楷体</vt:lpstr>
      <vt:lpstr>楷体</vt:lpstr>
      <vt:lpstr>楷体_GB2312</vt:lpstr>
      <vt:lpstr>宋体</vt:lpstr>
      <vt:lpstr>宋体</vt:lpstr>
      <vt:lpstr>微软雅黑</vt:lpstr>
      <vt:lpstr>Arial</vt:lpstr>
      <vt:lpstr>Calibri</vt:lpstr>
      <vt:lpstr>Cambria Math</vt:lpstr>
      <vt:lpstr>Candara</vt:lpstr>
      <vt:lpstr>Symbol</vt:lpstr>
      <vt:lpstr>Tahoma</vt:lpstr>
      <vt:lpstr>Times New Roman</vt:lpstr>
      <vt:lpstr>Wingdings</vt:lpstr>
      <vt:lpstr>1_波形</vt:lpstr>
      <vt:lpstr>7_波形</vt:lpstr>
      <vt:lpstr>2_波形</vt:lpstr>
      <vt:lpstr>3_波形</vt:lpstr>
      <vt:lpstr>5_波形</vt:lpstr>
      <vt:lpstr>PowerPoint 演示文稿</vt:lpstr>
      <vt:lpstr>第8讲（语法制导翻译_1）要点</vt:lpstr>
      <vt:lpstr>语义分析要解决的问题</vt:lpstr>
      <vt:lpstr>语义分析要解决的问题</vt:lpstr>
      <vt:lpstr>语义属性</vt:lpstr>
      <vt:lpstr>语义属性</vt:lpstr>
      <vt:lpstr>SDD属性的求值顺序</vt:lpstr>
      <vt:lpstr>循环依赖SDD的判定</vt:lpstr>
      <vt:lpstr>S-SDD与L-SDD</vt:lpstr>
      <vt:lpstr>如何判断语义规则中定义的一个属性是综合属性还是继承属性？</vt:lpstr>
      <vt:lpstr>L-SDD的设计思路分析</vt:lpstr>
      <vt:lpstr>L-SDD的设计思路分析</vt:lpstr>
      <vt:lpstr>L-SDD的设计思路分析</vt:lpstr>
      <vt:lpstr>PowerPoint 演示文稿</vt:lpstr>
      <vt:lpstr>PowerPoint 演示文稿</vt:lpstr>
      <vt:lpstr>虚属性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预测分析表</dc:title>
  <dc:creator>tanyulei@hit.edu.cn</dc:creator>
  <cp:lastModifiedBy>ChenYin</cp:lastModifiedBy>
  <cp:revision>166</cp:revision>
  <dcterms:created xsi:type="dcterms:W3CDTF">2020-03-04T02:23:49Z</dcterms:created>
  <dcterms:modified xsi:type="dcterms:W3CDTF">2024-03-29T00:13:38Z</dcterms:modified>
</cp:coreProperties>
</file>