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04" r:id="rId1"/>
  </p:sldMasterIdLst>
  <p:notesMasterIdLst>
    <p:notesMasterId r:id="rId16"/>
  </p:notesMasterIdLst>
  <p:handoutMasterIdLst>
    <p:handoutMasterId r:id="rId17"/>
  </p:handoutMasterIdLst>
  <p:sldIdLst>
    <p:sldId id="656" r:id="rId2"/>
    <p:sldId id="753" r:id="rId3"/>
    <p:sldId id="727" r:id="rId4"/>
    <p:sldId id="757" r:id="rId5"/>
    <p:sldId id="728" r:id="rId6"/>
    <p:sldId id="766" r:id="rId7"/>
    <p:sldId id="733" r:id="rId8"/>
    <p:sldId id="765" r:id="rId9"/>
    <p:sldId id="711" r:id="rId10"/>
    <p:sldId id="712" r:id="rId11"/>
    <p:sldId id="762" r:id="rId12"/>
    <p:sldId id="735" r:id="rId13"/>
    <p:sldId id="754" r:id="rId14"/>
    <p:sldId id="739" r:id="rId15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F00FF"/>
    <a:srgbClr val="FF33CC"/>
    <a:srgbClr val="3333CC"/>
    <a:srgbClr val="FFFF99"/>
    <a:srgbClr val="FF99CC"/>
    <a:srgbClr val="FFCCCC"/>
    <a:srgbClr val="FF99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3622" autoAdjust="0"/>
  </p:normalViewPr>
  <p:slideViewPr>
    <p:cSldViewPr>
      <p:cViewPr varScale="1">
        <p:scale>
          <a:sx n="97" d="100"/>
          <a:sy n="97" d="100"/>
        </p:scale>
        <p:origin x="585" y="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2940" y="-8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085" cy="511486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0548" y="0"/>
            <a:ext cx="3077085" cy="511486"/>
          </a:xfrm>
          <a:prstGeom prst="rect">
            <a:avLst/>
          </a:prstGeom>
        </p:spPr>
        <p:txBody>
          <a:bodyPr vert="horz" lIns="94887" tIns="47444" rIns="94887" bIns="47444" rtlCol="0"/>
          <a:lstStyle>
            <a:lvl1pPr algn="r">
              <a:defRPr sz="1200"/>
            </a:lvl1pPr>
          </a:lstStyle>
          <a:p>
            <a:fld id="{C48AA596-337F-488F-89AF-E0E1B958A628}" type="datetimeFigureOut">
              <a:rPr lang="zh-CN" altLang="en-US" smtClean="0"/>
              <a:pPr/>
              <a:t>2023/2/21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494"/>
            <a:ext cx="3077085" cy="511485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0548" y="9721494"/>
            <a:ext cx="3077085" cy="511485"/>
          </a:xfrm>
          <a:prstGeom prst="rect">
            <a:avLst/>
          </a:prstGeom>
        </p:spPr>
        <p:txBody>
          <a:bodyPr vert="horz" lIns="94887" tIns="47444" rIns="94887" bIns="47444" rtlCol="0" anchor="b"/>
          <a:lstStyle>
            <a:lvl1pPr algn="r">
              <a:defRPr sz="1200"/>
            </a:lvl1pPr>
          </a:lstStyle>
          <a:p>
            <a:fld id="{4511AFB4-51AD-4D63-AAD5-8EFB9F200E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0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148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7" y="4861564"/>
            <a:ext cx="5679107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057">
              <a:defRPr sz="1300" smtClean="0">
                <a:latin typeface="Arial" pitchFamily="34" charset="0"/>
              </a:defRPr>
            </a:lvl1pPr>
          </a:lstStyle>
          <a:p>
            <a:pPr>
              <a:defRPr/>
            </a:pPr>
            <a:fld id="{9C248093-BC3A-480A-B4FF-423A595742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884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45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10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40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F6401E-EA17-4D07-B855-28725AEF3B1F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093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12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13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13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699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3FE6A-A07C-4F62-8FBF-E5DA1DFCF16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>
              <a:defRPr/>
            </a:pPr>
            <a:endParaRPr lang="en-US" altLang="zh-CN" b="0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2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2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>
              <a:defRPr/>
            </a:pPr>
            <a:endParaRPr lang="en-US" altLang="zh-CN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F6401E-EA17-4D07-B855-28725AEF3B1F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21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4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6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5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02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1" lang="zh-CN" altLang="en-US" dirty="0">
              <a:latin typeface="Arial" pitchFamily="34" charset="0"/>
            </a:endParaRPr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F6401E-EA17-4D07-B855-28725AEF3B1F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06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7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49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900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F6401E-EA17-4D07-B855-28725AEF3B1F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05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86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6988"/>
          </a:xfrm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1CF6401E-EA17-4D07-B855-28725AEF3B1F}" type="slidenum">
              <a:rPr lang="zh-CN" altLang="en-US">
                <a:latin typeface="Arial" pitchFamily="34" charset="0"/>
              </a:rPr>
              <a:pPr eaLnBrk="1" hangingPunct="1"/>
              <a:t>9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ABC3-7603-4C78-B3C4-AD83C1CB889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DB5C4-EDEC-409D-BB92-E8AE453AA2A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4044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4" y="1059583"/>
            <a:ext cx="8824831" cy="57606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9592" y="267494"/>
            <a:ext cx="7787208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3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EE61635-C8B6-452C-BD01-B454964319D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5" y="1368352"/>
            <a:ext cx="5927571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05" r:id="rId1"/>
    <p:sldLayoutId id="2147485606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baseline="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14758" y="1714494"/>
            <a:ext cx="4143372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第</a:t>
            </a:r>
            <a:r>
              <a:rPr lang="en-US" altLang="zh-CN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0</a:t>
            </a: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章 课程简介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857752" y="3072364"/>
            <a:ext cx="3443254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楷体" pitchFamily="49" charset="-122"/>
                <a:cs typeface="+mj-cs"/>
              </a:rPr>
              <a:t>哈尔滨工业大学  陈鄞</a:t>
            </a:r>
            <a:endParaRPr lang="en-US" altLang="zh-CN" sz="2000" b="1" dirty="0">
              <a:solidFill>
                <a:schemeClr val="bg1"/>
              </a:solidFill>
              <a:latin typeface="+mj-lt"/>
              <a:ea typeface="楷体" pitchFamily="49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1" dirty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Email: chenyin@hit.edu.cn </a:t>
            </a:r>
          </a:p>
          <a:p>
            <a:pPr lvl="0"/>
            <a:r>
              <a:rPr kumimoji="1" lang="en-US" altLang="zh-CN" sz="1600" b="1" i="1" dirty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Tel:      13936368045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57840" y="1344613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编译系统</a:t>
            </a:r>
            <a:endParaRPr lang="zh-CN" altLang="en-US" sz="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952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</a:rPr>
              <a:t>Alfred V. </a:t>
            </a:r>
            <a:r>
              <a:rPr lang="en-US" altLang="zh-CN" dirty="0" err="1">
                <a:solidFill>
                  <a:srgbClr val="0000FF"/>
                </a:solidFill>
              </a:rPr>
              <a:t>Aho</a:t>
            </a:r>
            <a:r>
              <a:rPr lang="en-US" altLang="zh-CN" dirty="0">
                <a:solidFill>
                  <a:schemeClr val="tx1"/>
                </a:solidFill>
              </a:rPr>
              <a:t>, Monica S. Lam, Ravi Sethi, </a:t>
            </a:r>
            <a:r>
              <a:rPr lang="en-US" altLang="zh-CN" dirty="0">
                <a:solidFill>
                  <a:srgbClr val="0000FF"/>
                </a:solidFill>
              </a:rPr>
              <a:t>Jeffrey D. Ullman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en-US" altLang="zh-CN" i="1" dirty="0">
                <a:solidFill>
                  <a:srgbClr val="FF0000"/>
                </a:solidFill>
              </a:rPr>
              <a:t>Compilers: Principles, Techniques and Tools </a:t>
            </a:r>
            <a:r>
              <a:rPr lang="en-US" altLang="zh-CN" dirty="0">
                <a:solidFill>
                  <a:schemeClr val="tx1"/>
                </a:solidFill>
              </a:rPr>
              <a:t>(Second Edition). Pearson Education, Inc. 2006</a:t>
            </a: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264" y="2169985"/>
            <a:ext cx="1628512" cy="1913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03E2B5-5FDD-4D08-BFB2-60BE4B622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526" y="2158308"/>
            <a:ext cx="3828539" cy="29151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FAC2A5C-FAFE-40A9-B03D-3D84AC9C4084}"/>
              </a:ext>
            </a:extLst>
          </p:cNvPr>
          <p:cNvSpPr txBox="1"/>
          <p:nvPr/>
        </p:nvSpPr>
        <p:spPr>
          <a:xfrm>
            <a:off x="4139952" y="4706729"/>
            <a:ext cx="19278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2020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年图灵奖得主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7AE127-C3A5-0473-29C0-7C2D39A058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" y="2139636"/>
            <a:ext cx="2898141" cy="1943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DEE15A-11D8-B848-BF8C-C65E9A52EA4B}"/>
              </a:ext>
            </a:extLst>
          </p:cNvPr>
          <p:cNvSpPr txBox="1"/>
          <p:nvPr/>
        </p:nvSpPr>
        <p:spPr>
          <a:xfrm>
            <a:off x="383137" y="4083511"/>
            <a:ext cx="4188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1977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年                       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1986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年                      </a:t>
            </a:r>
            <a:r>
              <a:rPr kumimoji="1" lang="zh-CN" altLang="en-US" sz="1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en-US" altLang="zh-CN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2006</a:t>
            </a:r>
            <a:r>
              <a:rPr kumimoji="1" lang="zh-CN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年</a:t>
            </a:r>
            <a:endParaRPr kumimoji="1" lang="en-US" altLang="zh-CN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7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</a:rPr>
              <a:t>实验教材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《</a:t>
            </a:r>
            <a:r>
              <a:rPr lang="zh-CN" altLang="en-US" dirty="0">
                <a:solidFill>
                  <a:schemeClr val="tx1"/>
                </a:solidFill>
              </a:rPr>
              <a:t>编译原理实践与指导教程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  <a:r>
              <a:rPr lang="zh-CN" altLang="en-US" dirty="0">
                <a:solidFill>
                  <a:schemeClr val="tx1"/>
                </a:solidFill>
              </a:rPr>
              <a:t>许畅 陈嘉 朱晓瑞编著 机械工业出版社，</a:t>
            </a:r>
            <a:r>
              <a:rPr lang="en-US" altLang="zh-CN" dirty="0">
                <a:solidFill>
                  <a:schemeClr val="tx1"/>
                </a:solidFill>
              </a:rPr>
              <a:t>2015.6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C00E6D5-E3D8-4FBE-8A65-054A108A52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178506"/>
            <a:ext cx="1853870" cy="278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MOOC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各讲与教材对应关系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8665"/>
              </p:ext>
            </p:extLst>
          </p:nvPr>
        </p:nvGraphicFramePr>
        <p:xfrm>
          <a:off x="899592" y="843558"/>
          <a:ext cx="540060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631">
                <a:tc>
                  <a:txBody>
                    <a:bodyPr/>
                    <a:lstStyle/>
                    <a:p>
                      <a:r>
                        <a:rPr lang="en-US" altLang="zh-CN" sz="1300" dirty="0"/>
                        <a:t>MOOC</a:t>
                      </a:r>
                      <a:endParaRPr lang="zh-CN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3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教材（龙书本科教学版）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：绪论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Lecture2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：程序设计语言及其文法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3.2.1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3.2.2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Lecture3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：词法分析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Lecture4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4.3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Lecture5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4.3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Lecture6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4.5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Lecture7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：语法分析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4.7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4.8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4.9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Lecture8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：语法制导翻译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Lecture9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：语法制导翻译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5.4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Lecture10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：语法制导翻译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Lecture11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Lecture12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6.4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Lecture13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6.6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Lecture14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：中间代码生成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6.7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6.8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6.9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Lecture15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：运行存储分配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Lecture16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_1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8.4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Lecture17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_2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</a:t>
                      </a:r>
                      <a:r>
                        <a:rPr lang="en-US" alt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Lecture18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_3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9.2.5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9.2.6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Lecture19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：代码优化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_4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9.5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Lecture20</a:t>
                      </a:r>
                      <a:r>
                        <a:rPr lang="zh-CN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：代码生成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8.1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8.2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8.6</a:t>
                      </a:r>
                      <a:r>
                        <a:rPr lang="zh-CN" altLang="en-US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GB" sz="13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8.7</a:t>
                      </a:r>
                      <a:endParaRPr lang="zh-CN" sz="13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4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</a:rPr>
              <a:t>学号前面加上“</a:t>
            </a:r>
            <a:r>
              <a:rPr lang="en-US" altLang="zh-CN" sz="2800" b="1" dirty="0">
                <a:solidFill>
                  <a:schemeClr val="tx1"/>
                </a:solidFill>
              </a:rPr>
              <a:t>hit”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例如：张三的学号为 </a:t>
            </a:r>
            <a:r>
              <a:rPr lang="en-US" altLang="zh-CN" sz="2400" b="1" dirty="0">
                <a:solidFill>
                  <a:schemeClr val="tx1"/>
                </a:solidFill>
              </a:rPr>
              <a:t>180310501</a:t>
            </a:r>
            <a:r>
              <a:rPr lang="zh-CN" altLang="en-US" sz="2400" b="1" dirty="0">
                <a:solidFill>
                  <a:schemeClr val="tx1"/>
                </a:solidFill>
              </a:rPr>
              <a:t>，则其昵称为“</a:t>
            </a:r>
            <a:r>
              <a:rPr lang="en-US" altLang="zh-CN" sz="2400" b="1" dirty="0">
                <a:solidFill>
                  <a:schemeClr val="tx1"/>
                </a:solidFill>
              </a:rPr>
              <a:t>hit180310501”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例如：李四的学号为</a:t>
            </a:r>
            <a:r>
              <a:rPr lang="en-US" altLang="zh-CN" sz="2400" b="1" dirty="0">
                <a:solidFill>
                  <a:schemeClr val="tx1"/>
                </a:solidFill>
              </a:rPr>
              <a:t>180310205</a:t>
            </a:r>
            <a:r>
              <a:rPr lang="zh-CN" altLang="en-US" sz="2400" b="1" dirty="0">
                <a:solidFill>
                  <a:schemeClr val="tx1"/>
                </a:solidFill>
              </a:rPr>
              <a:t>，则其昵称为“</a:t>
            </a:r>
            <a:r>
              <a:rPr lang="en-US" altLang="zh-CN" sz="2400" b="1" dirty="0">
                <a:solidFill>
                  <a:schemeClr val="tx1"/>
                </a:solidFill>
              </a:rPr>
              <a:t>hit180310205”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注：</a:t>
            </a:r>
            <a:r>
              <a:rPr lang="zh-CN" altLang="en-US" sz="2800" b="1" dirty="0">
                <a:solidFill>
                  <a:schemeClr val="tx1"/>
                </a:solidFill>
              </a:rPr>
              <a:t>本课程按照“昵称”处理成绩。如果未按此规则命名，将可能导致成绩按</a:t>
            </a:r>
            <a:r>
              <a:rPr lang="en-US" altLang="zh-CN" sz="2800" b="1" dirty="0">
                <a:solidFill>
                  <a:schemeClr val="tx1"/>
                </a:solidFill>
              </a:rPr>
              <a:t>0</a:t>
            </a:r>
            <a:r>
              <a:rPr lang="zh-CN" altLang="en-US" sz="2800" b="1" dirty="0">
                <a:solidFill>
                  <a:schemeClr val="tx1"/>
                </a:solidFill>
              </a:rPr>
              <a:t>分处理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爱课程网账号昵称的命名规则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50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G:\QQ截图201607142012副本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5152203"/>
          </a:xfrm>
          <a:prstGeom prst="rect">
            <a:avLst/>
          </a:prstGeom>
          <a:noFill/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148064" y="1714494"/>
            <a:ext cx="2952328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fontAlgn="auto">
              <a:spcAft>
                <a:spcPts val="0"/>
              </a:spcAft>
              <a:defRPr/>
            </a:pPr>
            <a:r>
              <a:rPr lang="zh-CN" altLang="en-US" sz="3500" spc="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结束</a:t>
            </a:r>
            <a:endParaRPr lang="en-US" altLang="zh-CN" sz="3500" spc="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507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课程基本信息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8284993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课程编号：</a:t>
            </a:r>
            <a:r>
              <a:rPr lang="en-US" altLang="zh-CN" b="1" dirty="0">
                <a:solidFill>
                  <a:schemeClr val="tx1"/>
                </a:solidFill>
              </a:rPr>
              <a:t>CS33502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课程名称：编译系统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英文名称：</a:t>
            </a:r>
            <a:r>
              <a:rPr lang="en-US" altLang="zh-CN" b="1" dirty="0">
                <a:solidFill>
                  <a:schemeClr val="tx1"/>
                </a:solidFill>
              </a:rPr>
              <a:t>SYSTEMS OF COMPILING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总学时： </a:t>
            </a:r>
            <a:r>
              <a:rPr lang="en-US" altLang="zh-CN" b="1" dirty="0">
                <a:solidFill>
                  <a:schemeClr val="tx1"/>
                </a:solidFill>
              </a:rPr>
              <a:t>48</a:t>
            </a:r>
            <a:r>
              <a:rPr lang="zh-CN" altLang="en-US" b="1" dirty="0">
                <a:solidFill>
                  <a:schemeClr val="tx1"/>
                </a:solidFill>
              </a:rPr>
              <a:t>   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理论：</a:t>
            </a:r>
            <a:r>
              <a:rPr lang="en-US" altLang="zh-CN" sz="2000" b="1" dirty="0">
                <a:solidFill>
                  <a:schemeClr val="tx1"/>
                </a:solidFill>
              </a:rPr>
              <a:t>40</a:t>
            </a:r>
            <a:r>
              <a:rPr lang="zh-CN" altLang="en-US" sz="2000" b="1" dirty="0">
                <a:solidFill>
                  <a:schemeClr val="tx1"/>
                </a:solidFill>
              </a:rPr>
              <a:t> 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实验：</a:t>
            </a:r>
            <a:r>
              <a:rPr lang="en-US" altLang="zh-CN" sz="2000" b="1" dirty="0">
                <a:solidFill>
                  <a:schemeClr val="tx1"/>
                </a:solidFill>
              </a:rPr>
              <a:t>8 </a:t>
            </a:r>
            <a:r>
              <a:rPr lang="zh-CN" altLang="en-US" sz="2000" b="1" dirty="0">
                <a:solidFill>
                  <a:schemeClr val="tx1"/>
                </a:solidFill>
              </a:rPr>
              <a:t>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总学分：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41D678-1C2C-8933-5EA0-D7F53F659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654" y="1398482"/>
            <a:ext cx="2337346" cy="372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7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课程教学模式：线上</a:t>
            </a:r>
            <a:r>
              <a:rPr lang="en-US" altLang="zh-CN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线下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8284993" cy="3888025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中国大学</a:t>
            </a:r>
            <a:r>
              <a:rPr lang="en-US" altLang="zh-CN" b="1" dirty="0">
                <a:solidFill>
                  <a:schemeClr val="tx1"/>
                </a:solidFill>
              </a:rPr>
              <a:t>MOOC</a:t>
            </a:r>
            <a:r>
              <a:rPr lang="zh-CN" altLang="en-US" b="1" dirty="0">
                <a:solidFill>
                  <a:schemeClr val="tx1"/>
                </a:solidFill>
              </a:rPr>
              <a:t>平台：</a:t>
            </a:r>
            <a:r>
              <a:rPr lang="en-US" altLang="zh-CN" b="1" dirty="0">
                <a:solidFill>
                  <a:schemeClr val="tx1"/>
                </a:solidFill>
              </a:rPr>
              <a:t>《</a:t>
            </a:r>
            <a:r>
              <a:rPr lang="zh-CN" altLang="en-US" b="1" dirty="0">
                <a:solidFill>
                  <a:schemeClr val="tx1"/>
                </a:solidFill>
              </a:rPr>
              <a:t>编译系统</a:t>
            </a:r>
            <a:r>
              <a:rPr lang="en-US" altLang="zh-CN" b="1" dirty="0">
                <a:solidFill>
                  <a:schemeClr val="tx1"/>
                </a:solidFill>
              </a:rPr>
              <a:t>2023</a:t>
            </a:r>
            <a:r>
              <a:rPr lang="zh-CN" altLang="en-US" b="1" dirty="0">
                <a:solidFill>
                  <a:schemeClr val="tx1"/>
                </a:solidFill>
              </a:rPr>
              <a:t>春</a:t>
            </a:r>
            <a:r>
              <a:rPr lang="en-US" altLang="zh-CN" b="1" dirty="0">
                <a:solidFill>
                  <a:schemeClr val="tx1"/>
                </a:solidFill>
              </a:rPr>
              <a:t>》SPOC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662A45-42EA-D830-6844-6ADE9B296CC5}"/>
              </a:ext>
            </a:extLst>
          </p:cNvPr>
          <p:cNvSpPr txBox="1">
            <a:spLocks/>
          </p:cNvSpPr>
          <p:nvPr/>
        </p:nvSpPr>
        <p:spPr>
          <a:xfrm>
            <a:off x="971600" y="4269061"/>
            <a:ext cx="2688238" cy="4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2000"/>
              </a:lnSpc>
              <a:spcAft>
                <a:spcPts val="0"/>
              </a:spcAft>
              <a:buClrTx/>
              <a:buNone/>
            </a:pPr>
            <a:r>
              <a:rPr lang="zh-CN" altLang="en-US" sz="1600" b="1" dirty="0">
                <a:solidFill>
                  <a:srgbClr val="FF0000"/>
                </a:solidFill>
              </a:rPr>
              <a:t>选课密码</a:t>
            </a:r>
            <a:r>
              <a:rPr lang="en-US" altLang="zh-CN" sz="1600" b="1" dirty="0">
                <a:solidFill>
                  <a:srgbClr val="FF0000"/>
                </a:solidFill>
              </a:rPr>
              <a:t>hit2023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5391F8-D633-DF2C-2E93-AB2BF8BC1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22063"/>
            <a:ext cx="5256584" cy="20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5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6732240" y="1718868"/>
            <a:ext cx="2232249" cy="1584176"/>
          </a:xfrm>
        </p:spPr>
        <p:txBody>
          <a:bodyPr>
            <a:normAutofit/>
          </a:bodyPr>
          <a:lstStyle/>
          <a:p>
            <a:pPr>
              <a:lnSpc>
                <a:spcPts val="2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</a:rPr>
              <a:t>视频观看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ts val="2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</a:rPr>
              <a:t>测验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ts val="2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</a:rPr>
              <a:t>讲义</a:t>
            </a:r>
            <a:r>
              <a:rPr lang="en-US" altLang="zh-CN" sz="1600" b="1" dirty="0">
                <a:solidFill>
                  <a:schemeClr val="tx1"/>
                </a:solidFill>
              </a:rPr>
              <a:t>/</a:t>
            </a:r>
            <a:r>
              <a:rPr lang="zh-CN" altLang="en-US" sz="1600" b="1" dirty="0">
                <a:solidFill>
                  <a:schemeClr val="tx1"/>
                </a:solidFill>
              </a:rPr>
              <a:t>习题下载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ts val="2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rgbClr val="FF0000"/>
                </a:solidFill>
              </a:rPr>
              <a:t>实验提交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ts val="2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600" b="1" dirty="0">
                <a:solidFill>
                  <a:schemeClr val="tx1"/>
                </a:solidFill>
              </a:rPr>
              <a:t>……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SPOC</a:t>
            </a: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CAA5661-488B-4437-A2FA-648FA76DB58A}"/>
              </a:ext>
            </a:extLst>
          </p:cNvPr>
          <p:cNvSpPr txBox="1"/>
          <p:nvPr/>
        </p:nvSpPr>
        <p:spPr>
          <a:xfrm>
            <a:off x="5328223" y="4737506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B4F60C1-1C48-91D2-9AB4-16ACDAD5F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1152476"/>
            <a:ext cx="5122749" cy="33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2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4231567" cy="3888025"/>
          </a:xfrm>
        </p:spPr>
        <p:txBody>
          <a:bodyPr>
            <a:normAutofit/>
          </a:bodyPr>
          <a:lstStyle/>
          <a:p>
            <a:pPr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课件（</a:t>
            </a:r>
            <a:r>
              <a:rPr lang="en-US" altLang="zh-CN" sz="1800" b="1" dirty="0">
                <a:solidFill>
                  <a:schemeClr val="tx1"/>
                </a:solidFill>
              </a:rPr>
              <a:t>20</a:t>
            </a:r>
            <a:r>
              <a:rPr lang="zh-CN" altLang="en-US" sz="1800" b="1" dirty="0">
                <a:solidFill>
                  <a:schemeClr val="tx1"/>
                </a:solidFill>
              </a:rPr>
              <a:t>讲）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700" b="1" dirty="0">
                <a:solidFill>
                  <a:schemeClr val="tx1"/>
                </a:solidFill>
              </a:rPr>
              <a:t>课程视频</a:t>
            </a:r>
            <a:endParaRPr lang="en-US" altLang="zh-CN" sz="1700" b="1" dirty="0">
              <a:solidFill>
                <a:schemeClr val="tx1"/>
              </a:solidFill>
            </a:endParaRP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700" b="1" dirty="0">
                <a:solidFill>
                  <a:schemeClr val="tx1"/>
                </a:solidFill>
              </a:rPr>
              <a:t>课程讲义</a:t>
            </a:r>
            <a:endParaRPr lang="en-US" altLang="zh-CN" sz="1700" b="1" dirty="0">
              <a:solidFill>
                <a:schemeClr val="tx1"/>
              </a:solidFill>
            </a:endParaRP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700" b="1" dirty="0">
                <a:solidFill>
                  <a:schemeClr val="tx1"/>
                </a:solidFill>
              </a:rPr>
              <a:t>模拟练习题</a:t>
            </a:r>
            <a:endParaRPr lang="en-US" altLang="zh-CN" sz="1700" b="1" dirty="0">
              <a:solidFill>
                <a:schemeClr val="tx1"/>
              </a:solidFill>
            </a:endParaRP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700" b="1" dirty="0">
                <a:solidFill>
                  <a:schemeClr val="tx1"/>
                </a:solidFill>
              </a:rPr>
              <a:t>测验</a:t>
            </a:r>
            <a:endParaRPr lang="en-US" altLang="zh-CN" sz="1700" b="1" dirty="0">
              <a:solidFill>
                <a:schemeClr val="tx1"/>
              </a:solidFill>
            </a:endParaRPr>
          </a:p>
          <a:p>
            <a:pPr lvl="2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1"/>
                </a:solidFill>
              </a:rPr>
              <a:t>随机产生</a:t>
            </a:r>
            <a:r>
              <a:rPr lang="en-US" altLang="zh-CN" sz="1600" b="1" dirty="0">
                <a:solidFill>
                  <a:schemeClr val="tx1"/>
                </a:solidFill>
              </a:rPr>
              <a:t>6 </a:t>
            </a:r>
            <a:r>
              <a:rPr lang="zh-CN" altLang="en-US" sz="1600" b="1" dirty="0">
                <a:solidFill>
                  <a:schemeClr val="tx1"/>
                </a:solidFill>
              </a:rPr>
              <a:t>道题，每题</a:t>
            </a:r>
            <a:r>
              <a:rPr lang="en-US" altLang="zh-CN" sz="1600" b="1" dirty="0">
                <a:solidFill>
                  <a:schemeClr val="tx1"/>
                </a:solidFill>
              </a:rPr>
              <a:t>0.5</a:t>
            </a:r>
            <a:r>
              <a:rPr lang="zh-CN" altLang="en-US" sz="1600" b="1" dirty="0">
                <a:solidFill>
                  <a:schemeClr val="tx1"/>
                </a:solidFill>
              </a:rPr>
              <a:t>分，在限定时间内提交，</a:t>
            </a:r>
            <a:r>
              <a:rPr lang="en-US" altLang="zh-CN" sz="1600" b="1" dirty="0">
                <a:solidFill>
                  <a:schemeClr val="tx1"/>
                </a:solidFill>
              </a:rPr>
              <a:t>20</a:t>
            </a:r>
            <a:r>
              <a:rPr lang="zh-CN" altLang="en-US" sz="1600" b="1" dirty="0">
                <a:solidFill>
                  <a:schemeClr val="tx1"/>
                </a:solidFill>
              </a:rPr>
              <a:t>讲共计</a:t>
            </a:r>
            <a:r>
              <a:rPr lang="en-US" altLang="zh-CN" sz="1600" b="1" dirty="0">
                <a:solidFill>
                  <a:schemeClr val="tx1"/>
                </a:solidFill>
              </a:rPr>
              <a:t>60</a:t>
            </a:r>
            <a:r>
              <a:rPr lang="zh-CN" altLang="en-US" sz="1600" b="1" dirty="0">
                <a:solidFill>
                  <a:schemeClr val="tx1"/>
                </a:solidFill>
              </a:rPr>
              <a:t>分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期末考试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700" b="1" dirty="0">
                <a:solidFill>
                  <a:schemeClr val="tx1"/>
                </a:solidFill>
              </a:rPr>
              <a:t>随机产生</a:t>
            </a:r>
            <a:r>
              <a:rPr lang="en-US" altLang="zh-CN" sz="1700" b="1" dirty="0">
                <a:solidFill>
                  <a:schemeClr val="tx1"/>
                </a:solidFill>
              </a:rPr>
              <a:t>30</a:t>
            </a:r>
            <a:r>
              <a:rPr lang="zh-CN" altLang="en-US" sz="1700" b="1" dirty="0">
                <a:solidFill>
                  <a:schemeClr val="tx1"/>
                </a:solidFill>
              </a:rPr>
              <a:t>题，每题</a:t>
            </a:r>
            <a:r>
              <a:rPr lang="en-US" altLang="zh-CN" sz="1700" b="1" dirty="0">
                <a:solidFill>
                  <a:schemeClr val="tx1"/>
                </a:solidFill>
              </a:rPr>
              <a:t>1</a:t>
            </a:r>
            <a:r>
              <a:rPr lang="zh-CN" altLang="en-US" sz="1700" b="1" dirty="0">
                <a:solidFill>
                  <a:schemeClr val="tx1"/>
                </a:solidFill>
              </a:rPr>
              <a:t>分，共计</a:t>
            </a:r>
            <a:r>
              <a:rPr lang="en-US" altLang="zh-CN" sz="1700" b="1" dirty="0">
                <a:solidFill>
                  <a:schemeClr val="tx1"/>
                </a:solidFill>
              </a:rPr>
              <a:t>30</a:t>
            </a:r>
            <a:r>
              <a:rPr lang="zh-CN" altLang="en-US" sz="1700" b="1" dirty="0">
                <a:solidFill>
                  <a:schemeClr val="tx1"/>
                </a:solidFill>
              </a:rPr>
              <a:t>分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</a:rPr>
              <a:t>课程讨论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lvl="1">
              <a:lnSpc>
                <a:spcPts val="2000"/>
              </a:lnSpc>
              <a:buClrTx/>
              <a:buFont typeface="Wingdings" pitchFamily="2" charset="2"/>
              <a:buChar char="Ø"/>
            </a:pPr>
            <a:r>
              <a:rPr lang="zh-CN" altLang="en-US" sz="1700" b="1" dirty="0">
                <a:solidFill>
                  <a:schemeClr val="tx1"/>
                </a:solidFill>
              </a:rPr>
              <a:t>在“课堂交流区”中选择至少</a:t>
            </a:r>
            <a:r>
              <a:rPr lang="en-US" altLang="zh-CN" sz="1700" b="1" dirty="0">
                <a:solidFill>
                  <a:schemeClr val="tx1"/>
                </a:solidFill>
              </a:rPr>
              <a:t>10</a:t>
            </a:r>
            <a:r>
              <a:rPr lang="zh-CN" altLang="en-US" sz="1700" b="1" dirty="0">
                <a:solidFill>
                  <a:schemeClr val="tx1"/>
                </a:solidFill>
              </a:rPr>
              <a:t>个讨论题目进回复，则获得讨论分</a:t>
            </a:r>
            <a:r>
              <a:rPr lang="en-US" altLang="zh-CN" sz="1700" b="1" dirty="0">
                <a:solidFill>
                  <a:schemeClr val="tx1"/>
                </a:solidFill>
              </a:rPr>
              <a:t>10</a:t>
            </a:r>
            <a:r>
              <a:rPr lang="zh-CN" altLang="en-US" sz="1700" b="1" dirty="0">
                <a:solidFill>
                  <a:schemeClr val="tx1"/>
                </a:solidFill>
              </a:rPr>
              <a:t>分</a:t>
            </a:r>
            <a:endParaRPr lang="en-US" altLang="zh-CN" sz="17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SPOC</a:t>
            </a:r>
            <a:r>
              <a:rPr lang="zh-CN" altLang="en-US" sz="3000" spc="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79" y="687450"/>
            <a:ext cx="3569859" cy="425828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83768" y="105811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提前一周发布</a:t>
            </a:r>
          </a:p>
        </p:txBody>
      </p:sp>
      <p:sp>
        <p:nvSpPr>
          <p:cNvPr id="3" name="矩形 2"/>
          <p:cNvSpPr/>
          <p:nvPr/>
        </p:nvSpPr>
        <p:spPr>
          <a:xfrm>
            <a:off x="2051720" y="228371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可以有两次测验机会</a:t>
            </a:r>
          </a:p>
        </p:txBody>
      </p:sp>
    </p:spTree>
    <p:extLst>
      <p:ext uri="{BB962C8B-B14F-4D97-AF65-F5344CB8AC3E}">
        <p14:creationId xmlns:p14="http://schemas.microsoft.com/office/powerpoint/2010/main" val="55407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课前预习</a:t>
            </a:r>
            <a:r>
              <a:rPr lang="en-US" altLang="zh-CN" sz="2800" dirty="0">
                <a:solidFill>
                  <a:schemeClr val="tx1"/>
                </a:solidFill>
              </a:rPr>
              <a:t>/</a:t>
            </a:r>
            <a:r>
              <a:rPr lang="zh-CN" altLang="en-US" sz="2800" dirty="0">
                <a:solidFill>
                  <a:schemeClr val="tx1"/>
                </a:solidFill>
              </a:rPr>
              <a:t>自学部分（</a:t>
            </a:r>
            <a:r>
              <a:rPr lang="en-US" altLang="zh-CN" sz="2800" dirty="0">
                <a:solidFill>
                  <a:schemeClr val="tx1"/>
                </a:solidFill>
              </a:rPr>
              <a:t>SPOC</a:t>
            </a:r>
            <a:r>
              <a:rPr lang="zh-CN" altLang="en-US" sz="2800" dirty="0">
                <a:solidFill>
                  <a:schemeClr val="tx1"/>
                </a:solidFill>
              </a:rPr>
              <a:t>视频）</a:t>
            </a:r>
            <a:endParaRPr lang="zh-CN" altLang="en-US" sz="3000" spc="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2751BF3-ADD3-4D1F-857B-BFDD0501ED1A}"/>
              </a:ext>
            </a:extLst>
          </p:cNvPr>
          <p:cNvSpPr txBox="1">
            <a:spLocks/>
          </p:cNvSpPr>
          <p:nvPr/>
        </p:nvSpPr>
        <p:spPr>
          <a:xfrm>
            <a:off x="827584" y="843558"/>
            <a:ext cx="3563805" cy="4572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</a:rPr>
              <a:t>章 绪论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r>
              <a:rPr lang="zh-CN" altLang="en-US" sz="1400" b="1" dirty="0">
                <a:solidFill>
                  <a:srgbClr val="FF0000"/>
                </a:solidFill>
              </a:rPr>
              <a:t>章 语言及其文法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r>
              <a:rPr lang="zh-CN" altLang="en-US" sz="1400" b="1" dirty="0">
                <a:solidFill>
                  <a:srgbClr val="FF0000"/>
                </a:solidFill>
              </a:rPr>
              <a:t>章 词法分析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chemeClr val="tx1"/>
                </a:solidFill>
              </a:rPr>
              <a:t>第</a:t>
            </a:r>
            <a:r>
              <a:rPr lang="en-US" altLang="zh-CN" sz="1400" b="1" dirty="0">
                <a:solidFill>
                  <a:schemeClr val="tx1"/>
                </a:solidFill>
              </a:rPr>
              <a:t>5</a:t>
            </a:r>
            <a:r>
              <a:rPr lang="zh-CN" altLang="en-US" sz="1400" b="1" dirty="0">
                <a:solidFill>
                  <a:schemeClr val="tx1"/>
                </a:solidFill>
              </a:rPr>
              <a:t>章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5-1 </a:t>
            </a:r>
            <a:r>
              <a:rPr lang="zh-CN" altLang="en-US" sz="1200" b="1" dirty="0">
                <a:solidFill>
                  <a:srgbClr val="FF0000"/>
                </a:solidFill>
              </a:rPr>
              <a:t>语法制导翻译概述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5-2 </a:t>
            </a:r>
            <a:r>
              <a:rPr lang="zh-CN" altLang="en-US" sz="1200" b="1" dirty="0">
                <a:solidFill>
                  <a:srgbClr val="FF0000"/>
                </a:solidFill>
              </a:rPr>
              <a:t>语法制导定义</a:t>
            </a:r>
            <a:r>
              <a:rPr lang="en-US" altLang="zh-CN" sz="1200" b="1" dirty="0">
                <a:solidFill>
                  <a:srgbClr val="FF0000"/>
                </a:solidFill>
              </a:rPr>
              <a:t>SDD</a:t>
            </a: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5-3 SDD</a:t>
            </a:r>
            <a:r>
              <a:rPr lang="zh-CN" altLang="en-US" sz="1200" b="1" dirty="0">
                <a:solidFill>
                  <a:srgbClr val="FF0000"/>
                </a:solidFill>
              </a:rPr>
              <a:t>的求值顺序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5-4 S-</a:t>
            </a:r>
            <a:r>
              <a:rPr lang="zh-CN" altLang="en-US" sz="1200" b="1" dirty="0">
                <a:solidFill>
                  <a:srgbClr val="FF0000"/>
                </a:solidFill>
              </a:rPr>
              <a:t>属性定义与</a:t>
            </a:r>
            <a:r>
              <a:rPr lang="en-US" altLang="zh-CN" sz="1200" b="1" dirty="0">
                <a:solidFill>
                  <a:srgbClr val="FF0000"/>
                </a:solidFill>
              </a:rPr>
              <a:t>L-</a:t>
            </a:r>
            <a:r>
              <a:rPr lang="zh-CN" altLang="en-US" sz="1200" b="1" dirty="0">
                <a:solidFill>
                  <a:srgbClr val="FF0000"/>
                </a:solidFill>
              </a:rPr>
              <a:t>属性定义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chemeClr val="tx1"/>
                </a:solidFill>
              </a:rPr>
              <a:t>第</a:t>
            </a:r>
            <a:r>
              <a:rPr lang="en-US" altLang="zh-CN" sz="1400" b="1" dirty="0">
                <a:solidFill>
                  <a:schemeClr val="tx1"/>
                </a:solidFill>
              </a:rPr>
              <a:t>6</a:t>
            </a:r>
            <a:r>
              <a:rPr lang="zh-CN" altLang="en-US" sz="1400" b="1" dirty="0">
                <a:solidFill>
                  <a:schemeClr val="tx1"/>
                </a:solidFill>
              </a:rPr>
              <a:t>章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6-1 </a:t>
            </a:r>
            <a:r>
              <a:rPr lang="zh-CN" altLang="en-US" sz="1200" b="1" dirty="0">
                <a:solidFill>
                  <a:srgbClr val="FF0000"/>
                </a:solidFill>
              </a:rPr>
              <a:t>类型表达式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chemeClr val="tx1"/>
                </a:solidFill>
              </a:rPr>
              <a:t>第</a:t>
            </a:r>
            <a:r>
              <a:rPr lang="en-US" altLang="zh-CN" sz="1400" b="1" dirty="0">
                <a:solidFill>
                  <a:schemeClr val="tx1"/>
                </a:solidFill>
              </a:rPr>
              <a:t>7</a:t>
            </a:r>
            <a:r>
              <a:rPr lang="zh-CN" altLang="en-US" sz="1400" b="1" dirty="0">
                <a:solidFill>
                  <a:schemeClr val="tx1"/>
                </a:solidFill>
              </a:rPr>
              <a:t>章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7-1 </a:t>
            </a:r>
            <a:r>
              <a:rPr lang="zh-CN" altLang="en-US" sz="1200" b="1" dirty="0">
                <a:solidFill>
                  <a:srgbClr val="FF0000"/>
                </a:solidFill>
              </a:rPr>
              <a:t>运行存储分配概述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7-2 </a:t>
            </a:r>
            <a:r>
              <a:rPr lang="zh-CN" altLang="en-US" sz="1200" b="1" dirty="0">
                <a:solidFill>
                  <a:srgbClr val="FF0000"/>
                </a:solidFill>
              </a:rPr>
              <a:t>静态存储分配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7-3 </a:t>
            </a:r>
            <a:r>
              <a:rPr lang="zh-CN" altLang="en-US" sz="1200" b="1" dirty="0">
                <a:solidFill>
                  <a:srgbClr val="FF0000"/>
                </a:solidFill>
              </a:rPr>
              <a:t>栈式存储分配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7-4 </a:t>
            </a:r>
            <a:r>
              <a:rPr lang="zh-CN" altLang="en-US" sz="1200" b="1" dirty="0">
                <a:solidFill>
                  <a:srgbClr val="FF0000"/>
                </a:solidFill>
              </a:rPr>
              <a:t>调用序列和返回序列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1400" b="1" dirty="0">
                <a:solidFill>
                  <a:schemeClr val="tx1"/>
                </a:solidFill>
              </a:rPr>
              <a:t>第</a:t>
            </a:r>
            <a:r>
              <a:rPr lang="en-US" altLang="zh-CN" sz="1400" b="1" dirty="0">
                <a:solidFill>
                  <a:schemeClr val="tx1"/>
                </a:solidFill>
              </a:rPr>
              <a:t>8</a:t>
            </a:r>
            <a:r>
              <a:rPr lang="zh-CN" altLang="en-US" sz="1400" b="1" dirty="0">
                <a:solidFill>
                  <a:schemeClr val="tx1"/>
                </a:solidFill>
              </a:rPr>
              <a:t>章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8-10 </a:t>
            </a:r>
            <a:r>
              <a:rPr lang="zh-CN" altLang="en-US" sz="1200" b="1" dirty="0">
                <a:solidFill>
                  <a:srgbClr val="FF0000"/>
                </a:solidFill>
              </a:rPr>
              <a:t>支配结点和回边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1" fontAlgn="auto">
              <a:lnSpc>
                <a:spcPts val="15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1200" b="1" dirty="0">
                <a:solidFill>
                  <a:srgbClr val="FF0000"/>
                </a:solidFill>
              </a:rPr>
              <a:t>8-11 </a:t>
            </a:r>
            <a:r>
              <a:rPr lang="zh-CN" altLang="en-US" sz="1200" b="1" dirty="0">
                <a:solidFill>
                  <a:srgbClr val="FF0000"/>
                </a:solidFill>
              </a:rPr>
              <a:t>自然循环及其识别</a:t>
            </a:r>
          </a:p>
          <a:p>
            <a:pPr lvl="1" fontAlgn="auto">
              <a:lnSpc>
                <a:spcPts val="2300"/>
              </a:lnSpc>
              <a:spcAft>
                <a:spcPts val="0"/>
              </a:spcAft>
              <a:buClrTx/>
              <a:buFont typeface="Wingdings" pitchFamily="2" charset="2"/>
              <a:buChar char="Ø"/>
            </a:pPr>
            <a:endParaRPr lang="en-US" altLang="zh-C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7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课程考核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601425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期末笔试：</a:t>
            </a:r>
            <a:r>
              <a:rPr lang="en-US" altLang="zh-CN" b="1" dirty="0">
                <a:solidFill>
                  <a:schemeClr val="tx1"/>
                </a:solidFill>
              </a:rPr>
              <a:t>	70%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实验：</a:t>
            </a:r>
            <a:r>
              <a:rPr lang="en-US" altLang="zh-CN" b="1" dirty="0">
                <a:solidFill>
                  <a:schemeClr val="tx1"/>
                </a:solidFill>
              </a:rPr>
              <a:t>	20%</a:t>
            </a: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随堂考核：</a:t>
            </a:r>
            <a:r>
              <a:rPr lang="en-US" altLang="zh-CN" b="1" dirty="0">
                <a:solidFill>
                  <a:schemeClr val="tx1"/>
                </a:solidFill>
              </a:rPr>
              <a:t>	10%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lnSpc>
                <a:spcPts val="28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随堂测验（通过“雨课堂”平台，通常课前）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lnSpc>
                <a:spcPts val="2800"/>
              </a:lnSpc>
              <a:buClrTx/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</a:rPr>
              <a:t>SPOC</a:t>
            </a:r>
            <a:r>
              <a:rPr lang="zh-CN" altLang="en-US" sz="2000" b="1" dirty="0">
                <a:solidFill>
                  <a:schemeClr val="tx1"/>
                </a:solidFill>
              </a:rPr>
              <a:t>成绩</a:t>
            </a:r>
          </a:p>
        </p:txBody>
      </p:sp>
    </p:spTree>
    <p:extLst>
      <p:ext uri="{BB962C8B-B14F-4D97-AF65-F5344CB8AC3E}">
        <p14:creationId xmlns:p14="http://schemas.microsoft.com/office/powerpoint/2010/main" val="39183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实验内容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en-US" altLang="zh-CN" sz="5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en-US" altLang="zh-CN" sz="500" b="1" dirty="0">
              <a:solidFill>
                <a:schemeClr val="tx1"/>
              </a:solidFill>
            </a:endParaRPr>
          </a:p>
          <a:p>
            <a:pPr marL="0" indent="0">
              <a:lnSpc>
                <a:spcPts val="3000"/>
              </a:lnSpc>
              <a:buClrTx/>
              <a:buNone/>
            </a:pPr>
            <a:endParaRPr lang="en-US" altLang="zh-CN" sz="5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endParaRPr lang="en-US" altLang="zh-CN" sz="5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实验考核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考勤（</a:t>
            </a:r>
            <a:r>
              <a:rPr lang="en-US" altLang="zh-CN" sz="2000" b="1" dirty="0">
                <a:solidFill>
                  <a:schemeClr val="tx1"/>
                </a:solidFill>
              </a:rPr>
              <a:t>10</a:t>
            </a:r>
            <a:r>
              <a:rPr lang="zh-CN" altLang="en-US" sz="2000" b="1" dirty="0">
                <a:solidFill>
                  <a:schemeClr val="tx1"/>
                </a:solidFill>
              </a:rPr>
              <a:t>分）</a:t>
            </a: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课堂表现（</a:t>
            </a:r>
            <a:r>
              <a:rPr lang="en-US" altLang="zh-CN" sz="2000" b="1" dirty="0">
                <a:solidFill>
                  <a:schemeClr val="tx1"/>
                </a:solidFill>
              </a:rPr>
              <a:t>50</a:t>
            </a:r>
            <a:r>
              <a:rPr lang="zh-CN" altLang="en-US" sz="2000" b="1" dirty="0">
                <a:solidFill>
                  <a:schemeClr val="tx1"/>
                </a:solidFill>
              </a:rPr>
              <a:t>分）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实验报告（</a:t>
            </a:r>
            <a:r>
              <a:rPr lang="en-US" altLang="zh-CN" sz="2000" b="1" dirty="0">
                <a:solidFill>
                  <a:schemeClr val="tx1"/>
                </a:solidFill>
              </a:rPr>
              <a:t>40</a:t>
            </a:r>
            <a:r>
              <a:rPr lang="zh-CN" altLang="en-US" sz="2000" b="1" dirty="0">
                <a:solidFill>
                  <a:schemeClr val="tx1"/>
                </a:solidFill>
              </a:rPr>
              <a:t>分）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lvl="1">
              <a:lnSpc>
                <a:spcPts val="3360"/>
              </a:lnSpc>
              <a:buClrTx/>
              <a:buFont typeface="Wingdings" pitchFamily="2" charset="2"/>
              <a:buChar char="Ø"/>
            </a:pPr>
            <a:endParaRPr lang="en-US" altLang="zh-CN" sz="2600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实验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endParaRPr>
            </a:p>
          </p:txBody>
        </p:sp>
      </p:grp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481A367-8DF1-48E7-BCFD-E8918F65C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11733"/>
              </p:ext>
            </p:extLst>
          </p:nvPr>
        </p:nvGraphicFramePr>
        <p:xfrm>
          <a:off x="1475656" y="1635646"/>
          <a:ext cx="504056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86863528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41741059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771673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50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词法分析与语法分析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周 周六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5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语义分析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周 周六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111217"/>
                  </a:ext>
                </a:extLst>
              </a:tr>
              <a:tr h="15481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</a:rPr>
                        <a:t>中间代码生成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周 周六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1177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33755CB-F66D-4400-A785-24246529D91A}"/>
              </a:ext>
            </a:extLst>
          </p:cNvPr>
          <p:cNvSpPr txBox="1"/>
          <p:nvPr/>
        </p:nvSpPr>
        <p:spPr>
          <a:xfrm>
            <a:off x="3419872" y="4520447"/>
            <a:ext cx="18722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提交至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  <a:ea typeface="+mn-ea"/>
              </a:rPr>
              <a:t>SPOC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  <a:ea typeface="+mn-ea"/>
              </a:rPr>
              <a:t>平台！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562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59007" y="1059989"/>
            <a:ext cx="7713521" cy="3888025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buClrTx/>
              <a:buFont typeface="Wingdings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Alfred </a:t>
            </a:r>
            <a:r>
              <a:rPr lang="en-US" altLang="zh-CN" b="1" dirty="0" err="1">
                <a:solidFill>
                  <a:schemeClr val="tx1"/>
                </a:solidFill>
              </a:rPr>
              <a:t>Aho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</a:rPr>
              <a:t>ect</a:t>
            </a:r>
            <a:r>
              <a:rPr lang="en-US" altLang="zh-CN" b="1" dirty="0">
                <a:solidFill>
                  <a:schemeClr val="tx1"/>
                </a:solidFill>
              </a:rPr>
              <a:t>. 《</a:t>
            </a:r>
            <a:r>
              <a:rPr lang="zh-CN" altLang="en-US" b="1" dirty="0">
                <a:solidFill>
                  <a:schemeClr val="tx1"/>
                </a:solidFill>
              </a:rPr>
              <a:t>编译原理</a:t>
            </a:r>
            <a:r>
              <a:rPr lang="en-US" altLang="zh-CN" b="1" dirty="0">
                <a:solidFill>
                  <a:schemeClr val="tx1"/>
                </a:solidFill>
              </a:rPr>
              <a:t>》</a:t>
            </a:r>
            <a:r>
              <a:rPr lang="zh-CN" altLang="en-US" b="1" dirty="0">
                <a:solidFill>
                  <a:srgbClr val="FF0000"/>
                </a:solidFill>
              </a:rPr>
              <a:t>本科教学版</a:t>
            </a:r>
            <a:r>
              <a:rPr lang="zh-CN" altLang="en-US" b="1" dirty="0">
                <a:solidFill>
                  <a:schemeClr val="tx1"/>
                </a:solidFill>
              </a:rPr>
              <a:t>，赵建华等译，机械工业出版社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2500"/>
              </a:lnSpc>
              <a:buClrTx/>
              <a:buFont typeface="Wingdings" pitchFamily="2" charset="2"/>
              <a:buChar char="Ø"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000" spc="3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教材</a:t>
            </a:r>
          </a:p>
        </p:txBody>
      </p:sp>
      <p:grpSp>
        <p:nvGrpSpPr>
          <p:cNvPr id="5" name="组合 14"/>
          <p:cNvGrpSpPr/>
          <p:nvPr/>
        </p:nvGrpSpPr>
        <p:grpSpPr>
          <a:xfrm>
            <a:off x="-786" y="195486"/>
            <a:ext cx="756363" cy="432048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1" y="195486"/>
              <a:ext cx="755576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五边形 6"/>
            <p:cNvSpPr/>
            <p:nvPr/>
          </p:nvSpPr>
          <p:spPr>
            <a:xfrm>
              <a:off x="-786" y="197101"/>
              <a:ext cx="755576" cy="88633"/>
            </a:xfrm>
            <a:prstGeom prst="homePlate">
              <a:avLst/>
            </a:prstGeom>
            <a:solidFill>
              <a:schemeClr val="bg1">
                <a:alpha val="3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20381"/>
            <a:ext cx="2160240" cy="311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B0BAAB-A132-42D6-805E-7590780D7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198" y="1851670"/>
            <a:ext cx="212899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03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17774</TotalTime>
  <Words>710</Words>
  <Application>Microsoft Office PowerPoint</Application>
  <PresentationFormat>全屏显示(16:9)</PresentationFormat>
  <Paragraphs>155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华文楷体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波形</vt:lpstr>
      <vt:lpstr>PowerPoint 演示文稿</vt:lpstr>
      <vt:lpstr>课程基本信息</vt:lpstr>
      <vt:lpstr>课程教学模式：线上+线下</vt:lpstr>
      <vt:lpstr>SPOC内容</vt:lpstr>
      <vt:lpstr>SPOC内容</vt:lpstr>
      <vt:lpstr>课前预习/自学部分（SPOC视频）</vt:lpstr>
      <vt:lpstr>课程考核</vt:lpstr>
      <vt:lpstr>实验</vt:lpstr>
      <vt:lpstr>教材</vt:lpstr>
      <vt:lpstr>教材</vt:lpstr>
      <vt:lpstr>教材</vt:lpstr>
      <vt:lpstr>MOOC各讲与教材对应关系</vt:lpstr>
      <vt:lpstr>爱课程网账号昵称的命名规则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chenyin_hit@outlook.com</cp:lastModifiedBy>
  <cp:revision>1112</cp:revision>
  <cp:lastPrinted>2019-02-26T05:34:23Z</cp:lastPrinted>
  <dcterms:created xsi:type="dcterms:W3CDTF">2003-07-09T14:46:46Z</dcterms:created>
  <dcterms:modified xsi:type="dcterms:W3CDTF">2023-02-21T08:17:59Z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