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464" r:id="rId2"/>
    <p:sldMasterId id="2147487643" r:id="rId3"/>
    <p:sldMasterId id="2147488612" r:id="rId4"/>
    <p:sldMasterId id="2147488615" r:id="rId5"/>
    <p:sldMasterId id="2147489266" r:id="rId6"/>
    <p:sldMasterId id="2147489269" r:id="rId7"/>
  </p:sldMasterIdLst>
  <p:notesMasterIdLst>
    <p:notesMasterId r:id="rId72"/>
  </p:notesMasterIdLst>
  <p:handoutMasterIdLst>
    <p:handoutMasterId r:id="rId73"/>
  </p:handoutMasterIdLst>
  <p:sldIdLst>
    <p:sldId id="1114" r:id="rId8"/>
    <p:sldId id="805" r:id="rId9"/>
    <p:sldId id="582" r:id="rId10"/>
    <p:sldId id="1027" r:id="rId11"/>
    <p:sldId id="1115" r:id="rId12"/>
    <p:sldId id="583" r:id="rId13"/>
    <p:sldId id="585" r:id="rId14"/>
    <p:sldId id="939" r:id="rId15"/>
    <p:sldId id="893" r:id="rId16"/>
    <p:sldId id="512" r:id="rId17"/>
    <p:sldId id="597" r:id="rId18"/>
    <p:sldId id="826" r:id="rId19"/>
    <p:sldId id="1136" r:id="rId20"/>
    <p:sldId id="1098" r:id="rId21"/>
    <p:sldId id="1099" r:id="rId22"/>
    <p:sldId id="899" r:id="rId23"/>
    <p:sldId id="933" r:id="rId24"/>
    <p:sldId id="1069" r:id="rId25"/>
    <p:sldId id="941" r:id="rId26"/>
    <p:sldId id="491" r:id="rId27"/>
    <p:sldId id="942" r:id="rId28"/>
    <p:sldId id="1120" r:id="rId29"/>
    <p:sldId id="1119" r:id="rId30"/>
    <p:sldId id="1089" r:id="rId31"/>
    <p:sldId id="1116" r:id="rId32"/>
    <p:sldId id="903" r:id="rId33"/>
    <p:sldId id="945" r:id="rId34"/>
    <p:sldId id="836" r:id="rId35"/>
    <p:sldId id="1029" r:id="rId36"/>
    <p:sldId id="1081" r:id="rId37"/>
    <p:sldId id="1137" r:id="rId38"/>
    <p:sldId id="830" r:id="rId39"/>
    <p:sldId id="1019" r:id="rId40"/>
    <p:sldId id="948" r:id="rId41"/>
    <p:sldId id="1118" r:id="rId42"/>
    <p:sldId id="1082" r:id="rId43"/>
    <p:sldId id="1147" r:id="rId44"/>
    <p:sldId id="1138" r:id="rId45"/>
    <p:sldId id="1140" r:id="rId46"/>
    <p:sldId id="611" r:id="rId47"/>
    <p:sldId id="850" r:id="rId48"/>
    <p:sldId id="1142" r:id="rId49"/>
    <p:sldId id="1144" r:id="rId50"/>
    <p:sldId id="839" r:id="rId51"/>
    <p:sldId id="1113" r:id="rId52"/>
    <p:sldId id="841" r:id="rId53"/>
    <p:sldId id="842" r:id="rId54"/>
    <p:sldId id="843" r:id="rId55"/>
    <p:sldId id="844" r:id="rId56"/>
    <p:sldId id="845" r:id="rId57"/>
    <p:sldId id="1128" r:id="rId58"/>
    <p:sldId id="1129" r:id="rId59"/>
    <p:sldId id="1133" r:id="rId60"/>
    <p:sldId id="1104" r:id="rId61"/>
    <p:sldId id="954" r:id="rId62"/>
    <p:sldId id="956" r:id="rId63"/>
    <p:sldId id="957" r:id="rId64"/>
    <p:sldId id="958" r:id="rId65"/>
    <p:sldId id="1146" r:id="rId66"/>
    <p:sldId id="1107" r:id="rId67"/>
    <p:sldId id="1108" r:id="rId68"/>
    <p:sldId id="1109" r:id="rId69"/>
    <p:sldId id="1110" r:id="rId70"/>
    <p:sldId id="1117" r:id="rId71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7E"/>
    <a:srgbClr val="FFCCCC"/>
    <a:srgbClr val="0000FF"/>
    <a:srgbClr val="FF00FF"/>
    <a:srgbClr val="3333FF"/>
    <a:srgbClr val="008000"/>
    <a:srgbClr val="FF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2" autoAdjust="0"/>
    <p:restoredTop sz="68594" autoAdjust="0"/>
  </p:normalViewPr>
  <p:slideViewPr>
    <p:cSldViewPr>
      <p:cViewPr varScale="1">
        <p:scale>
          <a:sx n="112" d="100"/>
          <a:sy n="112" d="100"/>
        </p:scale>
        <p:origin x="187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4570764-E4EE-4EEB-B529-28787E62E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84131ED-DA70-4CFB-A39D-A78EC55EF2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2F7B31-8570-4E27-AC6B-75C4032C9534}" type="datetimeFigureOut">
              <a:rPr lang="zh-CN" altLang="en-US"/>
              <a:pPr>
                <a:defRPr/>
              </a:pPr>
              <a:t>2023/2/27</a:t>
            </a:fld>
            <a:endParaRPr lang="en-US" altLang="zh-CN"/>
          </a:p>
        </p:txBody>
      </p:sp>
      <p:sp>
        <p:nvSpPr>
          <p:cNvPr id="387076" name="Rectangle 4">
            <a:extLst>
              <a:ext uri="{FF2B5EF4-FFF2-40B4-BE49-F238E27FC236}">
                <a16:creationId xmlns:a16="http://schemas.microsoft.com/office/drawing/2014/main" id="{CF3667D7-66E3-41F8-AF62-CAA95F4513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C210F2F3-CCBD-40DC-9D5D-597DBB9825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29A3BA-9744-4413-96DA-CBDCF59F6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A85DCF22-2B0C-43BA-B006-D4E93B3B0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0669977-AC39-4071-8BF2-F9C61E23A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F72961B-5E2A-4843-B3A3-32F69C71EF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71609BB0-04FF-49AE-BF3F-F3FE93F155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>
            <a:extLst>
              <a:ext uri="{FF2B5EF4-FFF2-40B4-BE49-F238E27FC236}">
                <a16:creationId xmlns:a16="http://schemas.microsoft.com/office/drawing/2014/main" id="{E2BD20D3-EEC5-402F-92AB-389C10B010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4A795A87-6051-4F82-A6D1-6A6D5068E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fld id="{27A40216-6006-43D5-9101-E5761534D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F2882AB-092C-4DED-8286-A1B63B90C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98C56BCC-F0DD-4B62-BF10-3CDD8082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998BA8-43A9-4E62-8BF4-C954FBDB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DC4CFE-5AB9-453E-9DF7-5118B6C2BF8A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E32719F-0019-42F2-941A-75430BCCF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63A6A0-6498-492C-9466-1090DCC27A3B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6681FD5-1333-430C-A83B-2FDC0D4E0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81C682-0393-47CF-972C-B80FC8D2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A5E6A99-B728-484C-83D4-7ADC869B4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7E2FA6-F9DF-4EB4-9B26-19219CB3F73B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4F281AF-E0EE-4E8B-BB48-74C8F0AC1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FE0531-5976-41EC-8E82-ECC3A9DA8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9A849D0-2347-48F1-9082-F82D98BAB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93239DA-5C67-413C-AB7F-24C4C9AE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1015627-7821-4790-8D1B-7BAE89BBC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3EA824-E20B-4341-AC2F-C4A2966C607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9A849D0-2347-48F1-9082-F82D98BAB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93239DA-5C67-413C-AB7F-24C4C9AE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1015627-7821-4790-8D1B-7BAE89BBC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EA824-E20B-4341-AC2F-C4A2966C607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80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8E37AD25-14F3-4DFC-BF1B-9B7A89E3C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912D5B56-254E-4AD2-A801-09DC564E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DCDB3B00-2B92-4433-9042-A6B66280C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9B240-326C-44A0-953D-3C73641B5DBF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5DEF515-0610-43EA-81A3-8E7D4B1549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D301AE5-34B3-425B-B132-036DA283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CCC33E8F-1F63-48ED-B870-54AB6307E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11E1D0-D7B6-40C6-83AC-842C9803C9F6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B37AD477-C61A-4925-A731-6679534846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38E5DFE-1DF3-4644-83A0-301D81ED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75D39607-DAEB-4613-8A34-BBCA9B104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5CDC-E666-48CA-AFE9-14C342157CE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A7A22A0-2CBA-4400-962A-79C6DBF1F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E52A8238-1739-4D90-81C0-61C050BB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685C7AA-AA4C-46C4-AD48-161DAD9D9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686A485-958D-4CC3-AA51-2A020EA0943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8E427AB1-C185-45D7-AE07-BCFDDA13D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1F53F699-8C9A-4D8C-860D-31581533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4B647820-068A-4E8E-A720-C3E6CB00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8B4EF7-C9D1-4A17-879B-E33D51F97E2E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460ACA7-F1C9-4CD1-8F6F-E2F76F2AE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C4D4AA23-277B-42D2-8B6E-B2ADF6DB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C5F21931-EFDA-40B0-8407-D4A259DF2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BBD134-5BCE-4D9D-820D-52BA1E17FA7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C7EF716-22C7-4E3B-928E-4FF8EE2AA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F0C1510-8ECD-4983-9011-308A79EE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E765DDD-9E3C-477F-BD99-F3115F0CA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C55B98-EE30-48B2-9C6B-48F899C0E65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0431995E-D108-44D8-8DA5-5A3B38010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D5325C84-34DF-4CFD-9C92-10B6815A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24756BA7-2A12-420E-954A-642FE3090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2D3EEB-D535-4D2F-9B77-D21ECCEF96A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51AA9901-A42E-4FC0-B14D-5706D9316A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77F026CF-B639-4F14-81D4-358F1403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47E0ABAA-FCB3-4B7B-AC45-36CE29D1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ABE72E-F5EF-4F6C-9F01-431A1E75D3F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EB0DC0E8-44E1-42F2-86B1-7583962D5E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7D049695-4F0C-4511-A3FA-4C6B58F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CE87D26-6372-47AA-9818-F116A94A7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00230B-7EF5-43A5-9578-525B5AC89554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FB91C3C4-3A3B-4BA0-BB00-F4B2FBEE4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96B6327F-7EDC-4F37-B831-1735BE20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B3E1A6B5-894D-4748-9C90-AF078877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D0D378-7454-49EF-8E5A-C6BA88CC0665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EAA8867-D79F-4268-9A83-11171FFDA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815CAC-A729-4621-BAD2-50ECE619FCAD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6AC1E31-9C1E-4B6C-BA49-0A7740DA3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3F43BE2-A961-4C99-9DFC-ECC1EA87A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2A3F35F-2723-48D7-9FDB-CA52FEC1C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0D0BFF-D948-41A8-ABD4-99302DE41FAF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C111AA2-8712-4A5B-A00B-719B65CBA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3F9DABC-2B7E-41C8-A3D1-777AAFC7C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DE092E1-0267-4B3C-B449-91D634640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34BD2352-42A1-4BB6-B54D-FA2F95DC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11AA74B4-549A-4036-A602-74A13ED2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0B90F9-D69C-4143-BC37-9080E1029814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3DB7F0-8DC8-478E-A2BD-74ECB659D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EC9CCD-BAB4-4CD5-869F-73270D3CCD46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A108053-0878-4FD4-8E9F-A8C77273D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513E017-5690-4E99-AC90-9F1C86A22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55E31FE2-BB5A-4FDB-870C-F45E227F5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01DD63C0-F9C7-404E-999D-D954647D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E76724C8-2482-4C5F-A8E2-104973DA5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98FF01-2EF9-4BE5-B091-DD11420397D1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F1178C5-3170-46E0-8014-F8954CE6A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F0CA79-DE94-4263-AACE-C0314E4DE846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D16BA56-6DE3-400C-97B5-F0CFE35B7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2E111F0-3A8B-47F1-BF76-E8C2571F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38D86792-76EB-42B9-8A3F-EE15814E8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8871726B-F244-4087-8A12-35CDAFB4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F1B41633-0289-405B-ABDA-CABAAAAC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E7C1DE-7080-4928-B1F9-8CDCC4A6FD3A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AEE3F1EA-5AD7-4E8C-9436-7B9D6C3A3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5BAA81F2-713C-4654-A744-842E8965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A057393D-87EA-4D11-B6E7-D14226687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076D9A-B3C7-4AEE-936C-9F6EAF87B10B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CAB6CD3-8328-4AF4-9221-67908D74A4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998A9DE1-4E4C-4AF7-A229-06F3DF5F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81AB6CC0-1571-4D5B-B836-78FE5ADC2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B7D6DC-0C80-4691-8E84-35EC76B75B3E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2BFEE35-24E5-48F1-9924-DF2F65CD1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C34F63-A600-48B4-9CD0-78F0284C7611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A643F6C-36F4-40E1-B5A7-F3E20FBB6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D4862A9-CE98-40DB-95FA-43C2089C0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692CE191-0DCE-412E-8933-40F948D3B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3F637E6B-9FD4-4801-9107-57D66C2E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D55A2FBD-2BE7-4BA7-82C9-63F00C316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95AC8C-ED61-491B-9790-5384D6CD1A3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692CE191-0DCE-412E-8933-40F948D3B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3F637E6B-9FD4-4801-9107-57D66C2E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D55A2FBD-2BE7-4BA7-82C9-63F00C316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95AC8C-ED61-491B-9790-5384D6CD1A3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329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F204CAF8-8C68-4476-8153-D2B4268FE1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4E851837-373A-4C16-A57D-0EF2ED4E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FB978D36-DDF7-4F41-B53B-207DC2AF8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80302-128C-43D1-BBC8-3DF47AE2860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8DA32B8-AD98-46A4-8948-C9AA89E5B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8AB59C-3772-4528-BD06-3987598F9920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87CEFE9-B02D-46A2-B37C-772069AC3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F4FB25D-4A70-4D1C-85B3-57DC909B2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5774A06-D4CE-4FD9-A091-F9A7407EA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CF1069-BC89-4788-AE93-2457C7FE3EC2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A878FEC-7CFA-40BE-8C7A-95B73F4C1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52475"/>
            <a:ext cx="6602413" cy="3714750"/>
          </a:xfrm>
          <a:ln w="12700" cap="flat">
            <a:solidFill>
              <a:schemeClr val="tx1"/>
            </a:solidFill>
          </a:ln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01C5475-76A8-4B07-9B43-1BAE47697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78" tIns="48038" rIns="96078" bIns="48038"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A40216-6006-43D5-9101-E5761534D21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543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23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7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0EB30B2F-B16D-4BB1-8219-6148189B6C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B6E7CA10-C5CF-42E9-BF29-AC91B795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F3E77C5A-57BE-4751-B40E-7A1489524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DC7988-FC79-475F-96C5-793E48AD2A4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1416F9BB-1254-4A47-A45C-8D8D13DCD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88C5C86E-DAAD-460D-869C-26730736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69AF9147-1341-426D-9B79-EBE660348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ABFA6F-AC13-455A-BBE3-D4B295049E07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C439FB03-3920-4425-82A9-C9410A27C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9997C88E-E986-4A1F-8FDE-23566BD9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3A6AE416-CB17-42F4-A314-6DBB28B19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671FDD-6F7A-4A37-8FF0-204BF054216B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259CAD5C-206A-4CB1-8F66-9780556E6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ED7F3847-4816-4C77-AD03-5D96B7DC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7E004489-BC56-4391-8F04-49511520D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30CCE6-5A03-4644-875A-C268BC865AAF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8531ECAE-9BB0-402F-884A-7C9FEF2CA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A4EFB36-5C72-4028-AFDD-D4C1487D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3E33BAC-EEF8-4AA4-9C32-95B8EAD02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09114-3C63-4E96-8B56-8D6D18FB0CC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1B4B566-89BF-4FEF-8023-D8BA08DFF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C1BF95E6-3808-49BC-BAD0-DE26E06B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0FB1220B-AAEE-42F1-88DC-79296EEBD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F1C88-90EA-45AF-9773-5A0B7B66FF0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AEE7DE40-DA3E-4C79-89DB-15BDFEA169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8E1C2109-B6BD-43AF-914D-928BF4B7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2ECC36E6-DDD8-487B-B5CB-4E9A87427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D9B80D-6706-47B0-9992-4992A31E26C8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5515BFC-402F-45AE-ADAE-5513B694F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1D0D3D1-D553-4052-A15E-A584ED53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D52376B-03C0-40B9-AE3C-E379CD71C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10FF963E-8E2A-401A-A03F-36427CF9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507746A-2132-4168-8D48-7580DE264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C9261E-7836-4750-8A13-E7A96F31348C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B80330AF-E5DB-4C52-8086-1F5F0B7CC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ED768F2C-F723-479E-936D-B486B8EB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D091F28-364F-4503-A2E3-AE158A85A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93972D-EC1F-473B-A7FA-9391802DD348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258FA7CE-3E52-4FCD-971B-9986BE512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EE56-28C0-4B7A-A9B0-1092DBCA285A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8D9C2446-8161-43CD-B41B-ECF34114F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3F7B6C2-B415-45DF-B9EC-0B82865B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372F1967-FA4D-409A-BE45-EF02A51193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5477C81C-0349-4E03-A40A-BCDBC4AB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E83C9F60-2E75-46F7-9879-CC91B6CE7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74F927-F301-4A38-8BAF-CFCC82C41F9C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780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2574F336-8A7D-4FAE-B290-DA813925DC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DBC77A11-7786-4756-A338-92DD51EA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390DF8ED-1CF6-4AD9-B357-288EE1CCD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F1C105-F2EA-4B3E-AE48-24F8D9946393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57F360DD-B804-4775-A2CB-97EE6A3EB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A7F6EDF4-E6A6-4634-89E7-DA721765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61D6F5D1-ECAE-41B8-ACFE-33234A493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1DA480-84C7-4378-907E-627B5347B72A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46DC5015-62B9-4AB2-97CA-DD03E08409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26BD8A27-3148-4C94-B772-29EA973DC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8F3B84CF-947D-4091-9E93-D73207433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3F2B4F-105A-42DD-BA69-AA1D6D65D972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3304FD59-C89E-44DD-8FA4-917E2293E1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7F38F8C8-89F5-45A3-93BB-DC8A8E71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DF657A25-5922-48A8-B1CE-F7D97930A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B7771D-2A22-4A04-B28B-E50EFAE83203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7046E95-8C42-4CAA-A63D-3F7268BCF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6B5DFB-BE17-40F8-8EE0-906EF521697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35DB4EF-FCEE-4869-9DB2-8AD74AC3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2D0EF52-3496-4BA7-BB57-6D3EF164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09EC5671-FE34-47A6-AC7D-EE5FD46E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3A12D86-BCAE-435B-ADCA-98037125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A36C8FF5-DA8D-4B0C-893D-E03743A24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A25D7F-A2A4-4FE2-B75E-94FEF95547A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6561FD2-1244-420E-BF1F-1CB371931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39FEAF0-A7B8-422D-A00A-1EEC2AE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212D7CE6-A7CB-42D3-A6A2-9B1E9D852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3E42AC-4E05-416F-ABFF-700ADA91766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7E132D1-3F13-41F5-BFE8-B9C0117F5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36AA53-5149-4C77-AE89-4780EA67D38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EDB0E3C-F7FB-4732-88F4-2092C8138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EEAB4C4-4297-4CAE-BDF4-83FD537A3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40D061-82AD-4798-97C8-9C3FF418C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BA084D-CE4D-4C03-9675-6B7AA0981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FB6562-5202-43CE-B046-A2C096825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B4EC-E121-4AD6-B8D9-A5869AF4F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7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89018A-4A65-427F-A992-E6D92776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5B3503-9EE6-48DF-861B-96F669779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DCFC8-3D0C-48D2-9493-F9486AF8F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3BB5-62D2-4B34-90B2-7D0C6736A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19631F-9D60-4886-A7D5-32D504433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FCCB2A-720B-4AD8-A8FA-3CBDBBB62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BF9520-4471-4303-BBCC-DEACDDE7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955F-C10A-4532-B2CE-55FAA8B8E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4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5336-399B-4C8C-B5D3-A8F4201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0363-7BAA-4C3D-A896-3F4D89C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F6-D2BC-4627-8A81-34C6FC3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F422-A3AF-42B0-A1DA-0A9B4980E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63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930D-A61B-4965-9EE9-9E76C40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0D68-66FE-495F-AAA3-6317AF93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520C-D07D-4514-9C04-A3FFA77C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F97E-05A3-4C5B-A0AF-D3DCCEFE8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5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FE1DA8-6F1C-4D8C-B560-359AE11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576B6F-61D6-42E1-B932-D459A688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A8DAA1-28DE-46A7-8EF0-1B56FA0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0358-4754-4A4C-A934-09201E657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54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9564EEA-59CA-4476-B6F3-6FD39F7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640C13-371F-4E0B-AE1B-6E9571B7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DAAA62-9183-41F3-967E-149AA9E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2E98-8E04-485F-A4BE-D7BF2081E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27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5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3356F47-DAEB-4A95-BE4E-E888B53718CA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595CA8F-5E21-46DF-AABD-E1C617B61F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66B9C9F-6154-4806-8893-5ACA45443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F341F3-CE16-4696-9D19-5D9B68F39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585F271-49AD-410E-97F2-6541264621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91E649C-9C28-43B1-B60B-3AFE76249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C779AF4-5A70-4CC1-8D30-F981ED4440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E6D04C-1FE3-4076-A7A5-B8F5B14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661E24-6C68-490D-BB46-BC66C3F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D1661F-288E-4584-84A7-C8F6F13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87DE510-11C3-4DC2-8281-94FAA976A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7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41-AA40-4350-8D67-79D63CA5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5D82-1287-4F6A-8D97-3208471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BC6-0FB7-4FFE-B119-5290713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6C7ADC2-8A8D-47BC-ABC4-670B2FEB3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6A14E-593E-404E-A933-F974B8DEF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FDCF7-65E4-47F8-A623-0A4B8C6C4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59E5F-150B-4428-B4E0-DA1D17C88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F655-871B-43B8-8DBD-80AA3B1CA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97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DD7E4FE-1A5A-4BCA-9750-D9E4BA7C856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9B9BF69-6BC6-4057-918C-D1E244A213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B0E165-C9D4-4CB9-AA69-FB9B18BF3A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0E5BC61-1ACF-4186-9C66-CDB5E0159B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5F099E9-CECC-4053-9306-922C9D15C9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B19B41B-6ED2-4F76-AE46-86FDD97484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C3D16A7E-DF05-4F45-80CD-C61B79C219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E30D190-61C2-421B-A389-250EDC0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AD223-FA30-4AC3-85C3-3BB01A0C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443FA92-91D9-4519-A789-995CDF2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10B57BB-6B41-431D-9FC0-2FC250CA5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88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9751-2632-4F72-8B31-E1A06DE5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ED2D-8A07-4A86-8F93-C61976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3359-DE1D-48FA-A38C-10807206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2E128FE-65D9-4D08-BF45-51F2C7EE4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747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56995CD-B919-4BFE-8E3D-BD4DF05CD0A0}"/>
              </a:ext>
            </a:extLst>
          </p:cNvPr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1FB5BA3-0A70-4B7D-BAB6-347E7F06D6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61B7F7D-397A-44B3-B5EA-569F424E40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BCE1D68-B250-4293-A8E6-C218CF30C6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4996FC6-B765-4B2B-88C1-ACF4A6DCC9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E8B8F78-8DDB-4D25-A9D6-793D7295D7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91606B1-4203-4662-BC6C-06471EA9D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3A7C16F-C2B2-49D7-A652-895A69B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D35264-269A-40B9-AD08-863736B7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6C722E-EE9A-4746-83C3-B6D2174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94CC947F-9DA8-44BD-8DCC-7E5D4325A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17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824A-476D-46DD-96C2-94AB4F3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CA8E-79D6-4C96-B52A-51D09EB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C337-2D0B-44C2-A475-62A6EAF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125D370-12AE-436B-A950-9970C2C29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290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890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7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E169D-2B77-4CC7-A87E-F24F5C416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790CA9-AC07-433E-B125-154EF7A23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DAB3C2-B192-4061-88DC-A8418DE52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82CA-8801-46D1-80A9-E79B5DF35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39B5E-A937-48FA-8472-C8193AEE2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0DD9-BF9A-4F8C-9199-4985EFE49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169C2-8652-4BA0-BD98-3D7B0C0F4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791EA-3ED0-4B24-AF62-863A31929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1F8883-3A34-4501-877B-6EDCE019F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A6B81D-59D7-4DF4-A30E-5251AB38D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7307F5-C135-44C5-BAD2-6F3170C8F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AC38-0DB6-4E15-BBA3-B2A94D6B6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1ABF64-E6E3-447B-ABE9-DD02B8FC4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9A902-BD51-4DF0-8F6F-58E2038A8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EA57E6-701E-4E3F-B60E-2111180F5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2A5F-683F-499E-9231-3A124FCBF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6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4DAA28-1A7F-481E-88F2-B359DF498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47DF62-B89E-40EE-9CE3-3D1BF8453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EBFA7E-C62A-45B8-9E87-D46D26EAB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1028-B46A-49A0-9E56-CBFCACBF1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3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5B747-0EA2-4E8C-BB39-7C65AF388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AA3F-4FEA-47F5-8FB0-2C1863FF4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316E9-07A3-4EE3-9F9E-6E6AF471B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480AC-86F2-423E-8E9A-DBF3FC47B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CB998-ADC0-4EF6-BE0F-0E8022C6F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E30E-3A45-434F-A527-79AFF7427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1BF97-48E8-4A1C-A54E-C6523958E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D558-364C-465A-8A21-C5FEE2BB5E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162862-39D0-4BE4-93F9-28C02E46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C0AED0-C5C5-44A9-BC77-78572001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>
            <a:extLst>
              <a:ext uri="{FF2B5EF4-FFF2-40B4-BE49-F238E27FC236}">
                <a16:creationId xmlns:a16="http://schemas.microsoft.com/office/drawing/2014/main" id="{540F564F-A4B1-48B4-BCD3-ADD4A521DD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>
            <a:extLst>
              <a:ext uri="{FF2B5EF4-FFF2-40B4-BE49-F238E27FC236}">
                <a16:creationId xmlns:a16="http://schemas.microsoft.com/office/drawing/2014/main" id="{7AE3FE37-DE55-49C1-B1C8-F6BA933E2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>
            <a:extLst>
              <a:ext uri="{FF2B5EF4-FFF2-40B4-BE49-F238E27FC236}">
                <a16:creationId xmlns:a16="http://schemas.microsoft.com/office/drawing/2014/main" id="{A8AF8FD2-6909-4D3B-B093-0792D7398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25BD99-1D71-4470-8C9E-1C6ABD69C6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45" r:id="rId1"/>
    <p:sldLayoutId id="2147489246" r:id="rId2"/>
    <p:sldLayoutId id="2147489247" r:id="rId3"/>
    <p:sldLayoutId id="2147489248" r:id="rId4"/>
    <p:sldLayoutId id="2147489249" r:id="rId5"/>
    <p:sldLayoutId id="2147489250" r:id="rId6"/>
    <p:sldLayoutId id="2147489251" r:id="rId7"/>
    <p:sldLayoutId id="2147489252" r:id="rId8"/>
    <p:sldLayoutId id="2147489253" r:id="rId9"/>
    <p:sldLayoutId id="2147489254" r:id="rId10"/>
    <p:sldLayoutId id="21474892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EC9AB8-6363-464C-B923-536183A7C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D360-C080-4CE2-A3F2-FBCEE3A3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EF46-221D-44C7-9FA2-4784AFA4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43DA-154F-44A3-A02D-9C279953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0BF630-E7A2-421A-B8A7-E2A856C23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4D2AA875-B2D5-46A7-A67A-89FD3C15E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56" r:id="rId1"/>
    <p:sldLayoutId id="2147489257" r:id="rId2"/>
    <p:sldLayoutId id="2147489258" r:id="rId3"/>
    <p:sldLayoutId id="21474892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0" r:id="rId1"/>
    <p:sldLayoutId id="214748926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57EDF-367D-404E-88BB-45CABED0C4D7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BB52B3F-311A-4BD6-8A7F-DA7B2FA11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638467EC-2B05-42BC-9B89-37FF481D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6D68A959-DE09-434D-BA58-6D01A119D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2C668718-48B4-436B-AFBD-5099539465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08BA513-12BC-4118-944B-6D6652BD2B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C8788783-A8B6-4C50-8ADB-C53E4BCA3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BE93C01-5072-4CF9-BD6A-CACC67E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BAB-0997-4330-9ABA-E8BA3BD1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A77-FA4D-43E0-AF05-12AA1EC3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7AF-9224-4311-88E1-683DB883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8097F9-AEBB-457A-869B-7123AC1EE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E6B1BF14-FAE8-4F82-AA28-D94E4034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2" r:id="rId1"/>
    <p:sldLayoutId id="21474892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E8CB2E-5CAA-4395-BFD3-1B04B4F613F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A5B209C-5969-4243-912F-EF3E2DC880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F2054DB8-5C04-407F-9B43-649DA2841F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11D64BF-51E4-4B42-A317-9A43EB1DB5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1DE5EEC6-31DA-47F8-BACD-E004D858FA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7A015C41-14BF-4277-BA84-C479254375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1F6C3B65-014F-40BE-AFBC-3656C8E2CB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97B7C8BB-A96D-409D-95F9-9C678341B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E1B8-D250-4BB9-BB6A-28886AAE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34E6-D75E-486B-BD29-BAA6E6F7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386B-6478-4BF1-955B-41B3CC27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BDFD58-EFE6-4FD4-ACDB-30432B205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79B93F88-EA09-42B2-8252-AB36B86D3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4" r:id="rId1"/>
    <p:sldLayoutId id="21474892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82CF52-05DE-43D9-83F6-AF72D9D85A96}"/>
              </a:ext>
            </a:extLst>
          </p:cNvPr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BCE2FE74-4529-4C47-A206-A88245B91B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097A06D6-C05F-4AB6-8909-80438DF3BD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37A93C1-20C4-4903-BF1C-DDFAAC4FA0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C7C8CA89-109D-437F-96E0-555E3A2492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38A2FBC6-DC40-4105-8988-77F69685C0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CB1A5AD-0224-4E63-9885-77EEBEA39D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3319E5A0-5342-4042-AC55-0B9B7B9BE4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A9F7-F807-4F34-8A47-BBC8DFF4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6380-B60B-424C-A237-84B9BF0A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B62-23FF-4245-879C-037528F9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8FA33560-1C3B-4375-B9D6-DFF0ECC69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6216D568-E801-4AE0-8B08-14CC546DD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03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67" r:id="rId1"/>
    <p:sldLayoutId id="21474892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390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70" r:id="rId1"/>
    <p:sldLayoutId id="21474892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2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G:\QQ截图201607142012副本.jpg">
            <a:extLst>
              <a:ext uri="{FF2B5EF4-FFF2-40B4-BE49-F238E27FC236}">
                <a16:creationId xmlns:a16="http://schemas.microsoft.com/office/drawing/2014/main" id="{8E56CA7B-3635-4538-90BA-0A60B0D1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9F9275B-3470-4640-B55D-BF94E10C99DA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语法分析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EC937-2305-4AA1-BCE5-FF86D5642F0C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DEBA3-3C8C-4DC1-B901-8A81C4459A0A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92A4027E-101C-4448-AF80-E32514644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063" y="1368425"/>
            <a:ext cx="8231187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总是选择每个句型的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最左非终结符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进行替换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根据输入流中的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当前终结符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，选择最左非终结符的一个候选式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12DA4B-A6DE-4F87-80BC-68FD6FD7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自顶向下的语法分析采用最左推导方式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9" name="Rectangle 39">
            <a:extLst>
              <a:ext uri="{FF2B5EF4-FFF2-40B4-BE49-F238E27FC236}">
                <a16:creationId xmlns:a16="http://schemas.microsoft.com/office/drawing/2014/main" id="{C3815160-5EE4-4B55-A532-3B6F5B38B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85813"/>
            <a:ext cx="5976937" cy="324643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E</a:t>
            </a:r>
            <a:r>
              <a:rPr lang="en-US" altLang="zh-CN" sz="2500" b="1" i="1" dirty="0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 i="1" dirty="0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 i="1" dirty="0" err="1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T</a:t>
            </a:r>
            <a:r>
              <a:rPr lang="en-US" altLang="zh-CN" sz="2500" b="1" i="1" dirty="0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 i="1" dirty="0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 i="1" dirty="0" err="1">
                <a:solidFill>
                  <a:schemeClr val="tx1"/>
                </a:solidFill>
                <a:latin typeface="Agency FB" panose="020B0503020202020204" pitchFamily="34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id + id * id</a:t>
            </a:r>
            <a:b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04514" name="Text Box 2">
            <a:extLst>
              <a:ext uri="{FF2B5EF4-FFF2-40B4-BE49-F238E27FC236}">
                <a16:creationId xmlns:a16="http://schemas.microsoft.com/office/drawing/2014/main" id="{2EA5640C-A0AB-402C-8923-6CB42FB0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2711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5" name="Text Box 3">
            <a:extLst>
              <a:ext uri="{FF2B5EF4-FFF2-40B4-BE49-F238E27FC236}">
                <a16:creationId xmlns:a16="http://schemas.microsoft.com/office/drawing/2014/main" id="{F320F322-6419-40A5-B2A6-3FF8B45F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1603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6" name="Text Box 4">
            <a:extLst>
              <a:ext uri="{FF2B5EF4-FFF2-40B4-BE49-F238E27FC236}">
                <a16:creationId xmlns:a16="http://schemas.microsoft.com/office/drawing/2014/main" id="{9B56D05D-CC88-4342-9163-A40FCCC8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1603375"/>
            <a:ext cx="99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 dirty="0">
                <a:latin typeface="Agency FB" panose="020B0503020202020204" pitchFamily="34" charset="0"/>
              </a:rPr>
              <a:t>’</a:t>
            </a:r>
            <a:endParaRPr kumimoji="1" lang="zh-CN" altLang="en-US" sz="2000" b="1" i="1" dirty="0">
              <a:latin typeface="Agency FB" panose="020B0503020202020204" pitchFamily="34" charset="0"/>
            </a:endParaRPr>
          </a:p>
          <a:p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4517" name="AutoShape 5">
            <a:extLst>
              <a:ext uri="{FF2B5EF4-FFF2-40B4-BE49-F238E27FC236}">
                <a16:creationId xmlns:a16="http://schemas.microsoft.com/office/drawing/2014/main" id="{1592F02A-EB53-45F8-AE3D-63727E60AC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54575" y="1397000"/>
            <a:ext cx="503238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18" name="AutoShape 6">
            <a:extLst>
              <a:ext uri="{FF2B5EF4-FFF2-40B4-BE49-F238E27FC236}">
                <a16:creationId xmlns:a16="http://schemas.microsoft.com/office/drawing/2014/main" id="{CDFB623F-FA0D-470E-A888-929DB4A865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7813" y="1406525"/>
            <a:ext cx="511175" cy="246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19" name="Text Box 7">
            <a:extLst>
              <a:ext uri="{FF2B5EF4-FFF2-40B4-BE49-F238E27FC236}">
                <a16:creationId xmlns:a16="http://schemas.microsoft.com/office/drawing/2014/main" id="{E783F7A1-8826-4889-8660-D0C93572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18916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20" name="Text Box 8">
            <a:extLst>
              <a:ext uri="{FF2B5EF4-FFF2-40B4-BE49-F238E27FC236}">
                <a16:creationId xmlns:a16="http://schemas.microsoft.com/office/drawing/2014/main" id="{E7012436-8442-4304-B734-6C0F3AF8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218916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b="1" i="1" dirty="0">
                <a:latin typeface="Agency FB" panose="020B0503020202020204" pitchFamily="34" charset="0"/>
              </a:rPr>
              <a:t>’</a:t>
            </a:r>
            <a:endParaRPr kumimoji="1" lang="zh-CN" altLang="en-US" sz="2000" b="1" i="1" dirty="0">
              <a:latin typeface="Agency FB" panose="020B0503020202020204" pitchFamily="34" charset="0"/>
            </a:endParaRPr>
          </a:p>
        </p:txBody>
      </p:sp>
      <p:cxnSp>
        <p:nvCxnSpPr>
          <p:cNvPr id="704521" name="AutoShape 9">
            <a:extLst>
              <a:ext uri="{FF2B5EF4-FFF2-40B4-BE49-F238E27FC236}">
                <a16:creationId xmlns:a16="http://schemas.microsoft.com/office/drawing/2014/main" id="{F3F9989D-B609-419B-88FD-849450CABE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86275" y="1936750"/>
            <a:ext cx="185738" cy="319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2" name="AutoShape 10">
            <a:extLst>
              <a:ext uri="{FF2B5EF4-FFF2-40B4-BE49-F238E27FC236}">
                <a16:creationId xmlns:a16="http://schemas.microsoft.com/office/drawing/2014/main" id="{7F2D524B-E18F-4A9C-B8DC-D79E171456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58531" y="1977232"/>
            <a:ext cx="225425" cy="277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3" name="Text Box 11">
            <a:extLst>
              <a:ext uri="{FF2B5EF4-FFF2-40B4-BE49-F238E27FC236}">
                <a16:creationId xmlns:a16="http://schemas.microsoft.com/office/drawing/2014/main" id="{9B6A21CB-8FDC-4DDC-B280-1BC8E27C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22885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4524" name="Text Box 12">
            <a:extLst>
              <a:ext uri="{FF2B5EF4-FFF2-40B4-BE49-F238E27FC236}">
                <a16:creationId xmlns:a16="http://schemas.microsoft.com/office/drawing/2014/main" id="{A35BADCB-A9BD-4649-ACB3-53C06DF3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28850"/>
            <a:ext cx="44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</a:p>
        </p:txBody>
      </p:sp>
      <p:sp>
        <p:nvSpPr>
          <p:cNvPr id="704525" name="Text Box 13">
            <a:extLst>
              <a:ext uri="{FF2B5EF4-FFF2-40B4-BE49-F238E27FC236}">
                <a16:creationId xmlns:a16="http://schemas.microsoft.com/office/drawing/2014/main" id="{F60E5F5C-9860-4029-AF45-553C63D0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288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’</a:t>
            </a:r>
            <a:endParaRPr kumimoji="1"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704526" name="AutoShape 14">
            <a:extLst>
              <a:ext uri="{FF2B5EF4-FFF2-40B4-BE49-F238E27FC236}">
                <a16:creationId xmlns:a16="http://schemas.microsoft.com/office/drawing/2014/main" id="{5A0AA6ED-15EE-4E34-9DE4-93CF2AE9AD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263" y="1941513"/>
            <a:ext cx="503237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7" name="AutoShape 15">
            <a:extLst>
              <a:ext uri="{FF2B5EF4-FFF2-40B4-BE49-F238E27FC236}">
                <a16:creationId xmlns:a16="http://schemas.microsoft.com/office/drawing/2014/main" id="{BB7E1948-88B0-4D59-B969-47E6620C1C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8" name="AutoShape 16">
            <a:extLst>
              <a:ext uri="{FF2B5EF4-FFF2-40B4-BE49-F238E27FC236}">
                <a16:creationId xmlns:a16="http://schemas.microsoft.com/office/drawing/2014/main" id="{D62529CD-76DA-4D95-BCB0-2ED76F8B2D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43180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9" name="Text Box 17">
            <a:extLst>
              <a:ext uri="{FF2B5EF4-FFF2-40B4-BE49-F238E27FC236}">
                <a16:creationId xmlns:a16="http://schemas.microsoft.com/office/drawing/2014/main" id="{4CA7ABE4-4350-4276-A4D0-87CC9B82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28368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0" name="AutoShape 18">
            <a:extLst>
              <a:ext uri="{FF2B5EF4-FFF2-40B4-BE49-F238E27FC236}">
                <a16:creationId xmlns:a16="http://schemas.microsoft.com/office/drawing/2014/main" id="{023E2088-5817-4292-9C31-9F8869E89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1" name="Text Box 19">
            <a:extLst>
              <a:ext uri="{FF2B5EF4-FFF2-40B4-BE49-F238E27FC236}">
                <a16:creationId xmlns:a16="http://schemas.microsoft.com/office/drawing/2014/main" id="{26C6B59D-D635-4AEE-9784-70C72299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83686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32" name="AutoShape 20">
            <a:extLst>
              <a:ext uri="{FF2B5EF4-FFF2-40B4-BE49-F238E27FC236}">
                <a16:creationId xmlns:a16="http://schemas.microsoft.com/office/drawing/2014/main" id="{70A92719-D121-43F8-A71E-2625B6D298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4438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3" name="Text Box 21">
            <a:extLst>
              <a:ext uri="{FF2B5EF4-FFF2-40B4-BE49-F238E27FC236}">
                <a16:creationId xmlns:a16="http://schemas.microsoft.com/office/drawing/2014/main" id="{AD0F4DC1-CC37-4197-858A-A25A7B7E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846388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34" name="Text Box 22">
            <a:extLst>
              <a:ext uri="{FF2B5EF4-FFF2-40B4-BE49-F238E27FC236}">
                <a16:creationId xmlns:a16="http://schemas.microsoft.com/office/drawing/2014/main" id="{650D5818-4921-46A9-92AE-AA9CDC9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836863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35" name="AutoShape 23">
            <a:extLst>
              <a:ext uri="{FF2B5EF4-FFF2-40B4-BE49-F238E27FC236}">
                <a16:creationId xmlns:a16="http://schemas.microsoft.com/office/drawing/2014/main" id="{DCC82608-3489-4E98-B6C9-0C3AABA2BAD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688013" y="2571750"/>
            <a:ext cx="309562" cy="274638"/>
          </a:xfrm>
          <a:prstGeom prst="straightConnector1">
            <a:avLst/>
          </a:prstGeom>
          <a:noFill/>
          <a:ln w="19431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36" name="AutoShape 24">
            <a:extLst>
              <a:ext uri="{FF2B5EF4-FFF2-40B4-BE49-F238E27FC236}">
                <a16:creationId xmlns:a16="http://schemas.microsoft.com/office/drawing/2014/main" id="{9DE9F11B-B1DD-499D-9687-BCFBEC1445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71381" y="2601119"/>
            <a:ext cx="306388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7" name="Text Box 25">
            <a:extLst>
              <a:ext uri="{FF2B5EF4-FFF2-40B4-BE49-F238E27FC236}">
                <a16:creationId xmlns:a16="http://schemas.microsoft.com/office/drawing/2014/main" id="{FA80ADDA-3CF4-4263-BBD5-D69ECC9C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341788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8" name="AutoShape 26">
            <a:extLst>
              <a:ext uri="{FF2B5EF4-FFF2-40B4-BE49-F238E27FC236}">
                <a16:creationId xmlns:a16="http://schemas.microsoft.com/office/drawing/2014/main" id="{D04ACE63-F940-482D-93C2-7B6B1E543B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46700" y="3248026"/>
            <a:ext cx="223837" cy="201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9" name="Text Box 27">
            <a:extLst>
              <a:ext uri="{FF2B5EF4-FFF2-40B4-BE49-F238E27FC236}">
                <a16:creationId xmlns:a16="http://schemas.microsoft.com/office/drawing/2014/main" id="{80F6FA9F-A69E-4E09-9775-0FB0BB48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80511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40" name="AutoShape 28">
            <a:extLst>
              <a:ext uri="{FF2B5EF4-FFF2-40B4-BE49-F238E27FC236}">
                <a16:creationId xmlns:a16="http://schemas.microsoft.com/office/drawing/2014/main" id="{EBCC5FD0-855D-4CE3-BCC8-1C9886F6DED0}"/>
              </a:ext>
            </a:extLst>
          </p:cNvPr>
          <p:cNvCxnSpPr>
            <a:cxnSpLocks noChangeShapeType="1"/>
            <a:stCxn id="704525" idx="2"/>
          </p:cNvCxnSpPr>
          <p:nvPr/>
        </p:nvCxnSpPr>
        <p:spPr bwMode="auto">
          <a:xfrm rot="16200000" flipH="1">
            <a:off x="6461919" y="2636044"/>
            <a:ext cx="260350" cy="246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1" name="Text Box 29">
            <a:extLst>
              <a:ext uri="{FF2B5EF4-FFF2-40B4-BE49-F238E27FC236}">
                <a16:creationId xmlns:a16="http://schemas.microsoft.com/office/drawing/2014/main" id="{A7BD5E6D-082E-4B14-A78B-C65B558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5321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2" name="Text Box 30">
            <a:extLst>
              <a:ext uri="{FF2B5EF4-FFF2-40B4-BE49-F238E27FC236}">
                <a16:creationId xmlns:a16="http://schemas.microsoft.com/office/drawing/2014/main" id="{05E6F87B-59DC-4545-ACB8-3C6899A6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532188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endParaRPr kumimoji="1"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3" name="Text Box 31">
            <a:extLst>
              <a:ext uri="{FF2B5EF4-FFF2-40B4-BE49-F238E27FC236}">
                <a16:creationId xmlns:a16="http://schemas.microsoft.com/office/drawing/2014/main" id="{278AB867-991D-4FBB-AF4C-30ACB457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532188"/>
            <a:ext cx="391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000" b="1" i="1" dirty="0">
                <a:latin typeface="Agency FB" panose="020B0503020202020204" pitchFamily="34" charset="0"/>
              </a:rPr>
              <a:t>’</a:t>
            </a:r>
            <a:endParaRPr kumimoji="1" lang="zh-CN" altLang="en-US" sz="2000" b="1" i="1" dirty="0">
              <a:latin typeface="Agency FB" panose="020B0503020202020204" pitchFamily="34" charset="0"/>
            </a:endParaRPr>
          </a:p>
        </p:txBody>
      </p:sp>
      <p:cxnSp>
        <p:nvCxnSpPr>
          <p:cNvPr id="704544" name="AutoShape 32">
            <a:extLst>
              <a:ext uri="{FF2B5EF4-FFF2-40B4-BE49-F238E27FC236}">
                <a16:creationId xmlns:a16="http://schemas.microsoft.com/office/drawing/2014/main" id="{CD118D4A-4615-4D0D-95C7-D5509714BC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29313" y="3225800"/>
            <a:ext cx="323850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5" name="AutoShape 33">
            <a:extLst>
              <a:ext uri="{FF2B5EF4-FFF2-40B4-BE49-F238E27FC236}">
                <a16:creationId xmlns:a16="http://schemas.microsoft.com/office/drawing/2014/main" id="{A6FA4357-BB26-49A3-A129-6BCAE3C38EF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78538" y="3405188"/>
            <a:ext cx="357187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6" name="AutoShape 34">
            <a:extLst>
              <a:ext uri="{FF2B5EF4-FFF2-40B4-BE49-F238E27FC236}">
                <a16:creationId xmlns:a16="http://schemas.microsoft.com/office/drawing/2014/main" id="{01D21F48-2C65-494A-9462-5C10F3CEF5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22206" y="3261519"/>
            <a:ext cx="3571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7" name="Text Box 35">
            <a:extLst>
              <a:ext uri="{FF2B5EF4-FFF2-40B4-BE49-F238E27FC236}">
                <a16:creationId xmlns:a16="http://schemas.microsoft.com/office/drawing/2014/main" id="{45FCFA9B-6256-469B-84ED-CB507E0F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410368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48" name="AutoShape 36">
            <a:extLst>
              <a:ext uri="{FF2B5EF4-FFF2-40B4-BE49-F238E27FC236}">
                <a16:creationId xmlns:a16="http://schemas.microsoft.com/office/drawing/2014/main" id="{5A25E41F-CCC4-41BB-A358-F458A22BB2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86500" y="3889375"/>
            <a:ext cx="0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9" name="Text Box 37">
            <a:extLst>
              <a:ext uri="{FF2B5EF4-FFF2-40B4-BE49-F238E27FC236}">
                <a16:creationId xmlns:a16="http://schemas.microsoft.com/office/drawing/2014/main" id="{2DDEC94D-2302-4C32-8FAB-B31E62CE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4103688"/>
            <a:ext cx="53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50" name="AutoShape 38">
            <a:extLst>
              <a:ext uri="{FF2B5EF4-FFF2-40B4-BE49-F238E27FC236}">
                <a16:creationId xmlns:a16="http://schemas.microsoft.com/office/drawing/2014/main" id="{68D95FC5-B1EA-4688-9662-785FF09F9E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79407" y="3925093"/>
            <a:ext cx="2857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53" name="Line 41">
            <a:extLst>
              <a:ext uri="{FF2B5EF4-FFF2-40B4-BE49-F238E27FC236}">
                <a16:creationId xmlns:a16="http://schemas.microsoft.com/office/drawing/2014/main" id="{7BAEFD06-5F5A-4A0C-AC92-00702BA1C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125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4" name="Line 42">
            <a:extLst>
              <a:ext uri="{FF2B5EF4-FFF2-40B4-BE49-F238E27FC236}">
                <a16:creationId xmlns:a16="http://schemas.microsoft.com/office/drawing/2014/main" id="{4136544F-6B09-411B-A658-9F1DE065B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4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5" name="Line 43">
            <a:extLst>
              <a:ext uri="{FF2B5EF4-FFF2-40B4-BE49-F238E27FC236}">
                <a16:creationId xmlns:a16="http://schemas.microsoft.com/office/drawing/2014/main" id="{F2C67209-9EF4-46F9-9DE8-E187F31E8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1388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6" name="Line 44">
            <a:extLst>
              <a:ext uri="{FF2B5EF4-FFF2-40B4-BE49-F238E27FC236}">
                <a16:creationId xmlns:a16="http://schemas.microsoft.com/office/drawing/2014/main" id="{5F78D29A-7BCB-49F6-9BD1-61B63D27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31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7" name="Line 45">
            <a:extLst>
              <a:ext uri="{FF2B5EF4-FFF2-40B4-BE49-F238E27FC236}">
                <a16:creationId xmlns:a16="http://schemas.microsoft.com/office/drawing/2014/main" id="{26BA9C09-7147-4190-9D05-A7EF113D8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0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D572D627-8702-464E-B08E-DBA45A7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grpSp>
        <p:nvGrpSpPr>
          <p:cNvPr id="56366" name="组合 5">
            <a:extLst>
              <a:ext uri="{FF2B5EF4-FFF2-40B4-BE49-F238E27FC236}">
                <a16:creationId xmlns:a16="http://schemas.microsoft.com/office/drawing/2014/main" id="{9251D930-3DE3-49C6-AAEF-73BB0456BDD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8746D04C-1FD1-4728-9E32-75CDCC5453B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6372" name="五边形 6">
              <a:extLst>
                <a:ext uri="{FF2B5EF4-FFF2-40B4-BE49-F238E27FC236}">
                  <a16:creationId xmlns:a16="http://schemas.microsoft.com/office/drawing/2014/main" id="{676111E1-0A9F-498A-B08A-87A1CD10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9" name="Line 45">
            <a:extLst>
              <a:ext uri="{FF2B5EF4-FFF2-40B4-BE49-F238E27FC236}">
                <a16:creationId xmlns:a16="http://schemas.microsoft.com/office/drawing/2014/main" id="{5E625AD9-8CED-499C-8BC8-9CEA046B9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4434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5AA8AB4-122E-45CE-88A7-67A86C885E4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9050"/>
            <a:ext cx="4978400" cy="1198563"/>
            <a:chOff x="3707905" y="407194"/>
            <a:chExt cx="4978895" cy="1199091"/>
          </a:xfrm>
        </p:grpSpPr>
        <p:sp>
          <p:nvSpPr>
            <p:cNvPr id="52" name="云形标注 51">
              <a:extLst>
                <a:ext uri="{FF2B5EF4-FFF2-40B4-BE49-F238E27FC236}">
                  <a16:creationId xmlns:a16="http://schemas.microsoft.com/office/drawing/2014/main" id="{F0126285-DAEF-436B-9256-9B1E956B85B6}"/>
                </a:ext>
              </a:extLst>
            </p:cNvPr>
            <p:cNvSpPr/>
            <p:nvPr/>
          </p:nvSpPr>
          <p:spPr>
            <a:xfrm>
              <a:off x="3707905" y="407194"/>
              <a:ext cx="4978895" cy="1046624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56370" name="矩形 1">
              <a:extLst>
                <a:ext uri="{FF2B5EF4-FFF2-40B4-BE49-F238E27FC236}">
                  <a16:creationId xmlns:a16="http://schemas.microsoft.com/office/drawing/2014/main" id="{282F2362-F861-4FC6-A5E1-88625B79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10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计算机是如何自动地实现这个自顶向下的分析过程的？</a:t>
              </a:r>
            </a:p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/>
      <p:bldP spid="704515" grpId="0" autoUpdateAnimBg="0"/>
      <p:bldP spid="704516" grpId="0" autoUpdateAnimBg="0"/>
      <p:bldP spid="704519" grpId="0" autoUpdateAnimBg="0"/>
      <p:bldP spid="704520" grpId="0" autoUpdateAnimBg="0"/>
      <p:bldP spid="704523" grpId="0" autoUpdateAnimBg="0"/>
      <p:bldP spid="704524" grpId="0" autoUpdateAnimBg="0"/>
      <p:bldP spid="704525" grpId="0" autoUpdateAnimBg="0"/>
      <p:bldP spid="704529" grpId="0" autoUpdateAnimBg="0"/>
      <p:bldP spid="704531" grpId="0" autoUpdateAnimBg="0"/>
      <p:bldP spid="704533" grpId="0" autoUpdateAnimBg="0"/>
      <p:bldP spid="704534" grpId="0" autoUpdateAnimBg="0"/>
      <p:bldP spid="704537" grpId="0" autoUpdateAnimBg="0"/>
      <p:bldP spid="704539" grpId="0" autoUpdateAnimBg="0"/>
      <p:bldP spid="704541" grpId="0" autoUpdateAnimBg="0"/>
      <p:bldP spid="704542" grpId="0" autoUpdateAnimBg="0"/>
      <p:bldP spid="704543" grpId="0" autoUpdateAnimBg="0"/>
      <p:bldP spid="704547" grpId="0" autoUpdateAnimBg="0"/>
      <p:bldP spid="7045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0FA5E0D0-1585-431F-98F0-923F94A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组成，每个过程对应文法的一个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B95E8B38-D52A-43A5-9998-FD743ECD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B2299-DF00-4A11-AD29-DA55BC92D4FB}"/>
              </a:ext>
            </a:extLst>
          </p:cNvPr>
          <p:cNvSpPr/>
          <p:nvPr/>
        </p:nvSpPr>
        <p:spPr bwMode="auto">
          <a:xfrm>
            <a:off x="1754808" y="2744149"/>
            <a:ext cx="503238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</a:t>
            </a:r>
            <a:endParaRPr lang="zh-CN" altLang="en-US" sz="2000" b="1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B42DFC-6D6B-40F1-B5A0-3DA80D5ECA22}"/>
              </a:ext>
            </a:extLst>
          </p:cNvPr>
          <p:cNvGrpSpPr/>
          <p:nvPr/>
        </p:nvGrpSpPr>
        <p:grpSpPr>
          <a:xfrm>
            <a:off x="1043608" y="3031485"/>
            <a:ext cx="2432047" cy="620712"/>
            <a:chOff x="1043607" y="1994991"/>
            <a:chExt cx="2432047" cy="62071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304CCC2-65B1-4BEF-8A3D-D77697662366}"/>
                </a:ext>
              </a:extLst>
            </p:cNvPr>
            <p:cNvCxnSpPr/>
            <p:nvPr/>
          </p:nvCxnSpPr>
          <p:spPr bwMode="auto">
            <a:xfrm flipH="1">
              <a:off x="1296021" y="1994991"/>
              <a:ext cx="682625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6FA063-F45C-4BF3-9CE9-5DAD06316D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78646" y="1994991"/>
              <a:ext cx="2" cy="207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7053A88-936F-4A26-B11A-4BB5D34B3E06}"/>
                </a:ext>
              </a:extLst>
            </p:cNvPr>
            <p:cNvCxnSpPr/>
            <p:nvPr/>
          </p:nvCxnSpPr>
          <p:spPr bwMode="auto">
            <a:xfrm>
              <a:off x="1978646" y="1994991"/>
              <a:ext cx="747712" cy="207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465E7D-E518-420A-A884-91D96D6E289B}"/>
                </a:ext>
              </a:extLst>
            </p:cNvPr>
            <p:cNvSpPr/>
            <p:nvPr/>
          </p:nvSpPr>
          <p:spPr bwMode="auto">
            <a:xfrm>
              <a:off x="1043607" y="2218828"/>
              <a:ext cx="2432047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378" eaLnBrk="1" hangingPunct="1">
                <a:defRPr/>
              </a:pP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…   X</a:t>
              </a:r>
              <a:r>
                <a:rPr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i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   …  </a:t>
              </a:r>
              <a:r>
                <a:rPr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</a:t>
              </a:r>
              <a:endParaRPr lang="zh-CN" altLang="en-US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defTabSz="914378" eaLnBrk="1" hangingPunct="1">
                <a:defRPr/>
              </a:pPr>
              <a:endParaRPr lang="zh-CN" altLang="en-US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B5FB41-F5D9-4381-BA36-B63298E38BB5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681" y="3608839"/>
            <a:ext cx="285382" cy="17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3369BBF-148A-4A8C-AAAD-9F49CCFABD1A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7062" y="3608839"/>
            <a:ext cx="1" cy="207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4F2E89-BF14-44E0-AD04-5D05E81F1DDE}"/>
              </a:ext>
            </a:extLst>
          </p:cNvPr>
          <p:cNvCxnSpPr/>
          <p:nvPr/>
        </p:nvCxnSpPr>
        <p:spPr bwMode="auto">
          <a:xfrm>
            <a:off x="1977062" y="3608839"/>
            <a:ext cx="747712" cy="207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F8DCBB3-C617-4253-8AE2-64A16428FA32}"/>
              </a:ext>
            </a:extLst>
          </p:cNvPr>
          <p:cNvSpPr/>
          <p:nvPr/>
        </p:nvSpPr>
        <p:spPr bwMode="auto">
          <a:xfrm>
            <a:off x="1475658" y="3832676"/>
            <a:ext cx="1800200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Y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 …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</a:t>
            </a:r>
            <a:endParaRPr lang="zh-CN" altLang="en-US" sz="2000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algn="ctr" defTabSz="914378" eaLnBrk="1" hangingPunct="1">
              <a:defRPr/>
            </a:pPr>
            <a:endParaRPr lang="zh-CN" altLang="en-US" sz="2000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E114BA-72A9-4EE0-A851-EB0F8AC03A79}"/>
              </a:ext>
            </a:extLst>
          </p:cNvPr>
          <p:cNvSpPr/>
          <p:nvPr/>
        </p:nvSpPr>
        <p:spPr bwMode="auto">
          <a:xfrm>
            <a:off x="5366466" y="3165928"/>
            <a:ext cx="216023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zh-CN" altLang="en-US" sz="16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439342-194D-4C53-9D36-2FB2D7217D8F}"/>
                  </a:ext>
                </a:extLst>
              </p:cNvPr>
              <p:cNvSpPr/>
              <p:nvPr/>
            </p:nvSpPr>
            <p:spPr>
              <a:xfrm>
                <a:off x="4830208" y="3291830"/>
                <a:ext cx="11445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439342-194D-4C53-9D36-2FB2D721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08" y="3291830"/>
                <a:ext cx="1144537" cy="307777"/>
              </a:xfrm>
              <a:prstGeom prst="rect">
                <a:avLst/>
              </a:prstGeom>
              <a:blipFill>
                <a:blip r:embed="rId3"/>
                <a:stretch>
                  <a:fillRect l="-1596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>
            <a:extLst>
              <a:ext uri="{FF2B5EF4-FFF2-40B4-BE49-F238E27FC236}">
                <a16:creationId xmlns:a16="http://schemas.microsoft.com/office/drawing/2014/main" id="{ED7F4E77-CAE8-4CB3-BC01-128ACAA3892C}"/>
              </a:ext>
            </a:extLst>
          </p:cNvPr>
          <p:cNvSpPr/>
          <p:nvPr/>
        </p:nvSpPr>
        <p:spPr>
          <a:xfrm>
            <a:off x="4698639" y="3413868"/>
            <a:ext cx="180542" cy="84746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B091A2A-0B91-4576-94CA-4F30E7481833}"/>
              </a:ext>
            </a:extLst>
          </p:cNvPr>
          <p:cNvSpPr/>
          <p:nvPr/>
        </p:nvSpPr>
        <p:spPr>
          <a:xfrm>
            <a:off x="5778759" y="3407638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F8AD5AB-82B4-43EA-873A-28DAEF822149}"/>
                  </a:ext>
                </a:extLst>
              </p:cNvPr>
              <p:cNvSpPr/>
              <p:nvPr/>
            </p:nvSpPr>
            <p:spPr>
              <a:xfrm>
                <a:off x="5881128" y="3291830"/>
                <a:ext cx="18153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F8AD5AB-82B4-43EA-873A-28DAEF82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8" y="3291830"/>
                <a:ext cx="1815362" cy="307777"/>
              </a:xfrm>
              <a:prstGeom prst="rect">
                <a:avLst/>
              </a:prstGeom>
              <a:blipFill>
                <a:blip r:embed="rId4"/>
                <a:stretch>
                  <a:fillRect l="-100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C5DC1C9-C406-4068-A925-9A01D3704BD7}"/>
              </a:ext>
            </a:extLst>
          </p:cNvPr>
          <p:cNvSpPr/>
          <p:nvPr/>
        </p:nvSpPr>
        <p:spPr>
          <a:xfrm>
            <a:off x="7315408" y="3291830"/>
            <a:ext cx="1930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GetNextToken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DF8547C-030A-4E9F-BC92-F1ACCAC05361}"/>
                  </a:ext>
                </a:extLst>
              </p:cNvPr>
              <p:cNvSpPr/>
              <p:nvPr/>
            </p:nvSpPr>
            <p:spPr>
              <a:xfrm>
                <a:off x="5881128" y="3618338"/>
                <a:ext cx="21602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DF8547C-030A-4E9F-BC92-F1ACCAC05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8" y="3618338"/>
                <a:ext cx="2160236" cy="307777"/>
              </a:xfrm>
              <a:prstGeom prst="rect">
                <a:avLst/>
              </a:prstGeom>
              <a:blipFill>
                <a:blip r:embed="rId5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A0DCDE4-D53A-48C9-A2C3-620BC39D30CE}"/>
              </a:ext>
            </a:extLst>
          </p:cNvPr>
          <p:cNvSpPr/>
          <p:nvPr/>
        </p:nvSpPr>
        <p:spPr>
          <a:xfrm>
            <a:off x="7818008" y="3618338"/>
            <a:ext cx="1082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5C5830-BBE9-4D27-AB6D-7D381F14C523}"/>
                  </a:ext>
                </a:extLst>
              </p:cNvPr>
              <p:cNvSpPr/>
              <p:nvPr/>
            </p:nvSpPr>
            <p:spPr>
              <a:xfrm>
                <a:off x="4838881" y="4007811"/>
                <a:ext cx="170867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5C5830-BBE9-4D27-AB6D-7D381F14C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81" y="4007811"/>
                <a:ext cx="1708676" cy="307777"/>
              </a:xfrm>
              <a:prstGeom prst="rect">
                <a:avLst/>
              </a:prstGeom>
              <a:blipFill>
                <a:blip r:embed="rId6"/>
                <a:stretch>
                  <a:fillRect l="-1071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49454CB-7158-403F-9A69-06A2417492C3}"/>
                  </a:ext>
                </a:extLst>
              </p:cNvPr>
              <p:cNvSpPr/>
              <p:nvPr/>
            </p:nvSpPr>
            <p:spPr>
              <a:xfrm>
                <a:off x="6524431" y="4007811"/>
                <a:ext cx="69211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49454CB-7158-403F-9A69-06A24174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31" y="4007811"/>
                <a:ext cx="69211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5AA9C8E4-C361-41C1-B95C-5D296B9A258D}"/>
              </a:ext>
            </a:extLst>
          </p:cNvPr>
          <p:cNvSpPr/>
          <p:nvPr/>
        </p:nvSpPr>
        <p:spPr>
          <a:xfrm>
            <a:off x="4244093" y="2378647"/>
            <a:ext cx="865943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void 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) </a:t>
            </a:r>
          </a:p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en-US" altLang="zh-CN" sz="1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D7BBFC-A26D-455F-A215-3152C876FB23}"/>
              </a:ext>
            </a:extLst>
          </p:cNvPr>
          <p:cNvSpPr/>
          <p:nvPr/>
        </p:nvSpPr>
        <p:spPr>
          <a:xfrm>
            <a:off x="4464336" y="2652272"/>
            <a:ext cx="330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选择一个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1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产生式：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S →X</a:t>
            </a:r>
            <a:r>
              <a:rPr lang="en-US" altLang="zh-CN" sz="1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1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… </a:t>
            </a:r>
            <a:r>
              <a:rPr lang="en-US" altLang="zh-CN" sz="1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1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41E0EA-37D1-4D93-A494-9FAA022139EB}"/>
              </a:ext>
            </a:extLst>
          </p:cNvPr>
          <p:cNvSpPr/>
          <p:nvPr/>
        </p:nvSpPr>
        <p:spPr>
          <a:xfrm>
            <a:off x="4527160" y="2931790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 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402E65-34A2-44D7-87C9-8E1030DC5821}"/>
              </a:ext>
            </a:extLst>
          </p:cNvPr>
          <p:cNvSpPr/>
          <p:nvPr/>
        </p:nvSpPr>
        <p:spPr>
          <a:xfrm>
            <a:off x="7193526" y="4007811"/>
            <a:ext cx="154388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378"/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→Y</a:t>
            </a:r>
            <a:r>
              <a:rPr lang="en-US" altLang="zh-CN" sz="1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1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 </a:t>
            </a:r>
            <a:r>
              <a:rPr lang="en-US" altLang="zh-CN" sz="14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77541A8-4676-446B-8B49-098A73955D76}"/>
              </a:ext>
            </a:extLst>
          </p:cNvPr>
          <p:cNvSpPr/>
          <p:nvPr/>
        </p:nvSpPr>
        <p:spPr>
          <a:xfrm>
            <a:off x="395537" y="2744148"/>
            <a:ext cx="465388" cy="1267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dirty="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rPr>
              <a:t>自顶向下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A436C5C-EDF9-4BE2-BAE2-5258ACE40DE3}"/>
              </a:ext>
            </a:extLst>
          </p:cNvPr>
          <p:cNvSpPr/>
          <p:nvPr/>
        </p:nvSpPr>
        <p:spPr>
          <a:xfrm>
            <a:off x="5842583" y="2923594"/>
            <a:ext cx="1570373" cy="44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rPr>
              <a:t>最左推导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0FA5E0D0-1585-431F-98F0-923F94A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组成，每个过程对应文法的一个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B95E8B38-D52A-43A5-9998-FD743ECD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067EC4F4-AE57-4AC5-907C-3C1120AE101D}"/>
              </a:ext>
            </a:extLst>
          </p:cNvPr>
          <p:cNvSpPr txBox="1">
            <a:spLocks/>
          </p:cNvSpPr>
          <p:nvPr/>
        </p:nvSpPr>
        <p:spPr bwMode="auto">
          <a:xfrm>
            <a:off x="115963" y="2434066"/>
            <a:ext cx="3913690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void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{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选择一个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产生式，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A →X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X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…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X</a:t>
            </a:r>
            <a:r>
              <a:rPr kumimoji="0" lang="en-US" altLang="zh-CN" sz="1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k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for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to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{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if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是一个非终结符号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调用过程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; </a:t>
            </a:r>
            <a:endParaRPr kumimoji="0" lang="en-US" altLang="zh-CN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 if (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等于当前的输入符号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     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读入下一个输入符号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;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/*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发生了一个错误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;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}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AE9526F-C344-2D45-931C-E6C8BEAF6DBA}"/>
              </a:ext>
            </a:extLst>
          </p:cNvPr>
          <p:cNvGrpSpPr/>
          <p:nvPr/>
        </p:nvGrpSpPr>
        <p:grpSpPr>
          <a:xfrm>
            <a:off x="4244093" y="2378647"/>
            <a:ext cx="5001394" cy="2462213"/>
            <a:chOff x="4244093" y="2378647"/>
            <a:chExt cx="5001394" cy="2462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C026745-AEA7-3EB0-1F0B-CEDE5FB1EC27}"/>
                    </a:ext>
                  </a:extLst>
                </p:cNvPr>
                <p:cNvSpPr/>
                <p:nvPr/>
              </p:nvSpPr>
              <p:spPr>
                <a:xfrm>
                  <a:off x="4830208" y="3291830"/>
                  <a:ext cx="114453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8"/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endPara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C026745-AEA7-3EB0-1F0B-CEDE5FB1E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08" y="3291830"/>
                  <a:ext cx="114453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96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32ABAA14-3F83-E8D8-3B1B-B142C157AF67}"/>
                </a:ext>
              </a:extLst>
            </p:cNvPr>
            <p:cNvSpPr/>
            <p:nvPr/>
          </p:nvSpPr>
          <p:spPr>
            <a:xfrm>
              <a:off x="4698639" y="3413868"/>
              <a:ext cx="180542" cy="84746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8"/>
              <a:endParaRPr lang="zh-CN" altLang="en-US" sz="1400" b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80133577-7F61-D2C6-1665-2AE6B0A38AB8}"/>
                </a:ext>
              </a:extLst>
            </p:cNvPr>
            <p:cNvSpPr/>
            <p:nvPr/>
          </p:nvSpPr>
          <p:spPr>
            <a:xfrm>
              <a:off x="5778759" y="3407638"/>
              <a:ext cx="144016" cy="5040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8"/>
              <a:endParaRPr lang="zh-CN" altLang="en-US" sz="1400" b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D8997CF-0632-D24F-E386-F629A37303AD}"/>
                    </a:ext>
                  </a:extLst>
                </p:cNvPr>
                <p:cNvSpPr/>
                <p:nvPr/>
              </p:nvSpPr>
              <p:spPr>
                <a:xfrm>
                  <a:off x="5881128" y="3291830"/>
                  <a:ext cx="181536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8"/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==</m:t>
                      </m:r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𝑻𝒐𝒌𝒆𝒏</m:t>
                      </m:r>
                    </m:oMath>
                  </a14:m>
                  <a:endParaRPr lang="en-US" altLang="zh-CN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DD8997CF-0632-D24F-E386-F629A3730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128" y="3291830"/>
                  <a:ext cx="181536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007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3F75F94-9A18-DC9C-4C54-5F792194A4FB}"/>
                </a:ext>
              </a:extLst>
            </p:cNvPr>
            <p:cNvSpPr/>
            <p:nvPr/>
          </p:nvSpPr>
          <p:spPr>
            <a:xfrm>
              <a:off x="7315408" y="3291830"/>
              <a:ext cx="19300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 </a:t>
              </a:r>
              <a:r>
                <a:rPr lang="en-US" altLang="zh-CN" sz="1400" b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GetNextToken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DD693F59-4F99-10A0-B316-3B54A6B619A6}"/>
                    </a:ext>
                  </a:extLst>
                </p:cNvPr>
                <p:cNvSpPr/>
                <p:nvPr/>
              </p:nvSpPr>
              <p:spPr>
                <a:xfrm>
                  <a:off x="5881128" y="3618338"/>
                  <a:ext cx="216023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8"/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else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𝑻𝒐𝒌𝒆𝒏</m:t>
                      </m:r>
                    </m:oMath>
                  </a14:m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DD693F59-4F99-10A0-B316-3B54A6B61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128" y="3618338"/>
                  <a:ext cx="21602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47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B16AC1A-46D1-28C9-8166-46F05339ADFA}"/>
                </a:ext>
              </a:extLst>
            </p:cNvPr>
            <p:cNvSpPr/>
            <p:nvPr/>
          </p:nvSpPr>
          <p:spPr>
            <a:xfrm>
              <a:off x="7818008" y="3618338"/>
              <a:ext cx="10824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Error(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CAEE769-22A8-8E82-3F77-F85FFC5C2735}"/>
                    </a:ext>
                  </a:extLst>
                </p:cNvPr>
                <p:cNvSpPr/>
                <p:nvPr/>
              </p:nvSpPr>
              <p:spPr>
                <a:xfrm>
                  <a:off x="4838881" y="4007811"/>
                  <a:ext cx="170867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8"/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else 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CAEE769-22A8-8E82-3F77-F85FFC5C2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881" y="4007811"/>
                  <a:ext cx="170867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071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894E656-019E-BF06-98E9-C2B8DE4E37BC}"/>
                    </a:ext>
                  </a:extLst>
                </p:cNvPr>
                <p:cNvSpPr/>
                <p:nvPr/>
              </p:nvSpPr>
              <p:spPr>
                <a:xfrm>
                  <a:off x="6524431" y="4007811"/>
                  <a:ext cx="69211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378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1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)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894E656-019E-BF06-98E9-C2B8DE4E37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431" y="4007811"/>
                  <a:ext cx="692112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436073-4A26-841F-05E6-B5C5145C0BC2}"/>
                </a:ext>
              </a:extLst>
            </p:cNvPr>
            <p:cNvSpPr/>
            <p:nvPr/>
          </p:nvSpPr>
          <p:spPr>
            <a:xfrm>
              <a:off x="4244093" y="2378647"/>
              <a:ext cx="865943" cy="2462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void 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 ) </a:t>
              </a:r>
            </a:p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{</a:t>
              </a: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}</a:t>
              </a:r>
              <a:r>
                <a:rPr lang="zh-CN" alt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    </a:t>
              </a:r>
              <a:endPara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533A829-5D20-4572-F362-A95B08A358E4}"/>
                </a:ext>
              </a:extLst>
            </p:cNvPr>
            <p:cNvSpPr/>
            <p:nvPr/>
          </p:nvSpPr>
          <p:spPr>
            <a:xfrm>
              <a:off x="4464336" y="2652272"/>
              <a:ext cx="33089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zh-CN" altLang="en-US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选择一个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14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产生式：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S →X</a:t>
              </a:r>
              <a:r>
                <a:rPr lang="en-US" altLang="zh-CN" sz="1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X</a:t>
              </a:r>
              <a:r>
                <a:rPr lang="en-US" altLang="zh-CN" sz="14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… </a:t>
              </a:r>
              <a:r>
                <a:rPr lang="en-US" altLang="zh-CN" sz="14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14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DDB90FC-8B39-D3E5-95CB-4BE6EABFF708}"/>
                </a:ext>
              </a:extLst>
            </p:cNvPr>
            <p:cNvSpPr/>
            <p:nvPr/>
          </p:nvSpPr>
          <p:spPr>
            <a:xfrm>
              <a:off x="4527160" y="2931790"/>
              <a:ext cx="1382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/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for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 </a:t>
              </a:r>
              <a:r>
                <a:rPr lang="en-US" altLang="zh-CN" sz="1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i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= 1 to </a:t>
              </a:r>
              <a:r>
                <a:rPr lang="en-US" altLang="zh-CN" sz="1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r>
                <a:rPr lang="en-US" altLang="zh-CN" sz="1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) 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>
            <a:extLst>
              <a:ext uri="{FF2B5EF4-FFF2-40B4-BE49-F238E27FC236}">
                <a16:creationId xmlns:a16="http://schemas.microsoft.com/office/drawing/2014/main" id="{2C094106-45F0-4266-BEA7-0D088CF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自顶向下分析存在的问题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9377C-C48D-4B45-BCE2-A28712CB9301}"/>
              </a:ext>
            </a:extLst>
          </p:cNvPr>
          <p:cNvSpPr/>
          <p:nvPr/>
        </p:nvSpPr>
        <p:spPr>
          <a:xfrm>
            <a:off x="615950" y="996950"/>
            <a:ext cx="7046913" cy="357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aAd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aBe</a:t>
            </a:r>
            <a:endParaRPr lang="en-US" altLang="zh-CN" sz="2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3968D085-63F4-436F-B6A6-918F8FE3507A}"/>
              </a:ext>
            </a:extLst>
          </p:cNvPr>
          <p:cNvSpPr txBox="1">
            <a:spLocks/>
          </p:cNvSpPr>
          <p:nvPr/>
        </p:nvSpPr>
        <p:spPr bwMode="auto">
          <a:xfrm>
            <a:off x="4049238" y="1059582"/>
            <a:ext cx="4619551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同一非终结符的多个候选式存在共同前缀，将导致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回溯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现象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08C2755A-A069-4E72-B993-DE57DB73F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516438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>
            <a:extLst>
              <a:ext uri="{FF2B5EF4-FFF2-40B4-BE49-F238E27FC236}">
                <a16:creationId xmlns:a16="http://schemas.microsoft.com/office/drawing/2014/main" id="{A43A359C-2293-489C-8535-31113428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4CF1CA-EF3E-4FB6-876B-64D38BE008AA}"/>
              </a:ext>
            </a:extLst>
          </p:cNvPr>
          <p:cNvSpPr/>
          <p:nvPr/>
        </p:nvSpPr>
        <p:spPr>
          <a:xfrm>
            <a:off x="382588" y="785813"/>
            <a:ext cx="7046912" cy="2914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–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*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/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(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) | id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+ id * id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2A3AC244-748A-439E-A05D-D9F321278E8C}"/>
              </a:ext>
            </a:extLst>
          </p:cNvPr>
          <p:cNvSpPr txBox="1">
            <a:spLocks/>
          </p:cNvSpPr>
          <p:nvPr/>
        </p:nvSpPr>
        <p:spPr bwMode="auto">
          <a:xfrm>
            <a:off x="3923929" y="428625"/>
            <a:ext cx="4505696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左递归文法会使递归下降分析器陷入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无限循环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85E23097-91F6-4D0A-9116-9712B0479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36433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1C512-AF83-4DDB-9488-08C264DD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357313"/>
            <a:ext cx="2043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53944-8D31-4C7C-AC4D-02C1A159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84388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679A6-3E12-4CFC-B11C-62161E6F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71608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932AD8-7176-42FD-ACC1-78F10FA9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406650"/>
            <a:ext cx="87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CN" altLang="en-US" sz="2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283A0-E51B-47A6-8BFB-9070C91AD5DF}"/>
              </a:ext>
            </a:extLst>
          </p:cNvPr>
          <p:cNvSpPr/>
          <p:nvPr/>
        </p:nvSpPr>
        <p:spPr>
          <a:xfrm>
            <a:off x="2700338" y="2935288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如果一个文法中有一个非终结符</a:t>
            </a:r>
            <a:r>
              <a:rPr lang="en-US" altLang="zh-CN" sz="2100" b="1" i="1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使得对某个串</a:t>
            </a:r>
            <a:r>
              <a:rPr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存在一个推导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100" b="1" dirty="0">
                <a:latin typeface="Times New Roman" pitchFamily="18" charset="0"/>
                <a:ea typeface="+mn-ea"/>
                <a:cs typeface="Times New Roman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100" b="1" baseline="300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Aα 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，那么这个文法就是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47BE64-8FC2-404A-94FE-BC7E66823926}"/>
              </a:ext>
            </a:extLst>
          </p:cNvPr>
          <p:cNvSpPr/>
          <p:nvPr/>
        </p:nvSpPr>
        <p:spPr>
          <a:xfrm>
            <a:off x="2700338" y="3674536"/>
            <a:ext cx="6189662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含有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→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Aα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形式产生式的文法称为是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直接左递归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immediate left recursive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C8854-D4F3-4AA7-B541-614DB0A54E86}"/>
              </a:ext>
            </a:extLst>
          </p:cNvPr>
          <p:cNvSpPr/>
          <p:nvPr/>
        </p:nvSpPr>
        <p:spPr>
          <a:xfrm>
            <a:off x="2700338" y="4361605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经过两步或两步以上推导产生的左递归称为是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间接左递归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endParaRPr lang="en-US" altLang="zh-CN" sz="21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D66F-30A9-46DE-AB93-57CC9F0D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500063"/>
            <a:ext cx="5927725" cy="2643187"/>
          </a:xfrm>
        </p:spPr>
        <p:txBody>
          <a:bodyPr/>
          <a:lstStyle/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Aα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(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kumimoji="1"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kumimoji="1" lang="en-US" altLang="zh-CN" sz="2000" b="1" dirty="0"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 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 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′｜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  <a:endParaRPr kumimoji="1"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229ADAD4-7D82-493E-A58F-845294F2B55A}"/>
              </a:ext>
            </a:extLst>
          </p:cNvPr>
          <p:cNvSpPr/>
          <p:nvPr/>
        </p:nvSpPr>
        <p:spPr>
          <a:xfrm>
            <a:off x="1441450" y="1390650"/>
            <a:ext cx="503238" cy="32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76553-BF92-41A2-AAAD-CB006517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77975"/>
            <a:ext cx="337026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事实上，这种消除过程就是把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左递归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转换成了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右递归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B47A35-8735-496C-A36C-8C04615F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787650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(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)｜id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E9BA1B-D68F-4E84-A2D3-B8691A8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76575"/>
            <a:ext cx="26336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lang="en-US" altLang="zh-CN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→ + </a:t>
            </a:r>
            <a:r>
              <a:rPr lang="en-US" altLang="zh-CN" sz="2500" b="1" i="1">
                <a:latin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|ε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endParaRPr lang="en-US" altLang="zh-CN" sz="25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r>
              <a:rPr lang="en-US" altLang="zh-CN" sz="2500" b="1">
                <a:latin typeface="Times New Roman" panose="02020603050405020304" pitchFamily="18" charset="0"/>
              </a:rPr>
              <a:t>→*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｜ε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</a:rPr>
              <a:t>→ ( </a:t>
            </a:r>
            <a:r>
              <a:rPr lang="en-US" altLang="zh-CN" sz="2500" b="1" i="1">
                <a:latin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</a:rPr>
              <a:t> )｜id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B9A10A8-48AD-47FC-853B-6330B647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0288"/>
            <a:ext cx="642938" cy="782637"/>
          </a:xfrm>
          <a:prstGeom prst="rightArrow">
            <a:avLst>
              <a:gd name="adj1" fmla="val 50000"/>
              <a:gd name="adj2" fmla="val 4620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40AEC2-3B18-497D-B0FD-2CADCA2AF4E7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3417888"/>
            <a:ext cx="476250" cy="306387"/>
            <a:chOff x="2176463" y="3417887"/>
            <a:chExt cx="477011" cy="306393"/>
          </a:xfrm>
        </p:grpSpPr>
        <p:sp>
          <p:nvSpPr>
            <p:cNvPr id="64532" name="AutoShape 8">
              <a:extLst>
                <a:ext uri="{FF2B5EF4-FFF2-40B4-BE49-F238E27FC236}">
                  <a16:creationId xmlns:a16="http://schemas.microsoft.com/office/drawing/2014/main" id="{201AF14D-9AB7-47F8-B243-B6C7BD215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8920" y="3335430"/>
              <a:ext cx="120836" cy="285750"/>
            </a:xfrm>
            <a:prstGeom prst="rightBrace">
              <a:avLst>
                <a:gd name="adj1" fmla="val 25191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3" name="Rectangle 12">
              <a:extLst>
                <a:ext uri="{FF2B5EF4-FFF2-40B4-BE49-F238E27FC236}">
                  <a16:creationId xmlns:a16="http://schemas.microsoft.com/office/drawing/2014/main" id="{E04E4D24-744A-4C59-B18F-B951D760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62" y="3644900"/>
              <a:ext cx="462712" cy="7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</a:t>
              </a:r>
            </a:p>
          </p:txBody>
        </p:sp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89BD91E4-560E-48F4-84BB-56E001C37F4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4149725"/>
            <a:ext cx="1147762" cy="323850"/>
            <a:chOff x="2695948" y="5718975"/>
            <a:chExt cx="1147818" cy="432589"/>
          </a:xfrm>
        </p:grpSpPr>
        <p:sp>
          <p:nvSpPr>
            <p:cNvPr id="64529" name="AutoShape 15">
              <a:extLst>
                <a:ext uri="{FF2B5EF4-FFF2-40B4-BE49-F238E27FC236}">
                  <a16:creationId xmlns:a16="http://schemas.microsoft.com/office/drawing/2014/main" id="{CE95557A-FB42-47A7-9DFF-D1F8928A4E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07455" y="5613016"/>
              <a:ext cx="90158" cy="303664"/>
            </a:xfrm>
            <a:prstGeom prst="rightBrace">
              <a:avLst>
                <a:gd name="adj1" fmla="val 2518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0" name="AutoShape 16">
              <a:extLst>
                <a:ext uri="{FF2B5EF4-FFF2-40B4-BE49-F238E27FC236}">
                  <a16:creationId xmlns:a16="http://schemas.microsoft.com/office/drawing/2014/main" id="{56766E71-9FEB-43F1-9C07-89AD4E0816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12621" y="5691327"/>
              <a:ext cx="89165" cy="144462"/>
            </a:xfrm>
            <a:prstGeom prst="rightBrace">
              <a:avLst>
                <a:gd name="adj1" fmla="val 842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1" name="Rectangle 17">
              <a:extLst>
                <a:ext uri="{FF2B5EF4-FFF2-40B4-BE49-F238E27FC236}">
                  <a16:creationId xmlns:a16="http://schemas.microsoft.com/office/drawing/2014/main" id="{7AD0A21D-4D0F-40EE-B0AA-C4868040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948" y="5864227"/>
              <a:ext cx="1147818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         β</a:t>
              </a: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1D69B3F1-3F38-4D40-953A-5D7273F5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</a:t>
            </a:r>
            <a:endParaRPr lang="zh-CN" altLang="en-US" dirty="0">
              <a:solidFill>
                <a:srgbClr val="000099"/>
              </a:solidFill>
              <a:ea typeface="楷体_GB231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E47F20-55E9-4FAE-981A-C96E7E4F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622300"/>
            <a:ext cx="17589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 α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097829-6108-4013-8058-6EDE6B7D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859088"/>
            <a:ext cx="19669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D91D3-47A8-4C21-9268-4D41A472B0AA}"/>
              </a:ext>
            </a:extLst>
          </p:cNvPr>
          <p:cNvSpPr/>
          <p:nvPr/>
        </p:nvSpPr>
        <p:spPr>
          <a:xfrm>
            <a:off x="5299075" y="981075"/>
            <a:ext cx="9080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r=βα</a:t>
            </a:r>
            <a:r>
              <a:rPr kumimoji="1" lang="zh-CN" altLang="en-US" sz="2400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endParaRPr lang="zh-CN" altLang="en-US" baseline="30000"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705822-08EA-4004-9E5A-EC72B0E39DE0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3430588"/>
            <a:ext cx="379412" cy="469900"/>
            <a:chOff x="2738408" y="3430606"/>
            <a:chExt cx="380232" cy="470306"/>
          </a:xfrm>
        </p:grpSpPr>
        <p:sp>
          <p:nvSpPr>
            <p:cNvPr id="64527" name="AutoShape 9">
              <a:extLst>
                <a:ext uri="{FF2B5EF4-FFF2-40B4-BE49-F238E27FC236}">
                  <a16:creationId xmlns:a16="http://schemas.microsoft.com/office/drawing/2014/main" id="{F74D8A8C-01F2-43EB-A493-A929EA8E7E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05527" y="3412497"/>
              <a:ext cx="108119" cy="144338"/>
            </a:xfrm>
            <a:prstGeom prst="rightBrace">
              <a:avLst>
                <a:gd name="adj1" fmla="val 8424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28" name="矩形 10">
              <a:extLst>
                <a:ext uri="{FF2B5EF4-FFF2-40B4-BE49-F238E27FC236}">
                  <a16:creationId xmlns:a16="http://schemas.microsoft.com/office/drawing/2014/main" id="{6DFF46A2-3388-43C0-A8B4-F9FD5B1F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08" y="3500802"/>
              <a:ext cx="380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β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  <p:bldP spid="8" grpId="0" build="p" autoUpdateAnimBg="0"/>
      <p:bldP spid="9" grpId="0" animBg="1"/>
      <p:bldP spid="17" grpId="0" build="allAtOnce"/>
      <p:bldP spid="18" grpId="0" build="allAtOnce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C2D8B-92B5-46D7-A97B-37C71FB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917575"/>
            <a:ext cx="5927725" cy="3225800"/>
          </a:xfrm>
        </p:spPr>
        <p:txBody>
          <a:bodyPr/>
          <a:lstStyle/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宋体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j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lvl="2" algn="ctr" eaLnBrk="1" hangingPunct="1">
              <a:buClr>
                <a:srgbClr val="3333CC"/>
              </a:buCl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b="1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A57F7357-FE07-4757-8112-E3EA13D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消除直接左递归的一般形式</a:t>
            </a:r>
            <a:endParaRPr lang="zh-CN" altLang="en-US" sz="30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49E5E8E-A6E1-402E-B9B4-F8A3225A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25913"/>
            <a:ext cx="8429625" cy="446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消除左递归是要付出代价的</a:t>
            </a:r>
            <a:r>
              <a:rPr lang="en-US" altLang="zh-CN" sz="2300" b="1" dirty="0">
                <a:latin typeface="+mn-ea"/>
                <a:ea typeface="+mn-ea"/>
                <a:cs typeface="Times New Roman" pitchFamily="18" charset="0"/>
              </a:rPr>
              <a:t>——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引进了一些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非终结符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3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ε</a:t>
            </a:r>
            <a:r>
              <a:rPr lang="en-US" altLang="zh-CN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_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产生式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E2C7CFB-450F-487D-B0E5-FA8ED78A679A}"/>
              </a:ext>
            </a:extLst>
          </p:cNvPr>
          <p:cNvSpPr/>
          <p:nvPr/>
        </p:nvSpPr>
        <p:spPr>
          <a:xfrm>
            <a:off x="3811588" y="2139950"/>
            <a:ext cx="974725" cy="6461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4A62FE0E-86C2-4329-9EDA-2B76CB19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消除间接左递归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AE4A5-3D1D-44F1-9B0A-488339E0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1362075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的定义代入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 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产生式的直接左递归，得：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 A’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defRPr/>
            </a:pPr>
            <a:endParaRPr lang="en-US" altLang="zh-CN" sz="1800" dirty="0">
              <a:solidFill>
                <a:schemeClr val="bg2"/>
              </a:solidFill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111DD7-E28D-4724-B4FF-751F939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1362075"/>
            <a:ext cx="1276350" cy="679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Sda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61EC6-A44F-486C-B204-F4F15DF452C8}"/>
              </a:ext>
            </a:extLst>
          </p:cNvPr>
          <p:cNvSpPr/>
          <p:nvPr/>
        </p:nvSpPr>
        <p:spPr>
          <a:xfrm>
            <a:off x="2774950" y="3651250"/>
            <a:ext cx="3021013" cy="93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83411-A2F1-4465-BC07-097962F5884B}"/>
              </a:ext>
            </a:extLst>
          </p:cNvPr>
          <p:cNvSpPr/>
          <p:nvPr/>
        </p:nvSpPr>
        <p:spPr>
          <a:xfrm>
            <a:off x="2774950" y="1362075"/>
            <a:ext cx="3021013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F112CECA-BA08-4A21-AF5B-152535BE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930275"/>
            <a:ext cx="7886700" cy="3225800"/>
          </a:xfrm>
        </p:spPr>
        <p:txBody>
          <a:bodyPr/>
          <a:lstStyle/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输入：不含循环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推导（即形如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solidFill>
                  <a:srgbClr val="073E87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baseline="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的推导）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产生式的文法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输出：等价的无左递归文法</a:t>
            </a:r>
            <a:endParaRPr lang="en-US" altLang="zh-CN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方法：</a:t>
            </a:r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A61F1AEF-2CFC-4EE9-9EF7-1A13561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消除左递归算法</a:t>
            </a:r>
          </a:p>
        </p:txBody>
      </p:sp>
      <p:sp>
        <p:nvSpPr>
          <p:cNvPr id="29705" name="内容占位符 1">
            <a:extLst>
              <a:ext uri="{FF2B5EF4-FFF2-40B4-BE49-F238E27FC236}">
                <a16:creationId xmlns:a16="http://schemas.microsoft.com/office/drawing/2014/main" id="{A54D4FBB-BF45-49C1-AD5A-E6DB4C58FF4F}"/>
              </a:ext>
            </a:extLst>
          </p:cNvPr>
          <p:cNvSpPr txBox="1">
            <a:spLocks/>
          </p:cNvSpPr>
          <p:nvPr/>
        </p:nvSpPr>
        <p:spPr bwMode="auto">
          <a:xfrm>
            <a:off x="142875" y="2066925"/>
            <a:ext cx="8786813" cy="2933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按照某个顺序将非终结符号排序为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j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将每个形如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的产生式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替换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为产生式组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∣…∣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其中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i="1" dirty="0">
                <a:latin typeface="Times New Roman" panose="02020603050405020304" pitchFamily="18" charset="0"/>
              </a:rPr>
              <a:t> 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∣… 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，是所有的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消除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产生式之间的直接左递归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C1AC847C-6F6C-4081-980D-218D1D513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8272462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语法分析的主要任务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根据给定的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，识别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输入句子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的各个成分，从而构造出句子的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分析树</a:t>
            </a:r>
            <a:endParaRPr lang="en-US" altLang="zh-CN" sz="25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大部分程序设计语言的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语法构造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可以用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来描述，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以 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token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作为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终结符</a:t>
            </a:r>
            <a:endParaRPr lang="en-US" altLang="zh-CN" sz="28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大部分语法分析器都期望文法是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无二义性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的，否则，就不能为一个句子构造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的语法分析树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222D04E-1D25-4BC8-97D0-2786C349D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引言</a:t>
            </a:r>
          </a:p>
        </p:txBody>
      </p:sp>
      <p:grpSp>
        <p:nvGrpSpPr>
          <p:cNvPr id="38916" name="组合 5">
            <a:extLst>
              <a:ext uri="{FF2B5EF4-FFF2-40B4-BE49-F238E27FC236}">
                <a16:creationId xmlns:a16="http://schemas.microsoft.com/office/drawing/2014/main" id="{6F816476-486F-4F52-AEBD-6ED4AB5B254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0FCC4DA9-B7FA-4309-9A4A-A20B0A500A0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8918" name="五边形 8">
              <a:extLst>
                <a:ext uri="{FF2B5EF4-FFF2-40B4-BE49-F238E27FC236}">
                  <a16:creationId xmlns:a16="http://schemas.microsoft.com/office/drawing/2014/main" id="{24535351-91A0-46C9-A92A-F1591C37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>
            <a:extLst>
              <a:ext uri="{FF2B5EF4-FFF2-40B4-BE49-F238E27FC236}">
                <a16:creationId xmlns:a16="http://schemas.microsoft.com/office/drawing/2014/main" id="{710624DE-1075-4B97-9CBF-98E169920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846138"/>
            <a:ext cx="5927725" cy="322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aAd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 eaLnBrk="1" hangingPunct="1">
              <a:lnSpc>
                <a:spcPct val="800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→ a S'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S' → Ad | 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 → 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→ b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4D9475-4505-442E-9EDF-F0FB0B0C8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 Factoring 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spc="3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32C611D3-4639-4ACE-94AC-F930153CC21B}"/>
              </a:ext>
            </a:extLst>
          </p:cNvPr>
          <p:cNvSpPr/>
          <p:nvPr/>
        </p:nvSpPr>
        <p:spPr>
          <a:xfrm>
            <a:off x="1619250" y="2500313"/>
            <a:ext cx="1081088" cy="431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79F99-28A1-4D7F-9C06-473712CBD36C}"/>
              </a:ext>
            </a:extLst>
          </p:cNvPr>
          <p:cNvSpPr/>
          <p:nvPr/>
        </p:nvSpPr>
        <p:spPr>
          <a:xfrm>
            <a:off x="3059832" y="2362270"/>
            <a:ext cx="5368925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b="1" kern="0" dirty="0">
                <a:latin typeface="+mn-ea"/>
                <a:ea typeface="+mn-ea"/>
                <a:cs typeface="Times New Roman" pitchFamily="18" charset="0"/>
              </a:rPr>
              <a:t>通过改写产生式来</a:t>
            </a: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推迟决定</a:t>
            </a:r>
            <a:r>
              <a:rPr lang="zh-CN" altLang="en-US" sz="2000" b="1" kern="0" dirty="0">
                <a:latin typeface="+mn-ea"/>
                <a:ea typeface="+mn-ea"/>
                <a:cs typeface="Times New Roman" pitchFamily="18" charset="0"/>
              </a:rPr>
              <a:t>，等读入了足够多的输入，获得足够信息后再做出正确的选择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>
            <a:extLst>
              <a:ext uri="{FF2B5EF4-FFF2-40B4-BE49-F238E27FC236}">
                <a16:creationId xmlns:a16="http://schemas.microsoft.com/office/drawing/2014/main" id="{D4689FD4-2F4A-4663-B407-898D85FD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85813"/>
            <a:ext cx="8858250" cy="1209675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输出：等价的提取了左公因子的文法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16479696-4150-4B8E-B580-4672182C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292CC1-C13C-4C3E-BF91-6F76CF8D1EEF}"/>
              </a:ext>
            </a:extLst>
          </p:cNvPr>
          <p:cNvSpPr/>
          <p:nvPr/>
        </p:nvSpPr>
        <p:spPr>
          <a:xfrm>
            <a:off x="504825" y="1924050"/>
            <a:ext cx="8459788" cy="3160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对于每个非终结符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，找出它的两个或多个选项之间的最长公共前缀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ε</a:t>
            </a:r>
            <a:r>
              <a:rPr lang="zh-CN" altLang="en-US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即存在一个非平凡的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nontrivial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公共前缀，那么将所有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产生式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替换为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algn="ctr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其中，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表示所有不以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开头的产生式体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A'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是一个新的非终结符。不断应用这个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转换，直到每个非终结符的任意两个产生式体都没有公共前缀为止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BB30B1CA-9783-4BBF-8BD4-CB7AD91D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7807BCF3-16CE-427C-8155-E89FEFB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E8BC66F-5D1F-4511-96E7-6B6A9CE7F17C}"/>
              </a:ext>
            </a:extLst>
          </p:cNvPr>
          <p:cNvSpPr txBox="1">
            <a:spLocks/>
          </p:cNvSpPr>
          <p:nvPr/>
        </p:nvSpPr>
        <p:spPr bwMode="auto">
          <a:xfrm>
            <a:off x="714375" y="2487613"/>
            <a:ext cx="4319588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void 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) {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选择一个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产生式，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A →X</a:t>
            </a:r>
            <a:r>
              <a:rPr lang="en-US" altLang="zh-CN" sz="1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X</a:t>
            </a:r>
            <a:r>
              <a:rPr lang="en-US" altLang="zh-CN" sz="1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 … 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for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if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是一个非终结符号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调用过程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) ; </a:t>
            </a:r>
            <a:endParaRPr lang="en-US" altLang="zh-CN" sz="1600" b="1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等于当前的输入符号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     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读入下一个输入符号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/*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发生了一个错误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*/ 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}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</a:p>
        </p:txBody>
      </p:sp>
      <p:sp>
        <p:nvSpPr>
          <p:cNvPr id="19461" name="矩形 3">
            <a:extLst>
              <a:ext uri="{FF2B5EF4-FFF2-40B4-BE49-F238E27FC236}">
                <a16:creationId xmlns:a16="http://schemas.microsoft.com/office/drawing/2014/main" id="{5C945EF7-14C2-48CE-95EF-D6BEA69F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357563"/>
            <a:ext cx="31115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可能需要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回溯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backtracking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，导致效率较低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81BA51-D41B-4B21-85B3-3708476D68DC}"/>
              </a:ext>
            </a:extLst>
          </p:cNvPr>
          <p:cNvSpPr/>
          <p:nvPr/>
        </p:nvSpPr>
        <p:spPr>
          <a:xfrm>
            <a:off x="5207274" y="4156075"/>
            <a:ext cx="363975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需要回溯的分析（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不确定的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6E0F6B0-8923-4889-B100-ABDFF0F6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技术的一个特例，通过在输入中向前看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固定个数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（通常是一个）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符号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来选择正确的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可以对某些文法构造出向前看</a:t>
            </a:r>
            <a:r>
              <a:rPr lang="en-US" altLang="zh-CN" sz="2000" b="1" i="1" dirty="0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zh-CN" altLang="en-US" sz="20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个输入符号的预测分析器，该类文法有时也称为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文法类</a:t>
            </a:r>
            <a:endParaRPr lang="en-US" altLang="zh-CN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不需要回溯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，是一种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确定的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自顶向下分析方法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77827" name="组合 5">
            <a:extLst>
              <a:ext uri="{FF2B5EF4-FFF2-40B4-BE49-F238E27FC236}">
                <a16:creationId xmlns:a16="http://schemas.microsoft.com/office/drawing/2014/main" id="{F81F52DD-B9B4-466E-8443-DA03AD00BC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24D01E1E-1E37-4D3D-B3B6-77093783C0B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7830" name="五边形 6">
              <a:extLst>
                <a:ext uri="{FF2B5EF4-FFF2-40B4-BE49-F238E27FC236}">
                  <a16:creationId xmlns:a16="http://schemas.microsoft.com/office/drawing/2014/main" id="{D19F235D-4754-44E2-895F-97A1AF2F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E93445E-9C0B-4802-BFDF-8AE1847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</a:t>
            </a: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Predictive Parsing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74616BD3-A68F-4A34-B9ED-0D81AFBB6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79875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4A32C11-76D0-4938-B08B-46B0D9D3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28FFF7D-8149-4622-BD2E-6DEB368021FF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28C8261-34CF-4464-A66E-88CE79DE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4.2.1 LL(1)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4.2.2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4.2.3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非递归的预测分析法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4.2.4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预测分析中的错误恢复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zh-CN" altLang="en-US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80899" name="组合 5">
            <a:extLst>
              <a:ext uri="{FF2B5EF4-FFF2-40B4-BE49-F238E27FC236}">
                <a16:creationId xmlns:a16="http://schemas.microsoft.com/office/drawing/2014/main" id="{E049A01D-016E-4F6E-8F42-C1455C0E98B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A150A0CD-1077-4543-9C8D-4DD49D7FCEC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0902" name="五边形 6">
              <a:extLst>
                <a:ext uri="{FF2B5EF4-FFF2-40B4-BE49-F238E27FC236}">
                  <a16:creationId xmlns:a16="http://schemas.microsoft.com/office/drawing/2014/main" id="{85FAC4CE-B086-484B-BA89-FAC5AFFC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64427A8A-A287-4DF4-8ADF-04DB080B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</a:t>
            </a:r>
            <a:endParaRPr lang="zh-CN" altLang="en-US" sz="2400" b="1" spc="30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3CC57A6F-F5E9-461F-A669-95D4D743E89B}"/>
              </a:ext>
            </a:extLst>
          </p:cNvPr>
          <p:cNvSpPr>
            <a:spLocks/>
          </p:cNvSpPr>
          <p:nvPr/>
        </p:nvSpPr>
        <p:spPr bwMode="auto">
          <a:xfrm>
            <a:off x="4510088" y="4471988"/>
            <a:ext cx="2714625" cy="412750"/>
          </a:xfrm>
          <a:prstGeom prst="borderCallout2">
            <a:avLst>
              <a:gd name="adj1" fmla="val 48542"/>
              <a:gd name="adj2" fmla="val -1053"/>
              <a:gd name="adj3" fmla="val 48700"/>
              <a:gd name="adj4" fmla="val -7649"/>
              <a:gd name="adj5" fmla="val -25800"/>
              <a:gd name="adj6" fmla="val -2699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不含</a:t>
            </a:r>
            <a:r>
              <a:rPr lang="el-GR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产生式</a:t>
            </a:r>
          </a:p>
          <a:p>
            <a:pPr algn="ctr" eaLnBrk="1" hangingPunct="1">
              <a:defRPr/>
            </a:pPr>
            <a:endParaRPr lang="zh-CN" altLang="en-US" sz="22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C02EE8-FD07-4CA4-B444-5518D37C2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930275"/>
            <a:ext cx="8720137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预测分析法的工作过程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从文法开始符号出发，在每一步推导过程中根据当前句型的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和当前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输入符号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，选择正确的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产生式。为保证分析的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确定性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，选出的候选式必须是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的。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文法（简单的确定性文法，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Korenjak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Hopcroft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1966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defRPr/>
            </a:pPr>
            <a:endParaRPr lang="en-US" altLang="zh-CN" sz="2000" dirty="0">
              <a:cs typeface="Times New Roman" pitchFamily="18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60469D48-D3B9-41FB-8A82-2721B0D10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4.2.1 LL(1)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E45F27-66C1-4EA6-8900-842264B39DD8}"/>
              </a:ext>
            </a:extLst>
          </p:cNvPr>
          <p:cNvSpPr/>
          <p:nvPr/>
        </p:nvSpPr>
        <p:spPr>
          <a:xfrm>
            <a:off x="844550" y="3262313"/>
            <a:ext cx="6299200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每个产生式的右部都以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终结符</a:t>
            </a:r>
            <a:r>
              <a:rPr lang="zh-CN" altLang="en-US" sz="2400" b="1" dirty="0">
                <a:latin typeface="+mn-ea"/>
                <a:ea typeface="+mn-ea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2884C-9860-4F12-A959-A9478ED60851}"/>
              </a:ext>
            </a:extLst>
          </p:cNvPr>
          <p:cNvSpPr/>
          <p:nvPr/>
        </p:nvSpPr>
        <p:spPr>
          <a:xfrm>
            <a:off x="827088" y="3765550"/>
            <a:ext cx="6316662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同一非终结符的各个候选式的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首终结符</a:t>
            </a:r>
            <a:r>
              <a:rPr lang="zh-CN" altLang="en-US" sz="2400" b="1" dirty="0">
                <a:latin typeface="+mn-ea"/>
                <a:ea typeface="+mn-ea"/>
              </a:rPr>
              <a:t>都不同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FAB4C4-27F7-4995-ACF2-603CB83E5CD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07988"/>
            <a:ext cx="4978400" cy="1044575"/>
            <a:chOff x="3707905" y="407194"/>
            <a:chExt cx="4978895" cy="1046162"/>
          </a:xfrm>
        </p:grpSpPr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996B3324-B789-481C-9B23-ED10B00341FA}"/>
                </a:ext>
              </a:extLst>
            </p:cNvPr>
            <p:cNvSpPr/>
            <p:nvPr/>
          </p:nvSpPr>
          <p:spPr>
            <a:xfrm>
              <a:off x="3707905" y="407194"/>
              <a:ext cx="4978895" cy="1046162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82953" name="矩形 1">
              <a:extLst>
                <a:ext uri="{FF2B5EF4-FFF2-40B4-BE49-F238E27FC236}">
                  <a16:creationId xmlns:a16="http://schemas.microsoft.com/office/drawing/2014/main" id="{81990B4C-9CEA-4951-AB76-F35E3FABA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假如允许</a:t>
              </a:r>
              <a:r>
                <a:rPr lang="en-US" altLang="zh-CN" sz="22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文法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包含</a:t>
              </a:r>
              <a:r>
                <a:rPr lang="el-GR" altLang="zh-CN" sz="2200" b="1" i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，将会产生什么问题？</a:t>
              </a:r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EBC075-EE49-4172-9404-81399BC72C56}"/>
              </a:ext>
            </a:extLst>
          </p:cNvPr>
          <p:cNvSpPr/>
          <p:nvPr/>
        </p:nvSpPr>
        <p:spPr>
          <a:xfrm>
            <a:off x="842963" y="714375"/>
            <a:ext cx="2928937" cy="2366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ACCB301C-556F-4E97-974F-724A0A8D5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14375"/>
            <a:ext cx="7643812" cy="442912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什么时候使用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产生式？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如果当前某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与当前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输入符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不匹配时，若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存在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，可以通过检查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是否可以紧跟在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的后面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出现，来决定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是否使用产生式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（若文法中无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，则应报错）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8348E4-225E-4187-9EFE-762E1B7D0A68}"/>
              </a:ext>
            </a:extLst>
          </p:cNvPr>
          <p:cNvSpPr/>
          <p:nvPr/>
        </p:nvSpPr>
        <p:spPr>
          <a:xfrm>
            <a:off x="3754438" y="1300163"/>
            <a:ext cx="4103687" cy="179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8F8ED5B-1D36-4B9E-90BD-F830B8986B3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754438" y="714375"/>
            <a:ext cx="4103687" cy="57467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</a:t>
            </a:r>
            <a:r>
              <a:rPr lang="en-US" altLang="zh-CN" sz="2000" dirty="0">
                <a:latin typeface="Times New Roman" pitchFamily="18" charset="0"/>
                <a:ea typeface="楷体_GB2312"/>
                <a:cs typeface="Times New Roman" pitchFamily="18" charset="0"/>
              </a:rPr>
              <a:t>	    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 d a e</a:t>
            </a:r>
          </a:p>
          <a:p>
            <a:pPr eaLnBrk="1" hangingPunct="1">
              <a:defRPr/>
            </a:pPr>
            <a:endParaRPr lang="en-US" altLang="zh-CN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i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6F833C60-5A88-4CB8-9A75-516373775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10663" name="Line 7">
            <a:extLst>
              <a:ext uri="{FF2B5EF4-FFF2-40B4-BE49-F238E27FC236}">
                <a16:creationId xmlns:a16="http://schemas.microsoft.com/office/drawing/2014/main" id="{A5EE152C-3C5A-4C50-A9D7-3A0F467E4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2863" y="1108075"/>
            <a:ext cx="0" cy="163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4" name="Line 8">
            <a:extLst>
              <a:ext uri="{FF2B5EF4-FFF2-40B4-BE49-F238E27FC236}">
                <a16:creationId xmlns:a16="http://schemas.microsoft.com/office/drawing/2014/main" id="{362F2867-56E7-4130-8FBC-BC9E49A180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5" name="Line 9">
            <a:extLst>
              <a:ext uri="{FF2B5EF4-FFF2-40B4-BE49-F238E27FC236}">
                <a16:creationId xmlns:a16="http://schemas.microsoft.com/office/drawing/2014/main" id="{DCFF091A-8ED7-4681-8448-79BA7E52B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矩形 2">
            <a:extLst>
              <a:ext uri="{FF2B5EF4-FFF2-40B4-BE49-F238E27FC236}">
                <a16:creationId xmlns:a16="http://schemas.microsoft.com/office/drawing/2014/main" id="{4F25ADB7-7F40-45E0-8E3E-1FA0CEB5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714375"/>
            <a:ext cx="19288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→ aBCD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dB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c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a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 → 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A2754E5-AEE3-4DE5-88E1-DCD3E68B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257300"/>
            <a:ext cx="1727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adae</a:t>
            </a:r>
            <a:endParaRPr lang="zh-CN" altLang="en-US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142837-0E82-4BDD-AE8E-E1A7B3BA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714375"/>
            <a:ext cx="1349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 d e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e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2253183-FFF0-4823-A15A-FD35690840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375" y="1125538"/>
            <a:ext cx="0" cy="163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44F1FD5C-E05E-477F-A0EE-599812A86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275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9D7BE1B1-A4C4-4505-9BD7-73497F1B72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0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25E765A-F3F1-4D25-95E4-5DBCFD82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1257300"/>
            <a:ext cx="16017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8DE66-49A6-426E-86B3-F85FD57CFF57}"/>
              </a:ext>
            </a:extLst>
          </p:cNvPr>
          <p:cNvSpPr/>
          <p:nvPr/>
        </p:nvSpPr>
        <p:spPr>
          <a:xfrm>
            <a:off x="827088" y="3148013"/>
            <a:ext cx="3835400" cy="34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可以紧跟 </a:t>
            </a:r>
            <a:r>
              <a:rPr lang="en-US" altLang="zh-CN" b="1" i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后面出现的终结符：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6E28F8D6-8A6C-48CF-BE10-95B8C1B02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11144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796" grpId="0" build="p" animBg="1"/>
      <p:bldP spid="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E2B2D-CC25-4E55-B5BF-4B3A00B2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642938"/>
            <a:ext cx="8558212" cy="4593108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的后继符号集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可能在某个句型中紧跟在</a:t>
            </a:r>
            <a:r>
              <a:rPr lang="en-US" altLang="zh-CN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后边的终结符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的集合，记为</a:t>
            </a:r>
            <a:r>
              <a:rPr lang="en-US" altLang="zh-CN" sz="20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)={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S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0"/>
              </a:lnSpc>
              <a:buFont typeface="Symbol" panose="05050102010706020507" pitchFamily="18" charset="2"/>
              <a:buNone/>
            </a:pPr>
            <a:endParaRPr lang="en-US" altLang="zh-CN" sz="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1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aBCD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bC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dB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(4)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(5)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(6)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</a:p>
          <a:p>
            <a:pPr marL="627063" lvl="2" indent="0" eaLnBrk="1" hangingPunct="1">
              <a:lnSpc>
                <a:spcPts val="18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(7)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FOLLOW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38915" name="标题 3">
            <a:extLst>
              <a:ext uri="{FF2B5EF4-FFF2-40B4-BE49-F238E27FC236}">
                <a16:creationId xmlns:a16="http://schemas.microsoft.com/office/drawing/2014/main" id="{C78A679E-727F-45E2-AD11-34F9CD8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非终结符的后继符号集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4E0197AE-E785-4B36-9085-A22E975F9502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2189605"/>
            <a:ext cx="1371474" cy="1102225"/>
            <a:chOff x="3610053" y="4930220"/>
            <a:chExt cx="1372010" cy="1471620"/>
          </a:xfrm>
        </p:grpSpPr>
        <p:sp>
          <p:nvSpPr>
            <p:cNvPr id="38918" name="Rectangle 8">
              <a:extLst>
                <a:ext uri="{FF2B5EF4-FFF2-40B4-BE49-F238E27FC236}">
                  <a16:creationId xmlns:a16="http://schemas.microsoft.com/office/drawing/2014/main" id="{AB69CBC7-EAF8-473A-B4F1-6CB560AD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341" y="4930220"/>
              <a:ext cx="795722" cy="147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000"/>
                </a:lnSpc>
                <a:defRPr/>
              </a:pPr>
              <a:r>
                <a:rPr lang="zh-CN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  <a:cs typeface="Times New Roman" pitchFamily="18" charset="0"/>
                </a:rPr>
                <a:t>输入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b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d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{ </a:t>
              </a: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, </a:t>
              </a: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c</a:t>
              </a: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}</a:t>
              </a:r>
              <a:endPara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38919" name="Line 9">
              <a:extLst>
                <a:ext uri="{FF2B5EF4-FFF2-40B4-BE49-F238E27FC236}">
                  <a16:creationId xmlns:a16="http://schemas.microsoft.com/office/drawing/2014/main" id="{0B25F0B8-823C-4799-9764-312334ECC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053" y="5455511"/>
              <a:ext cx="64954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0" name="Line 10">
              <a:extLst>
                <a:ext uri="{FF2B5EF4-FFF2-40B4-BE49-F238E27FC236}">
                  <a16:creationId xmlns:a16="http://schemas.microsoft.com/office/drawing/2014/main" id="{9EE41F11-94F2-4216-9E50-7C5221D27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1642" y="5835133"/>
              <a:ext cx="64795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1" name="Line 11">
              <a:extLst>
                <a:ext uri="{FF2B5EF4-FFF2-40B4-BE49-F238E27FC236}">
                  <a16:creationId xmlns:a16="http://schemas.microsoft.com/office/drawing/2014/main" id="{30AF2A6C-1E36-4509-A782-EB9266F43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0053" y="6218766"/>
              <a:ext cx="6495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F8B8A01-9A0A-4902-B882-E6F72D1226CB}"/>
              </a:ext>
            </a:extLst>
          </p:cNvPr>
          <p:cNvSpPr/>
          <p:nvPr/>
        </p:nvSpPr>
        <p:spPr>
          <a:xfrm>
            <a:off x="4427984" y="1995686"/>
            <a:ext cx="4392488" cy="449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句型的后面连接着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输入结束标记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6F9E8E-1C93-B5AB-DFD3-6A15CC71F6D6}"/>
              </a:ext>
            </a:extLst>
          </p:cNvPr>
          <p:cNvSpPr/>
          <p:nvPr/>
        </p:nvSpPr>
        <p:spPr>
          <a:xfrm>
            <a:off x="4427984" y="2698076"/>
            <a:ext cx="4392488" cy="834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 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是某个句型的的最右符号，则将“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”添加到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84138B7D-0722-46E9-A81B-C9F2816C6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48677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可选集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是指可以选用该产生式进行推导时对应的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的集合，记为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= {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每个产生式的右部或为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，或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以终结符开始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具有相同左部的产生式有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不相交的可选集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7787AC45-D998-4CEF-BACF-EC45EBEE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产生式的可选集</a:t>
            </a:r>
          </a:p>
        </p:txBody>
      </p:sp>
      <p:sp>
        <p:nvSpPr>
          <p:cNvPr id="5" name="线形标注 2 4">
            <a:extLst>
              <a:ext uri="{FF2B5EF4-FFF2-40B4-BE49-F238E27FC236}">
                <a16:creationId xmlns:a16="http://schemas.microsoft.com/office/drawing/2014/main" id="{E1F9E229-37B4-4F7F-A610-2ECC82B50519}"/>
              </a:ext>
            </a:extLst>
          </p:cNvPr>
          <p:cNvSpPr/>
          <p:nvPr/>
        </p:nvSpPr>
        <p:spPr>
          <a:xfrm>
            <a:off x="6238820" y="2355726"/>
            <a:ext cx="2676580" cy="789013"/>
          </a:xfrm>
          <a:prstGeom prst="borderCallout2">
            <a:avLst>
              <a:gd name="adj1" fmla="val 53409"/>
              <a:gd name="adj2" fmla="val -1420"/>
              <a:gd name="adj3" fmla="val 59368"/>
              <a:gd name="adj4" fmla="val -14808"/>
              <a:gd name="adj5" fmla="val 119454"/>
              <a:gd name="adj6" fmla="val -1960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文法不含右部以</a:t>
            </a:r>
            <a:r>
              <a:rPr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打头的产生式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088F9328-4DE3-4AE1-8612-C329C207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语法分析的种类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84EFAD2-F5B8-4A0B-910E-E79737785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2571750"/>
            <a:ext cx="8231187" cy="244951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Top-Down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自底向上的分析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Bottom-up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将一个串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归约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为文法开始符号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998D5E25-DEEB-465B-AB41-FE904227771E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642938"/>
            <a:ext cx="4211637" cy="1928812"/>
            <a:chOff x="3730413" y="2891536"/>
            <a:chExt cx="4212907" cy="2572393"/>
          </a:xfrm>
        </p:grpSpPr>
        <p:sp>
          <p:nvSpPr>
            <p:cNvPr id="40966" name="Rectangle 45">
              <a:extLst>
                <a:ext uri="{FF2B5EF4-FFF2-40B4-BE49-F238E27FC236}">
                  <a16:creationId xmlns:a16="http://schemas.microsoft.com/office/drawing/2014/main" id="{7D3A5432-0166-4269-81F5-A7F25C39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992" y="4454194"/>
              <a:ext cx="431274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eat</a:t>
              </a:r>
              <a:endParaRPr kumimoji="1" lang="zh-CN" altLang="en-US" sz="1500" b="1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9E9AEEA4-9A81-4F46-85FD-D5865802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0020" y="3558452"/>
              <a:ext cx="1646733" cy="40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68" name="Line 47">
              <a:extLst>
                <a:ext uri="{FF2B5EF4-FFF2-40B4-BE49-F238E27FC236}">
                  <a16:creationId xmlns:a16="http://schemas.microsoft.com/office/drawing/2014/main" id="{E1FB7B55-CD6A-40A3-97CB-D884C0F17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3" y="3886076"/>
              <a:ext cx="450088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69" name="Line 48">
              <a:extLst>
                <a:ext uri="{FF2B5EF4-FFF2-40B4-BE49-F238E27FC236}">
                  <a16:creationId xmlns:a16="http://schemas.microsoft.com/office/drawing/2014/main" id="{C165F270-97CF-4E3D-BA86-66580E905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040" y="4356588"/>
              <a:ext cx="0" cy="2498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0" name="Line 49">
              <a:extLst>
                <a:ext uri="{FF2B5EF4-FFF2-40B4-BE49-F238E27FC236}">
                  <a16:creationId xmlns:a16="http://schemas.microsoft.com/office/drawing/2014/main" id="{A3A0C063-9D37-4896-92DF-5FE5C6F7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696" y="3886076"/>
              <a:ext cx="437307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1" name="Rectangle 51">
              <a:extLst>
                <a:ext uri="{FF2B5EF4-FFF2-40B4-BE49-F238E27FC236}">
                  <a16:creationId xmlns:a16="http://schemas.microsoft.com/office/drawing/2014/main" id="{CEDEFEDC-1117-40B6-8C9B-DAF7AE06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775" y="2891536"/>
              <a:ext cx="788797" cy="435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&lt;</a:t>
              </a:r>
              <a:r>
                <a:rPr kumimoji="1" lang="zh-CN" altLang="en-US" sz="1500" b="1">
                  <a:latin typeface="楷体" panose="02010609060101010101" pitchFamily="49" charset="-122"/>
                  <a:ea typeface="楷体" panose="02010609060101010101" pitchFamily="49" charset="-122"/>
                  <a:cs typeface="楷体_GB2312"/>
                </a:rPr>
                <a:t>句子</a:t>
              </a: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&gt;</a:t>
              </a:r>
            </a:p>
          </p:txBody>
        </p:sp>
        <p:sp>
          <p:nvSpPr>
            <p:cNvPr id="40972" name="Rectangle 53">
              <a:extLst>
                <a:ext uri="{FF2B5EF4-FFF2-40B4-BE49-F238E27FC236}">
                  <a16:creationId xmlns:a16="http://schemas.microsoft.com/office/drawing/2014/main" id="{4F6F14E0-90E7-4A35-9DA9-9D18605F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208" y="4464969"/>
              <a:ext cx="588393" cy="45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</a:rPr>
                <a:t>little</a:t>
              </a: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181899D1-12E1-4A14-9CA8-4A4B77DA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167" y="3490702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74" name="Line 55">
              <a:extLst>
                <a:ext uri="{FF2B5EF4-FFF2-40B4-BE49-F238E27FC236}">
                  <a16:creationId xmlns:a16="http://schemas.microsoft.com/office/drawing/2014/main" id="{14E7BCBB-E394-4BC7-B46F-091CA4C37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1402" y="3308424"/>
              <a:ext cx="1073690" cy="2500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5" name="Line 56">
              <a:extLst>
                <a:ext uri="{FF2B5EF4-FFF2-40B4-BE49-F238E27FC236}">
                  <a16:creationId xmlns:a16="http://schemas.microsoft.com/office/drawing/2014/main" id="{09A192C5-160D-40A8-9A0C-5EE8B41B3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527" y="3309214"/>
              <a:ext cx="890333" cy="249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611C8DB3-6B38-420E-98DB-0714653A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413" y="3939548"/>
              <a:ext cx="1019482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形容词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4178E441-BE9C-475D-80D9-7CBAD7C9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921" y="3939548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78" name="Line 60">
              <a:extLst>
                <a:ext uri="{FF2B5EF4-FFF2-40B4-BE49-F238E27FC236}">
                  <a16:creationId xmlns:a16="http://schemas.microsoft.com/office/drawing/2014/main" id="{E6B12D4A-6895-45F7-B473-EEEA00D70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0839" y="489228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9" name="Rectangle 61">
              <a:extLst>
                <a:ext uri="{FF2B5EF4-FFF2-40B4-BE49-F238E27FC236}">
                  <a16:creationId xmlns:a16="http://schemas.microsoft.com/office/drawing/2014/main" id="{255F27A4-877A-440C-BDC4-6DF19AAF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847" y="5025837"/>
              <a:ext cx="463338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boy</a:t>
              </a:r>
            </a:p>
          </p:txBody>
        </p:sp>
        <p:sp>
          <p:nvSpPr>
            <p:cNvPr id="40980" name="Line 64">
              <a:extLst>
                <a:ext uri="{FF2B5EF4-FFF2-40B4-BE49-F238E27FC236}">
                  <a16:creationId xmlns:a16="http://schemas.microsoft.com/office/drawing/2014/main" id="{67A63A99-37F4-4027-870C-11553380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39" y="4383346"/>
              <a:ext cx="0" cy="223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1" name="Line 66">
              <a:extLst>
                <a:ext uri="{FF2B5EF4-FFF2-40B4-BE49-F238E27FC236}">
                  <a16:creationId xmlns:a16="http://schemas.microsoft.com/office/drawing/2014/main" id="{F43C3845-DC33-4954-A07E-253111C4F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4" y="4403516"/>
              <a:ext cx="0" cy="2029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" name="Rectangle 68">
              <a:extLst>
                <a:ext uri="{FF2B5EF4-FFF2-40B4-BE49-F238E27FC236}">
                  <a16:creationId xmlns:a16="http://schemas.microsoft.com/office/drawing/2014/main" id="{2293852B-8B3C-4F34-85ED-CD0EC34C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298" y="4511191"/>
              <a:ext cx="82733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83" name="Line 47">
              <a:extLst>
                <a:ext uri="{FF2B5EF4-FFF2-40B4-BE49-F238E27FC236}">
                  <a16:creationId xmlns:a16="http://schemas.microsoft.com/office/drawing/2014/main" id="{015DB2A3-25EC-469C-A89A-789AC6D38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5497" y="3886078"/>
              <a:ext cx="428666" cy="191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4" name="Line 49">
              <a:extLst>
                <a:ext uri="{FF2B5EF4-FFF2-40B4-BE49-F238E27FC236}">
                  <a16:creationId xmlns:a16="http://schemas.microsoft.com/office/drawing/2014/main" id="{D8C1198D-2243-400E-806C-BBCC0C422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6125" y="3886079"/>
              <a:ext cx="508180" cy="168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CE9838CD-85B9-4E68-A4E2-E009C005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273" y="3939548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55" name="Rectangle 58">
              <a:extLst>
                <a:ext uri="{FF2B5EF4-FFF2-40B4-BE49-F238E27FC236}">
                  <a16:creationId xmlns:a16="http://schemas.microsoft.com/office/drawing/2014/main" id="{38E8124C-A073-4576-8058-E77A6332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693" y="3939548"/>
              <a:ext cx="121162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87" name="Line 60">
              <a:extLst>
                <a:ext uri="{FF2B5EF4-FFF2-40B4-BE49-F238E27FC236}">
                  <a16:creationId xmlns:a16="http://schemas.microsoft.com/office/drawing/2014/main" id="{A90465C4-C07F-4EC0-BBC2-73BDD87F4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4305" y="4835521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8" name="Rectangle 61">
              <a:extLst>
                <a:ext uri="{FF2B5EF4-FFF2-40B4-BE49-F238E27FC236}">
                  <a16:creationId xmlns:a16="http://schemas.microsoft.com/office/drawing/2014/main" id="{A28E7899-BB03-41DE-9884-D79CC786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664" y="4987560"/>
              <a:ext cx="634886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apple</a:t>
              </a:r>
            </a:p>
          </p:txBody>
        </p:sp>
        <p:sp>
          <p:nvSpPr>
            <p:cNvPr id="40989" name="Line 64">
              <a:extLst>
                <a:ext uri="{FF2B5EF4-FFF2-40B4-BE49-F238E27FC236}">
                  <a16:creationId xmlns:a16="http://schemas.microsoft.com/office/drawing/2014/main" id="{65940101-1709-430E-80CE-8B8DC94C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307" y="4373710"/>
              <a:ext cx="0" cy="194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97DF4344-8567-4451-AEE9-0600F86D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069" y="4447675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</p:grpSp>
      <p:sp>
        <p:nvSpPr>
          <p:cNvPr id="60" name="矩形 2">
            <a:extLst>
              <a:ext uri="{FF2B5EF4-FFF2-40B4-BE49-F238E27FC236}">
                <a16:creationId xmlns:a16="http://schemas.microsoft.com/office/drawing/2014/main" id="{083AFAC8-6BA6-4BEA-8D2E-754836F5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1571625"/>
            <a:ext cx="23606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从左向右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，每次扫描一个符号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2227AA4-603E-43F4-B9A1-CA2F5FEA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14375"/>
            <a:ext cx="9015413" cy="38227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FF0000"/>
                </a:solidFill>
              </a:rPr>
              <a:t>串首终结符</a:t>
            </a:r>
            <a:endParaRPr lang="en-US" altLang="zh-CN" sz="25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串首第一个符号，并且是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终结符</a:t>
            </a:r>
            <a:r>
              <a:rPr lang="zh-CN" altLang="en-US" sz="2000" b="1" dirty="0">
                <a:solidFill>
                  <a:schemeClr val="tx1"/>
                </a:solidFill>
              </a:rPr>
              <a:t>。简称首终结符。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给定一个文法符号串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串首终结符集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被定义为可以从</a:t>
            </a:r>
            <a:r>
              <a:rPr lang="el-GR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推导得到的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串的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首终结符</a:t>
            </a:r>
            <a:r>
              <a:rPr lang="zh-CN" altLang="en-US" sz="2500" b="1" dirty="0">
                <a:solidFill>
                  <a:schemeClr val="tx1"/>
                </a:solidFill>
              </a:rPr>
              <a:t>构成的集合。</a:t>
            </a:r>
            <a:r>
              <a:rPr lang="zh-CN" altLang="en-US" sz="2500" b="1" dirty="0">
                <a:solidFill>
                  <a:srgbClr val="2D83F4"/>
                </a:solidFill>
              </a:rPr>
              <a:t>如果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α </a:t>
            </a:r>
            <a:r>
              <a:rPr lang="en-US" altLang="zh-CN" sz="2500" b="1" dirty="0">
                <a:solidFill>
                  <a:srgbClr val="2D83F4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500" b="1" baseline="30000" dirty="0">
                <a:solidFill>
                  <a:srgbClr val="2D83F4"/>
                </a:solidFill>
                <a:ea typeface="楷体_GB2312"/>
                <a:cs typeface="楷体_GB2312"/>
              </a:rPr>
              <a:t>*</a:t>
            </a:r>
            <a:r>
              <a:rPr lang="en-US" altLang="zh-CN" sz="2500" b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rgbClr val="2D83F4"/>
                </a:solidFill>
              </a:rPr>
              <a:t>，那么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rgbClr val="2D83F4"/>
                </a:solidFill>
              </a:rPr>
              <a:t>也在</a:t>
            </a:r>
            <a:r>
              <a:rPr lang="en-US" altLang="zh-CN" sz="2500" b="1" i="1" dirty="0">
                <a:solidFill>
                  <a:srgbClr val="2D83F4"/>
                </a:solidFill>
              </a:rPr>
              <a:t>FIRST</a:t>
            </a:r>
            <a:r>
              <a:rPr lang="en-US" altLang="zh-CN" sz="2500" b="1" dirty="0">
                <a:solidFill>
                  <a:srgbClr val="2D83F4"/>
                </a:solidFill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</a:rPr>
              <a:t>α</a:t>
            </a:r>
            <a:r>
              <a:rPr lang="en-US" altLang="zh-CN" sz="2500" b="1" dirty="0">
                <a:solidFill>
                  <a:srgbClr val="2D83F4"/>
                </a:solidFill>
              </a:rPr>
              <a:t>)</a:t>
            </a:r>
            <a:r>
              <a:rPr lang="zh-CN" altLang="en-US" sz="2500" b="1" dirty="0">
                <a:solidFill>
                  <a:srgbClr val="2D83F4"/>
                </a:solidFill>
              </a:rPr>
              <a:t>中</a:t>
            </a:r>
            <a:endParaRPr lang="en-US" altLang="zh-CN" sz="2500" b="1" dirty="0">
              <a:solidFill>
                <a:srgbClr val="2D83F4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sym typeface="Symbol" panose="05050102010706020507" pitchFamily="18" charset="2"/>
              </a:rPr>
              <a:t>对于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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+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)={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aβ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；</a:t>
            </a:r>
            <a:endParaRPr lang="en-US" altLang="zh-CN" sz="20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marL="303213" lvl="1" indent="0" eaLnBrk="1" hangingPunct="1">
              <a:lnSpc>
                <a:spcPts val="3000"/>
              </a:lnSpc>
              <a:buClrTx/>
              <a:buNone/>
            </a:pPr>
            <a:endParaRPr lang="zh-CN" altLang="en-US" sz="2000" b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BC70BBEE-E707-4421-BE10-C30990F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串首终结符集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178964"/>
                <a:ext cx="8393112" cy="750617"/>
              </a:xfrm>
            </p:spPr>
            <p:txBody>
              <a:bodyPr/>
              <a:lstStyle/>
              <a:p>
                <a:pPr marL="204788" indent="-204788" eaLnBrk="1" hangingPunct="1">
                  <a:lnSpc>
                    <a:spcPts val="28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18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1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能够推导得到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的串的</a:t>
                </a:r>
                <a:r>
                  <a:rPr lang="zh-CN" altLang="en-US" sz="18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首终结符</a:t>
                </a:r>
                <a:r>
                  <a:rPr lang="zh-CN" altLang="en-US" sz="18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1800" b="1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ts val="2800"/>
                  </a:lnSpc>
                  <a:buClr>
                    <a:schemeClr val="tx1"/>
                  </a:buClr>
                  <a:buNone/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FIRST</a:t>
                </a:r>
                <a:r>
                  <a:rPr lang="en-US" altLang="zh-CN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178964"/>
                <a:ext cx="8393112" cy="750617"/>
              </a:xfrm>
              <a:blipFill>
                <a:blip r:embed="rId3"/>
                <a:stretch>
                  <a:fillRect l="-1089" t="-8871" b="-34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FIRST(</a:t>
            </a:r>
            <a:r>
              <a:rPr lang="el-GR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的计算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/>
              <p:nvPr/>
            </p:nvSpPr>
            <p:spPr>
              <a:xfrm>
                <a:off x="4283968" y="265136"/>
                <a:ext cx="1636795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5136"/>
                <a:ext cx="1636795" cy="369332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/>
              <p:nvPr/>
            </p:nvSpPr>
            <p:spPr>
              <a:xfrm>
                <a:off x="2051732" y="1933065"/>
                <a:ext cx="1277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hangingPunct="1">
                  <a:lnSpc>
                    <a:spcPts val="2400"/>
                  </a:lnSpc>
                  <a:spcBef>
                    <a:spcPct val="20000"/>
                  </a:spcBef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32" y="1933065"/>
                <a:ext cx="1277337" cy="400110"/>
              </a:xfrm>
              <a:prstGeom prst="rect">
                <a:avLst/>
              </a:prstGeom>
              <a:blipFill>
                <a:blip r:embed="rId5"/>
                <a:stretch>
                  <a:fillRect l="-5263" t="-9091" r="-382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/>
              <p:nvPr/>
            </p:nvSpPr>
            <p:spPr>
              <a:xfrm>
                <a:off x="2471308" y="1606029"/>
                <a:ext cx="1917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 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308" y="1606029"/>
                <a:ext cx="1917448" cy="461665"/>
              </a:xfrm>
              <a:prstGeom prst="rect">
                <a:avLst/>
              </a:prstGeom>
              <a:blipFill>
                <a:blip r:embed="rId6"/>
                <a:stretch>
                  <a:fillRect t="-11842" r="-4127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/>
              <p:nvPr/>
            </p:nvSpPr>
            <p:spPr>
              <a:xfrm>
                <a:off x="3933331" y="1923678"/>
                <a:ext cx="1277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hangingPunct="1">
                  <a:lnSpc>
                    <a:spcPts val="2400"/>
                  </a:lnSpc>
                  <a:spcBef>
                    <a:spcPct val="20000"/>
                  </a:spcBef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31" y="1923678"/>
                <a:ext cx="1277337" cy="400110"/>
              </a:xfrm>
              <a:prstGeom prst="rect">
                <a:avLst/>
              </a:prstGeom>
              <a:blipFill>
                <a:blip r:embed="rId7"/>
                <a:stretch>
                  <a:fillRect l="-4762" t="-10769" r="-3810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/>
              <p:nvPr/>
            </p:nvSpPr>
            <p:spPr>
              <a:xfrm>
                <a:off x="4302272" y="1606029"/>
                <a:ext cx="1927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72" y="1606029"/>
                <a:ext cx="1927066" cy="461665"/>
              </a:xfrm>
              <a:prstGeom prst="rect">
                <a:avLst/>
              </a:prstGeom>
              <a:blipFill>
                <a:blip r:embed="rId8"/>
                <a:stretch>
                  <a:fillRect t="-11842" r="-3797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/>
              <p:nvPr/>
            </p:nvSpPr>
            <p:spPr>
              <a:xfrm>
                <a:off x="6183871" y="1606029"/>
                <a:ext cx="79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71" y="1606029"/>
                <a:ext cx="79329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/>
              <p:nvPr/>
            </p:nvSpPr>
            <p:spPr>
              <a:xfrm>
                <a:off x="828921" y="3211547"/>
                <a:ext cx="1763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)=</a:t>
                </a:r>
                <a:endParaRPr lang="zh-CN" altLang="en-US" sz="24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1" y="3211547"/>
                <a:ext cx="1763560" cy="461665"/>
              </a:xfrm>
              <a:prstGeom prst="rect">
                <a:avLst/>
              </a:prstGeom>
              <a:blipFill>
                <a:blip r:embed="rId10"/>
                <a:stretch>
                  <a:fillRect l="-5536" t="-11842" r="-415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BDFCD473-093E-48E0-A5BA-6173BB3E8CD7}"/>
              </a:ext>
            </a:extLst>
          </p:cNvPr>
          <p:cNvSpPr/>
          <p:nvPr/>
        </p:nvSpPr>
        <p:spPr>
          <a:xfrm>
            <a:off x="2628485" y="3211547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/>
              <p:nvPr/>
            </p:nvSpPr>
            <p:spPr>
              <a:xfrm>
                <a:off x="6136329" y="3046189"/>
                <a:ext cx="24863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29" y="3046189"/>
                <a:ext cx="2486371" cy="461665"/>
              </a:xfrm>
              <a:prstGeom prst="rect">
                <a:avLst/>
              </a:prstGeom>
              <a:blipFill>
                <a:blip r:embed="rId11"/>
                <a:stretch>
                  <a:fillRect l="-3931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/>
              <p:nvPr/>
            </p:nvSpPr>
            <p:spPr>
              <a:xfrm>
                <a:off x="2843808" y="3030156"/>
                <a:ext cx="9784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2400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030156"/>
                <a:ext cx="978455" cy="461665"/>
              </a:xfrm>
              <a:prstGeom prst="rect">
                <a:avLst/>
              </a:prstGeom>
              <a:blipFill>
                <a:blip r:embed="rId12"/>
                <a:stretch>
                  <a:fillRect l="-100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/>
              <p:nvPr/>
            </p:nvSpPr>
            <p:spPr>
              <a:xfrm>
                <a:off x="2771800" y="3484457"/>
                <a:ext cx="40020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zh-CN" altLang="en-US" sz="2400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产生式的右部求</a:t>
                </a:r>
                <a:endParaRPr lang="en-US" altLang="zh-CN" sz="2400" b="1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484457"/>
                <a:ext cx="4002087" cy="461665"/>
              </a:xfrm>
              <a:prstGeom prst="rect">
                <a:avLst/>
              </a:prstGeom>
              <a:blipFill>
                <a:blip r:embed="rId13"/>
                <a:stretch>
                  <a:fillRect l="-2439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/>
              <p:nvPr/>
            </p:nvSpPr>
            <p:spPr>
              <a:xfrm>
                <a:off x="6109677" y="3478237"/>
                <a:ext cx="27023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77" y="3478237"/>
                <a:ext cx="2702395" cy="461665"/>
              </a:xfrm>
              <a:prstGeom prst="rect">
                <a:avLst/>
              </a:prstGeom>
              <a:blipFill>
                <a:blip r:embed="rId14"/>
                <a:stretch>
                  <a:fillRect l="-337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50868E1-0DE1-4DB0-8A36-2CE277DEE865}"/>
              </a:ext>
            </a:extLst>
          </p:cNvPr>
          <p:cNvSpPr/>
          <p:nvPr/>
        </p:nvSpPr>
        <p:spPr>
          <a:xfrm>
            <a:off x="5708337" y="2196708"/>
            <a:ext cx="310373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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0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9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0E132275-0D8D-4491-A433-26CE77D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计算文法符号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E47A7D8C-77D5-4BCD-8C43-853F5561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071688"/>
            <a:ext cx="6228680" cy="248126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+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T' 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*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 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(</a:t>
            </a:r>
            <a:r>
              <a:rPr kumimoji="1"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)|id		</a:t>
            </a:r>
            <a:endParaRPr kumimoji="1"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9BE1A9-CEB5-491A-943B-E9C0DD2E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783" y="2891532"/>
            <a:ext cx="394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en-US" altLang="zh-CN" sz="20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F10A11-10B6-4A3F-9F86-794A41AE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508" y="2859782"/>
            <a:ext cx="290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7B71C9-DEDA-4B09-BEE7-6C9799C9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58" y="3651299"/>
            <a:ext cx="377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0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C4A9EB-8D80-48E1-96D9-FC890CD3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446" y="3579862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5C57F2-522D-4B9C-9433-FBF1EAFA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219822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id 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40F1F9-DDDB-4831-B14C-B449D68D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967708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0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11A968-CFE0-4110-838C-1548F4A6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2527548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0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C5C343-BEEF-4583-AFB3-1B8D327C85B9}"/>
              </a:ext>
            </a:extLst>
          </p:cNvPr>
          <p:cNvSpPr/>
          <p:nvPr/>
        </p:nvSpPr>
        <p:spPr>
          <a:xfrm>
            <a:off x="3522663" y="2522538"/>
            <a:ext cx="4145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0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2000" b="1" dirty="0">
              <a:solidFill>
                <a:srgbClr val="073E87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7C77D9-225A-4532-B2D7-7F02D80A7921}"/>
              </a:ext>
            </a:extLst>
          </p:cNvPr>
          <p:cNvSpPr/>
          <p:nvPr/>
        </p:nvSpPr>
        <p:spPr>
          <a:xfrm>
            <a:off x="35496" y="964738"/>
            <a:ext cx="9125741" cy="904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6263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spc="-3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以从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推导得到的所有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串的首终结符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构成的集合</a:t>
            </a:r>
            <a:endParaRPr lang="en-US" altLang="zh-CN" sz="24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88C5CE11-88AD-47A2-BF80-369C2E35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714375"/>
            <a:ext cx="85217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不断应用下列规则，直到没有新的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终结符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可以被加入到任何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集合中为止</a:t>
            </a:r>
            <a:endParaRPr lang="en-US" altLang="zh-CN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是一个终结符，那么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FIRST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是一个非终结符，且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000" b="1" i="1" dirty="0">
                <a:solidFill>
                  <a:schemeClr val="tx1"/>
                </a:solidFill>
                <a:cs typeface="Tahoma" panose="020B0604030504040204" pitchFamily="34" charset="0"/>
              </a:rPr>
              <a:t>≥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1)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，那么如果对于某个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 中且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在所有的</a:t>
            </a:r>
            <a:r>
              <a:rPr lang="en-US" altLang="zh-CN" sz="2000" b="1" i="1" dirty="0">
                <a:solidFill>
                  <a:schemeClr val="tx1"/>
                </a:solidFill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) , … , </a:t>
            </a:r>
            <a:r>
              <a:rPr lang="en-US" altLang="zh-CN" sz="2000" b="1" i="1" dirty="0">
                <a:solidFill>
                  <a:schemeClr val="tx1"/>
                </a:solidFill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i-1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中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即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...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-1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</a:rPr>
              <a:t> )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就把</a:t>
            </a:r>
            <a:r>
              <a:rPr lang="en-US" altLang="zh-CN" sz="2000" b="1" i="1" dirty="0">
                <a:solidFill>
                  <a:schemeClr val="tx1"/>
                </a:solidFill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X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中。如果对于所有的 </a:t>
            </a:r>
            <a:r>
              <a:rPr lang="en-US" altLang="zh-CN" sz="2000" b="1" i="1" dirty="0">
                <a:solidFill>
                  <a:schemeClr val="tx1"/>
                </a:solidFill>
              </a:rPr>
              <a:t>j</a:t>
            </a:r>
            <a:r>
              <a:rPr lang="en-US" altLang="zh-CN" sz="2000" b="1" dirty="0">
                <a:solidFill>
                  <a:schemeClr val="tx1"/>
                </a:solidFill>
              </a:rPr>
              <a:t> = 1,2, . . . , </a:t>
            </a:r>
            <a:r>
              <a:rPr lang="en-US" altLang="zh-CN" sz="2000" b="1" i="1" dirty="0">
                <a:solidFill>
                  <a:schemeClr val="tx1"/>
                </a:solidFill>
              </a:rPr>
              <a:t>k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在</a:t>
            </a:r>
            <a:r>
              <a:rPr lang="en-US" altLang="zh-CN" sz="2000" b="1" i="1" dirty="0">
                <a:solidFill>
                  <a:schemeClr val="tx1"/>
                </a:solidFill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中，那么将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000" b="1" i="1" dirty="0">
                <a:solidFill>
                  <a:schemeClr val="tx1"/>
                </a:solidFill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X </a:t>
            </a:r>
            <a:r>
              <a:rPr lang="en-US" altLang="zh-CN" sz="2000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</a:rPr>
              <a:t>，那么将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000" b="1" i="1" dirty="0">
                <a:solidFill>
                  <a:schemeClr val="tx1"/>
                </a:solidFill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X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</a:p>
          <a:p>
            <a:pPr eaLnBrk="1" hangingPunct="1">
              <a:lnSpc>
                <a:spcPts val="3500"/>
              </a:lnSpc>
              <a:defRPr/>
            </a:pPr>
            <a:endParaRPr lang="zh-CN" altLang="en-US" sz="2500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843F1E9-6695-4BFF-BF5C-B018A25A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75ACF2D1-931A-4B19-B5FA-206C1472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57250"/>
            <a:ext cx="8572500" cy="3225800"/>
          </a:xfrm>
        </p:spPr>
        <p:txBody>
          <a:bodyPr/>
          <a:lstStyle/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向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加入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中所有的非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符号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如果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在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中，再加入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中的所有非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符号；如果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在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中，再加入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3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中的所有非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符号，以此类推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最后，如果对所有的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</a:rPr>
              <a:t>都</a:t>
            </a:r>
            <a:r>
              <a:rPr lang="zh-CN" altLang="en-US" sz="2500" b="1" dirty="0">
                <a:solidFill>
                  <a:schemeClr val="tx1"/>
                </a:solidFill>
              </a:rPr>
              <a:t>在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中，那么将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chemeClr val="tx1"/>
                </a:solidFill>
              </a:rPr>
              <a:t>加入到</a:t>
            </a:r>
            <a:r>
              <a:rPr lang="en-US" altLang="zh-CN" sz="2500" b="1" i="1" dirty="0">
                <a:solidFill>
                  <a:schemeClr val="tx1"/>
                </a:solidFill>
              </a:rPr>
              <a:t>FIRST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…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500" b="1" dirty="0">
                <a:solidFill>
                  <a:schemeClr val="tx1"/>
                </a:solidFill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16CE50B-CB15-460C-916B-E12FC7F8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计算串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3000" i="1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…</a:t>
            </a:r>
            <a:r>
              <a:rPr lang="en-US" altLang="zh-CN" sz="3000" i="1" spc="3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i="1" spc="300" baseline="-250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集合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DDDCB55-C219-42B2-B4C6-BDCCBC5EA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823325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产生式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zh-CN" altLang="en-US" sz="2500" b="1">
                <a:solidFill>
                  <a:schemeClr val="tx1"/>
                </a:solidFill>
              </a:rPr>
              <a:t>的可选集</a:t>
            </a:r>
            <a:r>
              <a:rPr lang="en-US" altLang="zh-CN" sz="2500" b="1" i="1">
                <a:solidFill>
                  <a:schemeClr val="tx1"/>
                </a:solidFill>
              </a:rPr>
              <a:t>SELECT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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</a:rPr>
              <a:t> 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)=(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)-{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} )∪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FOLLOW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eaLnBrk="1" hangingPunct="1">
              <a:lnSpc>
                <a:spcPts val="3200"/>
              </a:lnSpc>
            </a:pP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/>
            <a:endParaRPr lang="zh-CN" altLang="en-US" sz="2500">
              <a:solidFill>
                <a:schemeClr val="tx1"/>
              </a:solidFill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AD8B4028-BB2E-4102-8AF8-C640AD2F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A→</a:t>
            </a:r>
            <a:r>
              <a:rPr lang="el-GR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的可选集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CBC4723D-FCB1-4817-88CB-EDB66B2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</a:t>
            </a:r>
            <a:r>
              <a:rPr lang="en-US" altLang="zh-CN" sz="28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不存在终结符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使得</a:t>
            </a:r>
            <a:r>
              <a:rPr lang="en-US" altLang="zh-CN" sz="28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都能够推导出以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4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C9025EE0-2A09-4425-AFD5-6AD878F2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16612E55-2DA7-4A59-8CFF-BC723B30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810000"/>
            <a:ext cx="6665913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30000"/>
              </a:spcBef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同一非终结符的各个产生式的</a:t>
            </a:r>
            <a:r>
              <a:rPr lang="zh-CN" altLang="en-US" sz="25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可选集互不相交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C38B1EE-7172-42CB-AA9B-7B66BCF4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429125"/>
            <a:ext cx="4924425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可以为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文法构造预测分析器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CBC4723D-FCB1-4817-88CB-EDB66B2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</a:t>
            </a:r>
            <a:r>
              <a:rPr lang="en-US" altLang="zh-CN" sz="28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不存在终结符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使得</a:t>
            </a:r>
            <a:r>
              <a:rPr lang="en-US" altLang="zh-CN" sz="28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都能够推导出以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prstClr val="black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400" b="1" i="1" dirty="0">
                <a:solidFill>
                  <a:schemeClr val="tx1"/>
                </a:solidFill>
                <a:latin typeface="Baskerville Old Face" panose="02020602080505020303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C9025EE0-2A09-4425-AFD5-6AD878F2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68A599B7-44CF-50C2-842E-7591C1EC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749675"/>
            <a:ext cx="8929687" cy="1246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第一个“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Left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向右扫描输入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第二个“ 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表示产生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最左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Left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推导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表示在每一步中只需要向前看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输入符号来决定语法分析动作</a:t>
            </a:r>
          </a:p>
        </p:txBody>
      </p:sp>
    </p:spTree>
    <p:extLst>
      <p:ext uri="{BB962C8B-B14F-4D97-AF65-F5344CB8AC3E}">
        <p14:creationId xmlns:p14="http://schemas.microsoft.com/office/powerpoint/2010/main" val="24171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7CB81EF-DB80-4A54-9775-BC63F0E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A6779-9F57-4EE5-AAC3-747E626D7609}"/>
              </a:ext>
            </a:extLst>
          </p:cNvPr>
          <p:cNvSpPr/>
          <p:nvPr/>
        </p:nvSpPr>
        <p:spPr>
          <a:xfrm>
            <a:off x="357188" y="928688"/>
            <a:ext cx="8429625" cy="1165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44" indent="-273044" defTabSz="914378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：可能在某个句型中紧跟在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后边的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终结符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的集合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44" indent="-273044" algn="ctr" defTabSz="914378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)={a|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a∈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α,β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273044" indent="-273044" defTabSz="914378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如果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是某个句型的最右符号，则将结束符“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$”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添加到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184E97D-B3C2-4998-B4F1-CC4B6A38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6" y="2143126"/>
            <a:ext cx="3386138" cy="25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zh-CN" altLang="en-US" sz="23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300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+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|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③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FT'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④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*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FT'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⑤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(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| id	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30E3F0-9666-4A87-A049-A2F3FB0C5DE0}"/>
              </a:ext>
            </a:extLst>
          </p:cNvPr>
          <p:cNvCxnSpPr>
            <a:cxnSpLocks/>
          </p:cNvCxnSpPr>
          <p:nvPr/>
        </p:nvCxnSpPr>
        <p:spPr>
          <a:xfrm>
            <a:off x="1301858" y="300037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AFBDB8-C907-4A91-BACF-4F7D302199B0}"/>
              </a:ext>
            </a:extLst>
          </p:cNvPr>
          <p:cNvCxnSpPr>
            <a:cxnSpLocks/>
          </p:cNvCxnSpPr>
          <p:nvPr/>
        </p:nvCxnSpPr>
        <p:spPr>
          <a:xfrm>
            <a:off x="1391942" y="3440030"/>
            <a:ext cx="6543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CF6E37-8958-4012-A5B1-68CA85CE10C8}"/>
              </a:ext>
            </a:extLst>
          </p:cNvPr>
          <p:cNvCxnSpPr>
            <a:cxnSpLocks/>
          </p:cNvCxnSpPr>
          <p:nvPr/>
        </p:nvCxnSpPr>
        <p:spPr>
          <a:xfrm>
            <a:off x="1301858" y="385762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837088-DD75-4711-A37C-D51B87663D21}"/>
              </a:ext>
            </a:extLst>
          </p:cNvPr>
          <p:cNvCxnSpPr>
            <a:cxnSpLocks/>
          </p:cNvCxnSpPr>
          <p:nvPr/>
        </p:nvCxnSpPr>
        <p:spPr>
          <a:xfrm>
            <a:off x="1391942" y="4255281"/>
            <a:ext cx="5745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EE6BF4-48BB-4341-85B1-A2DB51574750}"/>
              </a:ext>
            </a:extLst>
          </p:cNvPr>
          <p:cNvCxnSpPr>
            <a:cxnSpLocks/>
          </p:cNvCxnSpPr>
          <p:nvPr/>
        </p:nvCxnSpPr>
        <p:spPr>
          <a:xfrm>
            <a:off x="1391942" y="4692030"/>
            <a:ext cx="2059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A6E5C53-1B81-4CDC-B637-F91F867E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9" y="2571751"/>
            <a:ext cx="4279900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	       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)= {	      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1D32C3-8777-46A3-94A9-1F21B494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2593976"/>
            <a:ext cx="33214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endParaRPr lang="zh-CN" altLang="en-US" sz="2300" b="1">
              <a:solidFill>
                <a:srgbClr val="FF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C009D3-7A77-42DE-A817-95C9C594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593976"/>
            <a:ext cx="282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300" b="1" dirty="0">
              <a:solidFill>
                <a:prstClr val="black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DA8FEA-EAEE-4EC1-B25D-EFA824DC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3429000"/>
            <a:ext cx="50045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73A5D2-C184-4849-8446-E61973F4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857625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>
              <a:solidFill>
                <a:prstClr val="black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F9318D-CC02-48D3-A2F2-D570BF17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3429000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37708A-8B10-49DE-95D9-E0FCC9B4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3000375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9BE19E-7A7B-4F48-8C85-0B59559A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3022601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154642-6F3E-4687-9180-B98470E5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289426"/>
            <a:ext cx="721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687FB3-4670-4557-B821-AAFF23CC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4340225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C13209-20C9-4D7E-875F-24C042FA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9" y="4268789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CD0B17-FF18-47E7-ADEB-31F51C0B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9" y="3857625"/>
            <a:ext cx="721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>
              <a:solidFill>
                <a:prstClr val="black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537E78-C778-48CF-BFF0-2D271E23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411539"/>
            <a:ext cx="282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A4FBFE5D-8E46-4D5C-B546-71ACD09E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571750"/>
            <a:ext cx="3576637" cy="21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 id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  + 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  * 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}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97466F4-3826-4FDE-9D39-90312B2E7D6D}"/>
              </a:ext>
            </a:extLst>
          </p:cNvPr>
          <p:cNvSpPr/>
          <p:nvPr/>
        </p:nvSpPr>
        <p:spPr>
          <a:xfrm>
            <a:off x="4500564" y="3040064"/>
            <a:ext cx="431800" cy="3889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A06A74A-2EC6-4449-B581-2D09F3C634EA}"/>
              </a:ext>
            </a:extLst>
          </p:cNvPr>
          <p:cNvSpPr/>
          <p:nvPr/>
        </p:nvSpPr>
        <p:spPr>
          <a:xfrm>
            <a:off x="4495800" y="3857625"/>
            <a:ext cx="431800" cy="388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39D940-BBC1-4874-8318-1D6A49900D62}"/>
              </a:ext>
            </a:extLst>
          </p:cNvPr>
          <p:cNvCxnSpPr>
            <a:cxnSpLocks/>
          </p:cNvCxnSpPr>
          <p:nvPr/>
        </p:nvCxnSpPr>
        <p:spPr>
          <a:xfrm>
            <a:off x="1542271" y="3005109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7F5181E-12D5-4C86-8DAF-D4E8A27A509F}"/>
              </a:ext>
            </a:extLst>
          </p:cNvPr>
          <p:cNvCxnSpPr>
            <a:cxnSpLocks/>
          </p:cNvCxnSpPr>
          <p:nvPr/>
        </p:nvCxnSpPr>
        <p:spPr>
          <a:xfrm>
            <a:off x="1537427" y="385762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" grpId="0" animBg="1"/>
      <p:bldP spid="2" grpId="1" animBg="1"/>
      <p:bldP spid="35" grpId="0" animBg="1"/>
      <p:bldP spid="3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8850"/>
            <a:ext cx="8535862" cy="3225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20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2000" b="1" i="1" dirty="0">
                <a:solidFill>
                  <a:schemeClr val="tx1"/>
                </a:solidFill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B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0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000" b="1" dirty="0">
                <a:solidFill>
                  <a:schemeClr val="tx1"/>
                </a:solidFill>
              </a:rPr>
              <a:t>且</a:t>
            </a:r>
            <a:r>
              <a:rPr lang="en-US" altLang="zh-CN" sz="2000" b="1" i="1" dirty="0">
                <a:solidFill>
                  <a:schemeClr val="tx1"/>
                </a:solidFill>
              </a:rPr>
              <a:t>FIRST 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000" b="1" dirty="0">
                <a:solidFill>
                  <a:schemeClr val="tx1"/>
                </a:solidFill>
              </a:rPr>
              <a:t>) </a:t>
            </a:r>
            <a:r>
              <a:rPr lang="zh-CN" altLang="en-US" sz="2000" b="1" dirty="0">
                <a:solidFill>
                  <a:schemeClr val="tx1"/>
                </a:solidFill>
              </a:rPr>
              <a:t>包含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</a:rPr>
              <a:t>，那么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A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2000" b="1" i="1" dirty="0">
                <a:solidFill>
                  <a:schemeClr val="tx1"/>
                </a:solidFill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B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计算方法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5BB339D3-711A-426C-8A9B-2A88EC0C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846138"/>
            <a:ext cx="8415338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最高效的自顶向下和自底向上方法只能处理某些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文法子类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，但是其中的某些子类，特别是 </a:t>
            </a:r>
            <a:r>
              <a:rPr lang="en-US" altLang="zh-CN" b="1" i="1" dirty="0">
                <a:solidFill>
                  <a:srgbClr val="0000FF"/>
                </a:solidFill>
                <a:cs typeface="Times New Roman" pitchFamily="18" charset="0"/>
              </a:rPr>
              <a:t>LL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b="1" i="1" dirty="0">
                <a:solidFill>
                  <a:srgbClr val="0000FF"/>
                </a:solidFill>
                <a:cs typeface="Times New Roman" pitchFamily="18" charset="0"/>
              </a:rPr>
              <a:t>LR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，其表达能力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足以描述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现代程序设计语言的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大部分语法构造</a:t>
            </a:r>
          </a:p>
          <a:p>
            <a:pPr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0" name="Rectangle 2">
            <a:extLst>
              <a:ext uri="{FF2B5EF4-FFF2-40B4-BE49-F238E27FC236}">
                <a16:creationId xmlns:a16="http://schemas.microsoft.com/office/drawing/2014/main" id="{40EB45A6-2D56-401A-9CEB-7F369DBF3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例：表达式文法各产生式的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BD6008C5-CA3D-46AF-A3D7-307F84EA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41425"/>
            <a:ext cx="243681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'→ +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→ *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→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kumimoji="1"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id</a:t>
            </a:r>
          </a:p>
        </p:txBody>
      </p:sp>
      <p:sp>
        <p:nvSpPr>
          <p:cNvPr id="731180" name="Text Box 44">
            <a:extLst>
              <a:ext uri="{FF2B5EF4-FFF2-40B4-BE49-F238E27FC236}">
                <a16:creationId xmlns:a16="http://schemas.microsoft.com/office/drawing/2014/main" id="{320B70A1-A5FF-49A0-9E66-321D7296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1230313"/>
            <a:ext cx="3457575" cy="32750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(6)= {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)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A649F9C1-5EA0-4D1C-8A03-5401EE16D05E}"/>
              </a:ext>
            </a:extLst>
          </p:cNvPr>
          <p:cNvSpPr/>
          <p:nvPr/>
        </p:nvSpPr>
        <p:spPr>
          <a:xfrm>
            <a:off x="642938" y="3873500"/>
            <a:ext cx="3214687" cy="428625"/>
          </a:xfrm>
          <a:prstGeom prst="wedgeRoundRectCallout">
            <a:avLst>
              <a:gd name="adj1" fmla="val -2851"/>
              <a:gd name="adj2" fmla="val -9196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表达式文法是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4A8B865F-B6A1-4CFC-910C-E684236A32B1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516063"/>
          <a:ext cx="3714751" cy="2071689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FIRST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FOLLOW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+ 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* 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 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7D3521D-69DB-258B-F90D-E43FABFFDAAB}"/>
              </a:ext>
            </a:extLst>
          </p:cNvPr>
          <p:cNvSpPr/>
          <p:nvPr/>
        </p:nvSpPr>
        <p:spPr>
          <a:xfrm>
            <a:off x="4064000" y="1707654"/>
            <a:ext cx="4828480" cy="720080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B71859-B80F-1723-C92E-96DC2361D29D}"/>
              </a:ext>
            </a:extLst>
          </p:cNvPr>
          <p:cNvSpPr/>
          <p:nvPr/>
        </p:nvSpPr>
        <p:spPr>
          <a:xfrm>
            <a:off x="4067944" y="2905074"/>
            <a:ext cx="4828480" cy="674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13C400-7CE2-D204-4944-452BE73B0E15}"/>
              </a:ext>
            </a:extLst>
          </p:cNvPr>
          <p:cNvSpPr/>
          <p:nvPr/>
        </p:nvSpPr>
        <p:spPr>
          <a:xfrm>
            <a:off x="4067944" y="3723878"/>
            <a:ext cx="4828480" cy="746795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3" grpId="0" animBg="1"/>
      <p:bldP spid="2" grpId="0" animBg="1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3" name="Rectangle 2">
            <a:extLst>
              <a:ext uri="{FF2B5EF4-FFF2-40B4-BE49-F238E27FC236}">
                <a16:creationId xmlns:a16="http://schemas.microsoft.com/office/drawing/2014/main" id="{AB6B0D52-9F7B-49FB-83EE-6756890F5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预测分析表</a:t>
            </a: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A707F644-A919-44A3-90B9-73ABA36381F7}"/>
              </a:ext>
            </a:extLst>
          </p:cNvPr>
          <p:cNvGraphicFramePr>
            <a:graphicFrameLocks noGrp="1"/>
          </p:cNvGraphicFramePr>
          <p:nvPr/>
        </p:nvGraphicFramePr>
        <p:xfrm>
          <a:off x="3214688" y="158750"/>
          <a:ext cx="3214687" cy="2559052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/>
                        <a:ea typeface="楷体_GB2312"/>
                        <a:cs typeface="楷体_GB231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产生式</a:t>
                      </a: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SELECT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*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id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52C79CE0-27F4-4C6F-871E-E402DF463561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786063"/>
          <a:ext cx="8001000" cy="2263777"/>
        </p:xfrm>
        <a:graphic>
          <a:graphicData uri="http://schemas.openxmlformats.org/drawingml/2006/table">
            <a:tbl>
              <a:tblPr/>
              <a:tblGrid>
                <a:gridCol w="13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59582"/>
            <a:ext cx="8393112" cy="3600400"/>
          </a:xfrm>
        </p:spPr>
        <p:txBody>
          <a:bodyPr/>
          <a:lstStyle/>
          <a:p>
            <a:pPr marL="204788" indent="-20478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递归的方式：</a:t>
            </a:r>
            <a:endParaRPr lang="en-US" altLang="zh-CN" sz="2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04788" indent="-20478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非递归的方式：</a:t>
            </a:r>
          </a:p>
          <a:p>
            <a:pPr marL="204788" indent="-204788" eaLnBrk="1" hangingPunct="1">
              <a:lnSpc>
                <a:spcPts val="24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1875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如何实现预测分析？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9A6767D-220D-438D-A227-3E50AA0435FD}"/>
              </a:ext>
            </a:extLst>
          </p:cNvPr>
          <p:cNvSpPr/>
          <p:nvPr/>
        </p:nvSpPr>
        <p:spPr>
          <a:xfrm>
            <a:off x="2771800" y="1131590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预测分析表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递归下降分析法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进行扩展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F43D3D-A615-4A3C-A56D-E477DC5FD35D}"/>
              </a:ext>
            </a:extLst>
          </p:cNvPr>
          <p:cNvSpPr/>
          <p:nvPr/>
        </p:nvSpPr>
        <p:spPr>
          <a:xfrm>
            <a:off x="2771800" y="155434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显式地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维护一个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结构来模拟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最左推导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2344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85814"/>
            <a:ext cx="8393112" cy="64135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zh-CN" altLang="en-US" sz="2500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递归下降分析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框架的扩展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4.2.2 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递归的预测分析法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EE995EB-4187-49F1-8C59-A8F53DFFE1BD}"/>
              </a:ext>
            </a:extLst>
          </p:cNvPr>
          <p:cNvSpPr/>
          <p:nvPr/>
        </p:nvSpPr>
        <p:spPr bwMode="auto">
          <a:xfrm>
            <a:off x="2821480" y="2175219"/>
            <a:ext cx="216023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/>
              <p:nvPr/>
            </p:nvSpPr>
            <p:spPr>
              <a:xfrm>
                <a:off x="992168" y="1185535"/>
                <a:ext cx="6791679" cy="314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>
                  <a:lnSpc>
                    <a:spcPts val="1650"/>
                  </a:lnSpc>
                  <a:defRPr/>
                </a:pP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Token ) 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{ 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1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2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…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n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  <a:defRPr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}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</a:t>
                </a: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for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j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= 1 to 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) </a:t>
                </a:r>
                <a:endParaRPr lang="zh-CN" altLang="en-US" dirty="0">
                  <a:solidFill>
                    <a:prstClr val="black"/>
                  </a:solidFill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68" y="1185535"/>
                <a:ext cx="6791679" cy="3144451"/>
              </a:xfrm>
              <a:prstGeom prst="rect">
                <a:avLst/>
              </a:prstGeom>
              <a:blipFill>
                <a:blip r:embed="rId3"/>
                <a:stretch>
                  <a:fillRect l="-359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/>
              <p:nvPr/>
            </p:nvSpPr>
            <p:spPr>
              <a:xfrm>
                <a:off x="5186454" y="1365016"/>
                <a:ext cx="2254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454" y="1365016"/>
                <a:ext cx="2254207" cy="400110"/>
              </a:xfrm>
              <a:prstGeom prst="rect">
                <a:avLst/>
              </a:prstGeom>
              <a:blipFill>
                <a:blip r:embed="rId4"/>
                <a:stretch>
                  <a:fillRect l="-2973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E82392D-AF61-4FF3-8E43-0CE9EE8DD4E0}"/>
              </a:ext>
            </a:extLst>
          </p:cNvPr>
          <p:cNvGrpSpPr/>
          <p:nvPr/>
        </p:nvGrpSpPr>
        <p:grpSpPr>
          <a:xfrm>
            <a:off x="5539187" y="1742090"/>
            <a:ext cx="1928493" cy="1025867"/>
            <a:chOff x="7385580" y="2322787"/>
            <a:chExt cx="2571324" cy="136782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CEC8E49-7454-4603-A611-5830647175B1}"/>
                </a:ext>
              </a:extLst>
            </p:cNvPr>
            <p:cNvCxnSpPr/>
            <p:nvPr/>
          </p:nvCxnSpPr>
          <p:spPr>
            <a:xfrm>
              <a:off x="7853818" y="2322787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21AAF9-1DDB-4B2D-8BE1-E4906DF5DC88}"/>
                </a:ext>
              </a:extLst>
            </p:cNvPr>
            <p:cNvSpPr/>
            <p:nvPr/>
          </p:nvSpPr>
          <p:spPr>
            <a:xfrm>
              <a:off x="7385580" y="2812594"/>
              <a:ext cx="93016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03EB076-81E6-484B-AFF9-7873BAF44DE1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8401257" y="2353502"/>
              <a:ext cx="16819" cy="861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19B3CB-BD53-4BA2-AAC2-E8A1EF9FC151}"/>
                </a:ext>
              </a:extLst>
            </p:cNvPr>
            <p:cNvSpPr/>
            <p:nvPr/>
          </p:nvSpPr>
          <p:spPr>
            <a:xfrm>
              <a:off x="7983124" y="3198167"/>
              <a:ext cx="93016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0F390CA-ED4C-4E95-B161-B280B657DBEE}"/>
                </a:ext>
              </a:extLst>
            </p:cNvPr>
            <p:cNvCxnSpPr/>
            <p:nvPr/>
          </p:nvCxnSpPr>
          <p:spPr>
            <a:xfrm>
              <a:off x="9484286" y="2337401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BC13D43-5EAD-418F-B009-A2E579E39BE5}"/>
                </a:ext>
              </a:extLst>
            </p:cNvPr>
            <p:cNvSpPr/>
            <p:nvPr/>
          </p:nvSpPr>
          <p:spPr>
            <a:xfrm>
              <a:off x="9016048" y="2827208"/>
              <a:ext cx="94085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/>
              <p:nvPr/>
            </p:nvSpPr>
            <p:spPr>
              <a:xfrm>
                <a:off x="1252407" y="4005227"/>
                <a:ext cx="1144537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7" y="4005227"/>
                <a:ext cx="1144537" cy="344966"/>
              </a:xfrm>
              <a:prstGeom prst="rect">
                <a:avLst/>
              </a:prstGeom>
              <a:blipFill>
                <a:blip r:embed="rId5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号 69">
            <a:extLst>
              <a:ext uri="{FF2B5EF4-FFF2-40B4-BE49-F238E27FC236}">
                <a16:creationId xmlns:a16="http://schemas.microsoft.com/office/drawing/2014/main" id="{161205E3-0DCB-4DFE-8E94-82B2C84E9F70}"/>
              </a:ext>
            </a:extLst>
          </p:cNvPr>
          <p:cNvSpPr/>
          <p:nvPr/>
        </p:nvSpPr>
        <p:spPr>
          <a:xfrm>
            <a:off x="1120838" y="4127266"/>
            <a:ext cx="180542" cy="84746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5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54D4BD08-1D01-4852-8A14-23EF4E877997}"/>
              </a:ext>
            </a:extLst>
          </p:cNvPr>
          <p:cNvSpPr/>
          <p:nvPr/>
        </p:nvSpPr>
        <p:spPr>
          <a:xfrm>
            <a:off x="2364325" y="4121035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5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/>
              <p:nvPr/>
            </p:nvSpPr>
            <p:spPr>
              <a:xfrm>
                <a:off x="2466694" y="4005227"/>
                <a:ext cx="1815362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94" y="4005227"/>
                <a:ext cx="1815362" cy="344966"/>
              </a:xfrm>
              <a:prstGeom prst="rect">
                <a:avLst/>
              </a:prstGeom>
              <a:blipFill>
                <a:blip r:embed="rId6"/>
                <a:stretch>
                  <a:fillRect l="-1347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C2E533D9-39FD-42CA-AB09-CA201420BA13}"/>
              </a:ext>
            </a:extLst>
          </p:cNvPr>
          <p:cNvSpPr/>
          <p:nvPr/>
        </p:nvSpPr>
        <p:spPr>
          <a:xfrm>
            <a:off x="4165981" y="4005228"/>
            <a:ext cx="24044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15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(Token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/>
              <p:nvPr/>
            </p:nvSpPr>
            <p:spPr>
              <a:xfrm>
                <a:off x="2466694" y="4331735"/>
                <a:ext cx="2160236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94" y="4331735"/>
                <a:ext cx="2160236" cy="344966"/>
              </a:xfrm>
              <a:prstGeom prst="rect">
                <a:avLst/>
              </a:prstGeom>
              <a:blipFill>
                <a:blip r:embed="rId7"/>
                <a:stretch>
                  <a:fillRect l="-1130" t="-53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41690D74-8766-45B0-AB64-AD745FA14F0A}"/>
              </a:ext>
            </a:extLst>
          </p:cNvPr>
          <p:cNvSpPr/>
          <p:nvPr/>
        </p:nvSpPr>
        <p:spPr>
          <a:xfrm>
            <a:off x="4668581" y="4331736"/>
            <a:ext cx="1823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/>
              <p:nvPr/>
            </p:nvSpPr>
            <p:spPr>
              <a:xfrm>
                <a:off x="1261080" y="4721209"/>
                <a:ext cx="1708676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80" y="4721209"/>
                <a:ext cx="1708676" cy="344966"/>
              </a:xfrm>
              <a:prstGeom prst="rect">
                <a:avLst/>
              </a:prstGeom>
              <a:blipFill>
                <a:blip r:embed="rId8"/>
                <a:stretch>
                  <a:fillRect l="-1429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/>
              <p:nvPr/>
            </p:nvSpPr>
            <p:spPr>
              <a:xfrm>
                <a:off x="3109996" y="4721209"/>
                <a:ext cx="1101963" cy="344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(Token )</a:t>
                </a: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96" y="4721209"/>
                <a:ext cx="1101963" cy="344518"/>
              </a:xfrm>
              <a:prstGeom prst="rect">
                <a:avLst/>
              </a:prstGeom>
              <a:blipFill>
                <a:blip r:embed="rId9"/>
                <a:stretch>
                  <a:fillRect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/>
              <p:nvPr/>
            </p:nvSpPr>
            <p:spPr>
              <a:xfrm>
                <a:off x="1838569" y="3383428"/>
                <a:ext cx="1728358" cy="3231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500" b="1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=X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X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… </a:t>
                </a:r>
                <a:r>
                  <a:rPr lang="en-US" altLang="zh-CN" sz="15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5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12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69" y="3383428"/>
                <a:ext cx="1728358" cy="323165"/>
              </a:xfrm>
              <a:prstGeom prst="rect">
                <a:avLst/>
              </a:prstGeom>
              <a:blipFill>
                <a:blip r:embed="rId10"/>
                <a:stretch>
                  <a:fillRect l="-1053" t="-363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B6B8B738-8B4F-4B24-91D4-3FE3C564894A}"/>
              </a:ext>
            </a:extLst>
          </p:cNvPr>
          <p:cNvSpPr/>
          <p:nvPr/>
        </p:nvSpPr>
        <p:spPr>
          <a:xfrm>
            <a:off x="1060797" y="3381827"/>
            <a:ext cx="646331" cy="323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378"/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</a:t>
            </a:r>
            <a:r>
              <a:rPr lang="en-US" altLang="zh-CN" sz="1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27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8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295057A-D58D-49B9-BE04-24A7B571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B00DEFC-40AE-4748-89D4-A1E8E64D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85079BFB-FF53-4D26-809C-EC74B517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365002D4-7153-4A52-B3E7-2C3659FB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203325"/>
            <a:ext cx="4357687" cy="24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1" grpId="0" animBg="1"/>
      <p:bldP spid="7741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064BF5D-E772-4785-B3F1-E0BA081A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8691D2B-6A5D-42EA-BAAC-748C3D65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7112BD77-F9E4-4BAC-9A21-4C41F56E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284BCDF4-75CE-4E82-A8A4-CF0131AD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DECLIST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           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3333FF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	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CC0000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44E78070-3750-4CBB-B1DA-5CF4FD4E934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916238" y="5461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36211FB7-4BC6-4738-8348-8F9BE7ED364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6163" y="142875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39E4C059-C348-4F5B-BC31-58F0212000F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99573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5">
            <a:extLst>
              <a:ext uri="{FF2B5EF4-FFF2-40B4-BE49-F238E27FC236}">
                <a16:creationId xmlns:a16="http://schemas.microsoft.com/office/drawing/2014/main" id="{83CC7BB9-39FE-4C7E-BF7F-43D9D503AF0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7164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0456AF1E-37FD-4B57-A21F-C0E8725BFF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482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5">
            <a:extLst>
              <a:ext uri="{FF2B5EF4-FFF2-40B4-BE49-F238E27FC236}">
                <a16:creationId xmlns:a16="http://schemas.microsoft.com/office/drawing/2014/main" id="{DBFA23EF-ED6A-4381-B373-E665363ADBF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4525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F0CF3377-7BEF-4B5A-AB7B-B9AEEF367D6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30078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1EEE16DA-ABC3-4CE0-87DD-BD66C190E5C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092950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56AA06AF-1074-4213-A28D-D5101238B8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2" y="2076451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>
            <a:extLst>
              <a:ext uri="{FF2B5EF4-FFF2-40B4-BE49-F238E27FC236}">
                <a16:creationId xmlns:a16="http://schemas.microsoft.com/office/drawing/2014/main" id="{A2E30484-78C5-446C-812C-ABD21D6DCE4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2436812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5">
            <a:extLst>
              <a:ext uri="{FF2B5EF4-FFF2-40B4-BE49-F238E27FC236}">
                <a16:creationId xmlns:a16="http://schemas.microsoft.com/office/drawing/2014/main" id="{1C88D8E9-98B7-46C3-8832-F04F1F32DDD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0130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D2B8DEF9-8448-4BB5-B912-2F2CF135B64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4448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A70DD560-2518-465C-941C-3FAF01F2E79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021137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A78CEBC9-E159-4A56-9F2D-2964AFC45E3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3815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50BD3B2F-28D7-4113-B3CB-50FE5868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B630873-D0D8-4567-8294-105C164CA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C1F7BEC7-1679-48F3-85AB-4CF1DA03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2CD97851-F4F5-4743-BFAC-0DBC9DEE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22463"/>
            <a:ext cx="4437063" cy="2393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procedure DECLIST(TOKEN);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DECLISTN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551BDA7-C418-4F89-BEF0-6441E6C2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3907" name="Text Box 4">
            <a:extLst>
              <a:ext uri="{FF2B5EF4-FFF2-40B4-BE49-F238E27FC236}">
                <a16:creationId xmlns:a16="http://schemas.microsoft.com/office/drawing/2014/main" id="{54E7DD73-3E0F-4936-8A2F-CD9531A2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7281E4F1-7E12-499A-B0BA-01616B87D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295910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8246" name="Rectangle 6">
            <a:extLst>
              <a:ext uri="{FF2B5EF4-FFF2-40B4-BE49-F238E27FC236}">
                <a16:creationId xmlns:a16="http://schemas.microsoft.com/office/drawing/2014/main" id="{66C6FD78-9119-4F92-9340-01D08132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4573588" cy="398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procedure DECLISTN(TOKEN);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b="1" dirty="0">
                <a:latin typeface="Times New Roman" panose="02020603050405020304" pitchFamily="18" charset="0"/>
              </a:rPr>
              <a:t>TOKEN =‘,’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CN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b="1" dirty="0">
                <a:latin typeface="Times New Roman" panose="02020603050405020304" pitchFamily="18" charset="0"/>
              </a:rPr>
              <a:t>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  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    DECLISTN</a:t>
            </a:r>
            <a:r>
              <a:rPr lang="en-US" altLang="zh-CN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end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else  if </a:t>
            </a:r>
            <a:r>
              <a:rPr lang="en-US" altLang="zh-CN" b="1" dirty="0">
                <a:latin typeface="Times New Roman" panose="02020603050405020304" pitchFamily="18" charset="0"/>
              </a:rPr>
              <a:t>TOKEN≠’:’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end	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C82A150-C539-3507-2A46-4FA51ACAC55B}"/>
              </a:ext>
            </a:extLst>
          </p:cNvPr>
          <p:cNvGrpSpPr/>
          <p:nvPr/>
        </p:nvGrpSpPr>
        <p:grpSpPr>
          <a:xfrm>
            <a:off x="4283968" y="1707655"/>
            <a:ext cx="4612456" cy="2578596"/>
            <a:chOff x="4283968" y="1707655"/>
            <a:chExt cx="4612456" cy="25785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48D1227-F454-D4AD-4DE9-5A1DC6297538}"/>
                </a:ext>
              </a:extLst>
            </p:cNvPr>
            <p:cNvSpPr/>
            <p:nvPr/>
          </p:nvSpPr>
          <p:spPr>
            <a:xfrm>
              <a:off x="5076056" y="1707655"/>
              <a:ext cx="3820368" cy="2578596"/>
            </a:xfrm>
            <a:prstGeom prst="rect">
              <a:avLst/>
            </a:prstGeom>
            <a:noFill/>
            <a:ln w="25400">
              <a:solidFill>
                <a:srgbClr val="00AB7E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E27A7CD-64E8-F5EE-EDEC-45C539BB3BB9}"/>
                </a:ext>
              </a:extLst>
            </p:cNvPr>
            <p:cNvCxnSpPr/>
            <p:nvPr/>
          </p:nvCxnSpPr>
          <p:spPr bwMode="auto">
            <a:xfrm flipH="1" flipV="1">
              <a:off x="4283968" y="1779662"/>
              <a:ext cx="792088" cy="144016"/>
            </a:xfrm>
            <a:prstGeom prst="straightConnector1">
              <a:avLst/>
            </a:prstGeom>
            <a:ln w="12700">
              <a:solidFill>
                <a:srgbClr val="00AB7E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1E5715-6778-42BC-3AB5-F5BDDF5E7731}"/>
              </a:ext>
            </a:extLst>
          </p:cNvPr>
          <p:cNvGrpSpPr/>
          <p:nvPr/>
        </p:nvGrpSpPr>
        <p:grpSpPr>
          <a:xfrm>
            <a:off x="2699792" y="2224188"/>
            <a:ext cx="6196632" cy="2439888"/>
            <a:chOff x="2699792" y="2224188"/>
            <a:chExt cx="6196632" cy="24398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7192859-A4F8-2E4E-938A-8C858E387FFC}"/>
                </a:ext>
              </a:extLst>
            </p:cNvPr>
            <p:cNvSpPr/>
            <p:nvPr/>
          </p:nvSpPr>
          <p:spPr>
            <a:xfrm>
              <a:off x="5076056" y="4371950"/>
              <a:ext cx="3820368" cy="292126"/>
            </a:xfrm>
            <a:prstGeom prst="rect">
              <a:avLst/>
            </a:prstGeom>
            <a:noFill/>
            <a:ln w="25400">
              <a:solidFill>
                <a:srgbClr val="00AB7E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E6B7A65-5275-2D11-C87A-058B845558C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699792" y="2224188"/>
              <a:ext cx="2343000" cy="2147762"/>
            </a:xfrm>
            <a:prstGeom prst="straightConnector1">
              <a:avLst/>
            </a:prstGeom>
            <a:ln w="12700">
              <a:solidFill>
                <a:srgbClr val="00AB7E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C25BD77A-870B-4F63-8497-D15B7BF2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5955" name="Text Box 4">
            <a:extLst>
              <a:ext uri="{FF2B5EF4-FFF2-40B4-BE49-F238E27FC236}">
                <a16:creationId xmlns:a16="http://schemas.microsoft.com/office/drawing/2014/main" id="{E263777B-A521-4D62-94CE-EE874EA8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823C0220-A223-4BCC-8B98-E8AAF3670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9270" name="Rectangle 6">
            <a:extLst>
              <a:ext uri="{FF2B5EF4-FFF2-40B4-BE49-F238E27FC236}">
                <a16:creationId xmlns:a16="http://schemas.microsoft.com/office/drawing/2014/main" id="{9BBA67D9-BE6B-4465-9D0B-1180FF1C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01838"/>
            <a:ext cx="4935538" cy="2730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STLIST(TOKEN);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>
                <a:latin typeface="Times New Roman" panose="02020603050405020304" pitchFamily="18" charset="0"/>
              </a:rPr>
              <a:t>TOKEN≠’s’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  <a:endParaRPr lang="en-US" altLang="zh-CN" sz="7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6FB3E587-A2BB-4EDC-90CF-611445D5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1D42142-48EA-4B69-A372-EB89904A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80294" name="Rectangle 6">
            <a:extLst>
              <a:ext uri="{FF2B5EF4-FFF2-40B4-BE49-F238E27FC236}">
                <a16:creationId xmlns:a16="http://schemas.microsoft.com/office/drawing/2014/main" id="{86FE6FF8-1CB9-4FA3-85B0-43A48F2D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149350"/>
            <a:ext cx="4464050" cy="3851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procedure STLISTN(TOKEN);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 =‘;’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TOKEN≠’s’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16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	 end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else  if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TOKEN≠’end</a:t>
            </a:r>
            <a:r>
              <a:rPr lang="en-US" altLang="zh-CN" sz="1600" b="1" dirty="0">
                <a:latin typeface="Times New Roman" panose="02020603050405020304" pitchFamily="18" charset="0"/>
              </a:rPr>
              <a:t>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end	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6981" name="Text Box 4">
            <a:extLst>
              <a:ext uri="{FF2B5EF4-FFF2-40B4-BE49-F238E27FC236}">
                <a16:creationId xmlns:a16="http://schemas.microsoft.com/office/drawing/2014/main" id="{9F9AC7BF-7E7A-4716-8C6B-9141F641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DAF8BB-C9CF-4F4F-BA89-0B7B426D2D15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4035" name="矩形 7">
            <a:extLst>
              <a:ext uri="{FF2B5EF4-FFF2-40B4-BE49-F238E27FC236}">
                <a16:creationId xmlns:a16="http://schemas.microsoft.com/office/drawing/2014/main" id="{A04CDBFE-70DF-494A-84B9-5A25B87E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LR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语法分析器自动生成工具</a:t>
            </a:r>
          </a:p>
        </p:txBody>
      </p:sp>
      <p:pic>
        <p:nvPicPr>
          <p:cNvPr id="4403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A772CF54-1473-4628-8B28-47FE5F6A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581A17A-89FD-4D2E-9B3C-590843E6BF2D}"/>
              </a:ext>
            </a:extLst>
          </p:cNvPr>
          <p:cNvSpPr/>
          <p:nvPr/>
        </p:nvSpPr>
        <p:spPr>
          <a:xfrm>
            <a:off x="4143375" y="357188"/>
            <a:ext cx="29495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34A5EFC-8490-4389-A4C6-88F338D9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50A79D-1146-43B2-9DB5-08DD522FD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959225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AB6FC6D5-3539-4A5E-BF81-7884C4F9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16213"/>
            <a:ext cx="5005388" cy="2141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TYPE(TOKEN);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TOKEN≠’real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and TOKEN≠’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  <p:sp>
        <p:nvSpPr>
          <p:cNvPr id="128005" name="Text Box 4">
            <a:extLst>
              <a:ext uri="{FF2B5EF4-FFF2-40B4-BE49-F238E27FC236}">
                <a16:creationId xmlns:a16="http://schemas.microsoft.com/office/drawing/2014/main" id="{91A74D99-C495-4CF0-AD3F-76384D36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F5C7AC9-5728-4D78-A32B-E5C2AB70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243930D-4320-41FC-B025-98AB07D48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38FAA35-F95A-42F8-A1A0-DCE4B3F6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CD222123-162D-4C0E-8ED1-162B7832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4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DECLIST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</a:t>
            </a:r>
            <a:r>
              <a:rPr lang="en-US" altLang="zh-CN" sz="5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 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E41889-F6E7-412F-AFC2-95CD65EFD105}"/>
              </a:ext>
            </a:extLst>
          </p:cNvPr>
          <p:cNvSpPr/>
          <p:nvPr/>
        </p:nvSpPr>
        <p:spPr>
          <a:xfrm>
            <a:off x="5148263" y="3435350"/>
            <a:ext cx="2592387" cy="23653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73ECDD-B8DC-4F8A-98A7-69353D8C9D76}"/>
              </a:ext>
            </a:extLst>
          </p:cNvPr>
          <p:cNvSpPr/>
          <p:nvPr/>
        </p:nvSpPr>
        <p:spPr>
          <a:xfrm>
            <a:off x="5148263" y="4587876"/>
            <a:ext cx="2592387" cy="23495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FFB8788-6662-45B3-982C-82B637FF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121C509-1024-45E4-B151-303C3B39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1" y="268289"/>
            <a:ext cx="3959225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F034917C-D416-4791-B1A3-73555953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932114"/>
            <a:ext cx="4895850" cy="1925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procedure TYPE(TOKEN);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begin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TOKEN≠’real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’ and TOKEN≠’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’ 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ERROR;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end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5B399B1C-D955-4582-AF3F-395B2756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65681AC-C9EA-4440-97CC-8C7981CF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8034842-4A8F-4A91-A757-03695E417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3AEE869-0435-49AE-97F3-41022D73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036E1CB7-CA3A-4043-9E03-A0788FC5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4" y="1203325"/>
            <a:ext cx="4357687" cy="2868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rgbClr val="C6E7FC">
                    <a:lumMod val="50000"/>
                  </a:srgb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492A6B-B9CF-4422-8B32-82ACF53EEAA7}"/>
              </a:ext>
            </a:extLst>
          </p:cNvPr>
          <p:cNvSpPr/>
          <p:nvPr/>
        </p:nvSpPr>
        <p:spPr>
          <a:xfrm>
            <a:off x="5219700" y="2859089"/>
            <a:ext cx="2736850" cy="30956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0702F393-980C-4658-9A50-31FDE846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06" y="752747"/>
            <a:ext cx="8256587" cy="97213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非递归的预测分析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显式</a:t>
            </a:r>
            <a:r>
              <a:rPr lang="zh-CN" altLang="en-US" b="1" dirty="0">
                <a:solidFill>
                  <a:schemeClr val="tx1"/>
                </a:solidFill>
              </a:rPr>
              <a:t>地维护一个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栈</a:t>
            </a:r>
            <a:r>
              <a:rPr lang="zh-CN" altLang="en-US" b="1" dirty="0">
                <a:solidFill>
                  <a:schemeClr val="tx1"/>
                </a:solidFill>
              </a:rPr>
              <a:t>结构，而不是通过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递归调用</a:t>
            </a:r>
            <a:r>
              <a:rPr lang="zh-CN" altLang="en-US" b="1" dirty="0">
                <a:solidFill>
                  <a:schemeClr val="tx1"/>
                </a:solidFill>
              </a:rPr>
              <a:t>的方式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隐式</a:t>
            </a:r>
            <a:r>
              <a:rPr lang="zh-CN" altLang="en-US" b="1" dirty="0">
                <a:solidFill>
                  <a:schemeClr val="tx1"/>
                </a:solidFill>
              </a:rPr>
              <a:t>地维护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栈</a:t>
            </a:r>
            <a:r>
              <a:rPr lang="zh-CN" altLang="en-US" b="1" dirty="0">
                <a:solidFill>
                  <a:schemeClr val="tx1"/>
                </a:solidFill>
              </a:rPr>
              <a:t>。这样的语法分析器可以模拟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</a:rPr>
              <a:t>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6563" name="标题 1">
            <a:extLst>
              <a:ext uri="{FF2B5EF4-FFF2-40B4-BE49-F238E27FC236}">
                <a16:creationId xmlns:a16="http://schemas.microsoft.com/office/drawing/2014/main" id="{3AB05629-63F2-47B2-9E7B-5961033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grpSp>
        <p:nvGrpSpPr>
          <p:cNvPr id="4" name="组合 66571">
            <a:extLst>
              <a:ext uri="{FF2B5EF4-FFF2-40B4-BE49-F238E27FC236}">
                <a16:creationId xmlns:a16="http://schemas.microsoft.com/office/drawing/2014/main" id="{422804FD-90A5-4C28-8876-B4BE8A6F95B9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1928813"/>
            <a:ext cx="6446837" cy="2990850"/>
            <a:chOff x="1313694" y="2067694"/>
            <a:chExt cx="6448201" cy="29898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24E27F-0E9E-4687-AC83-05CE246FF536}"/>
                </a:ext>
              </a:extLst>
            </p:cNvPr>
            <p:cNvSpPr/>
            <p:nvPr/>
          </p:nvSpPr>
          <p:spPr>
            <a:xfrm>
              <a:off x="1313694" y="2067694"/>
              <a:ext cx="6448201" cy="29898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9032" name="TextBox 10">
              <a:extLst>
                <a:ext uri="{FF2B5EF4-FFF2-40B4-BE49-F238E27FC236}">
                  <a16:creationId xmlns:a16="http://schemas.microsoft.com/office/drawing/2014/main" id="{09AC85E3-DBB3-4807-9331-FB3BBE8C8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031" y="2236159"/>
              <a:ext cx="2880320" cy="355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2000"/>
                </a:lnSpc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+  b  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  </a:t>
              </a:r>
              <a:endParaRPr lang="zh-CN" altLang="en-US" sz="2400" b="1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18B61C4-6B55-46E7-9C2D-64F9064C359F}"/>
                </a:ext>
              </a:extLst>
            </p:cNvPr>
            <p:cNvCxnSpPr/>
            <p:nvPr/>
          </p:nvCxnSpPr>
          <p:spPr bwMode="auto">
            <a:xfrm rot="-360000" flipV="1">
              <a:off x="4563994" y="2732625"/>
              <a:ext cx="320743" cy="374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812556-2228-43EA-9166-366E8E9004FA}"/>
                </a:ext>
              </a:extLst>
            </p:cNvPr>
            <p:cNvSpPr txBox="1"/>
            <p:nvPr/>
          </p:nvSpPr>
          <p:spPr bwMode="auto">
            <a:xfrm>
              <a:off x="3957440" y="3107145"/>
              <a:ext cx="1213107" cy="7077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预测分析程序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68DF6-0A86-4C6C-94E0-6D64E6C603A6}"/>
                </a:ext>
              </a:extLst>
            </p:cNvPr>
            <p:cNvSpPr txBox="1"/>
            <p:nvPr/>
          </p:nvSpPr>
          <p:spPr bwMode="auto">
            <a:xfrm>
              <a:off x="2412476" y="2212106"/>
              <a:ext cx="1070201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输入</a:t>
              </a: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AC899D1-F9C3-40AC-AF6C-CB26E894ADE9}"/>
                </a:ext>
              </a:extLst>
            </p:cNvPr>
            <p:cNvSpPr/>
            <p:nvPr/>
          </p:nvSpPr>
          <p:spPr bwMode="auto">
            <a:xfrm rot="2100000">
              <a:off x="4792642" y="2577104"/>
              <a:ext cx="134967" cy="2634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1A97B9-E1F8-457C-B5F7-1C3FEC0E6CED}"/>
                </a:ext>
              </a:extLst>
            </p:cNvPr>
            <p:cNvSpPr txBox="1"/>
            <p:nvPr/>
          </p:nvSpPr>
          <p:spPr bwMode="auto">
            <a:xfrm>
              <a:off x="3957440" y="4167226"/>
              <a:ext cx="1213107" cy="709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分析表</a:t>
              </a:r>
              <a:r>
                <a:rPr lang="en-US" altLang="zh-CN" sz="2000" b="1" dirty="0">
                  <a:latin typeface="+mn-ea"/>
                  <a:ea typeface="+mn-ea"/>
                </a:rPr>
                <a:t>M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6865383-12E0-46FE-A0F7-F562864CA1BC}"/>
                </a:ext>
              </a:extLst>
            </p:cNvPr>
            <p:cNvCxnSpPr>
              <a:endCxn id="28" idx="0"/>
            </p:cNvCxnSpPr>
            <p:nvPr/>
          </p:nvCxnSpPr>
          <p:spPr bwMode="auto">
            <a:xfrm rot="5400000">
              <a:off x="4408493" y="3975206"/>
              <a:ext cx="384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DD2953-1559-410C-BA6B-9C39BB00ED9B}"/>
                </a:ext>
              </a:extLst>
            </p:cNvPr>
            <p:cNvSpPr/>
            <p:nvPr/>
          </p:nvSpPr>
          <p:spPr bwMode="auto">
            <a:xfrm rot="10800000">
              <a:off x="4540177" y="4013293"/>
              <a:ext cx="134966" cy="1428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72E9C09-8856-47B9-937E-A0E96EA5086F}"/>
                </a:ext>
              </a:extLst>
            </p:cNvPr>
            <p:cNvCxnSpPr/>
            <p:nvPr/>
          </p:nvCxnSpPr>
          <p:spPr bwMode="auto">
            <a:xfrm>
              <a:off x="5170547" y="3478491"/>
              <a:ext cx="107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75CEC2-3C02-477A-B02C-8C7864556269}"/>
                </a:ext>
              </a:extLst>
            </p:cNvPr>
            <p:cNvCxnSpPr/>
            <p:nvPr/>
          </p:nvCxnSpPr>
          <p:spPr bwMode="auto">
            <a:xfrm>
              <a:off x="2885652" y="3488012"/>
              <a:ext cx="10717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74E448F-9888-4A53-8D3C-ED5A9E78B811}"/>
                </a:ext>
              </a:extLst>
            </p:cNvPr>
            <p:cNvSpPr/>
            <p:nvPr/>
          </p:nvSpPr>
          <p:spPr bwMode="auto">
            <a:xfrm rot="5400000">
              <a:off x="6054215" y="3349081"/>
              <a:ext cx="134890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73C2285E-C78A-49D5-9DE7-64B7F8272F32}"/>
                </a:ext>
              </a:extLst>
            </p:cNvPr>
            <p:cNvSpPr/>
            <p:nvPr/>
          </p:nvSpPr>
          <p:spPr bwMode="auto">
            <a:xfrm rot="16200000">
              <a:off x="2919827" y="3360189"/>
              <a:ext cx="134891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8551A5-A3C3-435C-BAEB-9296135BC49D}"/>
                </a:ext>
              </a:extLst>
            </p:cNvPr>
            <p:cNvSpPr txBox="1"/>
            <p:nvPr/>
          </p:nvSpPr>
          <p:spPr bwMode="auto">
            <a:xfrm>
              <a:off x="1313694" y="3262666"/>
              <a:ext cx="1071789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栈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2B3D71-63B5-4696-BFE3-AB8A514772FF}"/>
                </a:ext>
              </a:extLst>
            </p:cNvPr>
            <p:cNvSpPr txBox="1"/>
            <p:nvPr/>
          </p:nvSpPr>
          <p:spPr bwMode="auto">
            <a:xfrm>
              <a:off x="6170883" y="3251558"/>
              <a:ext cx="1071790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输出</a:t>
              </a:r>
            </a:p>
          </p:txBody>
        </p:sp>
        <p:sp>
          <p:nvSpPr>
            <p:cNvPr id="129046" name="TextBox 10">
              <a:extLst>
                <a:ext uri="{FF2B5EF4-FFF2-40B4-BE49-F238E27FC236}">
                  <a16:creationId xmlns:a16="http://schemas.microsoft.com/office/drawing/2014/main" id="{EF68C205-8CFD-4772-A9C7-A012AB26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376" y="3316889"/>
              <a:ext cx="571501" cy="1631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5C749F7-F7F7-4F14-B51E-8A13FD53F66F}"/>
                </a:ext>
              </a:extLst>
            </p:cNvPr>
            <p:cNvCxnSpPr/>
            <p:nvPr/>
          </p:nvCxnSpPr>
          <p:spPr bwMode="auto">
            <a:xfrm flipH="1" flipV="1">
              <a:off x="2242577" y="4084705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B51DC65-4BA0-4242-93DD-8765188CA688}"/>
                </a:ext>
              </a:extLst>
            </p:cNvPr>
            <p:cNvCxnSpPr/>
            <p:nvPr/>
          </p:nvCxnSpPr>
          <p:spPr bwMode="auto">
            <a:xfrm flipH="1" flipV="1">
              <a:off x="2242577" y="370701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A3EB34C-DFE5-4B6B-8EAE-C7BF6F064E01}"/>
                </a:ext>
              </a:extLst>
            </p:cNvPr>
            <p:cNvCxnSpPr/>
            <p:nvPr/>
          </p:nvCxnSpPr>
          <p:spPr bwMode="auto">
            <a:xfrm flipH="1" flipV="1">
              <a:off x="2242577" y="451318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C24BB49-BA14-4B81-AF53-75206D072811}"/>
                </a:ext>
              </a:extLst>
            </p:cNvPr>
            <p:cNvCxnSpPr/>
            <p:nvPr/>
          </p:nvCxnSpPr>
          <p:spPr bwMode="auto">
            <a:xfrm>
              <a:off x="3730380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5147716-073B-45D1-8A61-6953375D3E0A}"/>
                </a:ext>
              </a:extLst>
            </p:cNvPr>
            <p:cNvCxnSpPr/>
            <p:nvPr/>
          </p:nvCxnSpPr>
          <p:spPr bwMode="auto">
            <a:xfrm>
              <a:off x="4090818" y="2247019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92407EB-E33F-465E-BBB6-64803F23839C}"/>
                </a:ext>
              </a:extLst>
            </p:cNvPr>
            <p:cNvCxnSpPr/>
            <p:nvPr/>
          </p:nvCxnSpPr>
          <p:spPr bwMode="auto">
            <a:xfrm>
              <a:off x="4451258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9BF7AB8-27A2-484F-8093-2CC725FB0C55}"/>
                </a:ext>
              </a:extLst>
            </p:cNvPr>
            <p:cNvCxnSpPr/>
            <p:nvPr/>
          </p:nvCxnSpPr>
          <p:spPr bwMode="auto">
            <a:xfrm>
              <a:off x="4811696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43CEC7E-6447-4976-AF1E-7915A7FE07C5}"/>
                </a:ext>
              </a:extLst>
            </p:cNvPr>
            <p:cNvCxnSpPr/>
            <p:nvPr/>
          </p:nvCxnSpPr>
          <p:spPr bwMode="auto">
            <a:xfrm>
              <a:off x="5170547" y="2256540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90F6DB6-EB95-4174-9084-5527BBA958B4}"/>
                </a:ext>
              </a:extLst>
            </p:cNvPr>
            <p:cNvCxnSpPr/>
            <p:nvPr/>
          </p:nvCxnSpPr>
          <p:spPr bwMode="auto">
            <a:xfrm>
              <a:off x="5530986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8947430-436D-4FB0-B41A-0812CDE05E3E}"/>
                </a:ext>
              </a:extLst>
            </p:cNvPr>
            <p:cNvCxnSpPr/>
            <p:nvPr/>
          </p:nvCxnSpPr>
          <p:spPr bwMode="auto">
            <a:xfrm>
              <a:off x="5891424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58C30A6B-D54B-4EB9-9680-1FD7C84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547F53B3-745D-43F3-93E1-393FC542A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19700" y="71438"/>
            <a:ext cx="4465638" cy="56372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剩余输入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 $ 	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→*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          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      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$ 	                     $    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996F0934-451E-4F40-A2F3-B2ACBA95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00726"/>
              </p:ext>
            </p:extLst>
          </p:nvPr>
        </p:nvGraphicFramePr>
        <p:xfrm>
          <a:off x="187126" y="2671759"/>
          <a:ext cx="4986338" cy="2203453"/>
        </p:xfrm>
        <a:graphic>
          <a:graphicData uri="http://schemas.openxmlformats.org/drawingml/2006/table">
            <a:tbl>
              <a:tblPr/>
              <a:tblGrid>
                <a:gridCol w="5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136" name="矩形 17">
            <a:extLst>
              <a:ext uri="{FF2B5EF4-FFF2-40B4-BE49-F238E27FC236}">
                <a16:creationId xmlns:a16="http://schemas.microsoft.com/office/drawing/2014/main" id="{EB6FE752-0708-4EAE-A9C1-89EE2B6E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01" y="3336922"/>
            <a:ext cx="51133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→TE'</a:t>
            </a:r>
            <a:endParaRPr kumimoji="1"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T'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T'→*FT'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F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F→</a:t>
            </a:r>
            <a:r>
              <a:rPr kumimoji="1" lang="en-US" altLang="zh-CN" sz="14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)</a:t>
            </a:r>
            <a:endParaRPr kumimoji="1"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31137" name="矩形 2">
            <a:extLst>
              <a:ext uri="{FF2B5EF4-FFF2-40B4-BE49-F238E27FC236}">
                <a16:creationId xmlns:a16="http://schemas.microsoft.com/office/drawing/2014/main" id="{578D944A-99E3-4A6E-B279-887A91C9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6" y="2713034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6FCEA2F-F207-47C7-9D98-7EDFBBFF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52" y="79936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F3159-0C26-4EDD-B57F-C6463E8A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27" y="112956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autoUpdateAnimBg="0"/>
      <p:bldP spid="7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内容占位符 2">
            <a:extLst>
              <a:ext uri="{FF2B5EF4-FFF2-40B4-BE49-F238E27FC236}">
                <a16:creationId xmlns:a16="http://schemas.microsoft.com/office/drawing/2014/main" id="{40F04AB8-3FB7-4554-8DB1-3F53EF2F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642938"/>
            <a:ext cx="87153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输入：一个串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和文法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的分析表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输出：如果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中，输出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的最左推导；否则给出错误指示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方法：最初，语法分析器的</a:t>
            </a:r>
            <a:r>
              <a:rPr lang="zh-CN" altLang="en-US" sz="1800" b="1">
                <a:solidFill>
                  <a:srgbClr val="0000FF"/>
                </a:solidFill>
                <a:cs typeface="Times New Roman" panose="02020603050405020304" pitchFamily="18" charset="0"/>
              </a:rPr>
              <a:t>格局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如下：输入缓冲区中是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的开始符号位于栈顶，其下面是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。下面的程序使用预测分析表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生成了处理这个输入的预测分析过程</a:t>
            </a:r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D88FA357-5E30-407A-9B30-B40CE39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表驱动的预测分析法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8E22822-ABC2-404B-A02A-B31674F4C951}"/>
              </a:ext>
            </a:extLst>
          </p:cNvPr>
          <p:cNvSpPr txBox="1">
            <a:spLocks/>
          </p:cNvSpPr>
          <p:nvPr/>
        </p:nvSpPr>
        <p:spPr bwMode="auto">
          <a:xfrm>
            <a:off x="896938" y="2000250"/>
            <a:ext cx="7318375" cy="300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设置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ip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使它指向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的第一个符号，其中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是输入指针；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栈顶符号；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while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</a:rPr>
              <a:t>≠ </a:t>
            </a:r>
            <a:r>
              <a:rPr lang="zh-CN" altLang="en-US" sz="1600" b="1" dirty="0">
                <a:latin typeface="Times New Roman" panose="02020603050405020304" pitchFamily="18" charset="0"/>
              </a:rPr>
              <a:t>＄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/*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栈非空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*/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if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等于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所指向的符号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执行栈的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弹出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操作，将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向前移动一个位置；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是一个终结符号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是一个报错条目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 =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输出产生式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弹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栈顶符号；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压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入栈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中，其中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位于栈顶。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}</a:t>
            </a: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栈顶符号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}      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2AC7DA2E-B904-48ED-90AB-70D720CBBBB3}"/>
              </a:ext>
            </a:extLst>
          </p:cNvPr>
          <p:cNvGraphicFramePr>
            <a:graphicFrameLocks noGrp="1"/>
          </p:cNvGraphicFramePr>
          <p:nvPr/>
        </p:nvGraphicFramePr>
        <p:xfrm>
          <a:off x="1285875" y="1285875"/>
          <a:ext cx="6572251" cy="253686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较大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不需载入分析表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主控程序规模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需载入分析表（表较小）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直观性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较好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较差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较低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分析时间大约正比于待分析程序的长度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自动生成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较难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较易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683" name="Rectangle 2">
            <a:extLst>
              <a:ext uri="{FF2B5EF4-FFF2-40B4-BE49-F238E27FC236}">
                <a16:creationId xmlns:a16="http://schemas.microsoft.com/office/drawing/2014/main" id="{D776BF8E-B580-471A-812E-40E71095A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递归的预测分析法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vs.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5909DCC1-1AD3-4F7A-ABD3-9310CF8E8EC1}"/>
              </a:ext>
            </a:extLst>
          </p:cNvPr>
          <p:cNvSpPr/>
          <p:nvPr/>
        </p:nvSpPr>
        <p:spPr>
          <a:xfrm>
            <a:off x="4356100" y="2498725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5A5A4C6-37E3-48CD-9188-6A7A99563D4C}"/>
              </a:ext>
            </a:extLst>
          </p:cNvPr>
          <p:cNvSpPr/>
          <p:nvPr/>
        </p:nvSpPr>
        <p:spPr>
          <a:xfrm>
            <a:off x="7358063" y="1782763"/>
            <a:ext cx="287337" cy="217487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2DE2B9B0-B1D2-4372-82BF-3A975157FE6F}"/>
              </a:ext>
            </a:extLst>
          </p:cNvPr>
          <p:cNvSpPr/>
          <p:nvPr/>
        </p:nvSpPr>
        <p:spPr>
          <a:xfrm>
            <a:off x="7356475" y="314325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38395D22-3C10-41B5-94AC-FDA4984BF8F4}"/>
              </a:ext>
            </a:extLst>
          </p:cNvPr>
          <p:cNvSpPr/>
          <p:nvPr/>
        </p:nvSpPr>
        <p:spPr>
          <a:xfrm>
            <a:off x="7356475" y="354330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F222B621-73E9-4703-8836-9B962AB28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14375"/>
            <a:ext cx="89154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1）构造文法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2）改造文法：消除二义性、消除左递归、消除回溯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3）求每个变量的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集，从而</a:t>
            </a:r>
            <a:r>
              <a:rPr lang="zh-CN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求得每个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候选式的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SELECT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集</a:t>
            </a:r>
            <a:endParaRPr lang="zh-CN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4）检查是不是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(1)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文法。若是，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构造预测分析表</a:t>
            </a: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5）对于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预测分析，根据预测分析表为每一个非终结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符编写一个过程；对于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预测分析，实现表驱动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的预测分析算法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7206EB9-9E5D-45C4-B0F5-47CE9F2C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预测分析法实现步骤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DED2E8-294F-4217-9AE6-3069050247E0}"/>
              </a:ext>
            </a:extLst>
          </p:cNvPr>
          <p:cNvSpPr/>
          <p:nvPr/>
        </p:nvSpPr>
        <p:spPr>
          <a:xfrm>
            <a:off x="2339752" y="1203324"/>
            <a:ext cx="1656184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3B1E8B-F079-4E5A-B9A1-8E19C8107772}"/>
              </a:ext>
            </a:extLst>
          </p:cNvPr>
          <p:cNvSpPr txBox="1"/>
          <p:nvPr/>
        </p:nvSpPr>
        <p:spPr>
          <a:xfrm>
            <a:off x="3346555" y="840167"/>
            <a:ext cx="13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无二义性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5CF4F1-80D9-4A94-A94D-561A6FC79BF1}"/>
              </a:ext>
            </a:extLst>
          </p:cNvPr>
          <p:cNvSpPr/>
          <p:nvPr/>
        </p:nvSpPr>
        <p:spPr>
          <a:xfrm>
            <a:off x="2411760" y="2787774"/>
            <a:ext cx="158417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C7F9D-EE22-4D26-BABE-1D319FE504B4}"/>
              </a:ext>
            </a:extLst>
          </p:cNvPr>
          <p:cNvSpPr txBox="1"/>
          <p:nvPr/>
        </p:nvSpPr>
        <p:spPr>
          <a:xfrm>
            <a:off x="3701388" y="2518716"/>
            <a:ext cx="13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确定性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无二义性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vs.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确定性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5DC55C-D528-4DC0-A298-BB1F59AA3534}"/>
              </a:ext>
            </a:extLst>
          </p:cNvPr>
          <p:cNvGrpSpPr/>
          <p:nvPr/>
        </p:nvGrpSpPr>
        <p:grpSpPr>
          <a:xfrm>
            <a:off x="1043608" y="2139702"/>
            <a:ext cx="2941087" cy="1297460"/>
            <a:chOff x="6267012" y="1298487"/>
            <a:chExt cx="3921449" cy="17299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A98A02-FB7A-49F9-BC11-B296C8B15431}"/>
                </a:ext>
              </a:extLst>
            </p:cNvPr>
            <p:cNvSpPr/>
            <p:nvPr/>
          </p:nvSpPr>
          <p:spPr>
            <a:xfrm>
              <a:off x="6267012" y="1298487"/>
              <a:ext cx="3921449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776C5C-02B0-43A6-9E21-415A58579BF7}"/>
                </a:ext>
              </a:extLst>
            </p:cNvPr>
            <p:cNvSpPr/>
            <p:nvPr/>
          </p:nvSpPr>
          <p:spPr>
            <a:xfrm>
              <a:off x="7422860" y="1372276"/>
              <a:ext cx="1477328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967EBC-BA28-4422-97B8-6D0A90B6FC2B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1A1F6-7693-4327-9FC8-62F4FE3895B7}"/>
                </a:ext>
              </a:extLst>
            </p:cNvPr>
            <p:cNvSpPr/>
            <p:nvPr/>
          </p:nvSpPr>
          <p:spPr>
            <a:xfrm>
              <a:off x="7422860" y="2227471"/>
              <a:ext cx="1169551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008717AB-8839-4A24-B9E2-F341105BA5A7}"/>
              </a:ext>
            </a:extLst>
          </p:cNvPr>
          <p:cNvSpPr/>
          <p:nvPr/>
        </p:nvSpPr>
        <p:spPr>
          <a:xfrm rot="-5400000">
            <a:off x="2657953" y="350699"/>
            <a:ext cx="180527" cy="81692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E1FA91-18CE-4973-BA6E-2A6650E6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12304"/>
            <a:ext cx="3934983" cy="22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46599EA9-17E9-4F0A-AA1C-315CAA873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3" y="714375"/>
            <a:ext cx="8402637" cy="4298950"/>
          </a:xfrm>
        </p:spPr>
        <p:txBody>
          <a:bodyPr/>
          <a:lstStyle/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从分析树的顶部（根节点）向底部（叶节点）方向构造分析树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可以看成是从文法开始符号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出词串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的过程</a:t>
            </a:r>
          </a:p>
          <a:p>
            <a:pPr marL="800100" lvl="3" indent="-342900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800100" lvl="3" indent="-342900" eaLnBrk="1" hangingPunct="1">
              <a:lnSpc>
                <a:spcPts val="3000"/>
              </a:lnSpc>
              <a:buClrTx/>
              <a:buSzPct val="60000"/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3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推导的每一步，都需要做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两个选择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替换当前句型中的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哪个非终结符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用该非终结符的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哪个候选式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626BC2-1896-443D-8F89-B8AEC43F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Top-Down Parsing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57A70D-9E38-4687-8B47-BF1472AC5F4E}"/>
              </a:ext>
            </a:extLst>
          </p:cNvPr>
          <p:cNvSpPr/>
          <p:nvPr/>
        </p:nvSpPr>
        <p:spPr>
          <a:xfrm>
            <a:off x="1857375" y="3148013"/>
            <a:ext cx="1411288" cy="596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16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16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 sz="14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100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8DE3C-B102-4AD2-8824-34DE388E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671638"/>
            <a:ext cx="2649537" cy="2087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800" b="1" dirty="0">
              <a:latin typeface="楷体" pitchFamily="49" charset="-122"/>
              <a:ea typeface="楷体" pitchFamily="49" charset="-122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id 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186D111-2928-4AB3-A07F-48B1CF8B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609725"/>
            <a:ext cx="1403350" cy="1549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E2CEA8-43D8-4C17-AB37-EB599337F3A5}"/>
              </a:ext>
            </a:extLst>
          </p:cNvPr>
          <p:cNvSpPr/>
          <p:nvPr/>
        </p:nvSpPr>
        <p:spPr bwMode="auto">
          <a:xfrm>
            <a:off x="3203575" y="1724025"/>
            <a:ext cx="2455863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41">
            <a:extLst>
              <a:ext uri="{FF2B5EF4-FFF2-40B4-BE49-F238E27FC236}">
                <a16:creationId xmlns:a16="http://schemas.microsoft.com/office/drawing/2014/main" id="{DCC5B931-E95E-4745-BF5B-AB56FCFD7032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2481263"/>
            <a:ext cx="1069975" cy="460375"/>
            <a:chOff x="4568297" y="3723878"/>
            <a:chExt cx="1070134" cy="46062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FA20A-CC0A-4F8E-8CF9-3CB3449FFDF0}"/>
                </a:ext>
              </a:extLst>
            </p:cNvPr>
            <p:cNvCxnSpPr/>
            <p:nvPr/>
          </p:nvCxnSpPr>
          <p:spPr bwMode="auto">
            <a:xfrm rot="5400000">
              <a:off x="4814368" y="3723906"/>
              <a:ext cx="142952" cy="1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2CFF57C-CC1E-45AB-BA1D-F903326CE79A}"/>
                </a:ext>
              </a:extLst>
            </p:cNvPr>
            <p:cNvCxnSpPr/>
            <p:nvPr/>
          </p:nvCxnSpPr>
          <p:spPr bwMode="auto">
            <a:xfrm rot="16200000" flipH="1">
              <a:off x="5297039" y="3741371"/>
              <a:ext cx="142952" cy="10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039974-D1BD-418E-850C-3AAEC8E3C42B}"/>
                </a:ext>
              </a:extLst>
            </p:cNvPr>
            <p:cNvCxnSpPr/>
            <p:nvPr/>
          </p:nvCxnSpPr>
          <p:spPr bwMode="auto">
            <a:xfrm rot="5400000">
              <a:off x="5061260" y="3794560"/>
              <a:ext cx="1429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6" name="矩形 25">
              <a:extLst>
                <a:ext uri="{FF2B5EF4-FFF2-40B4-BE49-F238E27FC236}">
                  <a16:creationId xmlns:a16="http://schemas.microsoft.com/office/drawing/2014/main" id="{1484BF87-11C4-4789-B478-8C4F9515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297" y="3814350"/>
              <a:ext cx="1070134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     </a:t>
              </a: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46">
            <a:extLst>
              <a:ext uri="{FF2B5EF4-FFF2-40B4-BE49-F238E27FC236}">
                <a16:creationId xmlns:a16="http://schemas.microsoft.com/office/drawing/2014/main" id="{B4C93809-BABA-4CD0-A8F8-2E1C73B5B28A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2954338"/>
            <a:ext cx="1085850" cy="460375"/>
            <a:chOff x="4572000" y="3723878"/>
            <a:chExt cx="1084652" cy="460623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D5A6FD-33CA-4C67-80B3-E469E772F88D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D8047A2-EA66-4115-9209-480D3722D5F5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C0705B-75E2-4E08-86F1-F0221362A4E6}"/>
                </a:ext>
              </a:extLst>
            </p:cNvPr>
            <p:cNvCxnSpPr/>
            <p:nvPr/>
          </p:nvCxnSpPr>
          <p:spPr bwMode="auto">
            <a:xfrm rot="5400000">
              <a:off x="5045229" y="3794561"/>
              <a:ext cx="142952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2" name="矩形 46">
              <a:extLst>
                <a:ext uri="{FF2B5EF4-FFF2-40B4-BE49-F238E27FC236}">
                  <a16:creationId xmlns:a16="http://schemas.microsoft.com/office/drawing/2014/main" id="{7F04BDA0-16EA-43DD-867C-B24381BF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51">
            <a:extLst>
              <a:ext uri="{FF2B5EF4-FFF2-40B4-BE49-F238E27FC236}">
                <a16:creationId xmlns:a16="http://schemas.microsoft.com/office/drawing/2014/main" id="{B78BC8A1-83D6-458A-B6F9-0DBF6FFBB78B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2462213"/>
            <a:ext cx="376237" cy="457200"/>
            <a:chOff x="5275094" y="4643438"/>
            <a:chExt cx="377026" cy="457884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7864DFF-ECAF-41AA-B25C-8A4968E4AD0A}"/>
                </a:ext>
              </a:extLst>
            </p:cNvPr>
            <p:cNvCxnSpPr/>
            <p:nvPr/>
          </p:nvCxnSpPr>
          <p:spPr bwMode="auto">
            <a:xfrm rot="5400000">
              <a:off x="5363428" y="4714187"/>
              <a:ext cx="143089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8" name="矩形 49">
              <a:extLst>
                <a:ext uri="{FF2B5EF4-FFF2-40B4-BE49-F238E27FC236}">
                  <a16:creationId xmlns:a16="http://schemas.microsoft.com/office/drawing/2014/main" id="{7DF4C301-ADBC-4096-AA20-C9AA814D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54">
            <a:extLst>
              <a:ext uri="{FF2B5EF4-FFF2-40B4-BE49-F238E27FC236}">
                <a16:creationId xmlns:a16="http://schemas.microsoft.com/office/drawing/2014/main" id="{2CFE3A4F-E975-4EEA-92C5-24135CCDAECB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367088"/>
            <a:ext cx="377825" cy="458787"/>
            <a:chOff x="5275094" y="4643438"/>
            <a:chExt cx="377026" cy="45788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ED43C77-0C92-4B59-8252-3024B4A22FB1}"/>
                </a:ext>
              </a:extLst>
            </p:cNvPr>
            <p:cNvCxnSpPr/>
            <p:nvPr/>
          </p:nvCxnSpPr>
          <p:spPr bwMode="auto">
            <a:xfrm rot="5400000">
              <a:off x="5364587" y="4713943"/>
              <a:ext cx="142594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6" name="矩形 54">
              <a:extLst>
                <a:ext uri="{FF2B5EF4-FFF2-40B4-BE49-F238E27FC236}">
                  <a16:creationId xmlns:a16="http://schemas.microsoft.com/office/drawing/2014/main" id="{85AE5164-7CAC-449E-9457-2E782A52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1">
            <a:extLst>
              <a:ext uri="{FF2B5EF4-FFF2-40B4-BE49-F238E27FC236}">
                <a16:creationId xmlns:a16="http://schemas.microsoft.com/office/drawing/2014/main" id="{DEBDF502-70C8-46BA-915A-7267B936AD2B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1993900"/>
            <a:ext cx="1085850" cy="460375"/>
            <a:chOff x="4572000" y="3723878"/>
            <a:chExt cx="1084652" cy="460622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C626A25-FFF3-47C5-9C1E-A5A957E93CD8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B117C24-5294-4621-8611-92B3E910D8BA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42F71C5-B18C-43A0-B481-464B0FEEDF78}"/>
                </a:ext>
              </a:extLst>
            </p:cNvPr>
            <p:cNvCxnSpPr/>
            <p:nvPr/>
          </p:nvCxnSpPr>
          <p:spPr bwMode="auto">
            <a:xfrm rot="5400000">
              <a:off x="5002413" y="3794561"/>
              <a:ext cx="142952" cy="1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4" name="矩形 46">
              <a:extLst>
                <a:ext uri="{FF2B5EF4-FFF2-40B4-BE49-F238E27FC236}">
                  <a16:creationId xmlns:a16="http://schemas.microsoft.com/office/drawing/2014/main" id="{25C7C2F6-7341-498B-9C74-3BE0B75D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AA507E8-7E09-4BE7-9681-C41D538B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765300"/>
            <a:ext cx="941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推导：</a:t>
            </a:r>
            <a:r>
              <a:rPr kumimoji="1"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/>
          </a:p>
        </p:txBody>
      </p:sp>
      <p:grpSp>
        <p:nvGrpSpPr>
          <p:cNvPr id="10" name="组合 67">
            <a:extLst>
              <a:ext uri="{FF2B5EF4-FFF2-40B4-BE49-F238E27FC236}">
                <a16:creationId xmlns:a16="http://schemas.microsoft.com/office/drawing/2014/main" id="{5DF619D1-4064-42C5-8C96-44C387BEC47F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2325"/>
            <a:ext cx="376238" cy="457200"/>
            <a:chOff x="5275094" y="4643438"/>
            <a:chExt cx="377026" cy="457884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19AB872-8047-4713-B972-2006C196E47D}"/>
                </a:ext>
              </a:extLst>
            </p:cNvPr>
            <p:cNvCxnSpPr/>
            <p:nvPr/>
          </p:nvCxnSpPr>
          <p:spPr bwMode="auto">
            <a:xfrm rot="5400000">
              <a:off x="5363427" y="4714187"/>
              <a:ext cx="143089" cy="1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0" name="矩形 49">
              <a:extLst>
                <a:ext uri="{FF2B5EF4-FFF2-40B4-BE49-F238E27FC236}">
                  <a16:creationId xmlns:a16="http://schemas.microsoft.com/office/drawing/2014/main" id="{E27C69B1-4AE2-4AF5-BE3C-5756AA2E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40">
            <a:extLst>
              <a:ext uri="{FF2B5EF4-FFF2-40B4-BE49-F238E27FC236}">
                <a16:creationId xmlns:a16="http://schemas.microsoft.com/office/drawing/2014/main" id="{8D4BD17B-D8A1-49D3-B9BD-BBB5783D0C7D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654175"/>
            <a:ext cx="2239963" cy="2101850"/>
            <a:chOff x="3203848" y="2859586"/>
            <a:chExt cx="3312368" cy="2241736"/>
          </a:xfrm>
        </p:grpSpPr>
        <p:sp>
          <p:nvSpPr>
            <p:cNvPr id="46096" name="矩形 9">
              <a:extLst>
                <a:ext uri="{FF2B5EF4-FFF2-40B4-BE49-F238E27FC236}">
                  <a16:creationId xmlns:a16="http://schemas.microsoft.com/office/drawing/2014/main" id="{76520717-2FCB-4DC1-905C-E1DB1097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97" y="2916070"/>
              <a:ext cx="305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  <a:endParaRPr lang="zh-CN" altLang="en-US" sz="16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A720B99-F77F-4957-A9E8-DC9B6F5B9C72}"/>
                </a:ext>
              </a:extLst>
            </p:cNvPr>
            <p:cNvSpPr/>
            <p:nvPr/>
          </p:nvSpPr>
          <p:spPr>
            <a:xfrm>
              <a:off x="3203848" y="2859586"/>
              <a:ext cx="3312368" cy="2241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8" name="矩形 47">
              <a:extLst>
                <a:ext uri="{FF2B5EF4-FFF2-40B4-BE49-F238E27FC236}">
                  <a16:creationId xmlns:a16="http://schemas.microsoft.com/office/drawing/2014/main" id="{E31859A6-E9DF-4DDD-9922-29F18230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2915344"/>
              <a:ext cx="1107826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分析树</a:t>
              </a:r>
              <a:r>
                <a:rPr lang="zh-CN" altLang="en-US" b="1">
                  <a:latin typeface="楷体_GB2312"/>
                  <a:ea typeface="华文楷体" panose="02010600040101010101" pitchFamily="2" charset="-122"/>
                  <a:cs typeface="楷体_GB2312"/>
                </a:rPr>
                <a:t>：</a:t>
              </a:r>
              <a:endParaRPr lang="zh-CN" altLang="en-US">
                <a:ea typeface="华文楷体" panose="0201060004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  <p:bldP spid="33" grpId="0" animBg="1"/>
      <p:bldP spid="2" grpId="0" uiExpan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0E30F12D-1910-4820-BB25-80FA63226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917575"/>
            <a:ext cx="7907338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两种情况下可以检测到错误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栈顶的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终结符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和当前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不匹配</a:t>
            </a:r>
            <a:endParaRPr lang="en-US" altLang="zh-CN" sz="25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栈顶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</a:rPr>
              <a:t>与当前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</a:rPr>
              <a:t>在预测分析表对应项中的信息为空</a:t>
            </a:r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0240473-B1E8-4528-B440-AED12A384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5" name="Group 18">
            <a:extLst>
              <a:ext uri="{FF2B5EF4-FFF2-40B4-BE49-F238E27FC236}">
                <a16:creationId xmlns:a16="http://schemas.microsoft.com/office/drawing/2014/main" id="{899CE9F4-B3D3-499D-B604-BED5CD2C2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66749"/>
              </p:ext>
            </p:extLst>
          </p:nvPr>
        </p:nvGraphicFramePr>
        <p:xfrm>
          <a:off x="3700462" y="2678431"/>
          <a:ext cx="4986338" cy="2203453"/>
        </p:xfrm>
        <a:graphic>
          <a:graphicData uri="http://schemas.openxmlformats.org/drawingml/2006/table">
            <a:tbl>
              <a:tblPr/>
              <a:tblGrid>
                <a:gridCol w="5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17">
            <a:extLst>
              <a:ext uri="{FF2B5EF4-FFF2-40B4-BE49-F238E27FC236}">
                <a16:creationId xmlns:a16="http://schemas.microsoft.com/office/drawing/2014/main" id="{8D12200C-F6E6-4CD3-A76D-988755EB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7" y="3343594"/>
            <a:ext cx="51133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→TE'</a:t>
            </a:r>
            <a:endParaRPr kumimoji="1"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T'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T'→*FT'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F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F→</a:t>
            </a:r>
            <a:r>
              <a:rPr kumimoji="1" lang="en-US" altLang="zh-CN" sz="14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)</a:t>
            </a:r>
            <a:endParaRPr kumimoji="1"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3D975A64-ED1E-4E66-AFD9-5AF6E0FA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2" y="2719706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98702E25-3549-4273-9629-395C4008A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714375"/>
            <a:ext cx="8267700" cy="41624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恐慌模式（</a:t>
            </a:r>
            <a:r>
              <a:rPr lang="en-US" altLang="zh-CN" sz="2800" b="1" dirty="0">
                <a:solidFill>
                  <a:schemeClr val="tx1"/>
                </a:solidFill>
              </a:rPr>
              <a:t>Panic Mode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忽略输入中的一些符号，直到输入中出现由设计者选定的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同步词法单元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synchronizing token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集合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中的某个词法单元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2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其效果依赖于</a:t>
            </a:r>
            <a:r>
              <a:rPr lang="zh-CN" altLang="en-US" b="1" dirty="0">
                <a:solidFill>
                  <a:srgbClr val="2D83F4"/>
                </a:solidFill>
              </a:rPr>
              <a:t>同步集合的选取</a:t>
            </a:r>
            <a:r>
              <a:rPr lang="zh-CN" altLang="en-US" b="1" dirty="0">
                <a:solidFill>
                  <a:schemeClr val="tx1"/>
                </a:solidFill>
              </a:rPr>
              <a:t>。集合的选取应该使得语法分析器能从实际遇到的错误中</a:t>
            </a:r>
            <a:r>
              <a:rPr lang="zh-CN" altLang="en-US" b="1" dirty="0">
                <a:solidFill>
                  <a:srgbClr val="2D83F4"/>
                </a:solidFill>
              </a:rPr>
              <a:t>快速恢复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3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例如可以把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FOLLOW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中的所有终结符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放入非终结符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的同步记号集合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如果终结符在栈顶而不能匹配，一个简单的办法就是弹出此终结符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rgbClr val="2D83F4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6FEB721-5155-464E-A241-5C2F721C6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预测分析中的错误恢复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18">
            <a:extLst>
              <a:ext uri="{FF2B5EF4-FFF2-40B4-BE49-F238E27FC236}">
                <a16:creationId xmlns:a16="http://schemas.microsoft.com/office/drawing/2014/main" id="{6336E237-A500-4F15-BD06-11AC62430879}"/>
              </a:ext>
            </a:extLst>
          </p:cNvPr>
          <p:cNvGraphicFramePr>
            <a:graphicFrameLocks noGrp="1"/>
          </p:cNvGraphicFramePr>
          <p:nvPr/>
        </p:nvGraphicFramePr>
        <p:xfrm>
          <a:off x="6719888" y="722313"/>
          <a:ext cx="2119312" cy="1931988"/>
        </p:xfrm>
        <a:graphic>
          <a:graphicData uri="http://schemas.openxmlformats.org/drawingml/2006/table">
            <a:tbl>
              <a:tblPr/>
              <a:tblGrid>
                <a:gridCol w="6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" name="Rectangle 3">
            <a:extLst>
              <a:ext uri="{FF2B5EF4-FFF2-40B4-BE49-F238E27FC236}">
                <a16:creationId xmlns:a16="http://schemas.microsoft.com/office/drawing/2014/main" id="{DE0A308D-7A30-4C37-8169-C77513B4A3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3217863"/>
            <a:ext cx="8928100" cy="1925637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分析表的使用方法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是空，表示检测到错误，根据恐慌模式，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忽略输入符号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1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，则弹出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栈顶的非终结符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，试图继续分析后面的语法成分</a:t>
            </a:r>
            <a:endParaRPr lang="zh-CN" altLang="en-US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栈顶的终结符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和输入符号不匹配，则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弹出栈顶的终结符</a:t>
            </a:r>
            <a:endParaRPr lang="en-US" altLang="zh-CN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FA33A97-F305-4286-9F1E-136B3AE6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8E6A494A-AA19-4EB9-B25F-1EA7CD91A60D}"/>
              </a:ext>
            </a:extLst>
          </p:cNvPr>
          <p:cNvGraphicFramePr>
            <a:graphicFrameLocks noGrp="1"/>
          </p:cNvGraphicFramePr>
          <p:nvPr/>
        </p:nvGraphicFramePr>
        <p:xfrm>
          <a:off x="1377950" y="447675"/>
          <a:ext cx="5184775" cy="2203453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447" name="矩形 18">
            <a:extLst>
              <a:ext uri="{FF2B5EF4-FFF2-40B4-BE49-F238E27FC236}">
                <a16:creationId xmlns:a16="http://schemas.microsoft.com/office/drawing/2014/main" id="{53BB43E1-C08D-42ED-A425-E5D3215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1116013"/>
            <a:ext cx="511175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→TE'</a:t>
            </a:r>
            <a:endParaRPr kumimoji="1" lang="zh-CN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T'                         T'→ε          T'→*FT'                  T'→ε      T'→ε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F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>
                <a:latin typeface="Times New Roman" panose="02020603050405020304" pitchFamily="18" charset="0"/>
              </a:rPr>
              <a:t>)</a:t>
            </a:r>
            <a:endParaRPr kumimoji="1"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9355" name="Rectangle 28">
            <a:extLst>
              <a:ext uri="{FF2B5EF4-FFF2-40B4-BE49-F238E27FC236}">
                <a16:creationId xmlns:a16="http://schemas.microsoft.com/office/drawing/2014/main" id="{529143D3-7901-4CF0-AED2-F9015C73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149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6" name="Rectangle 29">
            <a:extLst>
              <a:ext uri="{FF2B5EF4-FFF2-40B4-BE49-F238E27FC236}">
                <a16:creationId xmlns:a16="http://schemas.microsoft.com/office/drawing/2014/main" id="{9D503F4B-0483-48E4-BAAD-5C161E47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113823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7" name="Rectangle 30">
            <a:extLst>
              <a:ext uri="{FF2B5EF4-FFF2-40B4-BE49-F238E27FC236}">
                <a16:creationId xmlns:a16="http://schemas.microsoft.com/office/drawing/2014/main" id="{C679A632-CD3C-4CE2-9B38-5135AB92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7958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8" name="Rectangle 31">
            <a:extLst>
              <a:ext uri="{FF2B5EF4-FFF2-40B4-BE49-F238E27FC236}">
                <a16:creationId xmlns:a16="http://schemas.microsoft.com/office/drawing/2014/main" id="{5FD4C072-86F6-45C5-832A-D6B9FF47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9" name="Rectangle 32">
            <a:extLst>
              <a:ext uri="{FF2B5EF4-FFF2-40B4-BE49-F238E27FC236}">
                <a16:creationId xmlns:a16="http://schemas.microsoft.com/office/drawing/2014/main" id="{1E8A0A3D-B282-4BD2-8DBC-003821B5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0" name="Rectangle 33">
            <a:extLst>
              <a:ext uri="{FF2B5EF4-FFF2-40B4-BE49-F238E27FC236}">
                <a16:creationId xmlns:a16="http://schemas.microsoft.com/office/drawing/2014/main" id="{C98835AE-A9AB-4CED-9090-9610842D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1" name="Rectangle 34">
            <a:extLst>
              <a:ext uri="{FF2B5EF4-FFF2-40B4-BE49-F238E27FC236}">
                <a16:creationId xmlns:a16="http://schemas.microsoft.com/office/drawing/2014/main" id="{3871058B-816E-486E-8C2C-CCE9735C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3622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2" name="Rectangle 35">
            <a:extLst>
              <a:ext uri="{FF2B5EF4-FFF2-40B4-BE49-F238E27FC236}">
                <a16:creationId xmlns:a16="http://schemas.microsoft.com/office/drawing/2014/main" id="{53DBD2E7-AA00-42AF-8303-F730BD2C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3" name="Rectangle 36">
            <a:extLst>
              <a:ext uri="{FF2B5EF4-FFF2-40B4-BE49-F238E27FC236}">
                <a16:creationId xmlns:a16="http://schemas.microsoft.com/office/drawing/2014/main" id="{D70346E7-E946-4B4B-A032-0829C395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43457" name="矩形 30">
            <a:extLst>
              <a:ext uri="{FF2B5EF4-FFF2-40B4-BE49-F238E27FC236}">
                <a16:creationId xmlns:a16="http://schemas.microsoft.com/office/drawing/2014/main" id="{DF5E30B1-7505-412F-A8E4-92976EE2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58788"/>
            <a:ext cx="5953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AB9AF9-696C-4765-B137-D73CF511F5BF}"/>
              </a:ext>
            </a:extLst>
          </p:cNvPr>
          <p:cNvSpPr/>
          <p:nvPr/>
        </p:nvSpPr>
        <p:spPr>
          <a:xfrm>
            <a:off x="1258888" y="2787650"/>
            <a:ext cx="73564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Synch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表示根据相应非终结符的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FOLLOW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集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得到的同步词法单元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60260-9D41-45F9-BFD4-05D1FB28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776288"/>
            <a:ext cx="19748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55" grpId="0"/>
      <p:bldP spid="139356" grpId="0"/>
      <p:bldP spid="139357" grpId="0"/>
      <p:bldP spid="139358" grpId="0"/>
      <p:bldP spid="139359" grpId="0"/>
      <p:bldP spid="139360" grpId="0"/>
      <p:bldP spid="139361" grpId="0"/>
      <p:bldP spid="139362" grpId="0"/>
      <p:bldP spid="139363" grpId="0"/>
      <p:bldP spid="3" grpId="0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80CD8E86-9B70-4E3A-A9D3-B5C968C6E3F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0" y="176213"/>
            <a:ext cx="3883025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	  剩余输入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ignore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error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+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endParaRPr lang="en-US" altLang="zh-CN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华文楷体 (正文)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	   	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EF6D3BAD-312B-465C-87B5-8ECD49674DB7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1563688"/>
          <a:ext cx="5184775" cy="2203453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5471" name="组合 4">
            <a:extLst>
              <a:ext uri="{FF2B5EF4-FFF2-40B4-BE49-F238E27FC236}">
                <a16:creationId xmlns:a16="http://schemas.microsoft.com/office/drawing/2014/main" id="{6EFBACFF-D508-4FD7-BC8D-1592768E6EF3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232025"/>
            <a:ext cx="5113338" cy="1546225"/>
            <a:chOff x="395536" y="3558112"/>
            <a:chExt cx="5112568" cy="1547090"/>
          </a:xfrm>
        </p:grpSpPr>
        <p:sp>
          <p:nvSpPr>
            <p:cNvPr id="145473" name="矩形 17">
              <a:extLst>
                <a:ext uri="{FF2B5EF4-FFF2-40B4-BE49-F238E27FC236}">
                  <a16:creationId xmlns:a16="http://schemas.microsoft.com/office/drawing/2014/main" id="{C4D2D477-5C89-47B1-BD53-77666604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558112"/>
              <a:ext cx="5112568" cy="154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E       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'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→TE'</a:t>
              </a:r>
              <a:endParaRPr kumimoji="1" lang="zh-CN" altLang="en-US" sz="1400" b="1" i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E'                       E'→+TE'                                       E'→ε</a:t>
              </a:r>
              <a:r>
                <a:rPr lang="zh-CN" altLang="en-US" sz="1400">
                  <a:latin typeface="Candara" panose="020E0502030303020204" pitchFamily="34" charset="0"/>
                  <a:ea typeface="华文楷体" panose="02010600040101010101" pitchFamily="2" charset="-122"/>
                </a:rPr>
                <a:t>     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       T→FT'                                           T→FT'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T'                         T'→ε          T'→*FT'                  T'→ε      T'→ε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F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                                       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)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5474" name="Rectangle 28">
              <a:extLst>
                <a:ext uri="{FF2B5EF4-FFF2-40B4-BE49-F238E27FC236}">
                  <a16:creationId xmlns:a16="http://schemas.microsoft.com/office/drawing/2014/main" id="{6C0AE990-DF3F-4190-AAE4-867BFB30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3590486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5" name="Rectangle 29">
              <a:extLst>
                <a:ext uri="{FF2B5EF4-FFF2-40B4-BE49-F238E27FC236}">
                  <a16:creationId xmlns:a16="http://schemas.microsoft.com/office/drawing/2014/main" id="{50048061-5494-4E63-9041-2C283F43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54" y="3579862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6" name="Rectangle 30">
              <a:extLst>
                <a:ext uri="{FF2B5EF4-FFF2-40B4-BE49-F238E27FC236}">
                  <a16:creationId xmlns:a16="http://schemas.microsoft.com/office/drawing/2014/main" id="{9C98568F-E02F-44F2-BE50-22AFA089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221924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7" name="Rectangle 31">
              <a:extLst>
                <a:ext uri="{FF2B5EF4-FFF2-40B4-BE49-F238E27FC236}">
                  <a16:creationId xmlns:a16="http://schemas.microsoft.com/office/drawing/2014/main" id="{CC7C20D5-E850-4616-AED5-0BD09556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8" name="Rectangle 32">
              <a:extLst>
                <a:ext uri="{FF2B5EF4-FFF2-40B4-BE49-F238E27FC236}">
                  <a16:creationId xmlns:a16="http://schemas.microsoft.com/office/drawing/2014/main" id="{A39D3846-C60C-42E8-BE60-22CCC7E8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9" name="Rectangle 33">
              <a:extLst>
                <a:ext uri="{FF2B5EF4-FFF2-40B4-BE49-F238E27FC236}">
                  <a16:creationId xmlns:a16="http://schemas.microsoft.com/office/drawing/2014/main" id="{CCB8E3B2-07E1-4003-A674-75A78A78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80358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0" name="Rectangle 34">
              <a:extLst>
                <a:ext uri="{FF2B5EF4-FFF2-40B4-BE49-F238E27FC236}">
                  <a16:creationId xmlns:a16="http://schemas.microsoft.com/office/drawing/2014/main" id="{0D05C700-6A55-4F56-B0B9-EDD72A91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146" y="4804735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1" name="Rectangle 35">
              <a:extLst>
                <a:ext uri="{FF2B5EF4-FFF2-40B4-BE49-F238E27FC236}">
                  <a16:creationId xmlns:a16="http://schemas.microsoft.com/office/drawing/2014/main" id="{293888D1-2F40-456F-B1EF-1E546DEA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659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2" name="Rectangle 36">
              <a:extLst>
                <a:ext uri="{FF2B5EF4-FFF2-40B4-BE49-F238E27FC236}">
                  <a16:creationId xmlns:a16="http://schemas.microsoft.com/office/drawing/2014/main" id="{AB815C64-6168-4642-BE4A-5FC573C1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94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</p:grpSp>
      <p:sp>
        <p:nvSpPr>
          <p:cNvPr id="145472" name="矩形 2">
            <a:extLst>
              <a:ext uri="{FF2B5EF4-FFF2-40B4-BE49-F238E27FC236}">
                <a16:creationId xmlns:a16="http://schemas.microsoft.com/office/drawing/2014/main" id="{7D615082-75BE-48A9-984D-40920CE3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74800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638240D3-056D-410E-A888-9D42ACAE7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47459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379B7688-C265-4F9F-9A57-1BC03459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D78B98-6661-4FBE-ABEE-B0E2E46E1F96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4B81C73-3264-4599-993F-CCE638BD1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843558"/>
            <a:ext cx="8895903" cy="396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最左推导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kumimoji="1" lang="en-US" altLang="zh-CN" b="1" i="1" baseline="-25000" dirty="0">
                <a:solidFill>
                  <a:srgbClr val="FF0000"/>
                </a:solidFill>
                <a:cs typeface="Times New Roman" pitchFamily="18" charset="0"/>
              </a:rPr>
              <a:t>lm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是当前文法的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最左句型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leftmost-sentential form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75EF812-BA0B-4EDE-B6E9-F28EF1F6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最左推导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Left-most Derivation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57747D-81FD-42A5-BACD-15FC29E9C0D0}"/>
              </a:ext>
            </a:extLst>
          </p:cNvPr>
          <p:cNvSpPr/>
          <p:nvPr/>
        </p:nvSpPr>
        <p:spPr>
          <a:xfrm>
            <a:off x="4356100" y="1302346"/>
            <a:ext cx="2366963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C0293E-2CCE-441E-870E-0B78D3702D52}"/>
              </a:ext>
            </a:extLst>
          </p:cNvPr>
          <p:cNvSpPr/>
          <p:nvPr/>
        </p:nvSpPr>
        <p:spPr>
          <a:xfrm>
            <a:off x="1647825" y="3502621"/>
            <a:ext cx="1700213" cy="731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400" b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48C467-F0B9-4C2A-B1AE-878FD990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629371"/>
            <a:ext cx="1692275" cy="1873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A1389594-5290-4A3E-949C-291D1576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42146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D08ED2-DCFA-4416-9C6B-D325222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194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4E3ADA4-3660-4244-A521-E524C3872A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11946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FD73436-4E67-4C22-A574-552507B0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4214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D4C0F4B-F218-42FF-B5D7-8979236F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843558"/>
            <a:ext cx="8928992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最右非终结符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例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200" b="1" dirty="0">
              <a:latin typeface="+mn-ea"/>
              <a:ea typeface="+mn-ea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如果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2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kumimoji="1" lang="en-US" altLang="zh-CN" sz="2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rm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α</a:t>
            </a: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，则称</a:t>
            </a:r>
            <a:r>
              <a:rPr lang="en-US" altLang="zh-CN" sz="2200" b="1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是当前文法的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最右句型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rightmost-sentential form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</a:rPr>
              <a:t>在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自底向上</a:t>
            </a:r>
            <a:r>
              <a:rPr lang="zh-CN" altLang="en-US" sz="2200" b="1" dirty="0">
                <a:latin typeface="+mn-ea"/>
                <a:ea typeface="+mn-ea"/>
              </a:rPr>
              <a:t>的分析中，总是采用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最左归约</a:t>
            </a:r>
            <a:r>
              <a:rPr lang="zh-CN" altLang="en-US" sz="2200" b="1" dirty="0">
                <a:latin typeface="+mn-ea"/>
                <a:ea typeface="+mn-ea"/>
              </a:rPr>
              <a:t>的方式，因此把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最左归约</a:t>
            </a:r>
            <a:r>
              <a:rPr lang="zh-CN" altLang="en-US" sz="2200" b="1" dirty="0">
                <a:latin typeface="+mn-ea"/>
                <a:ea typeface="+mn-ea"/>
              </a:rPr>
              <a:t>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规范归约</a:t>
            </a:r>
            <a:r>
              <a:rPr lang="zh-CN" altLang="en-US" sz="2200" b="1" dirty="0">
                <a:latin typeface="+mn-ea"/>
                <a:ea typeface="+mn-ea"/>
              </a:rPr>
              <a:t>，而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</a:rPr>
              <a:t>相应地称为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规范推导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B91042-EBFC-4FB3-B3A0-2E09AF35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最右推导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Right</a:t>
            </a:r>
            <a:r>
              <a:rPr lang="en-US" altLang="zh-CN" sz="25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most Derivation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A418AA-01E3-4338-BBB1-DB9412588ABE}"/>
              </a:ext>
            </a:extLst>
          </p:cNvPr>
          <p:cNvSpPr/>
          <p:nvPr/>
        </p:nvSpPr>
        <p:spPr>
          <a:xfrm>
            <a:off x="1655763" y="3305771"/>
            <a:ext cx="1979612" cy="733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+ ( id +  id )</a:t>
            </a:r>
            <a:endParaRPr lang="zh-CN" altLang="en-US" sz="1400" b="1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215867-6ADB-499D-9892-57F96313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42058"/>
            <a:ext cx="1979612" cy="1763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9B5187-0816-49FE-9143-A026823E4B9E}"/>
              </a:ext>
            </a:extLst>
          </p:cNvPr>
          <p:cNvSpPr/>
          <p:nvPr/>
        </p:nvSpPr>
        <p:spPr>
          <a:xfrm>
            <a:off x="4284663" y="1278533"/>
            <a:ext cx="2366962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id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( id + id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45CB5307-46F2-4606-AB97-40A55467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42146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A4C7F11A-8D06-4CC1-8363-41683AE9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194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3B07E6FA-248E-48D2-99CD-1ADCD623AE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11946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7765DF5-C195-4A7F-9DD2-6A654C0E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4214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B9205B-C091-476B-8720-BDC85B697058}"/>
              </a:ext>
            </a:extLst>
          </p:cNvPr>
          <p:cNvSpPr txBox="1"/>
          <p:nvPr/>
        </p:nvSpPr>
        <p:spPr>
          <a:xfrm>
            <a:off x="5831632" y="88980"/>
            <a:ext cx="3312368" cy="43088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最右</a:t>
            </a:r>
            <a:r>
              <a:rPr lang="zh-CN" altLang="en-US" sz="2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句型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也称为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规范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 animBg="1"/>
      <p:bldP spid="18" grpId="0" animBg="1"/>
      <p:bldP spid="19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DF4573-8794-4BFF-B791-FD49E64BA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最左推导和最右推导的唯一性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782DC-085C-44A7-AD8D-9F0602A7619A}"/>
              </a:ext>
            </a:extLst>
          </p:cNvPr>
          <p:cNvSpPr/>
          <p:nvPr/>
        </p:nvSpPr>
        <p:spPr>
          <a:xfrm>
            <a:off x="6072188" y="755650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D63DC5FA-98F5-4516-BD14-F2C4CF2423C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1643063"/>
            <a:ext cx="2720975" cy="2109787"/>
            <a:chOff x="3315223" y="3225232"/>
            <a:chExt cx="2720535" cy="28158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FCCE7F-8C75-4A60-A302-A40A0BF6CFC1}"/>
                </a:ext>
              </a:extLst>
            </p:cNvPr>
            <p:cNvSpPr/>
            <p:nvPr/>
          </p:nvSpPr>
          <p:spPr>
            <a:xfrm>
              <a:off x="4026308" y="322523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7C68301-1FAF-4EB4-A42E-96297B63268F}"/>
                </a:ext>
              </a:extLst>
            </p:cNvPr>
            <p:cNvCxnSpPr/>
            <p:nvPr/>
          </p:nvCxnSpPr>
          <p:spPr>
            <a:xfrm flipH="1">
              <a:off x="3567595" y="3608733"/>
              <a:ext cx="682515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66B88B3-21D2-4AAD-93B8-F2681FB2B981}"/>
                </a:ext>
              </a:extLst>
            </p:cNvPr>
            <p:cNvCxnSpPr/>
            <p:nvPr/>
          </p:nvCxnSpPr>
          <p:spPr>
            <a:xfrm>
              <a:off x="4250110" y="3608733"/>
              <a:ext cx="0" cy="277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347F287-DED1-4248-9313-FC716F0E8F5C}"/>
                </a:ext>
              </a:extLst>
            </p:cNvPr>
            <p:cNvCxnSpPr/>
            <p:nvPr/>
          </p:nvCxnSpPr>
          <p:spPr>
            <a:xfrm>
              <a:off x="4250110" y="3608733"/>
              <a:ext cx="747591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AA0887-CBC5-463E-8B6C-311D950FA45C}"/>
                </a:ext>
              </a:extLst>
            </p:cNvPr>
            <p:cNvSpPr/>
            <p:nvPr/>
          </p:nvSpPr>
          <p:spPr>
            <a:xfrm>
              <a:off x="3315223" y="3907483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9A1DA3-38F4-401F-85AD-9904F019B99F}"/>
                </a:ext>
              </a:extLst>
            </p:cNvPr>
            <p:cNvSpPr/>
            <p:nvPr/>
          </p:nvSpPr>
          <p:spPr>
            <a:xfrm>
              <a:off x="4005674" y="3899008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CE4AAA9-DA64-4B3D-B2C7-75F98A6CAB07}"/>
                </a:ext>
              </a:extLst>
            </p:cNvPr>
            <p:cNvSpPr/>
            <p:nvPr/>
          </p:nvSpPr>
          <p:spPr>
            <a:xfrm>
              <a:off x="4746916" y="3928671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50ED5BC-B69C-449A-AC65-793C1D252218}"/>
                </a:ext>
              </a:extLst>
            </p:cNvPr>
            <p:cNvCxnSpPr/>
            <p:nvPr/>
          </p:nvCxnSpPr>
          <p:spPr>
            <a:xfrm>
              <a:off x="3585054" y="4216826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06854D-5C2B-4D9B-A55D-236E0633ACD4}"/>
                </a:ext>
              </a:extLst>
            </p:cNvPr>
            <p:cNvSpPr/>
            <p:nvPr/>
          </p:nvSpPr>
          <p:spPr>
            <a:xfrm>
              <a:off x="3337444" y="450710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DB5DE3D-7D3C-43A0-8B7C-95705CB639E0}"/>
                </a:ext>
              </a:extLst>
            </p:cNvPr>
            <p:cNvCxnSpPr/>
            <p:nvPr/>
          </p:nvCxnSpPr>
          <p:spPr>
            <a:xfrm flipH="1">
              <a:off x="4316774" y="4223182"/>
              <a:ext cx="684101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CDF3751-0488-4FEA-88C0-F5CCE8821475}"/>
                </a:ext>
              </a:extLst>
            </p:cNvPr>
            <p:cNvCxnSpPr/>
            <p:nvPr/>
          </p:nvCxnSpPr>
          <p:spPr>
            <a:xfrm>
              <a:off x="5000875" y="4223182"/>
              <a:ext cx="0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671B22F-3D5C-4E2E-9FCA-9B415CDCAC02}"/>
                </a:ext>
              </a:extLst>
            </p:cNvPr>
            <p:cNvCxnSpPr/>
            <p:nvPr/>
          </p:nvCxnSpPr>
          <p:spPr>
            <a:xfrm>
              <a:off x="5000875" y="4223182"/>
              <a:ext cx="746004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85C5B6-B4AD-44C0-9739-28052944FCFB}"/>
                </a:ext>
              </a:extLst>
            </p:cNvPr>
            <p:cNvSpPr/>
            <p:nvPr/>
          </p:nvSpPr>
          <p:spPr>
            <a:xfrm>
              <a:off x="4064402" y="4521932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7EBB012-6A36-4FB0-B9D4-7F17CB53A697}"/>
                </a:ext>
              </a:extLst>
            </p:cNvPr>
            <p:cNvSpPr/>
            <p:nvPr/>
          </p:nvSpPr>
          <p:spPr>
            <a:xfrm>
              <a:off x="4785010" y="451345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4EB759-9ED6-437A-8296-E116797CDFAB}"/>
                </a:ext>
              </a:extLst>
            </p:cNvPr>
            <p:cNvSpPr/>
            <p:nvPr/>
          </p:nvSpPr>
          <p:spPr>
            <a:xfrm>
              <a:off x="5496095" y="454312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0C36AA6-AD91-4E5C-B299-601FF86F56F8}"/>
                </a:ext>
              </a:extLst>
            </p:cNvPr>
            <p:cNvCxnSpPr/>
            <p:nvPr/>
          </p:nvCxnSpPr>
          <p:spPr>
            <a:xfrm flipH="1">
              <a:off x="4372327" y="4810088"/>
              <a:ext cx="684102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7770708-81EC-47FF-B3E5-57C034C781C5}"/>
                </a:ext>
              </a:extLst>
            </p:cNvPr>
            <p:cNvCxnSpPr/>
            <p:nvPr/>
          </p:nvCxnSpPr>
          <p:spPr>
            <a:xfrm>
              <a:off x="5056429" y="48100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7C0241-60D5-4BB8-B4AC-0FAE5788517E}"/>
                </a:ext>
              </a:extLst>
            </p:cNvPr>
            <p:cNvCxnSpPr/>
            <p:nvPr/>
          </p:nvCxnSpPr>
          <p:spPr>
            <a:xfrm>
              <a:off x="5056429" y="4810088"/>
              <a:ext cx="747591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3F4714A-FA0F-4F53-B8D3-7336572B4DF9}"/>
                </a:ext>
              </a:extLst>
            </p:cNvPr>
            <p:cNvSpPr/>
            <p:nvPr/>
          </p:nvSpPr>
          <p:spPr>
            <a:xfrm>
              <a:off x="4121543" y="510883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ED9D17-9089-4F94-961F-E0F6F9AFB280}"/>
                </a:ext>
              </a:extLst>
            </p:cNvPr>
            <p:cNvSpPr/>
            <p:nvPr/>
          </p:nvSpPr>
          <p:spPr>
            <a:xfrm>
              <a:off x="4832628" y="510036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EC09AB-9581-44D9-97D1-1A866FE03DB7}"/>
                </a:ext>
              </a:extLst>
            </p:cNvPr>
            <p:cNvSpPr/>
            <p:nvPr/>
          </p:nvSpPr>
          <p:spPr>
            <a:xfrm>
              <a:off x="5529428" y="5151213"/>
              <a:ext cx="503156" cy="290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745B526-1ABF-4EEB-A171-B9DE85EA07A6}"/>
                </a:ext>
              </a:extLst>
            </p:cNvPr>
            <p:cNvCxnSpPr/>
            <p:nvPr/>
          </p:nvCxnSpPr>
          <p:spPr>
            <a:xfrm>
              <a:off x="4367566" y="5441488"/>
              <a:ext cx="0" cy="275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8839DA-E88D-4FA0-B1C7-1BEC7F8B8223}"/>
                </a:ext>
              </a:extLst>
            </p:cNvPr>
            <p:cNvSpPr/>
            <p:nvPr/>
          </p:nvSpPr>
          <p:spPr>
            <a:xfrm>
              <a:off x="4119956" y="5731761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6364067-3634-4180-BADF-0749F7DA411E}"/>
                </a:ext>
              </a:extLst>
            </p:cNvPr>
            <p:cNvCxnSpPr/>
            <p:nvPr/>
          </p:nvCxnSpPr>
          <p:spPr>
            <a:xfrm>
              <a:off x="5761165" y="54753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C3667C-9970-417F-9187-281D8EDBDD1E}"/>
                </a:ext>
              </a:extLst>
            </p:cNvPr>
            <p:cNvSpPr/>
            <p:nvPr/>
          </p:nvSpPr>
          <p:spPr>
            <a:xfrm>
              <a:off x="5532602" y="5752949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EC30C59C-04C5-43A4-98EB-D804517F0A63}"/>
              </a:ext>
            </a:extLst>
          </p:cNvPr>
          <p:cNvSpPr/>
          <p:nvPr/>
        </p:nvSpPr>
        <p:spPr>
          <a:xfrm>
            <a:off x="6072188" y="2917825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id 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8C975F50-0B0E-4223-A278-15179BC7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2389187" cy="211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id 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ABFAC76F-5DEF-414A-8BEC-484F9D8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30525"/>
            <a:ext cx="2389187" cy="2019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id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5" grpId="0" build="allAtOnce" animBg="1"/>
      <p:bldP spid="46" grpId="0" build="allAtOnce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31760</TotalTime>
  <Words>8063</Words>
  <Application>Microsoft Office PowerPoint</Application>
  <PresentationFormat>全屏显示(16:9)</PresentationFormat>
  <Paragraphs>1206</Paragraphs>
  <Slides>64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Monotype Sorts</vt:lpstr>
      <vt:lpstr>华文楷体</vt:lpstr>
      <vt:lpstr>华文楷体 (正文)</vt:lpstr>
      <vt:lpstr>楷体</vt:lpstr>
      <vt:lpstr>楷体_GB2312</vt:lpstr>
      <vt:lpstr>宋体</vt:lpstr>
      <vt:lpstr>微软雅黑</vt:lpstr>
      <vt:lpstr>Agency FB</vt:lpstr>
      <vt:lpstr>Arial</vt:lpstr>
      <vt:lpstr>Baskerville Old Face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自定义设计方案</vt:lpstr>
      <vt:lpstr>主题1</vt:lpstr>
      <vt:lpstr>1_波形</vt:lpstr>
      <vt:lpstr>4_波形</vt:lpstr>
      <vt:lpstr>2_波形</vt:lpstr>
      <vt:lpstr>3_波形</vt:lpstr>
      <vt:lpstr>5_波形</vt:lpstr>
      <vt:lpstr>PowerPoint 演示文稿</vt:lpstr>
      <vt:lpstr>引言</vt:lpstr>
      <vt:lpstr>语法分析的种类</vt:lpstr>
      <vt:lpstr>PowerPoint 演示文稿</vt:lpstr>
      <vt:lpstr>PowerPoint 演示文稿</vt:lpstr>
      <vt:lpstr>4.1 自顶向下的分析(Top-Down Parsing)</vt:lpstr>
      <vt:lpstr>最左推导(Left-most Derivation)</vt:lpstr>
      <vt:lpstr>PowerPoint 演示文稿</vt:lpstr>
      <vt:lpstr>最左推导和最右推导的唯一性</vt:lpstr>
      <vt:lpstr>自顶向下的语法分析采用最左推导方式</vt:lpstr>
      <vt:lpstr>例</vt:lpstr>
      <vt:lpstr>自顶向下语法分析的通用形式</vt:lpstr>
      <vt:lpstr>自顶向下语法分析的通用形式</vt:lpstr>
      <vt:lpstr>自顶向下分析存在的问题</vt:lpstr>
      <vt:lpstr>问题2</vt:lpstr>
      <vt:lpstr>消除直接左递归</vt:lpstr>
      <vt:lpstr>消除直接左递归的一般形式</vt:lpstr>
      <vt:lpstr>消除间接左递归</vt:lpstr>
      <vt:lpstr>消除左递归算法</vt:lpstr>
      <vt:lpstr>提取左公因子(Left Factoring )</vt:lpstr>
      <vt:lpstr>提取左公因子算法</vt:lpstr>
      <vt:lpstr>自顶向下语法分析的通用形式</vt:lpstr>
      <vt:lpstr>预测分析 (Predictive Parsing)</vt:lpstr>
      <vt:lpstr>PowerPoint 演示文稿</vt:lpstr>
      <vt:lpstr>4.2 预测分析法</vt:lpstr>
      <vt:lpstr>4.2.1 LL(1) 文法</vt:lpstr>
      <vt:lpstr>例</vt:lpstr>
      <vt:lpstr>非终结符的后继符号集</vt:lpstr>
      <vt:lpstr>产生式的可选集</vt:lpstr>
      <vt:lpstr>串首终结符集</vt:lpstr>
      <vt:lpstr>FIRST(α)的计算</vt:lpstr>
      <vt:lpstr>计算文法符号X的FIRST(X )</vt:lpstr>
      <vt:lpstr>算法</vt:lpstr>
      <vt:lpstr>计算串X1X2 …Xn的FIRST 集合</vt:lpstr>
      <vt:lpstr>产生式A→α的可选集</vt:lpstr>
      <vt:lpstr>LL(1)文法</vt:lpstr>
      <vt:lpstr>LL(1)文法</vt:lpstr>
      <vt:lpstr>计算非终结符A的FOLLOW(A)</vt:lpstr>
      <vt:lpstr>FOLLOW(A)计算方法</vt:lpstr>
      <vt:lpstr>例：表达式文法各产生式的SELECT 集</vt:lpstr>
      <vt:lpstr>预测分析表</vt:lpstr>
      <vt:lpstr>如何实现预测分析？</vt:lpstr>
      <vt:lpstr>4.2.2 递归的预测分析法</vt:lpstr>
      <vt:lpstr>例</vt:lpstr>
      <vt:lpstr>例</vt:lpstr>
      <vt:lpstr>例</vt:lpstr>
      <vt:lpstr>例</vt:lpstr>
      <vt:lpstr>例</vt:lpstr>
      <vt:lpstr>例</vt:lpstr>
      <vt:lpstr>例</vt:lpstr>
      <vt:lpstr>例（MOOC）</vt:lpstr>
      <vt:lpstr>例（MOOC）</vt:lpstr>
      <vt:lpstr>例（MOOC）</vt:lpstr>
      <vt:lpstr>4.2.3 非递归的预测分析法</vt:lpstr>
      <vt:lpstr>例</vt:lpstr>
      <vt:lpstr>表驱动的预测分析法</vt:lpstr>
      <vt:lpstr>递归的预测分析法vs.非递归的预测分析法</vt:lpstr>
      <vt:lpstr>预测分析法实现步骤</vt:lpstr>
      <vt:lpstr>无二义性vs.确定性</vt:lpstr>
      <vt:lpstr>4.2.4 预测分析中的错误检测</vt:lpstr>
      <vt:lpstr>预测分析中的错误恢复</vt:lpstr>
      <vt:lpstr>例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chenyin_hit@outlook.com</cp:lastModifiedBy>
  <cp:revision>1518</cp:revision>
  <cp:lastPrinted>2018-09-10T01:52:51Z</cp:lastPrinted>
  <dcterms:created xsi:type="dcterms:W3CDTF">2003-07-09T14:46:46Z</dcterms:created>
  <dcterms:modified xsi:type="dcterms:W3CDTF">2023-02-27T00:26:50Z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