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62" r:id="rId5"/>
    <p:sldId id="263" r:id="rId6"/>
    <p:sldId id="261" r:id="rId7"/>
    <p:sldId id="258"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AFF"/>
    <a:srgbClr val="0051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1" d="100"/>
          <a:sy n="91" d="100"/>
        </p:scale>
        <p:origin x="333"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A94E-8C0D-4F51-9DA6-982D53BE2DEF}" type="datetimeFigureOut">
              <a:rPr lang="zh-CN" altLang="en-US" smtClean="0"/>
              <a:t>2024/7/8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F7BD7-C640-4BC8-8716-99DF41E3E4F3}" type="slidenum">
              <a:rPr lang="zh-CN" altLang="en-US" smtClean="0"/>
              <a:t>‹#›</a:t>
            </a:fld>
            <a:endParaRPr lang="zh-CN" altLang="en-US"/>
          </a:p>
        </p:txBody>
      </p:sp>
    </p:spTree>
    <p:extLst>
      <p:ext uri="{BB962C8B-B14F-4D97-AF65-F5344CB8AC3E}">
        <p14:creationId xmlns:p14="http://schemas.microsoft.com/office/powerpoint/2010/main" val="232695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16F7BD7-C640-4BC8-8716-99DF41E3E4F3}" type="slidenum">
              <a:rPr lang="zh-CN" altLang="en-US" smtClean="0"/>
              <a:t>3</a:t>
            </a:fld>
            <a:endParaRPr lang="zh-CN" altLang="en-US"/>
          </a:p>
        </p:txBody>
      </p:sp>
    </p:spTree>
    <p:extLst>
      <p:ext uri="{BB962C8B-B14F-4D97-AF65-F5344CB8AC3E}">
        <p14:creationId xmlns:p14="http://schemas.microsoft.com/office/powerpoint/2010/main" val="187026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C362-CF3E-DD09-E57F-6143C662291C}"/>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FC41310-3E58-DD9F-0A41-42F15B2C7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1104668-E593-D7F8-6A72-E1F1A65E9C4B}"/>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5" name="Footer Placeholder 4">
            <a:extLst>
              <a:ext uri="{FF2B5EF4-FFF2-40B4-BE49-F238E27FC236}">
                <a16:creationId xmlns:a16="http://schemas.microsoft.com/office/drawing/2014/main" id="{62F34F23-7839-F6C5-F088-4FDC731E428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C0D1A0B-E728-64D9-3E2D-3AA705F315EF}"/>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292873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7B3F-CD91-F45F-F3D1-4B88CE26319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BAE57D2-9709-7465-DB07-95C65C95724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9EECB0A-D88B-7463-C4FB-AC42446742CB}"/>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5" name="Footer Placeholder 4">
            <a:extLst>
              <a:ext uri="{FF2B5EF4-FFF2-40B4-BE49-F238E27FC236}">
                <a16:creationId xmlns:a16="http://schemas.microsoft.com/office/drawing/2014/main" id="{0EE7823D-DB45-ACB5-A271-BEB44075C64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F83EBD2-817A-BA10-8459-2916DA5B6AD9}"/>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376044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FDA3F-E239-1138-5FF6-4FD5C51AC4B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CD7A68E-3D67-D864-B668-B19797CAB97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299E88-EE71-358F-5370-CD2D3C222C61}"/>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5" name="Footer Placeholder 4">
            <a:extLst>
              <a:ext uri="{FF2B5EF4-FFF2-40B4-BE49-F238E27FC236}">
                <a16:creationId xmlns:a16="http://schemas.microsoft.com/office/drawing/2014/main" id="{FE88BB0F-5945-E25F-E0E3-EA8A269CA1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286325-4730-235A-E758-FBF020573AE2}"/>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293877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B000-EE66-10B1-EA67-635B3743A16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F0D9E61-6EDE-0759-E08A-445FB8E8711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8AC6A88-9D47-1B50-43D4-802329F16BC4}"/>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5" name="Footer Placeholder 4">
            <a:extLst>
              <a:ext uri="{FF2B5EF4-FFF2-40B4-BE49-F238E27FC236}">
                <a16:creationId xmlns:a16="http://schemas.microsoft.com/office/drawing/2014/main" id="{2B31D7CA-9AB8-A49B-9568-92D63957DD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397CC49-5F37-5201-0A45-11101B2F754F}"/>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14390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5FDC-5C80-FB6E-E6A6-B170C96B31C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4E87EC2-F067-1A0C-CA3A-ACC08AC20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6380A046-2C14-5EC0-D2E2-A0B5B1FFD4B5}"/>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5" name="Footer Placeholder 4">
            <a:extLst>
              <a:ext uri="{FF2B5EF4-FFF2-40B4-BE49-F238E27FC236}">
                <a16:creationId xmlns:a16="http://schemas.microsoft.com/office/drawing/2014/main" id="{D20C65B7-205F-C953-1567-DD9C8255FDB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5E11C83-E05A-61CF-6B28-90E03FFFA295}"/>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4014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A281-D245-F9BA-EB03-7425E6F6DB1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B80E219-9083-3773-35D6-04471CE0F71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9EF799A5-39FB-B895-4C28-2A37FFEEB57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64369C5-05B0-A508-134A-DD84CC8C2C13}"/>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6" name="Footer Placeholder 5">
            <a:extLst>
              <a:ext uri="{FF2B5EF4-FFF2-40B4-BE49-F238E27FC236}">
                <a16:creationId xmlns:a16="http://schemas.microsoft.com/office/drawing/2014/main" id="{1E78F4F3-3D85-04CF-39C2-BCE2AF9031C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7856CEB-5132-8D3C-35B0-CAE9F68F4B06}"/>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37521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CA4A-E1A3-0AE7-1100-9A1668AC139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B526374-7CE6-9AEB-0945-8105B7585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C6D0520D-CDC7-ACBC-2FF7-B100BAA736CC}"/>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2732353-B1FC-9C92-C1EF-7443312FB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FC48239-EF5D-1E48-02A0-D1028F1C709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AF13791-0775-6E8B-ADDA-F619DACE886F}"/>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8" name="Footer Placeholder 7">
            <a:extLst>
              <a:ext uri="{FF2B5EF4-FFF2-40B4-BE49-F238E27FC236}">
                <a16:creationId xmlns:a16="http://schemas.microsoft.com/office/drawing/2014/main" id="{E593C0F5-D2A8-61F8-1F88-01998BABC88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4F4FCB0-19C1-486D-5722-F85274E40D27}"/>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49965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3068-D94C-2D27-5D31-CD1DD1D4C31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5780C96-67E4-C752-52F7-C74BF1323FDD}"/>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4" name="Footer Placeholder 3">
            <a:extLst>
              <a:ext uri="{FF2B5EF4-FFF2-40B4-BE49-F238E27FC236}">
                <a16:creationId xmlns:a16="http://schemas.microsoft.com/office/drawing/2014/main" id="{9450ADBA-0318-4835-0B12-AA003E1E1B77}"/>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03FC0786-AE3A-BB07-A42B-62016D031FB5}"/>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397570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DCD4B-C25C-A217-C3DD-EB4309C3470A}"/>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3" name="Footer Placeholder 2">
            <a:extLst>
              <a:ext uri="{FF2B5EF4-FFF2-40B4-BE49-F238E27FC236}">
                <a16:creationId xmlns:a16="http://schemas.microsoft.com/office/drawing/2014/main" id="{E390B07C-B24E-91AA-68F3-463E44C8ABA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871D595-F4D5-718A-99B5-4CDDE1C3431B}"/>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302636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DF50-46DB-3259-C233-071BDA5B111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D5445C8-4D0E-0645-6F7B-5D0075791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02C73EF-05E1-BA37-6629-325357D69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793E377-C273-E4DB-F08D-84817468CADF}"/>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6" name="Footer Placeholder 5">
            <a:extLst>
              <a:ext uri="{FF2B5EF4-FFF2-40B4-BE49-F238E27FC236}">
                <a16:creationId xmlns:a16="http://schemas.microsoft.com/office/drawing/2014/main" id="{85459385-E149-B70C-7B58-4FFD6E97F6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6709D89-2511-98C3-1ACA-8A2D6E4FB6FB}"/>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309158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DF44-178B-6E1E-4620-CC04476FEB5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0833FCD-DB42-201D-63C9-2118D79B0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D74378-FBEF-8328-F776-C20A8CB37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CAD7171-952D-83F0-1F45-239B89E63E62}"/>
              </a:ext>
            </a:extLst>
          </p:cNvPr>
          <p:cNvSpPr>
            <a:spLocks noGrp="1"/>
          </p:cNvSpPr>
          <p:nvPr>
            <p:ph type="dt" sz="half" idx="10"/>
          </p:nvPr>
        </p:nvSpPr>
        <p:spPr/>
        <p:txBody>
          <a:bodyPr/>
          <a:lstStyle/>
          <a:p>
            <a:fld id="{F6E5091A-86E6-4173-A9AD-CD109C4F2F43}" type="datetimeFigureOut">
              <a:rPr lang="zh-CN" altLang="en-US" smtClean="0"/>
              <a:t>2024/7/8</a:t>
            </a:fld>
            <a:endParaRPr lang="zh-CN" altLang="en-US"/>
          </a:p>
        </p:txBody>
      </p:sp>
      <p:sp>
        <p:nvSpPr>
          <p:cNvPr id="6" name="Footer Placeholder 5">
            <a:extLst>
              <a:ext uri="{FF2B5EF4-FFF2-40B4-BE49-F238E27FC236}">
                <a16:creationId xmlns:a16="http://schemas.microsoft.com/office/drawing/2014/main" id="{91806BB2-4BCC-D47C-BCA2-97760CCCBB6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5DEC707-F7DA-18CD-6307-4D8635429CD0}"/>
              </a:ext>
            </a:extLst>
          </p:cNvPr>
          <p:cNvSpPr>
            <a:spLocks noGrp="1"/>
          </p:cNvSpPr>
          <p:nvPr>
            <p:ph type="sldNum" sz="quarter" idx="12"/>
          </p:nvPr>
        </p:nvSpPr>
        <p:spPr/>
        <p:txBody>
          <a:body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209758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3EE18B-113E-97FD-5B59-A9954BBA6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D575F3-4FD5-5F93-8E36-AF17010A1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8EBBDD4-157C-164B-F2BC-1CCA84E9B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5091A-86E6-4173-A9AD-CD109C4F2F43}" type="datetimeFigureOut">
              <a:rPr lang="zh-CN" altLang="en-US" smtClean="0"/>
              <a:t>2024/7/8</a:t>
            </a:fld>
            <a:endParaRPr lang="zh-CN" altLang="en-US"/>
          </a:p>
        </p:txBody>
      </p:sp>
      <p:sp>
        <p:nvSpPr>
          <p:cNvPr id="5" name="Footer Placeholder 4">
            <a:extLst>
              <a:ext uri="{FF2B5EF4-FFF2-40B4-BE49-F238E27FC236}">
                <a16:creationId xmlns:a16="http://schemas.microsoft.com/office/drawing/2014/main" id="{156C9641-01B1-46E4-93BA-BD33C8BF5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C385F13-5B93-A87D-6864-CF9F29C02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8E554-AA5D-45AE-A0BC-B9AF3BE1D74E}" type="slidenum">
              <a:rPr lang="zh-CN" altLang="en-US" smtClean="0"/>
              <a:t>‹#›</a:t>
            </a:fld>
            <a:endParaRPr lang="zh-CN" altLang="en-US"/>
          </a:p>
        </p:txBody>
      </p:sp>
    </p:spTree>
    <p:extLst>
      <p:ext uri="{BB962C8B-B14F-4D97-AF65-F5344CB8AC3E}">
        <p14:creationId xmlns:p14="http://schemas.microsoft.com/office/powerpoint/2010/main" val="110132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bc.gov.cn/tiaofasi/144941/144959/2818528/index.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www.chinaforex.com.cn/index.php/cms/item-view-id-50003.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2508-D688-BB13-D290-66F4EFF48BE8}"/>
              </a:ext>
            </a:extLst>
          </p:cNvPr>
          <p:cNvSpPr>
            <a:spLocks noGrp="1"/>
          </p:cNvSpPr>
          <p:nvPr>
            <p:ph type="ctrTitle"/>
          </p:nvPr>
        </p:nvSpPr>
        <p:spPr>
          <a:xfrm>
            <a:off x="1509251" y="383177"/>
            <a:ext cx="9173497" cy="1153805"/>
          </a:xfrm>
        </p:spPr>
        <p:txBody>
          <a:bodyPr>
            <a:normAutofit/>
          </a:bodyPr>
          <a:lstStyle/>
          <a:p>
            <a:r>
              <a:rPr lang="zh-CN" altLang="en-US" sz="5400" dirty="0">
                <a:latin typeface="华文中宋" panose="02010600040101010101" pitchFamily="2" charset="-122"/>
                <a:ea typeface="华文中宋" panose="02010600040101010101" pitchFamily="2" charset="-122"/>
              </a:rPr>
              <a:t>境内美元资金池和流动性研究</a:t>
            </a:r>
          </a:p>
        </p:txBody>
      </p:sp>
      <p:graphicFrame>
        <p:nvGraphicFramePr>
          <p:cNvPr id="6" name="Object 5">
            <a:extLst>
              <a:ext uri="{FF2B5EF4-FFF2-40B4-BE49-F238E27FC236}">
                <a16:creationId xmlns:a16="http://schemas.microsoft.com/office/drawing/2014/main" id="{28426EDF-9A76-038F-50A6-CFC50CD5EFF6}"/>
              </a:ext>
            </a:extLst>
          </p:cNvPr>
          <p:cNvGraphicFramePr>
            <a:graphicFrameLocks noChangeAspect="1"/>
          </p:cNvGraphicFramePr>
          <p:nvPr>
            <p:extLst>
              <p:ext uri="{D42A27DB-BD31-4B8C-83A1-F6EECF244321}">
                <p14:modId xmlns:p14="http://schemas.microsoft.com/office/powerpoint/2010/main" val="3548958805"/>
              </p:ext>
            </p:extLst>
          </p:nvPr>
        </p:nvGraphicFramePr>
        <p:xfrm>
          <a:off x="1455136" y="2287697"/>
          <a:ext cx="3509963" cy="1943100"/>
        </p:xfrm>
        <a:graphic>
          <a:graphicData uri="http://schemas.openxmlformats.org/presentationml/2006/ole">
            <mc:AlternateContent xmlns:mc="http://schemas.openxmlformats.org/markup-compatibility/2006">
              <mc:Choice xmlns:v="urn:schemas-microsoft-com:vml" Requires="v">
                <p:oleObj name="Worksheet" r:id="rId2" imgW="3509889" imgH="1943217" progId="Excel.Sheet.12">
                  <p:embed/>
                </p:oleObj>
              </mc:Choice>
              <mc:Fallback>
                <p:oleObj name="Worksheet" r:id="rId2" imgW="3509889" imgH="1943217" progId="Excel.Sheet.12">
                  <p:embed/>
                  <p:pic>
                    <p:nvPicPr>
                      <p:cNvPr id="0" name=""/>
                      <p:cNvPicPr/>
                      <p:nvPr/>
                    </p:nvPicPr>
                    <p:blipFill>
                      <a:blip r:embed="rId3"/>
                      <a:stretch>
                        <a:fillRect/>
                      </a:stretch>
                    </p:blipFill>
                    <p:spPr>
                      <a:xfrm>
                        <a:off x="1455136" y="2287697"/>
                        <a:ext cx="3509963" cy="1943100"/>
                      </a:xfrm>
                      <a:prstGeom prst="rect">
                        <a:avLst/>
                      </a:prstGeom>
                    </p:spPr>
                  </p:pic>
                </p:oleObj>
              </mc:Fallback>
            </mc:AlternateContent>
          </a:graphicData>
        </a:graphic>
      </p:graphicFrame>
    </p:spTree>
    <p:extLst>
      <p:ext uri="{BB962C8B-B14F-4D97-AF65-F5344CB8AC3E}">
        <p14:creationId xmlns:p14="http://schemas.microsoft.com/office/powerpoint/2010/main" val="101484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75C-4C1D-FAAB-55A3-6D4A7CD8913D}"/>
              </a:ext>
            </a:extLst>
          </p:cNvPr>
          <p:cNvSpPr>
            <a:spLocks noGrp="1"/>
          </p:cNvSpPr>
          <p:nvPr>
            <p:ph type="title"/>
          </p:nvPr>
        </p:nvSpPr>
        <p:spPr>
          <a:xfrm>
            <a:off x="749530" y="82079"/>
            <a:ext cx="7063813" cy="845811"/>
          </a:xfrm>
        </p:spPr>
        <p:txBody>
          <a:bodyPr>
            <a:normAutofit/>
          </a:bodyPr>
          <a:lstStyle/>
          <a:p>
            <a:r>
              <a:rPr lang="zh-CN" altLang="en-US" sz="3200" dirty="0">
                <a:latin typeface="楷体" panose="02010609060101010101" pitchFamily="49" charset="-122"/>
                <a:ea typeface="楷体" panose="02010609060101010101" pitchFamily="49" charset="-122"/>
              </a:rPr>
              <a:t>境内美元资金池流动系统（简化版）</a:t>
            </a:r>
          </a:p>
        </p:txBody>
      </p:sp>
      <p:sp>
        <p:nvSpPr>
          <p:cNvPr id="6" name="Rectangle: Rounded Corners 5">
            <a:extLst>
              <a:ext uri="{FF2B5EF4-FFF2-40B4-BE49-F238E27FC236}">
                <a16:creationId xmlns:a16="http://schemas.microsoft.com/office/drawing/2014/main" id="{3A6A163C-5BBC-3467-DAA5-3451DA81FEFF}"/>
              </a:ext>
            </a:extLst>
          </p:cNvPr>
          <p:cNvSpPr/>
          <p:nvPr/>
        </p:nvSpPr>
        <p:spPr>
          <a:xfrm>
            <a:off x="4947620" y="1969693"/>
            <a:ext cx="2296757" cy="396295"/>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本国企业和居民</a:t>
            </a:r>
          </a:p>
        </p:txBody>
      </p:sp>
      <p:sp>
        <p:nvSpPr>
          <p:cNvPr id="7" name="Rectangle: Rounded Corners 6">
            <a:extLst>
              <a:ext uri="{FF2B5EF4-FFF2-40B4-BE49-F238E27FC236}">
                <a16:creationId xmlns:a16="http://schemas.microsoft.com/office/drawing/2014/main" id="{EB9E46D7-B8FF-7799-1FE2-DA4D1BCC2CE3}"/>
              </a:ext>
            </a:extLst>
          </p:cNvPr>
          <p:cNvSpPr/>
          <p:nvPr/>
        </p:nvSpPr>
        <p:spPr>
          <a:xfrm>
            <a:off x="4947620" y="3357244"/>
            <a:ext cx="2296757" cy="396295"/>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银行间市场</a:t>
            </a:r>
          </a:p>
        </p:txBody>
      </p:sp>
      <p:sp>
        <p:nvSpPr>
          <p:cNvPr id="11" name="Rectangle: Rounded Corners 10">
            <a:extLst>
              <a:ext uri="{FF2B5EF4-FFF2-40B4-BE49-F238E27FC236}">
                <a16:creationId xmlns:a16="http://schemas.microsoft.com/office/drawing/2014/main" id="{46E00EEC-0D32-2C59-E2E2-D377344127D4}"/>
              </a:ext>
            </a:extLst>
          </p:cNvPr>
          <p:cNvSpPr/>
          <p:nvPr/>
        </p:nvSpPr>
        <p:spPr>
          <a:xfrm>
            <a:off x="1315815" y="1476038"/>
            <a:ext cx="2296756" cy="39629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经常项目顺差</a:t>
            </a:r>
          </a:p>
        </p:txBody>
      </p:sp>
      <p:sp>
        <p:nvSpPr>
          <p:cNvPr id="12" name="Rectangle: Rounded Corners 11">
            <a:extLst>
              <a:ext uri="{FF2B5EF4-FFF2-40B4-BE49-F238E27FC236}">
                <a16:creationId xmlns:a16="http://schemas.microsoft.com/office/drawing/2014/main" id="{A3AC56CA-E98C-3C88-24EE-A9DDE06671CE}"/>
              </a:ext>
            </a:extLst>
          </p:cNvPr>
          <p:cNvSpPr/>
          <p:nvPr/>
        </p:nvSpPr>
        <p:spPr>
          <a:xfrm>
            <a:off x="1315813" y="2658040"/>
            <a:ext cx="2290285" cy="39629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境外外币融资所得</a:t>
            </a:r>
          </a:p>
        </p:txBody>
      </p:sp>
      <p:sp>
        <p:nvSpPr>
          <p:cNvPr id="13" name="Rectangle: Rounded Corners 12">
            <a:extLst>
              <a:ext uri="{FF2B5EF4-FFF2-40B4-BE49-F238E27FC236}">
                <a16:creationId xmlns:a16="http://schemas.microsoft.com/office/drawing/2014/main" id="{08C261BB-D6D8-969C-E4B0-6E8A259F07D5}"/>
              </a:ext>
            </a:extLst>
          </p:cNvPr>
          <p:cNvSpPr/>
          <p:nvPr/>
        </p:nvSpPr>
        <p:spPr>
          <a:xfrm>
            <a:off x="1322286" y="3146561"/>
            <a:ext cx="2290285" cy="39629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境外同业拆入</a:t>
            </a:r>
          </a:p>
        </p:txBody>
      </p:sp>
      <p:sp>
        <p:nvSpPr>
          <p:cNvPr id="14" name="Rectangle: Rounded Corners 13">
            <a:extLst>
              <a:ext uri="{FF2B5EF4-FFF2-40B4-BE49-F238E27FC236}">
                <a16:creationId xmlns:a16="http://schemas.microsoft.com/office/drawing/2014/main" id="{41231D5A-87BF-7886-5B00-C4492D9DE2B5}"/>
              </a:ext>
            </a:extLst>
          </p:cNvPr>
          <p:cNvSpPr/>
          <p:nvPr/>
        </p:nvSpPr>
        <p:spPr>
          <a:xfrm>
            <a:off x="1315815" y="3702050"/>
            <a:ext cx="2296756" cy="39629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跨境证券投资流入</a:t>
            </a:r>
          </a:p>
        </p:txBody>
      </p:sp>
      <p:sp>
        <p:nvSpPr>
          <p:cNvPr id="21" name="Rectangle: Rounded Corners 20">
            <a:extLst>
              <a:ext uri="{FF2B5EF4-FFF2-40B4-BE49-F238E27FC236}">
                <a16:creationId xmlns:a16="http://schemas.microsoft.com/office/drawing/2014/main" id="{8CE7DE15-66D9-FA83-78B7-2AC11DDA4A07}"/>
              </a:ext>
            </a:extLst>
          </p:cNvPr>
          <p:cNvSpPr/>
          <p:nvPr/>
        </p:nvSpPr>
        <p:spPr>
          <a:xfrm>
            <a:off x="1315814" y="1967965"/>
            <a:ext cx="2290285" cy="39629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境外直接投资流入</a:t>
            </a:r>
            <a:endParaRPr lang="zh-CN" altLang="en-US" dirty="0"/>
          </a:p>
        </p:txBody>
      </p:sp>
      <p:sp>
        <p:nvSpPr>
          <p:cNvPr id="22" name="Rectangle: Rounded Corners 21">
            <a:extLst>
              <a:ext uri="{FF2B5EF4-FFF2-40B4-BE49-F238E27FC236}">
                <a16:creationId xmlns:a16="http://schemas.microsoft.com/office/drawing/2014/main" id="{6F4884E3-8C92-CA0D-80EB-226D904D376F}"/>
              </a:ext>
            </a:extLst>
          </p:cNvPr>
          <p:cNvSpPr/>
          <p:nvPr/>
        </p:nvSpPr>
        <p:spPr>
          <a:xfrm>
            <a:off x="8413208" y="3494318"/>
            <a:ext cx="2296756" cy="396295"/>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境外同业拆出</a:t>
            </a:r>
          </a:p>
        </p:txBody>
      </p:sp>
      <p:sp>
        <p:nvSpPr>
          <p:cNvPr id="23" name="Rectangle: Rounded Corners 22">
            <a:extLst>
              <a:ext uri="{FF2B5EF4-FFF2-40B4-BE49-F238E27FC236}">
                <a16:creationId xmlns:a16="http://schemas.microsoft.com/office/drawing/2014/main" id="{776FC190-98EA-DB6A-1562-2B863C677018}"/>
              </a:ext>
            </a:extLst>
          </p:cNvPr>
          <p:cNvSpPr/>
          <p:nvPr/>
        </p:nvSpPr>
        <p:spPr>
          <a:xfrm>
            <a:off x="8394684" y="2319694"/>
            <a:ext cx="2296756" cy="396295"/>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对外证券投资流出</a:t>
            </a:r>
          </a:p>
        </p:txBody>
      </p:sp>
      <p:sp>
        <p:nvSpPr>
          <p:cNvPr id="24" name="Rectangle: Rounded Corners 23">
            <a:extLst>
              <a:ext uri="{FF2B5EF4-FFF2-40B4-BE49-F238E27FC236}">
                <a16:creationId xmlns:a16="http://schemas.microsoft.com/office/drawing/2014/main" id="{625ACD26-D797-9606-66AB-5B114837A2A4}"/>
              </a:ext>
            </a:extLst>
          </p:cNvPr>
          <p:cNvSpPr/>
          <p:nvPr/>
        </p:nvSpPr>
        <p:spPr>
          <a:xfrm>
            <a:off x="8396614" y="1653606"/>
            <a:ext cx="2296756" cy="396295"/>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对外直接投资流出</a:t>
            </a:r>
          </a:p>
        </p:txBody>
      </p:sp>
      <p:sp>
        <p:nvSpPr>
          <p:cNvPr id="25" name="Rectangle: Rounded Corners 24">
            <a:extLst>
              <a:ext uri="{FF2B5EF4-FFF2-40B4-BE49-F238E27FC236}">
                <a16:creationId xmlns:a16="http://schemas.microsoft.com/office/drawing/2014/main" id="{CCC5CF2F-E840-A394-BC8C-33FE2E817814}"/>
              </a:ext>
            </a:extLst>
          </p:cNvPr>
          <p:cNvSpPr/>
          <p:nvPr/>
        </p:nvSpPr>
        <p:spPr>
          <a:xfrm>
            <a:off x="8413208" y="2947140"/>
            <a:ext cx="2296756" cy="396295"/>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外币贷款</a:t>
            </a:r>
          </a:p>
        </p:txBody>
      </p:sp>
      <p:cxnSp>
        <p:nvCxnSpPr>
          <p:cNvPr id="29" name="Connector: Elbow 28">
            <a:extLst>
              <a:ext uri="{FF2B5EF4-FFF2-40B4-BE49-F238E27FC236}">
                <a16:creationId xmlns:a16="http://schemas.microsoft.com/office/drawing/2014/main" id="{CCC6BE69-32A0-B187-402F-FD833468F78F}"/>
              </a:ext>
            </a:extLst>
          </p:cNvPr>
          <p:cNvCxnSpPr>
            <a:cxnSpLocks/>
            <a:stCxn id="11" idx="3"/>
            <a:endCxn id="6" idx="1"/>
          </p:cNvCxnSpPr>
          <p:nvPr/>
        </p:nvCxnSpPr>
        <p:spPr>
          <a:xfrm>
            <a:off x="3612571" y="1674186"/>
            <a:ext cx="1335049" cy="493655"/>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62EAA2D9-C027-F6B6-5D20-B252E94E20BC}"/>
              </a:ext>
            </a:extLst>
          </p:cNvPr>
          <p:cNvCxnSpPr>
            <a:cxnSpLocks/>
            <a:stCxn id="21" idx="3"/>
            <a:endCxn id="6" idx="1"/>
          </p:cNvCxnSpPr>
          <p:nvPr/>
        </p:nvCxnSpPr>
        <p:spPr>
          <a:xfrm>
            <a:off x="3606099" y="2166113"/>
            <a:ext cx="1341521" cy="1728"/>
          </a:xfrm>
          <a:prstGeom prst="bentConnector3">
            <a:avLst>
              <a:gd name="adj1" fmla="val 50803"/>
            </a:avLst>
          </a:prstGeom>
          <a:ln w="9525">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FF1E0042-8E96-6D8E-B56C-ACD79612A2F3}"/>
              </a:ext>
            </a:extLst>
          </p:cNvPr>
          <p:cNvCxnSpPr>
            <a:cxnSpLocks/>
            <a:stCxn id="12" idx="3"/>
            <a:endCxn id="6" idx="1"/>
          </p:cNvCxnSpPr>
          <p:nvPr/>
        </p:nvCxnSpPr>
        <p:spPr>
          <a:xfrm flipV="1">
            <a:off x="3606098" y="2167841"/>
            <a:ext cx="1341522" cy="688347"/>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0BA34F15-13FA-0852-1167-EEC8FBB978AB}"/>
              </a:ext>
            </a:extLst>
          </p:cNvPr>
          <p:cNvCxnSpPr>
            <a:cxnSpLocks/>
            <a:stCxn id="14" idx="3"/>
            <a:endCxn id="7" idx="1"/>
          </p:cNvCxnSpPr>
          <p:nvPr/>
        </p:nvCxnSpPr>
        <p:spPr>
          <a:xfrm flipV="1">
            <a:off x="3612571" y="3555392"/>
            <a:ext cx="1335049" cy="344806"/>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5B6DBC09-CF6B-172F-5AC5-01FA0E9ECEE5}"/>
              </a:ext>
            </a:extLst>
          </p:cNvPr>
          <p:cNvCxnSpPr>
            <a:cxnSpLocks/>
            <a:stCxn id="13" idx="3"/>
            <a:endCxn id="7" idx="1"/>
          </p:cNvCxnSpPr>
          <p:nvPr/>
        </p:nvCxnSpPr>
        <p:spPr>
          <a:xfrm>
            <a:off x="3612571" y="3344709"/>
            <a:ext cx="1335049" cy="210683"/>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6B146FF-9809-4655-0D64-8A89CBA15149}"/>
              </a:ext>
            </a:extLst>
          </p:cNvPr>
          <p:cNvCxnSpPr>
            <a:cxnSpLocks/>
            <a:stCxn id="6" idx="2"/>
            <a:endCxn id="7" idx="0"/>
          </p:cNvCxnSpPr>
          <p:nvPr/>
        </p:nvCxnSpPr>
        <p:spPr>
          <a:xfrm>
            <a:off x="6095999" y="2365988"/>
            <a:ext cx="0" cy="99125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B90970-C625-96FE-05AF-754347D28581}"/>
              </a:ext>
            </a:extLst>
          </p:cNvPr>
          <p:cNvSpPr txBox="1"/>
          <p:nvPr/>
        </p:nvSpPr>
        <p:spPr>
          <a:xfrm>
            <a:off x="5078374" y="2588128"/>
            <a:ext cx="877163"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结售汇</a:t>
            </a:r>
          </a:p>
        </p:txBody>
      </p:sp>
      <p:sp>
        <p:nvSpPr>
          <p:cNvPr id="72" name="TextBox 71">
            <a:extLst>
              <a:ext uri="{FF2B5EF4-FFF2-40B4-BE49-F238E27FC236}">
                <a16:creationId xmlns:a16="http://schemas.microsoft.com/office/drawing/2014/main" id="{D8B4A1C3-E883-324F-82BA-BDA601F1D6C2}"/>
              </a:ext>
            </a:extLst>
          </p:cNvPr>
          <p:cNvSpPr txBox="1"/>
          <p:nvPr/>
        </p:nvSpPr>
        <p:spPr>
          <a:xfrm>
            <a:off x="6182347" y="2580362"/>
            <a:ext cx="1107996"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外币存款</a:t>
            </a:r>
          </a:p>
        </p:txBody>
      </p:sp>
      <p:sp>
        <p:nvSpPr>
          <p:cNvPr id="77" name="TextBox 76">
            <a:extLst>
              <a:ext uri="{FF2B5EF4-FFF2-40B4-BE49-F238E27FC236}">
                <a16:creationId xmlns:a16="http://schemas.microsoft.com/office/drawing/2014/main" id="{D536ACE6-900D-C7AE-F55B-975EA1DCFEEC}"/>
              </a:ext>
            </a:extLst>
          </p:cNvPr>
          <p:cNvSpPr txBox="1"/>
          <p:nvPr/>
        </p:nvSpPr>
        <p:spPr>
          <a:xfrm>
            <a:off x="6285541" y="4085318"/>
            <a:ext cx="81022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结汇</a:t>
            </a:r>
          </a:p>
        </p:txBody>
      </p:sp>
      <p:cxnSp>
        <p:nvCxnSpPr>
          <p:cNvPr id="83" name="Connector: Elbow 82">
            <a:extLst>
              <a:ext uri="{FF2B5EF4-FFF2-40B4-BE49-F238E27FC236}">
                <a16:creationId xmlns:a16="http://schemas.microsoft.com/office/drawing/2014/main" id="{9320C398-575D-E658-4D1B-C9982E21479D}"/>
              </a:ext>
            </a:extLst>
          </p:cNvPr>
          <p:cNvCxnSpPr>
            <a:cxnSpLocks/>
            <a:stCxn id="7" idx="2"/>
            <a:endCxn id="132" idx="0"/>
          </p:cNvCxnSpPr>
          <p:nvPr/>
        </p:nvCxnSpPr>
        <p:spPr>
          <a:xfrm rot="5400000">
            <a:off x="4279642" y="2825294"/>
            <a:ext cx="888112" cy="2744602"/>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D589FF22-56B5-140B-E99A-2D5280D85195}"/>
              </a:ext>
            </a:extLst>
          </p:cNvPr>
          <p:cNvSpPr txBox="1"/>
          <p:nvPr/>
        </p:nvSpPr>
        <p:spPr>
          <a:xfrm>
            <a:off x="1811391" y="4108388"/>
            <a:ext cx="1686773" cy="523220"/>
          </a:xfrm>
          <a:prstGeom prst="rect">
            <a:avLst/>
          </a:prstGeom>
          <a:noFill/>
        </p:spPr>
        <p:txBody>
          <a:bodyPr wrap="square" rtlCol="0">
            <a:spAutoFit/>
          </a:bodyPr>
          <a:lstStyle/>
          <a:p>
            <a:pPr algn="ctr"/>
            <a:r>
              <a:rPr lang="zh-CN" altLang="en-US" sz="1400" dirty="0">
                <a:latin typeface="楷体" panose="02010609060101010101" pitchFamily="49" charset="-122"/>
                <a:ea typeface="楷体" panose="02010609060101010101" pitchFamily="49" charset="-122"/>
              </a:rPr>
              <a:t>外汇存款准备金、风险准备金</a:t>
            </a:r>
          </a:p>
        </p:txBody>
      </p:sp>
      <p:cxnSp>
        <p:nvCxnSpPr>
          <p:cNvPr id="93" name="Connector: Elbow 92">
            <a:extLst>
              <a:ext uri="{FF2B5EF4-FFF2-40B4-BE49-F238E27FC236}">
                <a16:creationId xmlns:a16="http://schemas.microsoft.com/office/drawing/2014/main" id="{C29B511A-59CD-FB1C-EF77-5900C026B68A}"/>
              </a:ext>
            </a:extLst>
          </p:cNvPr>
          <p:cNvCxnSpPr>
            <a:cxnSpLocks/>
            <a:stCxn id="7" idx="3"/>
            <a:endCxn id="23" idx="1"/>
          </p:cNvCxnSpPr>
          <p:nvPr/>
        </p:nvCxnSpPr>
        <p:spPr>
          <a:xfrm flipV="1">
            <a:off x="7244377" y="2517842"/>
            <a:ext cx="1150307" cy="1037550"/>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2D0BC6EF-61B2-4240-3662-8BEB32801197}"/>
              </a:ext>
            </a:extLst>
          </p:cNvPr>
          <p:cNvCxnSpPr>
            <a:cxnSpLocks/>
            <a:stCxn id="6" idx="0"/>
            <a:endCxn id="23" idx="3"/>
          </p:cNvCxnSpPr>
          <p:nvPr/>
        </p:nvCxnSpPr>
        <p:spPr>
          <a:xfrm rot="16200000" flipH="1">
            <a:off x="8119644" y="-53953"/>
            <a:ext cx="548149" cy="4595441"/>
          </a:xfrm>
          <a:prstGeom prst="bentConnector4">
            <a:avLst>
              <a:gd name="adj1" fmla="val -100978"/>
              <a:gd name="adj2" fmla="val 104974"/>
            </a:avLst>
          </a:prstGeom>
          <a:ln w="9525">
            <a:solidFill>
              <a:schemeClr val="accent3"/>
            </a:solidFill>
            <a:tailEnd type="triangle"/>
          </a:ln>
        </p:spPr>
        <p:style>
          <a:lnRef idx="1">
            <a:schemeClr val="dk1"/>
          </a:lnRef>
          <a:fillRef idx="0">
            <a:schemeClr val="dk1"/>
          </a:fillRef>
          <a:effectRef idx="0">
            <a:schemeClr val="dk1"/>
          </a:effectRef>
          <a:fontRef idx="minor">
            <a:schemeClr val="tx1"/>
          </a:fontRef>
        </p:style>
      </p:cxnSp>
      <p:cxnSp>
        <p:nvCxnSpPr>
          <p:cNvPr id="104" name="Connector: Elbow 103">
            <a:extLst>
              <a:ext uri="{FF2B5EF4-FFF2-40B4-BE49-F238E27FC236}">
                <a16:creationId xmlns:a16="http://schemas.microsoft.com/office/drawing/2014/main" id="{796EECAE-9C7E-4372-C63A-4C90A75D85CD}"/>
              </a:ext>
            </a:extLst>
          </p:cNvPr>
          <p:cNvCxnSpPr>
            <a:cxnSpLocks/>
            <a:stCxn id="7" idx="3"/>
            <a:endCxn id="25" idx="1"/>
          </p:cNvCxnSpPr>
          <p:nvPr/>
        </p:nvCxnSpPr>
        <p:spPr>
          <a:xfrm flipV="1">
            <a:off x="7244377" y="3145288"/>
            <a:ext cx="1168831" cy="410104"/>
          </a:xfrm>
          <a:prstGeom prst="bentConnector3">
            <a:avLst>
              <a:gd name="adj1" fmla="val 49202"/>
            </a:avLst>
          </a:prstGeom>
          <a:ln w="9525">
            <a:tailEnd type="triangle"/>
          </a:ln>
        </p:spPr>
        <p:style>
          <a:lnRef idx="1">
            <a:schemeClr val="dk1"/>
          </a:lnRef>
          <a:fillRef idx="0">
            <a:schemeClr val="dk1"/>
          </a:fillRef>
          <a:effectRef idx="0">
            <a:schemeClr val="dk1"/>
          </a:effectRef>
          <a:fontRef idx="minor">
            <a:schemeClr val="tx1"/>
          </a:fontRef>
        </p:style>
      </p:cxnSp>
      <p:cxnSp>
        <p:nvCxnSpPr>
          <p:cNvPr id="107" name="Connector: Elbow 106">
            <a:extLst>
              <a:ext uri="{FF2B5EF4-FFF2-40B4-BE49-F238E27FC236}">
                <a16:creationId xmlns:a16="http://schemas.microsoft.com/office/drawing/2014/main" id="{3B8088FE-5811-E6F6-518D-06B89BE6116B}"/>
              </a:ext>
            </a:extLst>
          </p:cNvPr>
          <p:cNvCxnSpPr>
            <a:cxnSpLocks/>
            <a:stCxn id="7" idx="3"/>
            <a:endCxn id="22" idx="1"/>
          </p:cNvCxnSpPr>
          <p:nvPr/>
        </p:nvCxnSpPr>
        <p:spPr>
          <a:xfrm>
            <a:off x="7244377" y="3555392"/>
            <a:ext cx="1168831" cy="137074"/>
          </a:xfrm>
          <a:prstGeom prst="bentConnector3">
            <a:avLst>
              <a:gd name="adj1" fmla="val 49249"/>
            </a:avLst>
          </a:prstGeom>
          <a:ln w="9525">
            <a:tailEnd type="triangle"/>
          </a:ln>
        </p:spPr>
        <p:style>
          <a:lnRef idx="1">
            <a:schemeClr val="dk1"/>
          </a:lnRef>
          <a:fillRef idx="0">
            <a:schemeClr val="dk1"/>
          </a:fillRef>
          <a:effectRef idx="0">
            <a:schemeClr val="dk1"/>
          </a:effectRef>
          <a:fontRef idx="minor">
            <a:schemeClr val="tx1"/>
          </a:fontRef>
        </p:style>
      </p:cxnSp>
      <p:sp>
        <p:nvSpPr>
          <p:cNvPr id="132" name="Rectangle: Rounded Corners 131">
            <a:extLst>
              <a:ext uri="{FF2B5EF4-FFF2-40B4-BE49-F238E27FC236}">
                <a16:creationId xmlns:a16="http://schemas.microsoft.com/office/drawing/2014/main" id="{3FABC655-45F6-04D8-7A6B-D786C15C9519}"/>
              </a:ext>
            </a:extLst>
          </p:cNvPr>
          <p:cNvSpPr/>
          <p:nvPr/>
        </p:nvSpPr>
        <p:spPr>
          <a:xfrm>
            <a:off x="2007758" y="4641651"/>
            <a:ext cx="2687277" cy="396295"/>
          </a:xfrm>
          <a:prstGeom prst="roundRect">
            <a:avLst/>
          </a:prstGeom>
          <a:solidFill>
            <a:schemeClr val="tx2">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1600" dirty="0">
                <a:latin typeface="楷体" panose="02010609060101010101" pitchFamily="49" charset="-122"/>
                <a:ea typeface="楷体" panose="02010609060101010101" pitchFamily="49" charset="-122"/>
              </a:rPr>
              <a:t>央行负债：金融性公司存款</a:t>
            </a:r>
          </a:p>
        </p:txBody>
      </p:sp>
      <p:sp>
        <p:nvSpPr>
          <p:cNvPr id="133" name="Rectangle: Rounded Corners 132">
            <a:extLst>
              <a:ext uri="{FF2B5EF4-FFF2-40B4-BE49-F238E27FC236}">
                <a16:creationId xmlns:a16="http://schemas.microsoft.com/office/drawing/2014/main" id="{EF995B7A-498C-1A83-6F36-A0FAD4EF7644}"/>
              </a:ext>
            </a:extLst>
          </p:cNvPr>
          <p:cNvSpPr/>
          <p:nvPr/>
        </p:nvSpPr>
        <p:spPr>
          <a:xfrm>
            <a:off x="4947620" y="4651518"/>
            <a:ext cx="2296757" cy="396295"/>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1600" dirty="0">
                <a:latin typeface="楷体" panose="02010609060101010101" pitchFamily="49" charset="-122"/>
                <a:ea typeface="楷体" panose="02010609060101010101" pitchFamily="49" charset="-122"/>
              </a:rPr>
              <a:t>央行资产：外汇储备</a:t>
            </a:r>
          </a:p>
        </p:txBody>
      </p:sp>
      <p:cxnSp>
        <p:nvCxnSpPr>
          <p:cNvPr id="143" name="Connector: Elbow 142">
            <a:extLst>
              <a:ext uri="{FF2B5EF4-FFF2-40B4-BE49-F238E27FC236}">
                <a16:creationId xmlns:a16="http://schemas.microsoft.com/office/drawing/2014/main" id="{33576869-FFC3-1AF8-B873-0D7CB703F566}"/>
              </a:ext>
            </a:extLst>
          </p:cNvPr>
          <p:cNvCxnSpPr>
            <a:cxnSpLocks/>
            <a:stCxn id="6" idx="0"/>
            <a:endCxn id="24" idx="0"/>
          </p:cNvCxnSpPr>
          <p:nvPr/>
        </p:nvCxnSpPr>
        <p:spPr>
          <a:xfrm rot="5400000" flipH="1" flipV="1">
            <a:off x="7662452" y="87154"/>
            <a:ext cx="316087" cy="3448993"/>
          </a:xfrm>
          <a:prstGeom prst="bentConnector3">
            <a:avLst>
              <a:gd name="adj1" fmla="val 175051"/>
            </a:avLst>
          </a:prstGeom>
          <a:ln w="9525">
            <a:solidFill>
              <a:schemeClr val="accent3"/>
            </a:solidFill>
            <a:tailEnd type="triangle"/>
          </a:ln>
        </p:spPr>
        <p:style>
          <a:lnRef idx="1">
            <a:schemeClr val="dk1"/>
          </a:lnRef>
          <a:fillRef idx="0">
            <a:schemeClr val="dk1"/>
          </a:fillRef>
          <a:effectRef idx="0">
            <a:schemeClr val="dk1"/>
          </a:effectRef>
          <a:fontRef idx="minor">
            <a:schemeClr val="tx1"/>
          </a:fontRef>
        </p:style>
      </p:cxnSp>
      <p:cxnSp>
        <p:nvCxnSpPr>
          <p:cNvPr id="173" name="Connector: Elbow 172">
            <a:extLst>
              <a:ext uri="{FF2B5EF4-FFF2-40B4-BE49-F238E27FC236}">
                <a16:creationId xmlns:a16="http://schemas.microsoft.com/office/drawing/2014/main" id="{9A4B7D79-DC39-B4EB-31FC-C1B561AC6B72}"/>
              </a:ext>
            </a:extLst>
          </p:cNvPr>
          <p:cNvCxnSpPr>
            <a:cxnSpLocks/>
            <a:stCxn id="7" idx="3"/>
            <a:endCxn id="24" idx="1"/>
          </p:cNvCxnSpPr>
          <p:nvPr/>
        </p:nvCxnSpPr>
        <p:spPr>
          <a:xfrm flipV="1">
            <a:off x="7244377" y="1851754"/>
            <a:ext cx="1152237" cy="1703638"/>
          </a:xfrm>
          <a:prstGeom prst="bentConnector3">
            <a:avLst>
              <a:gd name="adj1" fmla="val 49977"/>
            </a:avLst>
          </a:prstGeom>
          <a:ln w="9525">
            <a:tailEnd type="triangle"/>
          </a:ln>
        </p:spPr>
        <p:style>
          <a:lnRef idx="1">
            <a:schemeClr val="dk1"/>
          </a:lnRef>
          <a:fillRef idx="0">
            <a:schemeClr val="dk1"/>
          </a:fillRef>
          <a:effectRef idx="0">
            <a:schemeClr val="dk1"/>
          </a:effectRef>
          <a:fontRef idx="minor">
            <a:schemeClr val="tx1"/>
          </a:fontRef>
        </p:style>
      </p:cxnSp>
      <p:sp>
        <p:nvSpPr>
          <p:cNvPr id="192" name="Rectangle: Rounded Corners 191">
            <a:extLst>
              <a:ext uri="{FF2B5EF4-FFF2-40B4-BE49-F238E27FC236}">
                <a16:creationId xmlns:a16="http://schemas.microsoft.com/office/drawing/2014/main" id="{AF1D4861-5F20-2809-2804-B69CCB665CAF}"/>
              </a:ext>
            </a:extLst>
          </p:cNvPr>
          <p:cNvSpPr/>
          <p:nvPr/>
        </p:nvSpPr>
        <p:spPr>
          <a:xfrm>
            <a:off x="8413209" y="4659230"/>
            <a:ext cx="2296755" cy="396295"/>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央行对外投资</a:t>
            </a:r>
          </a:p>
        </p:txBody>
      </p:sp>
      <p:cxnSp>
        <p:nvCxnSpPr>
          <p:cNvPr id="197" name="Straight Arrow Connector 196">
            <a:extLst>
              <a:ext uri="{FF2B5EF4-FFF2-40B4-BE49-F238E27FC236}">
                <a16:creationId xmlns:a16="http://schemas.microsoft.com/office/drawing/2014/main" id="{BAE35DC6-8BEC-161E-65E4-89E60EE69265}"/>
              </a:ext>
            </a:extLst>
          </p:cNvPr>
          <p:cNvCxnSpPr>
            <a:cxnSpLocks/>
            <a:stCxn id="133" idx="3"/>
            <a:endCxn id="192" idx="1"/>
          </p:cNvCxnSpPr>
          <p:nvPr/>
        </p:nvCxnSpPr>
        <p:spPr>
          <a:xfrm>
            <a:off x="7244377" y="4849666"/>
            <a:ext cx="1168832" cy="771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BA770D68-5E47-5746-E498-D993B9ED2D73}"/>
              </a:ext>
            </a:extLst>
          </p:cNvPr>
          <p:cNvSpPr/>
          <p:nvPr/>
        </p:nvSpPr>
        <p:spPr>
          <a:xfrm>
            <a:off x="1252451" y="2588127"/>
            <a:ext cx="2482734" cy="1009513"/>
          </a:xfrm>
          <a:prstGeom prst="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TextBox 209">
            <a:extLst>
              <a:ext uri="{FF2B5EF4-FFF2-40B4-BE49-F238E27FC236}">
                <a16:creationId xmlns:a16="http://schemas.microsoft.com/office/drawing/2014/main" id="{7C3ED2DB-F5FE-72F4-E383-3F19F339E071}"/>
              </a:ext>
            </a:extLst>
          </p:cNvPr>
          <p:cNvSpPr txBox="1"/>
          <p:nvPr/>
        </p:nvSpPr>
        <p:spPr>
          <a:xfrm>
            <a:off x="1040581" y="2335353"/>
            <a:ext cx="1222328" cy="276999"/>
          </a:xfrm>
          <a:prstGeom prst="rect">
            <a:avLst/>
          </a:prstGeom>
          <a:noFill/>
        </p:spPr>
        <p:txBody>
          <a:bodyPr wrap="square" rtlCol="0">
            <a:spAutoFit/>
          </a:bodyPr>
          <a:lstStyle/>
          <a:p>
            <a:pPr algn="ctr"/>
            <a:r>
              <a:rPr lang="zh-CN" altLang="en-US" sz="1200" dirty="0">
                <a:latin typeface="楷体" panose="02010609060101010101" pitchFamily="49" charset="-122"/>
                <a:ea typeface="楷体" panose="02010609060101010101" pitchFamily="49" charset="-122"/>
              </a:rPr>
              <a:t>离岸美元市场</a:t>
            </a:r>
          </a:p>
        </p:txBody>
      </p:sp>
      <p:sp>
        <p:nvSpPr>
          <p:cNvPr id="230" name="Rectangle 229">
            <a:extLst>
              <a:ext uri="{FF2B5EF4-FFF2-40B4-BE49-F238E27FC236}">
                <a16:creationId xmlns:a16="http://schemas.microsoft.com/office/drawing/2014/main" id="{EB266853-32C8-20A9-6500-B634A27911AE}"/>
              </a:ext>
            </a:extLst>
          </p:cNvPr>
          <p:cNvSpPr/>
          <p:nvPr/>
        </p:nvSpPr>
        <p:spPr>
          <a:xfrm>
            <a:off x="4832970" y="1638643"/>
            <a:ext cx="2712486" cy="3597452"/>
          </a:xfrm>
          <a:prstGeom prst="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TextBox 236">
            <a:extLst>
              <a:ext uri="{FF2B5EF4-FFF2-40B4-BE49-F238E27FC236}">
                <a16:creationId xmlns:a16="http://schemas.microsoft.com/office/drawing/2014/main" id="{5EF052BC-16E0-8F8C-8766-2364EF5E3E77}"/>
              </a:ext>
            </a:extLst>
          </p:cNvPr>
          <p:cNvSpPr txBox="1"/>
          <p:nvPr/>
        </p:nvSpPr>
        <p:spPr>
          <a:xfrm>
            <a:off x="4591415" y="1310109"/>
            <a:ext cx="1397007" cy="276999"/>
          </a:xfrm>
          <a:prstGeom prst="rect">
            <a:avLst/>
          </a:prstGeom>
          <a:noFill/>
        </p:spPr>
        <p:txBody>
          <a:bodyPr wrap="square" rtlCol="0">
            <a:spAutoFit/>
          </a:bodyPr>
          <a:lstStyle/>
          <a:p>
            <a:pPr algn="ctr"/>
            <a:r>
              <a:rPr lang="zh-CN" altLang="en-US" sz="1200" dirty="0">
                <a:latin typeface="楷体" panose="02010609060101010101" pitchFamily="49" charset="-122"/>
                <a:ea typeface="楷体" panose="02010609060101010101" pitchFamily="49" charset="-122"/>
              </a:rPr>
              <a:t>境内美元资金池</a:t>
            </a:r>
          </a:p>
        </p:txBody>
      </p:sp>
      <p:cxnSp>
        <p:nvCxnSpPr>
          <p:cNvPr id="275" name="Straight Arrow Connector 274">
            <a:extLst>
              <a:ext uri="{FF2B5EF4-FFF2-40B4-BE49-F238E27FC236}">
                <a16:creationId xmlns:a16="http://schemas.microsoft.com/office/drawing/2014/main" id="{C40B2F9A-0EB6-0AAB-F5AD-DDD3F755FD3D}"/>
              </a:ext>
            </a:extLst>
          </p:cNvPr>
          <p:cNvCxnSpPr>
            <a:cxnSpLocks/>
            <a:stCxn id="7" idx="2"/>
            <a:endCxn id="133" idx="0"/>
          </p:cNvCxnSpPr>
          <p:nvPr/>
        </p:nvCxnSpPr>
        <p:spPr>
          <a:xfrm>
            <a:off x="6095999" y="3753539"/>
            <a:ext cx="0" cy="897979"/>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99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6" name="Group 1005">
            <a:extLst>
              <a:ext uri="{FF2B5EF4-FFF2-40B4-BE49-F238E27FC236}">
                <a16:creationId xmlns:a16="http://schemas.microsoft.com/office/drawing/2014/main" id="{49E7AC6D-FDCF-C6D4-E3A4-B161EC8D5CBF}"/>
              </a:ext>
            </a:extLst>
          </p:cNvPr>
          <p:cNvGrpSpPr/>
          <p:nvPr/>
        </p:nvGrpSpPr>
        <p:grpSpPr>
          <a:xfrm>
            <a:off x="5139559" y="3689155"/>
            <a:ext cx="2944127" cy="1188126"/>
            <a:chOff x="5139559" y="3689155"/>
            <a:chExt cx="2944127" cy="1188126"/>
          </a:xfrm>
        </p:grpSpPr>
        <p:sp>
          <p:nvSpPr>
            <p:cNvPr id="1005" name="Rectangle 1004">
              <a:extLst>
                <a:ext uri="{FF2B5EF4-FFF2-40B4-BE49-F238E27FC236}">
                  <a16:creationId xmlns:a16="http://schemas.microsoft.com/office/drawing/2014/main" id="{16D0CBD2-9C44-5A9E-FA27-9CA61490E57F}"/>
                </a:ext>
              </a:extLst>
            </p:cNvPr>
            <p:cNvSpPr/>
            <p:nvPr/>
          </p:nvSpPr>
          <p:spPr>
            <a:xfrm>
              <a:off x="6668244" y="4245241"/>
              <a:ext cx="1415442" cy="628777"/>
            </a:xfrm>
            <a:prstGeom prst="rect">
              <a:avLst/>
            </a:prstGeom>
            <a:solidFill>
              <a:schemeClr val="accent5">
                <a:lumMod val="20000"/>
                <a:lumOff val="80000"/>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3" name="Rectangle 1002">
              <a:extLst>
                <a:ext uri="{FF2B5EF4-FFF2-40B4-BE49-F238E27FC236}">
                  <a16:creationId xmlns:a16="http://schemas.microsoft.com/office/drawing/2014/main" id="{A2408ACF-EA10-B4A5-114A-5C58E2CB917B}"/>
                </a:ext>
              </a:extLst>
            </p:cNvPr>
            <p:cNvSpPr/>
            <p:nvPr/>
          </p:nvSpPr>
          <p:spPr>
            <a:xfrm>
              <a:off x="5139559" y="3689155"/>
              <a:ext cx="1536409" cy="1188126"/>
            </a:xfrm>
            <a:prstGeom prst="rect">
              <a:avLst/>
            </a:prstGeom>
            <a:solidFill>
              <a:schemeClr val="accent5">
                <a:lumMod val="20000"/>
                <a:lumOff val="80000"/>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0" name="Rectangle 929">
            <a:extLst>
              <a:ext uri="{FF2B5EF4-FFF2-40B4-BE49-F238E27FC236}">
                <a16:creationId xmlns:a16="http://schemas.microsoft.com/office/drawing/2014/main" id="{805FB142-9018-B335-3966-C917E89A7F0B}"/>
              </a:ext>
            </a:extLst>
          </p:cNvPr>
          <p:cNvSpPr/>
          <p:nvPr/>
        </p:nvSpPr>
        <p:spPr>
          <a:xfrm>
            <a:off x="427650" y="2275291"/>
            <a:ext cx="1785734" cy="1258220"/>
          </a:xfrm>
          <a:prstGeom prst="rect">
            <a:avLst/>
          </a:prstGeom>
          <a:solidFill>
            <a:schemeClr val="bg2">
              <a:lumMod val="90000"/>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8" name="Rectangle 927">
            <a:extLst>
              <a:ext uri="{FF2B5EF4-FFF2-40B4-BE49-F238E27FC236}">
                <a16:creationId xmlns:a16="http://schemas.microsoft.com/office/drawing/2014/main" id="{BEAF3AFD-14FA-D766-1594-82561F5C6BCC}"/>
              </a:ext>
            </a:extLst>
          </p:cNvPr>
          <p:cNvSpPr/>
          <p:nvPr/>
        </p:nvSpPr>
        <p:spPr>
          <a:xfrm>
            <a:off x="5093237" y="1823937"/>
            <a:ext cx="2665963" cy="1338606"/>
          </a:xfrm>
          <a:prstGeom prst="rect">
            <a:avLst/>
          </a:prstGeom>
          <a:solidFill>
            <a:schemeClr val="accent5">
              <a:lumMod val="20000"/>
              <a:lumOff val="80000"/>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3" name="Connector: Elbow 802">
            <a:extLst>
              <a:ext uri="{FF2B5EF4-FFF2-40B4-BE49-F238E27FC236}">
                <a16:creationId xmlns:a16="http://schemas.microsoft.com/office/drawing/2014/main" id="{2409B0A3-4C0D-DA51-895B-F079600815FE}"/>
              </a:ext>
            </a:extLst>
          </p:cNvPr>
          <p:cNvCxnSpPr>
            <a:cxnSpLocks/>
            <a:stCxn id="387" idx="3"/>
            <a:endCxn id="23" idx="2"/>
          </p:cNvCxnSpPr>
          <p:nvPr/>
        </p:nvCxnSpPr>
        <p:spPr>
          <a:xfrm flipV="1">
            <a:off x="8809154" y="1729932"/>
            <a:ext cx="2524917" cy="1883596"/>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cxnSp>
        <p:nvCxnSpPr>
          <p:cNvPr id="799" name="Connector: Elbow 798">
            <a:extLst>
              <a:ext uri="{FF2B5EF4-FFF2-40B4-BE49-F238E27FC236}">
                <a16:creationId xmlns:a16="http://schemas.microsoft.com/office/drawing/2014/main" id="{198645D2-38B0-AB66-5161-3B8ACF00F8F2}"/>
              </a:ext>
            </a:extLst>
          </p:cNvPr>
          <p:cNvCxnSpPr>
            <a:cxnSpLocks/>
            <a:stCxn id="387" idx="3"/>
            <a:endCxn id="24" idx="2"/>
          </p:cNvCxnSpPr>
          <p:nvPr/>
        </p:nvCxnSpPr>
        <p:spPr>
          <a:xfrm flipV="1">
            <a:off x="8809154" y="1734043"/>
            <a:ext cx="1307876" cy="1879485"/>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B29AD75C-4C1D-FAAB-55A3-6D4A7CD8913D}"/>
              </a:ext>
            </a:extLst>
          </p:cNvPr>
          <p:cNvSpPr>
            <a:spLocks noGrp="1"/>
          </p:cNvSpPr>
          <p:nvPr>
            <p:ph type="title"/>
          </p:nvPr>
        </p:nvSpPr>
        <p:spPr>
          <a:xfrm>
            <a:off x="347081" y="2968"/>
            <a:ext cx="5900377" cy="1056953"/>
          </a:xfrm>
        </p:spPr>
        <p:txBody>
          <a:bodyPr>
            <a:normAutofit/>
          </a:bodyPr>
          <a:lstStyle/>
          <a:p>
            <a:r>
              <a:rPr lang="zh-CN" altLang="en-US" sz="2800" dirty="0">
                <a:latin typeface="楷体" panose="02010609060101010101" pitchFamily="49" charset="-122"/>
                <a:ea typeface="楷体" panose="02010609060101010101" pitchFamily="49" charset="-122"/>
              </a:rPr>
              <a:t>境内美元资金池流动系统（详细）</a:t>
            </a:r>
          </a:p>
        </p:txBody>
      </p:sp>
      <p:sp>
        <p:nvSpPr>
          <p:cNvPr id="11" name="Rectangle: Rounded Corners 10">
            <a:extLst>
              <a:ext uri="{FF2B5EF4-FFF2-40B4-BE49-F238E27FC236}">
                <a16:creationId xmlns:a16="http://schemas.microsoft.com/office/drawing/2014/main" id="{46E00EEC-0D32-2C59-E2E2-D377344127D4}"/>
              </a:ext>
            </a:extLst>
          </p:cNvPr>
          <p:cNvSpPr/>
          <p:nvPr/>
        </p:nvSpPr>
        <p:spPr>
          <a:xfrm>
            <a:off x="489738" y="1563851"/>
            <a:ext cx="1684949" cy="28558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经常项目下流入</a:t>
            </a:r>
          </a:p>
        </p:txBody>
      </p:sp>
      <p:sp>
        <p:nvSpPr>
          <p:cNvPr id="12" name="Rectangle: Rounded Corners 11">
            <a:extLst>
              <a:ext uri="{FF2B5EF4-FFF2-40B4-BE49-F238E27FC236}">
                <a16:creationId xmlns:a16="http://schemas.microsoft.com/office/drawing/2014/main" id="{A3AC56CA-E98C-3C88-24EE-A9DDE06671CE}"/>
              </a:ext>
            </a:extLst>
          </p:cNvPr>
          <p:cNvSpPr/>
          <p:nvPr/>
        </p:nvSpPr>
        <p:spPr>
          <a:xfrm>
            <a:off x="489244" y="2338409"/>
            <a:ext cx="1680201" cy="289441"/>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境外美元融资所得</a:t>
            </a:r>
          </a:p>
        </p:txBody>
      </p:sp>
      <p:sp>
        <p:nvSpPr>
          <p:cNvPr id="13" name="Rectangle: Rounded Corners 12">
            <a:extLst>
              <a:ext uri="{FF2B5EF4-FFF2-40B4-BE49-F238E27FC236}">
                <a16:creationId xmlns:a16="http://schemas.microsoft.com/office/drawing/2014/main" id="{08C261BB-D6D8-969C-E4B0-6E8A259F07D5}"/>
              </a:ext>
            </a:extLst>
          </p:cNvPr>
          <p:cNvSpPr/>
          <p:nvPr/>
        </p:nvSpPr>
        <p:spPr>
          <a:xfrm>
            <a:off x="497499" y="3081110"/>
            <a:ext cx="1672440" cy="36744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境外同业拆入</a:t>
            </a:r>
          </a:p>
        </p:txBody>
      </p:sp>
      <p:sp>
        <p:nvSpPr>
          <p:cNvPr id="14" name="Rectangle: Rounded Corners 13">
            <a:extLst>
              <a:ext uri="{FF2B5EF4-FFF2-40B4-BE49-F238E27FC236}">
                <a16:creationId xmlns:a16="http://schemas.microsoft.com/office/drawing/2014/main" id="{41231D5A-87BF-7886-5B00-C4492D9DE2B5}"/>
              </a:ext>
            </a:extLst>
          </p:cNvPr>
          <p:cNvSpPr/>
          <p:nvPr/>
        </p:nvSpPr>
        <p:spPr>
          <a:xfrm>
            <a:off x="502678" y="3652385"/>
            <a:ext cx="1669810" cy="371201"/>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跨境证券投资流入</a:t>
            </a:r>
          </a:p>
        </p:txBody>
      </p:sp>
      <p:sp>
        <p:nvSpPr>
          <p:cNvPr id="21" name="Rectangle: Rounded Corners 20">
            <a:extLst>
              <a:ext uri="{FF2B5EF4-FFF2-40B4-BE49-F238E27FC236}">
                <a16:creationId xmlns:a16="http://schemas.microsoft.com/office/drawing/2014/main" id="{8CE7DE15-66D9-FA83-78B7-2AC11DDA4A07}"/>
              </a:ext>
            </a:extLst>
          </p:cNvPr>
          <p:cNvSpPr/>
          <p:nvPr/>
        </p:nvSpPr>
        <p:spPr>
          <a:xfrm>
            <a:off x="487363" y="1925507"/>
            <a:ext cx="1680201" cy="28558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境外直接投资流入</a:t>
            </a:r>
            <a:endParaRPr lang="zh-CN" altLang="en-US" sz="1200" dirty="0"/>
          </a:p>
        </p:txBody>
      </p:sp>
      <p:sp>
        <p:nvSpPr>
          <p:cNvPr id="22" name="Rectangle: Rounded Corners 21">
            <a:extLst>
              <a:ext uri="{FF2B5EF4-FFF2-40B4-BE49-F238E27FC236}">
                <a16:creationId xmlns:a16="http://schemas.microsoft.com/office/drawing/2014/main" id="{6F4884E3-8C92-CA0D-80EB-226D904D376F}"/>
              </a:ext>
            </a:extLst>
          </p:cNvPr>
          <p:cNvSpPr/>
          <p:nvPr/>
        </p:nvSpPr>
        <p:spPr>
          <a:xfrm>
            <a:off x="8321236" y="1459295"/>
            <a:ext cx="1157508" cy="276999"/>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境外同业拆出</a:t>
            </a:r>
          </a:p>
        </p:txBody>
      </p:sp>
      <p:sp>
        <p:nvSpPr>
          <p:cNvPr id="23" name="Rectangle: Rounded Corners 22">
            <a:extLst>
              <a:ext uri="{FF2B5EF4-FFF2-40B4-BE49-F238E27FC236}">
                <a16:creationId xmlns:a16="http://schemas.microsoft.com/office/drawing/2014/main" id="{776FC190-98EA-DB6A-1562-2B863C677018}"/>
              </a:ext>
            </a:extLst>
          </p:cNvPr>
          <p:cNvSpPr/>
          <p:nvPr/>
        </p:nvSpPr>
        <p:spPr>
          <a:xfrm>
            <a:off x="10755317" y="1455883"/>
            <a:ext cx="1157508" cy="274049"/>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对外证券投资</a:t>
            </a:r>
          </a:p>
        </p:txBody>
      </p:sp>
      <p:sp>
        <p:nvSpPr>
          <p:cNvPr id="24" name="Rectangle: Rounded Corners 23">
            <a:extLst>
              <a:ext uri="{FF2B5EF4-FFF2-40B4-BE49-F238E27FC236}">
                <a16:creationId xmlns:a16="http://schemas.microsoft.com/office/drawing/2014/main" id="{625ACD26-D797-9606-66AB-5B114837A2A4}"/>
              </a:ext>
            </a:extLst>
          </p:cNvPr>
          <p:cNvSpPr/>
          <p:nvPr/>
        </p:nvSpPr>
        <p:spPr>
          <a:xfrm>
            <a:off x="9538276" y="1460404"/>
            <a:ext cx="1157508" cy="273639"/>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对外直接投资</a:t>
            </a:r>
          </a:p>
        </p:txBody>
      </p:sp>
      <p:sp>
        <p:nvSpPr>
          <p:cNvPr id="25" name="Rectangle: Rounded Corners 24">
            <a:extLst>
              <a:ext uri="{FF2B5EF4-FFF2-40B4-BE49-F238E27FC236}">
                <a16:creationId xmlns:a16="http://schemas.microsoft.com/office/drawing/2014/main" id="{CCC5CF2F-E840-A394-BC8C-33FE2E817814}"/>
              </a:ext>
            </a:extLst>
          </p:cNvPr>
          <p:cNvSpPr/>
          <p:nvPr/>
        </p:nvSpPr>
        <p:spPr>
          <a:xfrm>
            <a:off x="7407024" y="1455921"/>
            <a:ext cx="835221" cy="276999"/>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外币贷款</a:t>
            </a:r>
          </a:p>
        </p:txBody>
      </p:sp>
      <p:cxnSp>
        <p:nvCxnSpPr>
          <p:cNvPr id="29" name="Connector: Elbow 28">
            <a:extLst>
              <a:ext uri="{FF2B5EF4-FFF2-40B4-BE49-F238E27FC236}">
                <a16:creationId xmlns:a16="http://schemas.microsoft.com/office/drawing/2014/main" id="{CCC6BE69-32A0-B187-402F-FD833468F78F}"/>
              </a:ext>
            </a:extLst>
          </p:cNvPr>
          <p:cNvCxnSpPr>
            <a:cxnSpLocks/>
            <a:stCxn id="11" idx="3"/>
            <a:endCxn id="103" idx="1"/>
          </p:cNvCxnSpPr>
          <p:nvPr/>
        </p:nvCxnSpPr>
        <p:spPr>
          <a:xfrm>
            <a:off x="2174687" y="1706641"/>
            <a:ext cx="293921" cy="362231"/>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62EAA2D9-C027-F6B6-5D20-B252E94E20BC}"/>
              </a:ext>
            </a:extLst>
          </p:cNvPr>
          <p:cNvCxnSpPr>
            <a:cxnSpLocks/>
            <a:stCxn id="21" idx="3"/>
            <a:endCxn id="103" idx="1"/>
          </p:cNvCxnSpPr>
          <p:nvPr/>
        </p:nvCxnSpPr>
        <p:spPr>
          <a:xfrm>
            <a:off x="2167564" y="2068297"/>
            <a:ext cx="301044" cy="575"/>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FF1E0042-8E96-6D8E-B56C-ACD79612A2F3}"/>
              </a:ext>
            </a:extLst>
          </p:cNvPr>
          <p:cNvCxnSpPr>
            <a:cxnSpLocks/>
            <a:stCxn id="12" idx="3"/>
            <a:endCxn id="103" idx="1"/>
          </p:cNvCxnSpPr>
          <p:nvPr/>
        </p:nvCxnSpPr>
        <p:spPr>
          <a:xfrm flipV="1">
            <a:off x="2169445" y="2068872"/>
            <a:ext cx="299163" cy="414258"/>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0BA34F15-13FA-0852-1167-EEC8FBB978AB}"/>
              </a:ext>
            </a:extLst>
          </p:cNvPr>
          <p:cNvCxnSpPr>
            <a:cxnSpLocks/>
            <a:stCxn id="14" idx="3"/>
            <a:endCxn id="45" idx="1"/>
          </p:cNvCxnSpPr>
          <p:nvPr/>
        </p:nvCxnSpPr>
        <p:spPr>
          <a:xfrm flipV="1">
            <a:off x="2172488" y="3614601"/>
            <a:ext cx="294955" cy="223385"/>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5B6DBC09-CF6B-172F-5AC5-01FA0E9ECEE5}"/>
              </a:ext>
            </a:extLst>
          </p:cNvPr>
          <p:cNvCxnSpPr>
            <a:cxnSpLocks/>
            <a:stCxn id="13" idx="3"/>
            <a:endCxn id="45" idx="1"/>
          </p:cNvCxnSpPr>
          <p:nvPr/>
        </p:nvCxnSpPr>
        <p:spPr>
          <a:xfrm>
            <a:off x="2169939" y="3264833"/>
            <a:ext cx="297504" cy="349768"/>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6B146FF-9809-4655-0D64-8A89CBA15149}"/>
              </a:ext>
            </a:extLst>
          </p:cNvPr>
          <p:cNvCxnSpPr>
            <a:cxnSpLocks/>
            <a:stCxn id="142" idx="2"/>
            <a:endCxn id="133" idx="0"/>
          </p:cNvCxnSpPr>
          <p:nvPr/>
        </p:nvCxnSpPr>
        <p:spPr>
          <a:xfrm flipH="1">
            <a:off x="5849691" y="3081495"/>
            <a:ext cx="1" cy="712316"/>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8B4A1C3-E883-324F-82BA-BDA601F1D6C2}"/>
              </a:ext>
            </a:extLst>
          </p:cNvPr>
          <p:cNvSpPr txBox="1"/>
          <p:nvPr/>
        </p:nvSpPr>
        <p:spPr>
          <a:xfrm>
            <a:off x="5436150" y="1916238"/>
            <a:ext cx="863756" cy="306467"/>
          </a:xfrm>
          <a:prstGeom prst="roundRect">
            <a:avLst/>
          </a:prstGeom>
          <a:solidFill>
            <a:schemeClr val="accent4"/>
          </a:solidFill>
          <a:ln>
            <a:noFill/>
          </a:ln>
        </p:spPr>
        <p:txBody>
          <a:bodyPr wrap="square" rtlCol="0">
            <a:spAutoFit/>
          </a:bodyPr>
          <a:lstStyle/>
          <a:p>
            <a:pPr algn="ctr"/>
            <a:r>
              <a:rPr lang="zh-CN" altLang="en-US" sz="1200" dirty="0">
                <a:solidFill>
                  <a:schemeClr val="bg1"/>
                </a:solidFill>
                <a:latin typeface="楷体" panose="02010609060101010101" pitchFamily="49" charset="-122"/>
                <a:ea typeface="楷体" panose="02010609060101010101" pitchFamily="49" charset="-122"/>
              </a:rPr>
              <a:t>外汇存款</a:t>
            </a:r>
          </a:p>
        </p:txBody>
      </p:sp>
      <p:sp>
        <p:nvSpPr>
          <p:cNvPr id="132" name="Rectangle: Rounded Corners 131">
            <a:extLst>
              <a:ext uri="{FF2B5EF4-FFF2-40B4-BE49-F238E27FC236}">
                <a16:creationId xmlns:a16="http://schemas.microsoft.com/office/drawing/2014/main" id="{3FABC655-45F6-04D8-7A6B-D786C15C9519}"/>
              </a:ext>
            </a:extLst>
          </p:cNvPr>
          <p:cNvSpPr/>
          <p:nvPr/>
        </p:nvSpPr>
        <p:spPr>
          <a:xfrm>
            <a:off x="6839225" y="4354001"/>
            <a:ext cx="1101692" cy="448852"/>
          </a:xfrm>
          <a:prstGeom prst="roundRect">
            <a:avLst/>
          </a:prstGeom>
          <a:solidFill>
            <a:schemeClr val="tx2">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1100" dirty="0">
                <a:latin typeface="楷体" panose="02010609060101010101" pitchFamily="49" charset="-122"/>
                <a:ea typeface="楷体" panose="02010609060101010101" pitchFamily="49" charset="-122"/>
              </a:rPr>
              <a:t>央行外汇风险准备金账户</a:t>
            </a:r>
          </a:p>
        </p:txBody>
      </p:sp>
      <p:sp>
        <p:nvSpPr>
          <p:cNvPr id="133" name="Rectangle: Rounded Corners 132">
            <a:extLst>
              <a:ext uri="{FF2B5EF4-FFF2-40B4-BE49-F238E27FC236}">
                <a16:creationId xmlns:a16="http://schemas.microsoft.com/office/drawing/2014/main" id="{EF995B7A-498C-1A83-6F36-A0FAD4EF7644}"/>
              </a:ext>
            </a:extLst>
          </p:cNvPr>
          <p:cNvSpPr/>
          <p:nvPr/>
        </p:nvSpPr>
        <p:spPr>
          <a:xfrm>
            <a:off x="5388735" y="3793811"/>
            <a:ext cx="921912" cy="440425"/>
          </a:xfrm>
          <a:prstGeom prst="roundRect">
            <a:avLst/>
          </a:prstGeom>
          <a:solidFill>
            <a:schemeClr val="accent1"/>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1100" dirty="0">
                <a:latin typeface="楷体" panose="02010609060101010101" pitchFamily="49" charset="-122"/>
                <a:ea typeface="楷体" panose="02010609060101010101" pitchFamily="49" charset="-122"/>
              </a:rPr>
              <a:t>央行资产外汇储备</a:t>
            </a:r>
          </a:p>
        </p:txBody>
      </p:sp>
      <p:sp>
        <p:nvSpPr>
          <p:cNvPr id="192" name="Rectangle: Rounded Corners 191">
            <a:extLst>
              <a:ext uri="{FF2B5EF4-FFF2-40B4-BE49-F238E27FC236}">
                <a16:creationId xmlns:a16="http://schemas.microsoft.com/office/drawing/2014/main" id="{AF1D4861-5F20-2809-2804-B69CCB665CAF}"/>
              </a:ext>
            </a:extLst>
          </p:cNvPr>
          <p:cNvSpPr/>
          <p:nvPr/>
        </p:nvSpPr>
        <p:spPr>
          <a:xfrm>
            <a:off x="5431828" y="4991940"/>
            <a:ext cx="907900" cy="429850"/>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央行对外投资</a:t>
            </a:r>
          </a:p>
        </p:txBody>
      </p:sp>
      <p:sp>
        <p:nvSpPr>
          <p:cNvPr id="237" name="TextBox 236">
            <a:extLst>
              <a:ext uri="{FF2B5EF4-FFF2-40B4-BE49-F238E27FC236}">
                <a16:creationId xmlns:a16="http://schemas.microsoft.com/office/drawing/2014/main" id="{5EF052BC-16E0-8F8C-8766-2364EF5E3E77}"/>
              </a:ext>
            </a:extLst>
          </p:cNvPr>
          <p:cNvSpPr txBox="1"/>
          <p:nvPr/>
        </p:nvSpPr>
        <p:spPr>
          <a:xfrm>
            <a:off x="6305838" y="1785123"/>
            <a:ext cx="1658339" cy="306467"/>
          </a:xfrm>
          <a:prstGeom prst="roundRect">
            <a:avLst/>
          </a:prstGeom>
          <a:noFill/>
        </p:spPr>
        <p:txBody>
          <a:bodyPr wrap="square" rtlCol="0">
            <a:spAutoFit/>
          </a:bodyPr>
          <a:lstStyle/>
          <a:p>
            <a:pPr algn="ctr"/>
            <a:r>
              <a:rPr lang="zh-CN" altLang="en-US" sz="1200" b="1" dirty="0">
                <a:latin typeface="楷体" panose="02010609060101010101" pitchFamily="49" charset="-122"/>
                <a:ea typeface="楷体" panose="02010609060101010101" pitchFamily="49" charset="-122"/>
              </a:rPr>
              <a:t>银行间美元资金池</a:t>
            </a:r>
          </a:p>
        </p:txBody>
      </p:sp>
      <p:sp>
        <p:nvSpPr>
          <p:cNvPr id="230" name="Rectangle 229">
            <a:extLst>
              <a:ext uri="{FF2B5EF4-FFF2-40B4-BE49-F238E27FC236}">
                <a16:creationId xmlns:a16="http://schemas.microsoft.com/office/drawing/2014/main" id="{EB266853-32C8-20A9-6500-B634A27911AE}"/>
              </a:ext>
            </a:extLst>
          </p:cNvPr>
          <p:cNvSpPr/>
          <p:nvPr/>
        </p:nvSpPr>
        <p:spPr>
          <a:xfrm>
            <a:off x="5252989" y="1401748"/>
            <a:ext cx="1194043" cy="90251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TextBox 44">
            <a:extLst>
              <a:ext uri="{FF2B5EF4-FFF2-40B4-BE49-F238E27FC236}">
                <a16:creationId xmlns:a16="http://schemas.microsoft.com/office/drawing/2014/main" id="{E6104F3F-ADDA-BCFC-46F4-B65293680983}"/>
              </a:ext>
            </a:extLst>
          </p:cNvPr>
          <p:cNvSpPr txBox="1"/>
          <p:nvPr/>
        </p:nvSpPr>
        <p:spPr>
          <a:xfrm>
            <a:off x="2467443" y="3376238"/>
            <a:ext cx="919640" cy="476726"/>
          </a:xfrm>
          <a:prstGeom prst="roundRect">
            <a:avLst/>
          </a:prstGeom>
          <a:no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银行自营涉外收款</a:t>
            </a:r>
          </a:p>
        </p:txBody>
      </p:sp>
      <p:cxnSp>
        <p:nvCxnSpPr>
          <p:cNvPr id="62" name="Connector: Elbow 61">
            <a:extLst>
              <a:ext uri="{FF2B5EF4-FFF2-40B4-BE49-F238E27FC236}">
                <a16:creationId xmlns:a16="http://schemas.microsoft.com/office/drawing/2014/main" id="{28E21422-A4D2-0B9C-FE31-DB3F34D83303}"/>
              </a:ext>
            </a:extLst>
          </p:cNvPr>
          <p:cNvCxnSpPr>
            <a:cxnSpLocks/>
            <a:stCxn id="103" idx="3"/>
            <a:endCxn id="72" idx="1"/>
          </p:cNvCxnSpPr>
          <p:nvPr/>
        </p:nvCxnSpPr>
        <p:spPr>
          <a:xfrm>
            <a:off x="3351486" y="2068872"/>
            <a:ext cx="2084664" cy="600"/>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EC30A94A-DD51-6800-6B55-1171F695FBA0}"/>
              </a:ext>
            </a:extLst>
          </p:cNvPr>
          <p:cNvCxnSpPr>
            <a:cxnSpLocks/>
            <a:stCxn id="103" idx="3"/>
            <a:endCxn id="124" idx="0"/>
          </p:cNvCxnSpPr>
          <p:nvPr/>
        </p:nvCxnSpPr>
        <p:spPr>
          <a:xfrm>
            <a:off x="3351486" y="2068872"/>
            <a:ext cx="842950" cy="347811"/>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187CFD95-359E-C7C7-D7F8-72876E56C739}"/>
              </a:ext>
            </a:extLst>
          </p:cNvPr>
          <p:cNvSpPr txBox="1"/>
          <p:nvPr/>
        </p:nvSpPr>
        <p:spPr>
          <a:xfrm>
            <a:off x="2468608" y="1830509"/>
            <a:ext cx="882878" cy="476726"/>
          </a:xfrm>
          <a:prstGeom prst="roundRect">
            <a:avLst/>
          </a:prstGeom>
          <a:no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银行代客涉外收款</a:t>
            </a:r>
          </a:p>
        </p:txBody>
      </p:sp>
      <p:sp>
        <p:nvSpPr>
          <p:cNvPr id="124" name="TextBox 123">
            <a:extLst>
              <a:ext uri="{FF2B5EF4-FFF2-40B4-BE49-F238E27FC236}">
                <a16:creationId xmlns:a16="http://schemas.microsoft.com/office/drawing/2014/main" id="{82F6C74E-18CC-6D23-836D-DC6FD1808A7D}"/>
              </a:ext>
            </a:extLst>
          </p:cNvPr>
          <p:cNvSpPr txBox="1"/>
          <p:nvPr/>
        </p:nvSpPr>
        <p:spPr>
          <a:xfrm>
            <a:off x="3620016" y="2416683"/>
            <a:ext cx="1148840" cy="289441"/>
          </a:xfrm>
          <a:prstGeom prst="roundRect">
            <a:avLst/>
          </a:prstGeom>
          <a:no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银行代客结汇</a:t>
            </a:r>
          </a:p>
        </p:txBody>
      </p:sp>
      <p:sp>
        <p:nvSpPr>
          <p:cNvPr id="142" name="TextBox 141">
            <a:extLst>
              <a:ext uri="{FF2B5EF4-FFF2-40B4-BE49-F238E27FC236}">
                <a16:creationId xmlns:a16="http://schemas.microsoft.com/office/drawing/2014/main" id="{DAA58A25-7898-AD7A-47D2-68D0F780998C}"/>
              </a:ext>
            </a:extLst>
          </p:cNvPr>
          <p:cNvSpPr txBox="1"/>
          <p:nvPr/>
        </p:nvSpPr>
        <p:spPr>
          <a:xfrm>
            <a:off x="5417814" y="2570717"/>
            <a:ext cx="863755" cy="510778"/>
          </a:xfrm>
          <a:prstGeom prst="roundRect">
            <a:avLst/>
          </a:prstGeom>
          <a:solidFill>
            <a:schemeClr val="accent4"/>
          </a:solidFill>
          <a:ln>
            <a:noFill/>
          </a:ln>
        </p:spPr>
        <p:txBody>
          <a:bodyPr wrap="square" rtlCol="0">
            <a:spAutoFit/>
          </a:bodyPr>
          <a:lstStyle/>
          <a:p>
            <a:pPr algn="ctr"/>
            <a:r>
              <a:rPr lang="zh-CN" altLang="en-US" sz="1200" dirty="0">
                <a:solidFill>
                  <a:schemeClr val="bg1"/>
                </a:solidFill>
                <a:latin typeface="楷体" panose="02010609060101010101" pitchFamily="49" charset="-122"/>
                <a:ea typeface="楷体" panose="02010609060101010101" pitchFamily="49" charset="-122"/>
              </a:rPr>
              <a:t>商业银行外汇占款</a:t>
            </a:r>
          </a:p>
        </p:txBody>
      </p:sp>
      <p:sp>
        <p:nvSpPr>
          <p:cNvPr id="179" name="TextBox 178">
            <a:extLst>
              <a:ext uri="{FF2B5EF4-FFF2-40B4-BE49-F238E27FC236}">
                <a16:creationId xmlns:a16="http://schemas.microsoft.com/office/drawing/2014/main" id="{8CD2B765-41F5-15AD-9525-65FA307D21E1}"/>
              </a:ext>
            </a:extLst>
          </p:cNvPr>
          <p:cNvSpPr txBox="1"/>
          <p:nvPr/>
        </p:nvSpPr>
        <p:spPr>
          <a:xfrm>
            <a:off x="4365623" y="1808744"/>
            <a:ext cx="655844" cy="276999"/>
          </a:xfrm>
          <a:prstGeom prst="rect">
            <a:avLst/>
          </a:prstGeom>
          <a:noFill/>
        </p:spPr>
        <p:txBody>
          <a:bodyPr wrap="square">
            <a:spAutoFit/>
          </a:bodyPr>
          <a:lstStyle/>
          <a:p>
            <a:pPr algn="ctr"/>
            <a:r>
              <a:rPr lang="zh-CN" altLang="en-US" sz="1200" dirty="0">
                <a:latin typeface="楷体" panose="02010609060101010101" pitchFamily="49" charset="-122"/>
                <a:ea typeface="楷体" panose="02010609060101010101" pitchFamily="49" charset="-122"/>
              </a:rPr>
              <a:t>未结汇</a:t>
            </a:r>
            <a:endParaRPr lang="zh-CN" altLang="en-US" sz="1200" dirty="0"/>
          </a:p>
        </p:txBody>
      </p:sp>
      <p:sp>
        <p:nvSpPr>
          <p:cNvPr id="180" name="TextBox 179">
            <a:extLst>
              <a:ext uri="{FF2B5EF4-FFF2-40B4-BE49-F238E27FC236}">
                <a16:creationId xmlns:a16="http://schemas.microsoft.com/office/drawing/2014/main" id="{B6E7F371-7AF8-1C40-529C-0F766DA360F4}"/>
              </a:ext>
            </a:extLst>
          </p:cNvPr>
          <p:cNvSpPr txBox="1"/>
          <p:nvPr/>
        </p:nvSpPr>
        <p:spPr>
          <a:xfrm>
            <a:off x="3675868" y="2079225"/>
            <a:ext cx="933771" cy="276999"/>
          </a:xfrm>
          <a:prstGeom prst="rect">
            <a:avLst/>
          </a:prstGeom>
          <a:noFill/>
        </p:spPr>
        <p:txBody>
          <a:bodyPr wrap="square">
            <a:spAutoFit/>
          </a:bodyPr>
          <a:lstStyle/>
          <a:p>
            <a:r>
              <a:rPr lang="zh-CN" altLang="en-US" sz="1200" dirty="0">
                <a:latin typeface="楷体" panose="02010609060101010101" pitchFamily="49" charset="-122"/>
                <a:ea typeface="楷体" panose="02010609060101010101" pitchFamily="49" charset="-122"/>
              </a:rPr>
              <a:t>结汇</a:t>
            </a:r>
            <a:endParaRPr lang="zh-CN" altLang="en-US" sz="1200" dirty="0"/>
          </a:p>
        </p:txBody>
      </p:sp>
      <p:sp>
        <p:nvSpPr>
          <p:cNvPr id="182" name="TextBox 181">
            <a:extLst>
              <a:ext uri="{FF2B5EF4-FFF2-40B4-BE49-F238E27FC236}">
                <a16:creationId xmlns:a16="http://schemas.microsoft.com/office/drawing/2014/main" id="{0C7C3FBF-4080-71CB-7E65-4939D75F832B}"/>
              </a:ext>
            </a:extLst>
          </p:cNvPr>
          <p:cNvSpPr txBox="1"/>
          <p:nvPr/>
        </p:nvSpPr>
        <p:spPr>
          <a:xfrm>
            <a:off x="3620015" y="2840553"/>
            <a:ext cx="1148841" cy="289441"/>
          </a:xfrm>
          <a:prstGeom prst="roundRect">
            <a:avLst/>
          </a:prstGeom>
          <a:no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银行自身结汇</a:t>
            </a:r>
          </a:p>
        </p:txBody>
      </p:sp>
      <p:cxnSp>
        <p:nvCxnSpPr>
          <p:cNvPr id="189" name="Connector: Elbow 188">
            <a:extLst>
              <a:ext uri="{FF2B5EF4-FFF2-40B4-BE49-F238E27FC236}">
                <a16:creationId xmlns:a16="http://schemas.microsoft.com/office/drawing/2014/main" id="{0000B415-F0A6-4897-2781-EA0CC627B862}"/>
              </a:ext>
            </a:extLst>
          </p:cNvPr>
          <p:cNvCxnSpPr>
            <a:cxnSpLocks/>
            <a:stCxn id="45" idx="3"/>
            <a:endCxn id="182" idx="2"/>
          </p:cNvCxnSpPr>
          <p:nvPr/>
        </p:nvCxnSpPr>
        <p:spPr>
          <a:xfrm flipV="1">
            <a:off x="3387083" y="3129994"/>
            <a:ext cx="807353" cy="484607"/>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sp>
        <p:nvSpPr>
          <p:cNvPr id="193" name="TextBox 192">
            <a:extLst>
              <a:ext uri="{FF2B5EF4-FFF2-40B4-BE49-F238E27FC236}">
                <a16:creationId xmlns:a16="http://schemas.microsoft.com/office/drawing/2014/main" id="{9629677A-1F1B-86C5-6BA3-8784F9076B61}"/>
              </a:ext>
            </a:extLst>
          </p:cNvPr>
          <p:cNvSpPr txBox="1"/>
          <p:nvPr/>
        </p:nvSpPr>
        <p:spPr>
          <a:xfrm>
            <a:off x="3687293" y="3214013"/>
            <a:ext cx="501272" cy="276999"/>
          </a:xfrm>
          <a:prstGeom prst="rect">
            <a:avLst/>
          </a:prstGeom>
          <a:noFill/>
        </p:spPr>
        <p:txBody>
          <a:bodyPr wrap="square">
            <a:spAutoFit/>
          </a:bodyPr>
          <a:lstStyle/>
          <a:p>
            <a:r>
              <a:rPr lang="zh-CN" altLang="en-US" sz="1200" dirty="0">
                <a:latin typeface="楷体" panose="02010609060101010101" pitchFamily="49" charset="-122"/>
                <a:ea typeface="楷体" panose="02010609060101010101" pitchFamily="49" charset="-122"/>
              </a:rPr>
              <a:t>结汇</a:t>
            </a:r>
            <a:endParaRPr lang="zh-CN" altLang="en-US" sz="1200" dirty="0"/>
          </a:p>
        </p:txBody>
      </p:sp>
      <p:cxnSp>
        <p:nvCxnSpPr>
          <p:cNvPr id="199" name="Connector: Elbow 198">
            <a:extLst>
              <a:ext uri="{FF2B5EF4-FFF2-40B4-BE49-F238E27FC236}">
                <a16:creationId xmlns:a16="http://schemas.microsoft.com/office/drawing/2014/main" id="{799154AF-4261-8028-65E1-634A90C6F2FA}"/>
              </a:ext>
            </a:extLst>
          </p:cNvPr>
          <p:cNvCxnSpPr>
            <a:cxnSpLocks/>
            <a:stCxn id="124" idx="3"/>
            <a:endCxn id="142" idx="1"/>
          </p:cNvCxnSpPr>
          <p:nvPr/>
        </p:nvCxnSpPr>
        <p:spPr>
          <a:xfrm>
            <a:off x="4768856" y="2561404"/>
            <a:ext cx="648958" cy="264702"/>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205" name="Connector: Elbow 204">
            <a:extLst>
              <a:ext uri="{FF2B5EF4-FFF2-40B4-BE49-F238E27FC236}">
                <a16:creationId xmlns:a16="http://schemas.microsoft.com/office/drawing/2014/main" id="{4D68BB20-005D-822C-AD2D-C21454746C01}"/>
              </a:ext>
            </a:extLst>
          </p:cNvPr>
          <p:cNvCxnSpPr>
            <a:cxnSpLocks/>
            <a:stCxn id="182" idx="3"/>
            <a:endCxn id="142" idx="1"/>
          </p:cNvCxnSpPr>
          <p:nvPr/>
        </p:nvCxnSpPr>
        <p:spPr>
          <a:xfrm flipV="1">
            <a:off x="4768856" y="2826106"/>
            <a:ext cx="648958" cy="159168"/>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sp>
        <p:nvSpPr>
          <p:cNvPr id="221" name="Rectangle: Rounded Corners 220">
            <a:extLst>
              <a:ext uri="{FF2B5EF4-FFF2-40B4-BE49-F238E27FC236}">
                <a16:creationId xmlns:a16="http://schemas.microsoft.com/office/drawing/2014/main" id="{5C62AB96-EA45-6AC9-50C1-653CD0B4BFF5}"/>
              </a:ext>
            </a:extLst>
          </p:cNvPr>
          <p:cNvSpPr/>
          <p:nvPr/>
        </p:nvSpPr>
        <p:spPr>
          <a:xfrm>
            <a:off x="6668244" y="2587995"/>
            <a:ext cx="1001676" cy="475077"/>
          </a:xfrm>
          <a:prstGeom prst="roundRect">
            <a:avLst/>
          </a:prstGeom>
          <a:solidFill>
            <a:schemeClr val="bg1"/>
          </a:solidFill>
          <a:ln>
            <a:solidFill>
              <a:schemeClr val="tx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accent4"/>
                </a:solidFill>
                <a:latin typeface="楷体" panose="02010609060101010101" pitchFamily="49" charset="-122"/>
                <a:ea typeface="楷体" panose="02010609060101010101" pitchFamily="49" charset="-122"/>
              </a:rPr>
              <a:t>银行间美元市场</a:t>
            </a:r>
          </a:p>
        </p:txBody>
      </p:sp>
      <p:sp>
        <p:nvSpPr>
          <p:cNvPr id="223" name="TextBox 222">
            <a:extLst>
              <a:ext uri="{FF2B5EF4-FFF2-40B4-BE49-F238E27FC236}">
                <a16:creationId xmlns:a16="http://schemas.microsoft.com/office/drawing/2014/main" id="{9190E00C-710A-0D91-F89E-827A5A40D870}"/>
              </a:ext>
            </a:extLst>
          </p:cNvPr>
          <p:cNvSpPr txBox="1"/>
          <p:nvPr/>
        </p:nvSpPr>
        <p:spPr>
          <a:xfrm>
            <a:off x="6558165" y="3212033"/>
            <a:ext cx="682730" cy="276999"/>
          </a:xfrm>
          <a:prstGeom prst="rect">
            <a:avLst/>
          </a:prstGeom>
          <a:noFill/>
        </p:spPr>
        <p:txBody>
          <a:bodyPr wrap="square">
            <a:spAutoFit/>
          </a:bodyPr>
          <a:lstStyle/>
          <a:p>
            <a:r>
              <a:rPr lang="zh-CN" altLang="en-US" sz="1200" dirty="0">
                <a:latin typeface="楷体" panose="02010609060101010101" pitchFamily="49" charset="-122"/>
                <a:ea typeface="楷体" panose="02010609060101010101" pitchFamily="49" charset="-122"/>
              </a:rPr>
              <a:t>未结汇</a:t>
            </a:r>
            <a:endParaRPr lang="zh-CN" altLang="en-US" sz="1200" dirty="0"/>
          </a:p>
        </p:txBody>
      </p:sp>
      <p:cxnSp>
        <p:nvCxnSpPr>
          <p:cNvPr id="229" name="Connector: Elbow 228">
            <a:extLst>
              <a:ext uri="{FF2B5EF4-FFF2-40B4-BE49-F238E27FC236}">
                <a16:creationId xmlns:a16="http://schemas.microsoft.com/office/drawing/2014/main" id="{6B431538-0265-D3D3-54D3-28298CBBDDF9}"/>
              </a:ext>
            </a:extLst>
          </p:cNvPr>
          <p:cNvCxnSpPr>
            <a:cxnSpLocks/>
            <a:stCxn id="72" idx="3"/>
            <a:endCxn id="221" idx="0"/>
          </p:cNvCxnSpPr>
          <p:nvPr/>
        </p:nvCxnSpPr>
        <p:spPr>
          <a:xfrm>
            <a:off x="6299906" y="2069472"/>
            <a:ext cx="869176" cy="518523"/>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890A5688-57BF-5313-663E-BB7A87275AEF}"/>
              </a:ext>
            </a:extLst>
          </p:cNvPr>
          <p:cNvSpPr txBox="1"/>
          <p:nvPr/>
        </p:nvSpPr>
        <p:spPr>
          <a:xfrm>
            <a:off x="5431827" y="1501944"/>
            <a:ext cx="849743" cy="306467"/>
          </a:xfrm>
          <a:prstGeom prst="roundRect">
            <a:avLst/>
          </a:prstGeom>
          <a:solidFill>
            <a:schemeClr val="tx1">
              <a:lumMod val="50000"/>
              <a:lumOff val="50000"/>
            </a:schemeClr>
          </a:solidFill>
          <a:ln>
            <a:noFill/>
          </a:ln>
        </p:spPr>
        <p:txBody>
          <a:bodyPr wrap="square" rtlCol="0">
            <a:spAutoFit/>
          </a:bodyPr>
          <a:lstStyle/>
          <a:p>
            <a:pPr algn="ctr"/>
            <a:r>
              <a:rPr lang="zh-CN" altLang="en-US" sz="1200" dirty="0">
                <a:solidFill>
                  <a:schemeClr val="bg1"/>
                </a:solidFill>
                <a:latin typeface="楷体" panose="02010609060101010101" pitchFamily="49" charset="-122"/>
                <a:ea typeface="楷体" panose="02010609060101010101" pitchFamily="49" charset="-122"/>
              </a:rPr>
              <a:t>自持现金</a:t>
            </a:r>
          </a:p>
        </p:txBody>
      </p:sp>
      <p:cxnSp>
        <p:nvCxnSpPr>
          <p:cNvPr id="245" name="Connector: Elbow 244">
            <a:extLst>
              <a:ext uri="{FF2B5EF4-FFF2-40B4-BE49-F238E27FC236}">
                <a16:creationId xmlns:a16="http://schemas.microsoft.com/office/drawing/2014/main" id="{802CF3CF-6DE5-3EE2-9001-0D38C23DCC04}"/>
              </a:ext>
            </a:extLst>
          </p:cNvPr>
          <p:cNvCxnSpPr>
            <a:cxnSpLocks/>
            <a:stCxn id="103" idx="3"/>
            <a:endCxn id="244" idx="1"/>
          </p:cNvCxnSpPr>
          <p:nvPr/>
        </p:nvCxnSpPr>
        <p:spPr>
          <a:xfrm flipV="1">
            <a:off x="3351486" y="1655178"/>
            <a:ext cx="2080341" cy="413694"/>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93D10016-8DDF-6DEA-A8C1-C256B4586E4A}"/>
              </a:ext>
            </a:extLst>
          </p:cNvPr>
          <p:cNvSpPr txBox="1"/>
          <p:nvPr/>
        </p:nvSpPr>
        <p:spPr>
          <a:xfrm>
            <a:off x="4366222" y="1416815"/>
            <a:ext cx="680051" cy="276999"/>
          </a:xfrm>
          <a:prstGeom prst="rect">
            <a:avLst/>
          </a:prstGeom>
          <a:noFill/>
        </p:spPr>
        <p:txBody>
          <a:bodyPr wrap="square">
            <a:spAutoFit/>
          </a:bodyPr>
          <a:lstStyle/>
          <a:p>
            <a:pPr algn="ctr"/>
            <a:r>
              <a:rPr lang="zh-CN" altLang="en-US" sz="1200" dirty="0">
                <a:latin typeface="楷体" panose="02010609060101010101" pitchFamily="49" charset="-122"/>
                <a:ea typeface="楷体" panose="02010609060101010101" pitchFamily="49" charset="-122"/>
              </a:rPr>
              <a:t>未结汇</a:t>
            </a:r>
            <a:endParaRPr lang="zh-CN" altLang="en-US" sz="1200" dirty="0"/>
          </a:p>
        </p:txBody>
      </p:sp>
      <p:cxnSp>
        <p:nvCxnSpPr>
          <p:cNvPr id="314" name="Connector: Elbow 313">
            <a:extLst>
              <a:ext uri="{FF2B5EF4-FFF2-40B4-BE49-F238E27FC236}">
                <a16:creationId xmlns:a16="http://schemas.microsoft.com/office/drawing/2014/main" id="{DEF2B093-896A-313F-6281-5EC81FB2EAA6}"/>
              </a:ext>
            </a:extLst>
          </p:cNvPr>
          <p:cNvCxnSpPr>
            <a:cxnSpLocks/>
            <a:stCxn id="45" idx="3"/>
            <a:endCxn id="221" idx="2"/>
          </p:cNvCxnSpPr>
          <p:nvPr/>
        </p:nvCxnSpPr>
        <p:spPr>
          <a:xfrm flipV="1">
            <a:off x="3387083" y="3063072"/>
            <a:ext cx="3781999" cy="551529"/>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cxnSp>
        <p:nvCxnSpPr>
          <p:cNvPr id="317" name="Connector: Elbow 316">
            <a:extLst>
              <a:ext uri="{FF2B5EF4-FFF2-40B4-BE49-F238E27FC236}">
                <a16:creationId xmlns:a16="http://schemas.microsoft.com/office/drawing/2014/main" id="{7BADD698-8EA9-1A3F-E744-C5029EDDD4AB}"/>
              </a:ext>
            </a:extLst>
          </p:cNvPr>
          <p:cNvCxnSpPr>
            <a:cxnSpLocks/>
            <a:stCxn id="72" idx="3"/>
            <a:endCxn id="326" idx="3"/>
          </p:cNvCxnSpPr>
          <p:nvPr/>
        </p:nvCxnSpPr>
        <p:spPr>
          <a:xfrm>
            <a:off x="6299906" y="2069472"/>
            <a:ext cx="55231" cy="2508956"/>
          </a:xfrm>
          <a:prstGeom prst="bentConnector3">
            <a:avLst>
              <a:gd name="adj1" fmla="val 442690"/>
            </a:avLst>
          </a:prstGeom>
          <a:ln w="9525">
            <a:tailEnd type="triangle"/>
          </a:ln>
        </p:spPr>
        <p:style>
          <a:lnRef idx="1">
            <a:schemeClr val="dk1"/>
          </a:lnRef>
          <a:fillRef idx="0">
            <a:schemeClr val="dk1"/>
          </a:fillRef>
          <a:effectRef idx="0">
            <a:schemeClr val="dk1"/>
          </a:effectRef>
          <a:fontRef idx="minor">
            <a:schemeClr val="tx1"/>
          </a:fontRef>
        </p:style>
      </p:cxnSp>
      <p:sp>
        <p:nvSpPr>
          <p:cNvPr id="326" name="Rectangle: Rounded Corners 325">
            <a:extLst>
              <a:ext uri="{FF2B5EF4-FFF2-40B4-BE49-F238E27FC236}">
                <a16:creationId xmlns:a16="http://schemas.microsoft.com/office/drawing/2014/main" id="{BD1D8E43-9D77-FB95-A16F-EBAA0313BA66}"/>
              </a:ext>
            </a:extLst>
          </p:cNvPr>
          <p:cNvSpPr/>
          <p:nvPr/>
        </p:nvSpPr>
        <p:spPr>
          <a:xfrm>
            <a:off x="5274038" y="4358215"/>
            <a:ext cx="1081099" cy="440425"/>
          </a:xfrm>
          <a:prstGeom prst="roundRect">
            <a:avLst/>
          </a:prstGeom>
          <a:solidFill>
            <a:schemeClr val="tx2">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1100" dirty="0">
                <a:latin typeface="楷体" panose="02010609060101010101" pitchFamily="49" charset="-122"/>
                <a:ea typeface="楷体" panose="02010609060101010101" pitchFamily="49" charset="-122"/>
              </a:rPr>
              <a:t>央行外汇存款准备金账户</a:t>
            </a:r>
          </a:p>
        </p:txBody>
      </p:sp>
      <p:sp>
        <p:nvSpPr>
          <p:cNvPr id="374" name="TextBox 373">
            <a:extLst>
              <a:ext uri="{FF2B5EF4-FFF2-40B4-BE49-F238E27FC236}">
                <a16:creationId xmlns:a16="http://schemas.microsoft.com/office/drawing/2014/main" id="{69CACC7A-3E38-F185-DA7D-E8CC368DC737}"/>
              </a:ext>
            </a:extLst>
          </p:cNvPr>
          <p:cNvSpPr txBox="1"/>
          <p:nvPr/>
        </p:nvSpPr>
        <p:spPr>
          <a:xfrm>
            <a:off x="5371650" y="1121830"/>
            <a:ext cx="1088551" cy="261610"/>
          </a:xfrm>
          <a:prstGeom prst="rect">
            <a:avLst/>
          </a:prstGeom>
          <a:noFill/>
        </p:spPr>
        <p:txBody>
          <a:bodyPr wrap="square">
            <a:spAutoFit/>
          </a:bodyPr>
          <a:lstStyle/>
          <a:p>
            <a:r>
              <a:rPr lang="zh-CN" altLang="en-US" sz="1100" b="1" dirty="0">
                <a:solidFill>
                  <a:schemeClr val="accent3"/>
                </a:solidFill>
                <a:latin typeface="楷体" panose="02010609060101010101" pitchFamily="49" charset="-122"/>
                <a:ea typeface="楷体" panose="02010609060101010101" pitchFamily="49" charset="-122"/>
              </a:rPr>
              <a:t>企业外汇资产</a:t>
            </a:r>
            <a:endParaRPr lang="zh-CN" altLang="en-US" sz="1100" b="1" dirty="0">
              <a:solidFill>
                <a:schemeClr val="accent3"/>
              </a:solidFill>
            </a:endParaRPr>
          </a:p>
        </p:txBody>
      </p:sp>
      <p:sp>
        <p:nvSpPr>
          <p:cNvPr id="375" name="TextBox 374">
            <a:extLst>
              <a:ext uri="{FF2B5EF4-FFF2-40B4-BE49-F238E27FC236}">
                <a16:creationId xmlns:a16="http://schemas.microsoft.com/office/drawing/2014/main" id="{9F43B89A-4651-2792-D97B-E30771D9E9A7}"/>
              </a:ext>
            </a:extLst>
          </p:cNvPr>
          <p:cNvSpPr txBox="1"/>
          <p:nvPr/>
        </p:nvSpPr>
        <p:spPr>
          <a:xfrm>
            <a:off x="5227977" y="2326519"/>
            <a:ext cx="1220426" cy="246221"/>
          </a:xfrm>
          <a:prstGeom prst="rect">
            <a:avLst/>
          </a:prstGeom>
          <a:noFill/>
        </p:spPr>
        <p:txBody>
          <a:bodyPr wrap="square">
            <a:spAutoFit/>
          </a:bodyPr>
          <a:lstStyle/>
          <a:p>
            <a:pPr algn="ctr"/>
            <a:r>
              <a:rPr lang="zh-CN" altLang="en-US" sz="1000" b="1" dirty="0">
                <a:solidFill>
                  <a:schemeClr val="accent1"/>
                </a:solidFill>
                <a:latin typeface="楷体" panose="02010609060101010101" pitchFamily="49" charset="-122"/>
                <a:ea typeface="楷体" panose="02010609060101010101" pitchFamily="49" charset="-122"/>
              </a:rPr>
              <a:t>银行可用外汇资产</a:t>
            </a:r>
            <a:endParaRPr lang="zh-CN" altLang="en-US" sz="1000" b="1" dirty="0">
              <a:solidFill>
                <a:schemeClr val="accent1"/>
              </a:solidFill>
            </a:endParaRPr>
          </a:p>
        </p:txBody>
      </p:sp>
      <p:sp>
        <p:nvSpPr>
          <p:cNvPr id="378" name="TextBox 377">
            <a:extLst>
              <a:ext uri="{FF2B5EF4-FFF2-40B4-BE49-F238E27FC236}">
                <a16:creationId xmlns:a16="http://schemas.microsoft.com/office/drawing/2014/main" id="{F447F55D-A0B5-1B61-95AE-78B469962FF4}"/>
              </a:ext>
            </a:extLst>
          </p:cNvPr>
          <p:cNvSpPr txBox="1"/>
          <p:nvPr/>
        </p:nvSpPr>
        <p:spPr>
          <a:xfrm>
            <a:off x="5424820" y="3233470"/>
            <a:ext cx="501272" cy="276999"/>
          </a:xfrm>
          <a:prstGeom prst="rect">
            <a:avLst/>
          </a:prstGeom>
          <a:noFill/>
        </p:spPr>
        <p:txBody>
          <a:bodyPr wrap="square">
            <a:spAutoFit/>
          </a:bodyPr>
          <a:lstStyle/>
          <a:p>
            <a:r>
              <a:rPr lang="zh-CN" altLang="en-US" sz="1200" dirty="0">
                <a:latin typeface="楷体" panose="02010609060101010101" pitchFamily="49" charset="-122"/>
                <a:ea typeface="楷体" panose="02010609060101010101" pitchFamily="49" charset="-122"/>
              </a:rPr>
              <a:t>结汇</a:t>
            </a:r>
            <a:endParaRPr lang="zh-CN" altLang="en-US" sz="1200" dirty="0"/>
          </a:p>
        </p:txBody>
      </p:sp>
      <p:sp>
        <p:nvSpPr>
          <p:cNvPr id="379" name="Rectangle 378">
            <a:extLst>
              <a:ext uri="{FF2B5EF4-FFF2-40B4-BE49-F238E27FC236}">
                <a16:creationId xmlns:a16="http://schemas.microsoft.com/office/drawing/2014/main" id="{12BEC83F-A7B8-941B-75A2-C6B485AED581}"/>
              </a:ext>
            </a:extLst>
          </p:cNvPr>
          <p:cNvSpPr/>
          <p:nvPr/>
        </p:nvSpPr>
        <p:spPr>
          <a:xfrm>
            <a:off x="5254137" y="1827297"/>
            <a:ext cx="1193118" cy="1290784"/>
          </a:xfrm>
          <a:prstGeom prst="rect">
            <a:avLst/>
          </a:prstGeom>
          <a:noFill/>
          <a:ln w="127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accent1"/>
              </a:solidFill>
            </a:endParaRPr>
          </a:p>
        </p:txBody>
      </p:sp>
      <p:sp>
        <p:nvSpPr>
          <p:cNvPr id="387" name="TextBox 386">
            <a:extLst>
              <a:ext uri="{FF2B5EF4-FFF2-40B4-BE49-F238E27FC236}">
                <a16:creationId xmlns:a16="http://schemas.microsoft.com/office/drawing/2014/main" id="{171FD67A-617A-EE15-7BEA-794C856C0A94}"/>
              </a:ext>
            </a:extLst>
          </p:cNvPr>
          <p:cNvSpPr txBox="1"/>
          <p:nvPr/>
        </p:nvSpPr>
        <p:spPr>
          <a:xfrm>
            <a:off x="7639783" y="3468807"/>
            <a:ext cx="1169371" cy="289441"/>
          </a:xfrm>
          <a:prstGeom prst="roundRect">
            <a:avLst/>
          </a:prstGeom>
          <a:no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银行代客售汇</a:t>
            </a:r>
          </a:p>
        </p:txBody>
      </p:sp>
      <p:sp>
        <p:nvSpPr>
          <p:cNvPr id="388" name="TextBox 387">
            <a:extLst>
              <a:ext uri="{FF2B5EF4-FFF2-40B4-BE49-F238E27FC236}">
                <a16:creationId xmlns:a16="http://schemas.microsoft.com/office/drawing/2014/main" id="{2A0A15C1-EC61-E1E2-07CB-62E9610E4260}"/>
              </a:ext>
            </a:extLst>
          </p:cNvPr>
          <p:cNvSpPr txBox="1"/>
          <p:nvPr/>
        </p:nvSpPr>
        <p:spPr>
          <a:xfrm>
            <a:off x="7634558" y="3863554"/>
            <a:ext cx="1169371" cy="289441"/>
          </a:xfrm>
          <a:prstGeom prst="roundRect">
            <a:avLst/>
          </a:prstGeom>
          <a:no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银行自身售汇</a:t>
            </a:r>
          </a:p>
        </p:txBody>
      </p:sp>
      <p:cxnSp>
        <p:nvCxnSpPr>
          <p:cNvPr id="405" name="Straight Arrow Connector 404">
            <a:extLst>
              <a:ext uri="{FF2B5EF4-FFF2-40B4-BE49-F238E27FC236}">
                <a16:creationId xmlns:a16="http://schemas.microsoft.com/office/drawing/2014/main" id="{B49E7822-C22D-D2FD-7A01-F41FD747060D}"/>
              </a:ext>
            </a:extLst>
          </p:cNvPr>
          <p:cNvCxnSpPr>
            <a:cxnSpLocks/>
            <a:stCxn id="142" idx="3"/>
            <a:endCxn id="221" idx="1"/>
          </p:cNvCxnSpPr>
          <p:nvPr/>
        </p:nvCxnSpPr>
        <p:spPr>
          <a:xfrm flipV="1">
            <a:off x="6281569" y="2825534"/>
            <a:ext cx="386675" cy="572"/>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Connector: Elbow 413">
            <a:extLst>
              <a:ext uri="{FF2B5EF4-FFF2-40B4-BE49-F238E27FC236}">
                <a16:creationId xmlns:a16="http://schemas.microsoft.com/office/drawing/2014/main" id="{EA9BEC75-5967-68E9-7649-EE3822B18CCF}"/>
              </a:ext>
            </a:extLst>
          </p:cNvPr>
          <p:cNvCxnSpPr>
            <a:cxnSpLocks/>
            <a:stCxn id="221" idx="3"/>
            <a:endCxn id="388" idx="2"/>
          </p:cNvCxnSpPr>
          <p:nvPr/>
        </p:nvCxnSpPr>
        <p:spPr>
          <a:xfrm>
            <a:off x="7669920" y="2825534"/>
            <a:ext cx="549324" cy="1327461"/>
          </a:xfrm>
          <a:prstGeom prst="bentConnector4">
            <a:avLst>
              <a:gd name="adj1" fmla="val 223888"/>
              <a:gd name="adj2" fmla="val 117221"/>
            </a:avLst>
          </a:prstGeom>
          <a:ln w="9525">
            <a:prstDash val="dash"/>
            <a:tailEnd type="triangle"/>
          </a:ln>
        </p:spPr>
        <p:style>
          <a:lnRef idx="1">
            <a:schemeClr val="dk1"/>
          </a:lnRef>
          <a:fillRef idx="0">
            <a:schemeClr val="dk1"/>
          </a:fillRef>
          <a:effectRef idx="0">
            <a:schemeClr val="dk1"/>
          </a:effectRef>
          <a:fontRef idx="minor">
            <a:schemeClr val="tx1"/>
          </a:fontRef>
        </p:style>
      </p:cxnSp>
      <p:cxnSp>
        <p:nvCxnSpPr>
          <p:cNvPr id="420" name="Connector: Elbow 419">
            <a:extLst>
              <a:ext uri="{FF2B5EF4-FFF2-40B4-BE49-F238E27FC236}">
                <a16:creationId xmlns:a16="http://schemas.microsoft.com/office/drawing/2014/main" id="{E3FADFA6-25BC-6757-4A91-7B14F032ABDA}"/>
              </a:ext>
            </a:extLst>
          </p:cNvPr>
          <p:cNvCxnSpPr>
            <a:cxnSpLocks/>
            <a:stCxn id="221" idx="3"/>
            <a:endCxn id="387" idx="0"/>
          </p:cNvCxnSpPr>
          <p:nvPr/>
        </p:nvCxnSpPr>
        <p:spPr>
          <a:xfrm>
            <a:off x="7669920" y="2825534"/>
            <a:ext cx="554549" cy="643273"/>
          </a:xfrm>
          <a:prstGeom prst="bentConnector2">
            <a:avLst/>
          </a:prstGeom>
          <a:ln w="9525">
            <a:prstDash val="dash"/>
            <a:tailEnd type="triangle"/>
          </a:ln>
        </p:spPr>
        <p:style>
          <a:lnRef idx="1">
            <a:schemeClr val="dk1"/>
          </a:lnRef>
          <a:fillRef idx="0">
            <a:schemeClr val="dk1"/>
          </a:fillRef>
          <a:effectRef idx="0">
            <a:schemeClr val="dk1"/>
          </a:effectRef>
          <a:fontRef idx="minor">
            <a:schemeClr val="tx1"/>
          </a:fontRef>
        </p:style>
      </p:cxnSp>
      <p:cxnSp>
        <p:nvCxnSpPr>
          <p:cNvPr id="450" name="Connector: Elbow 449">
            <a:extLst>
              <a:ext uri="{FF2B5EF4-FFF2-40B4-BE49-F238E27FC236}">
                <a16:creationId xmlns:a16="http://schemas.microsoft.com/office/drawing/2014/main" id="{4D6ADB3E-9DBF-D7E4-9EB4-7BDF3CF27AE6}"/>
              </a:ext>
            </a:extLst>
          </p:cNvPr>
          <p:cNvCxnSpPr>
            <a:cxnSpLocks/>
            <a:stCxn id="375" idx="3"/>
            <a:endCxn id="25" idx="2"/>
          </p:cNvCxnSpPr>
          <p:nvPr/>
        </p:nvCxnSpPr>
        <p:spPr>
          <a:xfrm flipV="1">
            <a:off x="6448403" y="1732920"/>
            <a:ext cx="1376232" cy="716710"/>
          </a:xfrm>
          <a:prstGeom prst="bentConnector2">
            <a:avLst/>
          </a:prstGeom>
          <a:ln w="9525">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91" name="Connector: Elbow 590">
            <a:extLst>
              <a:ext uri="{FF2B5EF4-FFF2-40B4-BE49-F238E27FC236}">
                <a16:creationId xmlns:a16="http://schemas.microsoft.com/office/drawing/2014/main" id="{E28F6471-1E5F-1356-BC76-138A7481F3CE}"/>
              </a:ext>
            </a:extLst>
          </p:cNvPr>
          <p:cNvCxnSpPr>
            <a:cxnSpLocks/>
            <a:stCxn id="375" idx="3"/>
            <a:endCxn id="22" idx="2"/>
          </p:cNvCxnSpPr>
          <p:nvPr/>
        </p:nvCxnSpPr>
        <p:spPr>
          <a:xfrm flipV="1">
            <a:off x="6448403" y="1736294"/>
            <a:ext cx="2451587" cy="713336"/>
          </a:xfrm>
          <a:prstGeom prst="bentConnector2">
            <a:avLst/>
          </a:prstGeom>
          <a:ln w="9525">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44" name="Connector: Elbow 643">
            <a:extLst>
              <a:ext uri="{FF2B5EF4-FFF2-40B4-BE49-F238E27FC236}">
                <a16:creationId xmlns:a16="http://schemas.microsoft.com/office/drawing/2014/main" id="{611FECF6-23D8-9E2B-F0CA-5B9EEA7C918C}"/>
              </a:ext>
            </a:extLst>
          </p:cNvPr>
          <p:cNvCxnSpPr>
            <a:cxnSpLocks/>
            <a:stCxn id="375" idx="3"/>
            <a:endCxn id="24" idx="2"/>
          </p:cNvCxnSpPr>
          <p:nvPr/>
        </p:nvCxnSpPr>
        <p:spPr>
          <a:xfrm flipV="1">
            <a:off x="6448403" y="1734043"/>
            <a:ext cx="3668627" cy="715587"/>
          </a:xfrm>
          <a:prstGeom prst="bentConnector2">
            <a:avLst/>
          </a:prstGeom>
          <a:ln w="9525">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51" name="Connector: Elbow 650">
            <a:extLst>
              <a:ext uri="{FF2B5EF4-FFF2-40B4-BE49-F238E27FC236}">
                <a16:creationId xmlns:a16="http://schemas.microsoft.com/office/drawing/2014/main" id="{3420C64C-95C5-05A8-B2C6-2BB1097A6B40}"/>
              </a:ext>
            </a:extLst>
          </p:cNvPr>
          <p:cNvCxnSpPr>
            <a:cxnSpLocks/>
            <a:stCxn id="374" idx="3"/>
            <a:endCxn id="24" idx="0"/>
          </p:cNvCxnSpPr>
          <p:nvPr/>
        </p:nvCxnSpPr>
        <p:spPr>
          <a:xfrm>
            <a:off x="6460201" y="1252635"/>
            <a:ext cx="3656829" cy="207769"/>
          </a:xfrm>
          <a:prstGeom prst="bentConnector2">
            <a:avLst/>
          </a:prstGeom>
          <a:ln w="9525">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48" name="Connector: Elbow 647">
            <a:extLst>
              <a:ext uri="{FF2B5EF4-FFF2-40B4-BE49-F238E27FC236}">
                <a16:creationId xmlns:a16="http://schemas.microsoft.com/office/drawing/2014/main" id="{577F19ED-7FE2-7FE6-A07C-A47DBC0C4A57}"/>
              </a:ext>
            </a:extLst>
          </p:cNvPr>
          <p:cNvCxnSpPr>
            <a:cxnSpLocks/>
            <a:stCxn id="375" idx="3"/>
            <a:endCxn id="23" idx="2"/>
          </p:cNvCxnSpPr>
          <p:nvPr/>
        </p:nvCxnSpPr>
        <p:spPr>
          <a:xfrm flipV="1">
            <a:off x="6448403" y="1729932"/>
            <a:ext cx="4885668" cy="719698"/>
          </a:xfrm>
          <a:prstGeom prst="bentConnector2">
            <a:avLst/>
          </a:prstGeom>
          <a:ln w="9525">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51" name="Connector: Elbow 750">
            <a:extLst>
              <a:ext uri="{FF2B5EF4-FFF2-40B4-BE49-F238E27FC236}">
                <a16:creationId xmlns:a16="http://schemas.microsoft.com/office/drawing/2014/main" id="{85EB43FA-2E29-1B7F-926F-0110D47561BE}"/>
              </a:ext>
            </a:extLst>
          </p:cNvPr>
          <p:cNvCxnSpPr>
            <a:cxnSpLocks/>
            <a:stCxn id="387" idx="1"/>
            <a:endCxn id="132" idx="0"/>
          </p:cNvCxnSpPr>
          <p:nvPr/>
        </p:nvCxnSpPr>
        <p:spPr>
          <a:xfrm rot="10800000" flipV="1">
            <a:off x="7390071" y="3613527"/>
            <a:ext cx="249712" cy="740473"/>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sp>
        <p:nvSpPr>
          <p:cNvPr id="809" name="Rectangle: Rounded Corners 808">
            <a:extLst>
              <a:ext uri="{FF2B5EF4-FFF2-40B4-BE49-F238E27FC236}">
                <a16:creationId xmlns:a16="http://schemas.microsoft.com/office/drawing/2014/main" id="{78DC74ED-F3D2-3AA3-52D1-A1F39DB0D529}"/>
              </a:ext>
            </a:extLst>
          </p:cNvPr>
          <p:cNvSpPr/>
          <p:nvPr/>
        </p:nvSpPr>
        <p:spPr>
          <a:xfrm>
            <a:off x="9337937" y="4578427"/>
            <a:ext cx="1441378" cy="298466"/>
          </a:xfrm>
          <a:prstGeom prst="roundRect">
            <a:avLst/>
          </a:prstGeom>
          <a:solidFill>
            <a:schemeClr val="accent1">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1200" dirty="0">
                <a:solidFill>
                  <a:schemeClr val="tx1"/>
                </a:solidFill>
                <a:latin typeface="楷体" panose="02010609060101010101" pitchFamily="49" charset="-122"/>
                <a:ea typeface="楷体" panose="02010609060101010101" pitchFamily="49" charset="-122"/>
              </a:rPr>
              <a:t>银行自身购汇用途</a:t>
            </a:r>
          </a:p>
        </p:txBody>
      </p:sp>
      <p:sp>
        <p:nvSpPr>
          <p:cNvPr id="822" name="TextBox 821">
            <a:extLst>
              <a:ext uri="{FF2B5EF4-FFF2-40B4-BE49-F238E27FC236}">
                <a16:creationId xmlns:a16="http://schemas.microsoft.com/office/drawing/2014/main" id="{23F42D88-F3A1-8F44-D851-3ED50F20ECF4}"/>
              </a:ext>
            </a:extLst>
          </p:cNvPr>
          <p:cNvSpPr txBox="1"/>
          <p:nvPr/>
        </p:nvSpPr>
        <p:spPr>
          <a:xfrm>
            <a:off x="7719746" y="2333411"/>
            <a:ext cx="1438364" cy="289441"/>
          </a:xfrm>
          <a:prstGeom prst="roundRect">
            <a:avLst/>
          </a:prstGeom>
          <a:solidFill>
            <a:schemeClr val="bg1"/>
          </a:solid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银行自营涉外付款</a:t>
            </a:r>
          </a:p>
        </p:txBody>
      </p:sp>
      <p:cxnSp>
        <p:nvCxnSpPr>
          <p:cNvPr id="826" name="Connector: Elbow 825">
            <a:extLst>
              <a:ext uri="{FF2B5EF4-FFF2-40B4-BE49-F238E27FC236}">
                <a16:creationId xmlns:a16="http://schemas.microsoft.com/office/drawing/2014/main" id="{1514BA28-2C5C-1E31-C0F5-6021E01944D9}"/>
              </a:ext>
            </a:extLst>
          </p:cNvPr>
          <p:cNvCxnSpPr>
            <a:cxnSpLocks/>
            <a:stCxn id="133" idx="1"/>
            <a:endCxn id="192" idx="1"/>
          </p:cNvCxnSpPr>
          <p:nvPr/>
        </p:nvCxnSpPr>
        <p:spPr>
          <a:xfrm rot="10800000" flipH="1" flipV="1">
            <a:off x="5388734" y="4014023"/>
            <a:ext cx="43093" cy="1192841"/>
          </a:xfrm>
          <a:prstGeom prst="bentConnector3">
            <a:avLst>
              <a:gd name="adj1" fmla="val -589014"/>
            </a:avLst>
          </a:prstGeom>
          <a:ln w="9525">
            <a:tailEnd type="triangle"/>
          </a:ln>
        </p:spPr>
        <p:style>
          <a:lnRef idx="1">
            <a:schemeClr val="dk1"/>
          </a:lnRef>
          <a:fillRef idx="0">
            <a:schemeClr val="dk1"/>
          </a:fillRef>
          <a:effectRef idx="0">
            <a:schemeClr val="dk1"/>
          </a:effectRef>
          <a:fontRef idx="minor">
            <a:schemeClr val="tx1"/>
          </a:fontRef>
        </p:style>
      </p:cxnSp>
      <p:cxnSp>
        <p:nvCxnSpPr>
          <p:cNvPr id="841" name="Connector: Elbow 840">
            <a:extLst>
              <a:ext uri="{FF2B5EF4-FFF2-40B4-BE49-F238E27FC236}">
                <a16:creationId xmlns:a16="http://schemas.microsoft.com/office/drawing/2014/main" id="{5B90CD0C-79B3-E325-6515-507EFF66C6D9}"/>
              </a:ext>
            </a:extLst>
          </p:cNvPr>
          <p:cNvCxnSpPr>
            <a:cxnSpLocks/>
            <a:stCxn id="374" idx="3"/>
            <a:endCxn id="23" idx="0"/>
          </p:cNvCxnSpPr>
          <p:nvPr/>
        </p:nvCxnSpPr>
        <p:spPr>
          <a:xfrm>
            <a:off x="6460201" y="1252635"/>
            <a:ext cx="4873870" cy="203248"/>
          </a:xfrm>
          <a:prstGeom prst="bentConnector2">
            <a:avLst/>
          </a:prstGeom>
          <a:ln w="9525">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sp>
        <p:nvSpPr>
          <p:cNvPr id="844" name="TextBox 843">
            <a:extLst>
              <a:ext uri="{FF2B5EF4-FFF2-40B4-BE49-F238E27FC236}">
                <a16:creationId xmlns:a16="http://schemas.microsoft.com/office/drawing/2014/main" id="{D936ABD4-099D-40AF-0E1B-B127C2514314}"/>
              </a:ext>
            </a:extLst>
          </p:cNvPr>
          <p:cNvSpPr txBox="1"/>
          <p:nvPr/>
        </p:nvSpPr>
        <p:spPr>
          <a:xfrm>
            <a:off x="7727867" y="1080109"/>
            <a:ext cx="1441378" cy="289441"/>
          </a:xfrm>
          <a:prstGeom prst="roundRect">
            <a:avLst/>
          </a:prstGeom>
          <a:solidFill>
            <a:schemeClr val="bg1"/>
          </a:solid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银行代客涉外付款</a:t>
            </a:r>
          </a:p>
        </p:txBody>
      </p:sp>
      <p:sp>
        <p:nvSpPr>
          <p:cNvPr id="788" name="TextBox 787">
            <a:extLst>
              <a:ext uri="{FF2B5EF4-FFF2-40B4-BE49-F238E27FC236}">
                <a16:creationId xmlns:a16="http://schemas.microsoft.com/office/drawing/2014/main" id="{3CEFD1DE-D695-8ED7-FB6E-FCF8DC06BB04}"/>
              </a:ext>
            </a:extLst>
          </p:cNvPr>
          <p:cNvSpPr txBox="1"/>
          <p:nvPr/>
        </p:nvSpPr>
        <p:spPr>
          <a:xfrm>
            <a:off x="9350923" y="3437653"/>
            <a:ext cx="1441378" cy="289441"/>
          </a:xfrm>
          <a:prstGeom prst="roundRect">
            <a:avLst/>
          </a:prstGeom>
          <a:solidFill>
            <a:schemeClr val="bg1"/>
          </a:solid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银行代客涉外付款</a:t>
            </a:r>
          </a:p>
        </p:txBody>
      </p:sp>
      <p:cxnSp>
        <p:nvCxnSpPr>
          <p:cNvPr id="924" name="Connector: Elbow 923">
            <a:extLst>
              <a:ext uri="{FF2B5EF4-FFF2-40B4-BE49-F238E27FC236}">
                <a16:creationId xmlns:a16="http://schemas.microsoft.com/office/drawing/2014/main" id="{476C5EEF-8156-6914-DDFF-56B03F44AB11}"/>
              </a:ext>
            </a:extLst>
          </p:cNvPr>
          <p:cNvCxnSpPr>
            <a:cxnSpLocks/>
            <a:stCxn id="388" idx="3"/>
            <a:endCxn id="809" idx="0"/>
          </p:cNvCxnSpPr>
          <p:nvPr/>
        </p:nvCxnSpPr>
        <p:spPr>
          <a:xfrm>
            <a:off x="8803929" y="4008275"/>
            <a:ext cx="1254697" cy="570152"/>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sp>
        <p:nvSpPr>
          <p:cNvPr id="810" name="TextBox 809">
            <a:extLst>
              <a:ext uri="{FF2B5EF4-FFF2-40B4-BE49-F238E27FC236}">
                <a16:creationId xmlns:a16="http://schemas.microsoft.com/office/drawing/2014/main" id="{718CA963-9493-E89E-2F32-C54A38135113}"/>
              </a:ext>
            </a:extLst>
          </p:cNvPr>
          <p:cNvSpPr txBox="1"/>
          <p:nvPr/>
        </p:nvSpPr>
        <p:spPr>
          <a:xfrm>
            <a:off x="9357194" y="3863552"/>
            <a:ext cx="1441378" cy="289441"/>
          </a:xfrm>
          <a:prstGeom prst="roundRect">
            <a:avLst/>
          </a:prstGeom>
          <a:solidFill>
            <a:schemeClr val="bg1"/>
          </a:solidFill>
          <a:ln>
            <a:solidFill>
              <a:schemeClr val="tx1"/>
            </a:solidFill>
            <a:prstDash val="dash"/>
          </a:ln>
        </p:spPr>
        <p:txBody>
          <a:bodyPr wrap="square" rtlCol="0">
            <a:spAutoFit/>
          </a:bodyPr>
          <a:lstStyle/>
          <a:p>
            <a:pPr algn="ctr"/>
            <a:r>
              <a:rPr lang="zh-CN" altLang="en-US" sz="1100" dirty="0">
                <a:latin typeface="楷体" panose="02010609060101010101" pitchFamily="49" charset="-122"/>
                <a:ea typeface="楷体" panose="02010609060101010101" pitchFamily="49" charset="-122"/>
              </a:rPr>
              <a:t>银行自营涉外付款</a:t>
            </a:r>
          </a:p>
        </p:txBody>
      </p:sp>
      <p:sp>
        <p:nvSpPr>
          <p:cNvPr id="929" name="TextBox 928">
            <a:extLst>
              <a:ext uri="{FF2B5EF4-FFF2-40B4-BE49-F238E27FC236}">
                <a16:creationId xmlns:a16="http://schemas.microsoft.com/office/drawing/2014/main" id="{A587F073-6D20-5BDD-8A22-106C18839B2A}"/>
              </a:ext>
            </a:extLst>
          </p:cNvPr>
          <p:cNvSpPr txBox="1"/>
          <p:nvPr/>
        </p:nvSpPr>
        <p:spPr>
          <a:xfrm>
            <a:off x="675362" y="2717525"/>
            <a:ext cx="1222328" cy="276999"/>
          </a:xfrm>
          <a:prstGeom prst="rect">
            <a:avLst/>
          </a:prstGeom>
          <a:noFill/>
        </p:spPr>
        <p:txBody>
          <a:bodyPr wrap="square" rtlCol="0">
            <a:spAutoFit/>
          </a:bodyPr>
          <a:lstStyle/>
          <a:p>
            <a:pPr algn="ctr"/>
            <a:r>
              <a:rPr lang="zh-CN" altLang="en-US" sz="1200" b="1" dirty="0">
                <a:latin typeface="楷体" panose="02010609060101010101" pitchFamily="49" charset="-122"/>
                <a:ea typeface="楷体" panose="02010609060101010101" pitchFamily="49" charset="-122"/>
              </a:rPr>
              <a:t>离岸美元市场</a:t>
            </a:r>
          </a:p>
        </p:txBody>
      </p:sp>
      <p:sp>
        <p:nvSpPr>
          <p:cNvPr id="967" name="TextBox 966">
            <a:extLst>
              <a:ext uri="{FF2B5EF4-FFF2-40B4-BE49-F238E27FC236}">
                <a16:creationId xmlns:a16="http://schemas.microsoft.com/office/drawing/2014/main" id="{A8A70B06-C9CF-DD41-EDDE-A1294AD82A19}"/>
              </a:ext>
            </a:extLst>
          </p:cNvPr>
          <p:cNvSpPr txBox="1"/>
          <p:nvPr/>
        </p:nvSpPr>
        <p:spPr>
          <a:xfrm>
            <a:off x="2415364" y="1595910"/>
            <a:ext cx="396262"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①</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1" name="TextBox 970">
            <a:extLst>
              <a:ext uri="{FF2B5EF4-FFF2-40B4-BE49-F238E27FC236}">
                <a16:creationId xmlns:a16="http://schemas.microsoft.com/office/drawing/2014/main" id="{DD11E3ED-D27F-4065-09C9-2FB22EE570C3}"/>
              </a:ext>
            </a:extLst>
          </p:cNvPr>
          <p:cNvSpPr txBox="1"/>
          <p:nvPr/>
        </p:nvSpPr>
        <p:spPr>
          <a:xfrm>
            <a:off x="263264" y="4351140"/>
            <a:ext cx="4687275" cy="1600438"/>
          </a:xfrm>
          <a:prstGeom prst="rect">
            <a:avLst/>
          </a:prstGeom>
          <a:noFill/>
        </p:spPr>
        <p:txBody>
          <a:bodyPr wrap="square">
            <a:spAutoFit/>
          </a:bodyPr>
          <a:lstStyle/>
          <a:p>
            <a:r>
              <a:rPr lang="zh-CN" altLang="en-US" sz="1400" b="1" dirty="0">
                <a:latin typeface="楷体" panose="02010609060101010101" pitchFamily="49" charset="-122"/>
                <a:ea typeface="楷体" panose="02010609060101010101" pitchFamily="49" charset="-122"/>
              </a:rPr>
              <a:t>统计数据</a:t>
            </a:r>
            <a:endParaRPr lang="en-US" altLang="zh-CN" sz="1400" b="1"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①：银行代客涉外收付款：使用美元收支数据，月度频率</a:t>
            </a:r>
            <a:endParaRPr lang="en-US" altLang="zh-CN"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②：银行自营涉外收付款：无</a:t>
            </a:r>
            <a:endParaRPr lang="en-US" altLang="zh-CN"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③：银行代客结售汇：月度频率</a:t>
            </a:r>
            <a:endParaRPr lang="en-US" altLang="zh-CN"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④：银行自身结售汇：月度频率</a:t>
            </a:r>
            <a:endParaRPr lang="en-US" altLang="zh-CN"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⑤：商业银行外汇占款：</a:t>
            </a:r>
            <a:r>
              <a:rPr lang="en-US" altLang="zh-CN" sz="1400" dirty="0">
                <a:latin typeface="楷体" panose="02010609060101010101" pitchFamily="49" charset="-122"/>
                <a:ea typeface="楷体" panose="02010609060101010101" pitchFamily="49" charset="-122"/>
              </a:rPr>
              <a:t>……</a:t>
            </a:r>
          </a:p>
          <a:p>
            <a:r>
              <a:rPr lang="zh-CN" altLang="en-US" sz="1400" dirty="0">
                <a:latin typeface="楷体" panose="02010609060101010101" pitchFamily="49" charset="-122"/>
                <a:ea typeface="楷体" panose="02010609060101010101" pitchFamily="49" charset="-122"/>
              </a:rPr>
              <a:t>⑥：外汇存款：</a:t>
            </a:r>
            <a:r>
              <a:rPr lang="en-US" altLang="zh-CN" sz="1400" dirty="0">
                <a:latin typeface="楷体" panose="02010609060101010101" pitchFamily="49" charset="-122"/>
                <a:ea typeface="楷体" panose="02010609060101010101" pitchFamily="49" charset="-122"/>
              </a:rPr>
              <a:t>……</a:t>
            </a:r>
          </a:p>
        </p:txBody>
      </p:sp>
      <p:sp>
        <p:nvSpPr>
          <p:cNvPr id="972" name="TextBox 971">
            <a:extLst>
              <a:ext uri="{FF2B5EF4-FFF2-40B4-BE49-F238E27FC236}">
                <a16:creationId xmlns:a16="http://schemas.microsoft.com/office/drawing/2014/main" id="{E5B292D5-3152-7D3D-C35A-D2178DCD5E35}"/>
              </a:ext>
            </a:extLst>
          </p:cNvPr>
          <p:cNvSpPr txBox="1"/>
          <p:nvPr/>
        </p:nvSpPr>
        <p:spPr>
          <a:xfrm>
            <a:off x="2413909" y="3145717"/>
            <a:ext cx="396262"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②</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3" name="TextBox 972">
            <a:extLst>
              <a:ext uri="{FF2B5EF4-FFF2-40B4-BE49-F238E27FC236}">
                <a16:creationId xmlns:a16="http://schemas.microsoft.com/office/drawing/2014/main" id="{CF77820E-3E5A-AC7B-EF2B-EA46F63EEA42}"/>
              </a:ext>
            </a:extLst>
          </p:cNvPr>
          <p:cNvSpPr txBox="1"/>
          <p:nvPr/>
        </p:nvSpPr>
        <p:spPr>
          <a:xfrm>
            <a:off x="3440643" y="2211087"/>
            <a:ext cx="396262"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③</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4" name="TextBox 973">
            <a:extLst>
              <a:ext uri="{FF2B5EF4-FFF2-40B4-BE49-F238E27FC236}">
                <a16:creationId xmlns:a16="http://schemas.microsoft.com/office/drawing/2014/main" id="{37618899-2692-FB5D-5026-A016951F1991}"/>
              </a:ext>
            </a:extLst>
          </p:cNvPr>
          <p:cNvSpPr txBox="1"/>
          <p:nvPr/>
        </p:nvSpPr>
        <p:spPr>
          <a:xfrm>
            <a:off x="3437393" y="2644080"/>
            <a:ext cx="396262"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④</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5" name="TextBox 974">
            <a:extLst>
              <a:ext uri="{FF2B5EF4-FFF2-40B4-BE49-F238E27FC236}">
                <a16:creationId xmlns:a16="http://schemas.microsoft.com/office/drawing/2014/main" id="{E2738AEE-A22F-D17E-F8CB-C01C6EDFAFC7}"/>
              </a:ext>
            </a:extLst>
          </p:cNvPr>
          <p:cNvSpPr txBox="1"/>
          <p:nvPr/>
        </p:nvSpPr>
        <p:spPr>
          <a:xfrm>
            <a:off x="7589295" y="861307"/>
            <a:ext cx="404278"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①</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b</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6" name="TextBox 975">
            <a:extLst>
              <a:ext uri="{FF2B5EF4-FFF2-40B4-BE49-F238E27FC236}">
                <a16:creationId xmlns:a16="http://schemas.microsoft.com/office/drawing/2014/main" id="{247EFA9B-FA3E-97B7-2F75-737660BCA872}"/>
              </a:ext>
            </a:extLst>
          </p:cNvPr>
          <p:cNvSpPr txBox="1"/>
          <p:nvPr/>
        </p:nvSpPr>
        <p:spPr>
          <a:xfrm>
            <a:off x="9161128" y="3253878"/>
            <a:ext cx="404278"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①</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b</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7" name="TextBox 976">
            <a:extLst>
              <a:ext uri="{FF2B5EF4-FFF2-40B4-BE49-F238E27FC236}">
                <a16:creationId xmlns:a16="http://schemas.microsoft.com/office/drawing/2014/main" id="{948A998B-F402-3023-1699-5B02AAE4D99E}"/>
              </a:ext>
            </a:extLst>
          </p:cNvPr>
          <p:cNvSpPr txBox="1"/>
          <p:nvPr/>
        </p:nvSpPr>
        <p:spPr>
          <a:xfrm>
            <a:off x="7469685" y="2130962"/>
            <a:ext cx="404278"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②</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b</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79" name="TextBox 978">
            <a:extLst>
              <a:ext uri="{FF2B5EF4-FFF2-40B4-BE49-F238E27FC236}">
                <a16:creationId xmlns:a16="http://schemas.microsoft.com/office/drawing/2014/main" id="{ABDB7EA0-8039-F518-8B8A-AE7D999B8E68}"/>
              </a:ext>
            </a:extLst>
          </p:cNvPr>
          <p:cNvSpPr txBox="1"/>
          <p:nvPr/>
        </p:nvSpPr>
        <p:spPr>
          <a:xfrm>
            <a:off x="9169245" y="3699263"/>
            <a:ext cx="404278"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②</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b</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80" name="TextBox 979">
            <a:extLst>
              <a:ext uri="{FF2B5EF4-FFF2-40B4-BE49-F238E27FC236}">
                <a16:creationId xmlns:a16="http://schemas.microsoft.com/office/drawing/2014/main" id="{369C8A18-B195-4A4A-CFBA-229DBAC218E6}"/>
              </a:ext>
            </a:extLst>
          </p:cNvPr>
          <p:cNvSpPr txBox="1"/>
          <p:nvPr/>
        </p:nvSpPr>
        <p:spPr>
          <a:xfrm>
            <a:off x="7446644" y="3286521"/>
            <a:ext cx="404278"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③</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b</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81" name="TextBox 980">
            <a:extLst>
              <a:ext uri="{FF2B5EF4-FFF2-40B4-BE49-F238E27FC236}">
                <a16:creationId xmlns:a16="http://schemas.microsoft.com/office/drawing/2014/main" id="{8554FA8D-5C0B-80BC-86A6-6E5209A0BE1D}"/>
              </a:ext>
            </a:extLst>
          </p:cNvPr>
          <p:cNvSpPr txBox="1"/>
          <p:nvPr/>
        </p:nvSpPr>
        <p:spPr>
          <a:xfrm>
            <a:off x="7447456" y="3683729"/>
            <a:ext cx="404278"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④</a:t>
            </a:r>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b</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82" name="TextBox 981">
            <a:extLst>
              <a:ext uri="{FF2B5EF4-FFF2-40B4-BE49-F238E27FC236}">
                <a16:creationId xmlns:a16="http://schemas.microsoft.com/office/drawing/2014/main" id="{29638183-3273-0DB1-CBCD-C477AAE5E415}"/>
              </a:ext>
            </a:extLst>
          </p:cNvPr>
          <p:cNvSpPr txBox="1"/>
          <p:nvPr/>
        </p:nvSpPr>
        <p:spPr>
          <a:xfrm>
            <a:off x="5208197" y="2459954"/>
            <a:ext cx="325730" cy="261610"/>
          </a:xfrm>
          <a:prstGeom prst="rect">
            <a:avLst/>
          </a:prstGeom>
          <a:noFill/>
        </p:spPr>
        <p:txBody>
          <a:bodyPr wrap="none" rtlCol="0">
            <a:spAutoFit/>
          </a:bodyPr>
          <a:lstStyle/>
          <a:p>
            <a:r>
              <a:rPr lang="zh-CN" altLang="en-US" sz="1100" b="1" dirty="0">
                <a:solidFill>
                  <a:srgbClr val="C00000"/>
                </a:solidFill>
                <a:latin typeface="Times New Roman" panose="02020603050405020304" pitchFamily="18" charset="0"/>
                <a:cs typeface="Times New Roman" panose="02020603050405020304" pitchFamily="18" charset="0"/>
              </a:rPr>
              <a:t>⑤</a:t>
            </a:r>
          </a:p>
        </p:txBody>
      </p:sp>
      <p:cxnSp>
        <p:nvCxnSpPr>
          <p:cNvPr id="984" name="Connector: Elbow 983">
            <a:extLst>
              <a:ext uri="{FF2B5EF4-FFF2-40B4-BE49-F238E27FC236}">
                <a16:creationId xmlns:a16="http://schemas.microsoft.com/office/drawing/2014/main" id="{23A45480-ACCE-886C-6F6E-DB1848274F0D}"/>
              </a:ext>
            </a:extLst>
          </p:cNvPr>
          <p:cNvCxnSpPr>
            <a:cxnSpLocks/>
            <a:stCxn id="14" idx="1"/>
            <a:endCxn id="103" idx="0"/>
          </p:cNvCxnSpPr>
          <p:nvPr/>
        </p:nvCxnSpPr>
        <p:spPr>
          <a:xfrm rot="10800000" flipH="1">
            <a:off x="502677" y="1830510"/>
            <a:ext cx="2407369" cy="2007477"/>
          </a:xfrm>
          <a:prstGeom prst="bentConnector4">
            <a:avLst>
              <a:gd name="adj1" fmla="val -9496"/>
              <a:gd name="adj2" fmla="val 119861"/>
            </a:avLst>
          </a:prstGeom>
          <a:ln w="9525">
            <a:tailEnd type="triangle"/>
          </a:ln>
        </p:spPr>
        <p:style>
          <a:lnRef idx="1">
            <a:schemeClr val="dk1"/>
          </a:lnRef>
          <a:fillRef idx="0">
            <a:schemeClr val="dk1"/>
          </a:fillRef>
          <a:effectRef idx="0">
            <a:schemeClr val="dk1"/>
          </a:effectRef>
          <a:fontRef idx="minor">
            <a:schemeClr val="tx1"/>
          </a:fontRef>
        </p:style>
      </p:cxnSp>
      <p:sp>
        <p:nvSpPr>
          <p:cNvPr id="997" name="TextBox 996">
            <a:extLst>
              <a:ext uri="{FF2B5EF4-FFF2-40B4-BE49-F238E27FC236}">
                <a16:creationId xmlns:a16="http://schemas.microsoft.com/office/drawing/2014/main" id="{90F8C471-AF02-D95D-4A30-B5B70973A3B0}"/>
              </a:ext>
            </a:extLst>
          </p:cNvPr>
          <p:cNvSpPr txBox="1"/>
          <p:nvPr/>
        </p:nvSpPr>
        <p:spPr>
          <a:xfrm>
            <a:off x="5231437" y="1773107"/>
            <a:ext cx="325730" cy="261610"/>
          </a:xfrm>
          <a:prstGeom prst="rect">
            <a:avLst/>
          </a:prstGeom>
          <a:noFill/>
        </p:spPr>
        <p:txBody>
          <a:bodyPr wrap="none" rtlCol="0">
            <a:spAutoFit/>
          </a:bodyPr>
          <a:lstStyle/>
          <a:p>
            <a:r>
              <a:rPr lang="zh-CN" altLang="en-US" sz="1100" b="1" dirty="0">
                <a:solidFill>
                  <a:srgbClr val="C00000"/>
                </a:solidFill>
                <a:latin typeface="Times New Roman" panose="02020603050405020304" pitchFamily="18" charset="0"/>
                <a:cs typeface="Times New Roman" panose="02020603050405020304" pitchFamily="18" charset="0"/>
              </a:rPr>
              <a:t>⑥</a:t>
            </a:r>
          </a:p>
        </p:txBody>
      </p:sp>
      <p:sp>
        <p:nvSpPr>
          <p:cNvPr id="1002" name="TextBox 1001">
            <a:extLst>
              <a:ext uri="{FF2B5EF4-FFF2-40B4-BE49-F238E27FC236}">
                <a16:creationId xmlns:a16="http://schemas.microsoft.com/office/drawing/2014/main" id="{03623035-9066-2BBE-4E88-C484E7715B40}"/>
              </a:ext>
            </a:extLst>
          </p:cNvPr>
          <p:cNvSpPr txBox="1"/>
          <p:nvPr/>
        </p:nvSpPr>
        <p:spPr>
          <a:xfrm>
            <a:off x="29500" y="6191948"/>
            <a:ext cx="12857258" cy="1384995"/>
          </a:xfrm>
          <a:prstGeom prst="rect">
            <a:avLst/>
          </a:prstGeom>
          <a:noFill/>
        </p:spPr>
        <p:txBody>
          <a:bodyPr wrap="square" rtlCol="0">
            <a:spAutoFit/>
          </a:bodyPr>
          <a:lstStyle/>
          <a:p>
            <a:r>
              <a:rPr lang="zh-CN" altLang="en-US" sz="1400" b="1" dirty="0">
                <a:latin typeface="楷体" panose="02010609060101010101" pitchFamily="49" charset="-122"/>
                <a:ea typeface="楷体" panose="02010609060101010101" pitchFamily="49" charset="-122"/>
              </a:rPr>
              <a:t>境内美元资金池</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银行间美元资金池</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央行持有美元资金</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企业自持现金（可忽略）</a:t>
            </a:r>
            <a:endParaRPr lang="en-US" altLang="zh-CN" sz="1400" dirty="0">
              <a:latin typeface="楷体" panose="02010609060101010101" pitchFamily="49" charset="-122"/>
              <a:ea typeface="楷体" panose="02010609060101010101" pitchFamily="49" charset="-122"/>
            </a:endParaRPr>
          </a:p>
          <a:p>
            <a:r>
              <a:rPr lang="zh-CN" altLang="en-US" sz="1400" b="1" dirty="0">
                <a:latin typeface="楷体" panose="02010609060101010101" pitchFamily="49" charset="-122"/>
                <a:ea typeface="楷体" panose="02010609060101010101" pitchFamily="49" charset="-122"/>
              </a:rPr>
              <a:t>流量数据测算：</a:t>
            </a:r>
            <a:endParaRPr lang="en-US" altLang="zh-CN" sz="1400" b="1"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银行间美元资金池净流入</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银行代客涉外收款</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①</a:t>
            </a:r>
            <a:r>
              <a:rPr lang="en-US" altLang="zh-CN" sz="1400" dirty="0">
                <a:latin typeface="楷体" panose="02010609060101010101" pitchFamily="49" charset="-122"/>
                <a:ea typeface="楷体" panose="02010609060101010101" pitchFamily="49" charset="-122"/>
              </a:rPr>
              <a:t>a)+</a:t>
            </a:r>
            <a:r>
              <a:rPr lang="zh-CN" altLang="en-US" sz="1400" dirty="0">
                <a:latin typeface="楷体" panose="02010609060101010101" pitchFamily="49" charset="-122"/>
                <a:ea typeface="楷体" panose="02010609060101010101" pitchFamily="49" charset="-122"/>
              </a:rPr>
              <a:t>银行自身结汇（④</a:t>
            </a:r>
            <a:r>
              <a:rPr lang="en-US" altLang="zh-CN" sz="1400" dirty="0">
                <a:latin typeface="楷体" panose="02010609060101010101" pitchFamily="49" charset="-122"/>
                <a:ea typeface="楷体" panose="02010609060101010101" pitchFamily="49" charset="-122"/>
              </a:rPr>
              <a:t>a</a:t>
            </a: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a:t>
            </a:r>
            <a:r>
              <a:rPr lang="zh-CN" altLang="en-US" sz="1400" dirty="0">
                <a:highlight>
                  <a:srgbClr val="FFFF00"/>
                </a:highlight>
                <a:latin typeface="楷体" panose="02010609060101010101" pitchFamily="49" charset="-122"/>
                <a:ea typeface="楷体" panose="02010609060101010101" pitchFamily="49" charset="-122"/>
              </a:rPr>
              <a:t>银行自营涉外收款（②</a:t>
            </a:r>
            <a:r>
              <a:rPr lang="en-US" altLang="zh-CN" sz="1400" dirty="0">
                <a:highlight>
                  <a:srgbClr val="FFFF00"/>
                </a:highlight>
                <a:latin typeface="楷体" panose="02010609060101010101" pitchFamily="49" charset="-122"/>
                <a:ea typeface="楷体" panose="02010609060101010101" pitchFamily="49" charset="-122"/>
              </a:rPr>
              <a:t>a</a:t>
            </a:r>
            <a:r>
              <a:rPr lang="zh-CN" altLang="en-US" sz="1400" dirty="0">
                <a:highlight>
                  <a:srgbClr val="FFFF00"/>
                </a:highlight>
                <a:latin typeface="楷体" panose="02010609060101010101" pitchFamily="49" charset="-122"/>
                <a:ea typeface="楷体" panose="02010609060101010101" pitchFamily="49" charset="-122"/>
              </a:rPr>
              <a:t>） </a:t>
            </a:r>
            <a:r>
              <a:rPr lang="en-US" altLang="zh-CN" sz="1400" dirty="0">
                <a:highlight>
                  <a:srgbClr val="FFFF00"/>
                </a:highlight>
                <a:latin typeface="楷体" panose="02010609060101010101" pitchFamily="49" charset="-122"/>
                <a:ea typeface="楷体" panose="02010609060101010101" pitchFamily="49" charset="-122"/>
              </a:rPr>
              <a:t>*</a:t>
            </a:r>
            <a:r>
              <a:rPr lang="zh-CN" altLang="en-US" sz="1400" dirty="0">
                <a:highlight>
                  <a:srgbClr val="FFFF00"/>
                </a:highlight>
                <a:latin typeface="楷体" panose="02010609060101010101" pitchFamily="49" charset="-122"/>
                <a:ea typeface="楷体" panose="02010609060101010101" pitchFamily="49" charset="-122"/>
              </a:rPr>
              <a:t>未结汇</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银行代客涉外付款</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①</a:t>
            </a:r>
            <a:r>
              <a:rPr lang="en-US" altLang="zh-CN" sz="1400" dirty="0">
                <a:latin typeface="楷体" panose="02010609060101010101" pitchFamily="49" charset="-122"/>
                <a:ea typeface="楷体" panose="02010609060101010101" pitchFamily="49" charset="-122"/>
              </a:rPr>
              <a:t>b</a:t>
            </a: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银行自营售汇</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④</a:t>
            </a:r>
            <a:r>
              <a:rPr lang="en-US" altLang="zh-CN" sz="1400" dirty="0">
                <a:latin typeface="楷体" panose="02010609060101010101" pitchFamily="49" charset="-122"/>
                <a:ea typeface="楷体" panose="02010609060101010101" pitchFamily="49" charset="-122"/>
              </a:rPr>
              <a:t>b</a:t>
            </a:r>
            <a:r>
              <a:rPr lang="zh-CN" altLang="en-US" sz="1400" dirty="0">
                <a:latin typeface="楷体" panose="02010609060101010101" pitchFamily="49" charset="-122"/>
                <a:ea typeface="楷体" panose="02010609060101010101" pitchFamily="49" charset="-122"/>
              </a:rPr>
              <a:t>） </a:t>
            </a:r>
            <a:r>
              <a:rPr lang="en-US" altLang="zh-CN" sz="1400" dirty="0">
                <a:latin typeface="楷体" panose="02010609060101010101" pitchFamily="49" charset="-122"/>
                <a:ea typeface="楷体" panose="02010609060101010101" pitchFamily="49" charset="-122"/>
              </a:rPr>
              <a:t>-</a:t>
            </a:r>
            <a:r>
              <a:rPr lang="zh-CN" altLang="en-US" sz="1400" dirty="0">
                <a:highlight>
                  <a:srgbClr val="FFFF00"/>
                </a:highlight>
                <a:latin typeface="楷体" panose="02010609060101010101" pitchFamily="49" charset="-122"/>
                <a:ea typeface="楷体" panose="02010609060101010101" pitchFamily="49" charset="-122"/>
              </a:rPr>
              <a:t>（外币贷款</a:t>
            </a:r>
            <a:r>
              <a:rPr lang="en-US" altLang="zh-CN" sz="1400" dirty="0">
                <a:highlight>
                  <a:srgbClr val="FFFF00"/>
                </a:highlight>
                <a:latin typeface="楷体" panose="02010609060101010101" pitchFamily="49" charset="-122"/>
                <a:ea typeface="楷体" panose="02010609060101010101" pitchFamily="49" charset="-122"/>
              </a:rPr>
              <a:t>+</a:t>
            </a:r>
            <a:r>
              <a:rPr lang="zh-CN" altLang="en-US" sz="1400" dirty="0">
                <a:highlight>
                  <a:srgbClr val="FFFF00"/>
                </a:highlight>
                <a:latin typeface="楷体" panose="02010609060101010101" pitchFamily="49" charset="-122"/>
                <a:ea typeface="楷体" panose="02010609060101010101" pitchFamily="49" charset="-122"/>
              </a:rPr>
              <a:t>境外同业拆出</a:t>
            </a:r>
            <a:r>
              <a:rPr lang="en-US" altLang="zh-CN" sz="1400" dirty="0">
                <a:highlight>
                  <a:srgbClr val="FFFF00"/>
                </a:highlight>
                <a:latin typeface="楷体" panose="02010609060101010101" pitchFamily="49" charset="-122"/>
                <a:ea typeface="楷体" panose="02010609060101010101" pitchFamily="49" charset="-122"/>
              </a:rPr>
              <a:t>+</a:t>
            </a:r>
            <a:r>
              <a:rPr lang="zh-CN" altLang="en-US" sz="1400" dirty="0">
                <a:highlight>
                  <a:srgbClr val="FFFF00"/>
                </a:highlight>
                <a:latin typeface="楷体" panose="02010609060101010101" pitchFamily="49" charset="-122"/>
                <a:ea typeface="楷体" panose="02010609060101010101" pitchFamily="49" charset="-122"/>
              </a:rPr>
              <a:t>对外直接投资</a:t>
            </a:r>
            <a:r>
              <a:rPr lang="en-US" altLang="zh-CN" sz="1400" dirty="0">
                <a:highlight>
                  <a:srgbClr val="FFFF00"/>
                </a:highlight>
                <a:latin typeface="楷体" panose="02010609060101010101" pitchFamily="49" charset="-122"/>
                <a:ea typeface="楷体" panose="02010609060101010101" pitchFamily="49" charset="-122"/>
              </a:rPr>
              <a:t>+</a:t>
            </a:r>
            <a:r>
              <a:rPr lang="zh-CN" altLang="en-US" sz="1400" dirty="0">
                <a:highlight>
                  <a:srgbClr val="FFFF00"/>
                </a:highlight>
                <a:latin typeface="楷体" panose="02010609060101010101" pitchFamily="49" charset="-122"/>
                <a:ea typeface="楷体" panose="02010609060101010101" pitchFamily="49" charset="-122"/>
              </a:rPr>
              <a:t>对外证券投资）</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央行外汇存款准备金新增</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央行外汇存款准备金和风险准备金账户新增</a:t>
            </a:r>
            <a:endParaRPr lang="en-US" altLang="zh-CN" sz="1400" dirty="0">
              <a:latin typeface="楷体" panose="02010609060101010101" pitchFamily="49" charset="-122"/>
              <a:ea typeface="楷体" panose="02010609060101010101" pitchFamily="49" charset="-122"/>
            </a:endParaRPr>
          </a:p>
          <a:p>
            <a:r>
              <a:rPr lang="zh-CN" altLang="en-US" sz="1400" b="1" dirty="0">
                <a:latin typeface="楷体" panose="02010609060101010101" pitchFamily="49" charset="-122"/>
                <a:ea typeface="楷体" panose="02010609060101010101" pitchFamily="49" charset="-122"/>
              </a:rPr>
              <a:t>存量数据测算：</a:t>
            </a:r>
            <a:endParaRPr lang="en-US" altLang="zh-CN" sz="1400" b="1"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银行间美元资金池</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外汇存款</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商业银行外汇占款（广义）</a:t>
            </a:r>
            <a:endParaRPr lang="en-US" altLang="zh-CN" sz="1400" b="1" dirty="0">
              <a:latin typeface="楷体" panose="02010609060101010101" pitchFamily="49" charset="-122"/>
              <a:ea typeface="楷体" panose="02010609060101010101" pitchFamily="49" charset="-122"/>
            </a:endParaRPr>
          </a:p>
        </p:txBody>
      </p:sp>
      <p:sp>
        <p:nvSpPr>
          <p:cNvPr id="1008" name="TextBox 1007">
            <a:extLst>
              <a:ext uri="{FF2B5EF4-FFF2-40B4-BE49-F238E27FC236}">
                <a16:creationId xmlns:a16="http://schemas.microsoft.com/office/drawing/2014/main" id="{5975A8CC-EBED-472F-BC08-E0DA25B8F306}"/>
              </a:ext>
            </a:extLst>
          </p:cNvPr>
          <p:cNvSpPr txBox="1"/>
          <p:nvPr/>
        </p:nvSpPr>
        <p:spPr>
          <a:xfrm>
            <a:off x="6601084" y="4837014"/>
            <a:ext cx="1691120" cy="276999"/>
          </a:xfrm>
          <a:prstGeom prst="rect">
            <a:avLst/>
          </a:prstGeom>
          <a:noFill/>
        </p:spPr>
        <p:txBody>
          <a:bodyPr wrap="square">
            <a:spAutoFit/>
          </a:bodyPr>
          <a:lstStyle/>
          <a:p>
            <a:pPr algn="ctr"/>
            <a:r>
              <a:rPr lang="zh-CN" altLang="en-US" sz="1200" b="1" dirty="0">
                <a:latin typeface="楷体" panose="02010609060101010101" pitchFamily="49" charset="-122"/>
                <a:ea typeface="楷体" panose="02010609060101010101" pitchFamily="49" charset="-122"/>
              </a:rPr>
              <a:t>央行持有美元资金</a:t>
            </a:r>
          </a:p>
        </p:txBody>
      </p:sp>
      <p:sp>
        <p:nvSpPr>
          <p:cNvPr id="1051" name="TextBox 1050">
            <a:extLst>
              <a:ext uri="{FF2B5EF4-FFF2-40B4-BE49-F238E27FC236}">
                <a16:creationId xmlns:a16="http://schemas.microsoft.com/office/drawing/2014/main" id="{919B9E53-B9DD-AC85-F836-8B9418AED974}"/>
              </a:ext>
            </a:extLst>
          </p:cNvPr>
          <p:cNvSpPr txBox="1"/>
          <p:nvPr/>
        </p:nvSpPr>
        <p:spPr>
          <a:xfrm>
            <a:off x="7223022" y="1305430"/>
            <a:ext cx="325730"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⑦</a:t>
            </a:r>
          </a:p>
        </p:txBody>
      </p:sp>
      <p:sp>
        <p:nvSpPr>
          <p:cNvPr id="1052" name="TextBox 1051">
            <a:extLst>
              <a:ext uri="{FF2B5EF4-FFF2-40B4-BE49-F238E27FC236}">
                <a16:creationId xmlns:a16="http://schemas.microsoft.com/office/drawing/2014/main" id="{03DFF44A-BDE0-7AB9-1156-745CACF3CE13}"/>
              </a:ext>
            </a:extLst>
          </p:cNvPr>
          <p:cNvSpPr txBox="1"/>
          <p:nvPr/>
        </p:nvSpPr>
        <p:spPr>
          <a:xfrm>
            <a:off x="8158370" y="1293994"/>
            <a:ext cx="325730"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⑧</a:t>
            </a:r>
          </a:p>
        </p:txBody>
      </p:sp>
      <p:sp>
        <p:nvSpPr>
          <p:cNvPr id="1053" name="TextBox 1052">
            <a:extLst>
              <a:ext uri="{FF2B5EF4-FFF2-40B4-BE49-F238E27FC236}">
                <a16:creationId xmlns:a16="http://schemas.microsoft.com/office/drawing/2014/main" id="{5BAC6ED5-8B22-A6A9-FBF6-822801B765E6}"/>
              </a:ext>
            </a:extLst>
          </p:cNvPr>
          <p:cNvSpPr txBox="1"/>
          <p:nvPr/>
        </p:nvSpPr>
        <p:spPr>
          <a:xfrm>
            <a:off x="9402541" y="1283510"/>
            <a:ext cx="325730"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⑨</a:t>
            </a:r>
          </a:p>
        </p:txBody>
      </p:sp>
      <p:sp>
        <p:nvSpPr>
          <p:cNvPr id="1056" name="TextBox 1055">
            <a:extLst>
              <a:ext uri="{FF2B5EF4-FFF2-40B4-BE49-F238E27FC236}">
                <a16:creationId xmlns:a16="http://schemas.microsoft.com/office/drawing/2014/main" id="{036E7FC2-D31E-C1D4-DA59-5F716EA6BFF2}"/>
              </a:ext>
            </a:extLst>
          </p:cNvPr>
          <p:cNvSpPr txBox="1"/>
          <p:nvPr/>
        </p:nvSpPr>
        <p:spPr>
          <a:xfrm>
            <a:off x="10639191" y="1282661"/>
            <a:ext cx="325730" cy="261610"/>
          </a:xfrm>
          <a:prstGeom prst="rect">
            <a:avLst/>
          </a:prstGeom>
          <a:noFill/>
        </p:spPr>
        <p:txBody>
          <a:bodyPr wrap="none" rtlCol="0">
            <a:spAutoFit/>
          </a:bodyPr>
          <a:lstStyle/>
          <a:p>
            <a:r>
              <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⑩</a:t>
            </a:r>
          </a:p>
        </p:txBody>
      </p:sp>
      <p:sp>
        <p:nvSpPr>
          <p:cNvPr id="1062" name="TextBox 1061">
            <a:extLst>
              <a:ext uri="{FF2B5EF4-FFF2-40B4-BE49-F238E27FC236}">
                <a16:creationId xmlns:a16="http://schemas.microsoft.com/office/drawing/2014/main" id="{33BF58AD-8BCA-6E34-9DFE-E9FEE7DDF3EF}"/>
              </a:ext>
            </a:extLst>
          </p:cNvPr>
          <p:cNvSpPr txBox="1"/>
          <p:nvPr/>
        </p:nvSpPr>
        <p:spPr>
          <a:xfrm>
            <a:off x="7589295" y="6250968"/>
            <a:ext cx="1536409" cy="369332"/>
          </a:xfrm>
          <a:prstGeom prst="rect">
            <a:avLst/>
          </a:prstGeom>
          <a:noFill/>
        </p:spPr>
        <p:txBody>
          <a:bodyPr wrap="square">
            <a:spAutoFit/>
          </a:bodyPr>
          <a:lstStyle/>
          <a:p>
            <a:pPr algn="just"/>
            <a:r>
              <a:rPr lang="zh-CN" altLang="zh-CN" sz="1800" b="1" kern="100" dirty="0">
                <a:effectLst/>
                <a:latin typeface="Times New Roman" panose="02020603050405020304" pitchFamily="18" charset="0"/>
                <a:ea typeface="楷体" panose="02010609060101010101" pitchFamily="49" charset="-122"/>
                <a:cs typeface="Times New Roman" panose="02020603050405020304" pitchFamily="18" charset="0"/>
              </a:rPr>
              <a:t>⒃⒅⒆⒇</a:t>
            </a:r>
            <a:endPar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67" name="TextBox 1066">
            <a:extLst>
              <a:ext uri="{FF2B5EF4-FFF2-40B4-BE49-F238E27FC236}">
                <a16:creationId xmlns:a16="http://schemas.microsoft.com/office/drawing/2014/main" id="{D360131D-15C6-ED19-2A92-8FA7FBD63534}"/>
              </a:ext>
            </a:extLst>
          </p:cNvPr>
          <p:cNvSpPr txBox="1"/>
          <p:nvPr/>
        </p:nvSpPr>
        <p:spPr>
          <a:xfrm>
            <a:off x="9264362" y="4364219"/>
            <a:ext cx="325730" cy="261610"/>
          </a:xfrm>
          <a:prstGeom prst="rect">
            <a:avLst/>
          </a:prstGeom>
          <a:noFill/>
        </p:spPr>
        <p:txBody>
          <a:bodyPr wrap="none" rtlCol="0">
            <a:spAutoFit/>
          </a:bodyPr>
          <a:lstStyle/>
          <a:p>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⑾</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068" name="TextBox 1067">
            <a:extLst>
              <a:ext uri="{FF2B5EF4-FFF2-40B4-BE49-F238E27FC236}">
                <a16:creationId xmlns:a16="http://schemas.microsoft.com/office/drawing/2014/main" id="{61C279E9-EB34-B9CA-D238-5C6BB08AAF01}"/>
              </a:ext>
            </a:extLst>
          </p:cNvPr>
          <p:cNvSpPr txBox="1"/>
          <p:nvPr/>
        </p:nvSpPr>
        <p:spPr>
          <a:xfrm>
            <a:off x="5169014" y="3618495"/>
            <a:ext cx="325730" cy="261610"/>
          </a:xfrm>
          <a:prstGeom prst="rect">
            <a:avLst/>
          </a:prstGeom>
          <a:noFill/>
        </p:spPr>
        <p:txBody>
          <a:bodyPr wrap="none" rtlCol="0">
            <a:spAutoFit/>
          </a:bodyPr>
          <a:lstStyle/>
          <a:p>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⑿</a:t>
            </a:r>
            <a:endParaRPr lang="zh-CN" altLang="en-US"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076" name="TextBox 1075">
            <a:extLst>
              <a:ext uri="{FF2B5EF4-FFF2-40B4-BE49-F238E27FC236}">
                <a16:creationId xmlns:a16="http://schemas.microsoft.com/office/drawing/2014/main" id="{62A38DB5-D152-DE83-C289-56C5818DF21F}"/>
              </a:ext>
            </a:extLst>
          </p:cNvPr>
          <p:cNvSpPr txBox="1"/>
          <p:nvPr/>
        </p:nvSpPr>
        <p:spPr>
          <a:xfrm>
            <a:off x="5172384" y="4166707"/>
            <a:ext cx="325730" cy="261610"/>
          </a:xfrm>
          <a:prstGeom prst="rect">
            <a:avLst/>
          </a:prstGeom>
          <a:noFill/>
        </p:spPr>
        <p:txBody>
          <a:bodyPr wrap="none" rtlCol="0">
            <a:spAutoFit/>
          </a:bodyPr>
          <a:lstStyle/>
          <a:p>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⒀</a:t>
            </a:r>
          </a:p>
        </p:txBody>
      </p:sp>
      <p:sp>
        <p:nvSpPr>
          <p:cNvPr id="1077" name="TextBox 1076">
            <a:extLst>
              <a:ext uri="{FF2B5EF4-FFF2-40B4-BE49-F238E27FC236}">
                <a16:creationId xmlns:a16="http://schemas.microsoft.com/office/drawing/2014/main" id="{7139C22F-5734-1996-6BEA-1DB0FB29E95B}"/>
              </a:ext>
            </a:extLst>
          </p:cNvPr>
          <p:cNvSpPr txBox="1"/>
          <p:nvPr/>
        </p:nvSpPr>
        <p:spPr>
          <a:xfrm>
            <a:off x="6676360" y="4185919"/>
            <a:ext cx="325730" cy="261610"/>
          </a:xfrm>
          <a:prstGeom prst="rect">
            <a:avLst/>
          </a:prstGeom>
          <a:noFill/>
        </p:spPr>
        <p:txBody>
          <a:bodyPr wrap="none" rtlCol="0">
            <a:spAutoFit/>
          </a:bodyPr>
          <a:lstStyle/>
          <a:p>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⒁</a:t>
            </a:r>
          </a:p>
        </p:txBody>
      </p:sp>
      <p:sp>
        <p:nvSpPr>
          <p:cNvPr id="1078" name="TextBox 1077">
            <a:extLst>
              <a:ext uri="{FF2B5EF4-FFF2-40B4-BE49-F238E27FC236}">
                <a16:creationId xmlns:a16="http://schemas.microsoft.com/office/drawing/2014/main" id="{7AF9CE12-BDBA-AD94-8D7B-178B6656FE2B}"/>
              </a:ext>
            </a:extLst>
          </p:cNvPr>
          <p:cNvSpPr txBox="1"/>
          <p:nvPr/>
        </p:nvSpPr>
        <p:spPr>
          <a:xfrm>
            <a:off x="5236251" y="4808196"/>
            <a:ext cx="325730" cy="261610"/>
          </a:xfrm>
          <a:prstGeom prst="rect">
            <a:avLst/>
          </a:prstGeom>
          <a:noFill/>
        </p:spPr>
        <p:txBody>
          <a:bodyPr wrap="none" rtlCol="0">
            <a:spAutoFit/>
          </a:bodyPr>
          <a:lstStyle/>
          <a:p>
            <a:r>
              <a:rPr lang="en-US" altLang="zh-CN" sz="11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⒂</a:t>
            </a:r>
          </a:p>
        </p:txBody>
      </p:sp>
    </p:spTree>
    <p:extLst>
      <p:ext uri="{BB962C8B-B14F-4D97-AF65-F5344CB8AC3E}">
        <p14:creationId xmlns:p14="http://schemas.microsoft.com/office/powerpoint/2010/main" val="166894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Picture 301">
            <a:extLst>
              <a:ext uri="{FF2B5EF4-FFF2-40B4-BE49-F238E27FC236}">
                <a16:creationId xmlns:a16="http://schemas.microsoft.com/office/drawing/2014/main" id="{42DFB2D8-22C4-341D-CA57-7C9A6E8131E7}"/>
              </a:ext>
            </a:extLst>
          </p:cNvPr>
          <p:cNvPicPr>
            <a:picLocks noChangeAspect="1"/>
          </p:cNvPicPr>
          <p:nvPr/>
        </p:nvPicPr>
        <p:blipFill rotWithShape="1">
          <a:blip r:embed="rId2"/>
          <a:srcRect t="3796"/>
          <a:stretch/>
        </p:blipFill>
        <p:spPr>
          <a:xfrm>
            <a:off x="198750" y="292451"/>
            <a:ext cx="7341677" cy="3546023"/>
          </a:xfrm>
          <a:prstGeom prst="rect">
            <a:avLst/>
          </a:prstGeom>
        </p:spPr>
      </p:pic>
      <p:pic>
        <p:nvPicPr>
          <p:cNvPr id="4098" name="Picture 2" descr="图片">
            <a:extLst>
              <a:ext uri="{FF2B5EF4-FFF2-40B4-BE49-F238E27FC236}">
                <a16:creationId xmlns:a16="http://schemas.microsoft.com/office/drawing/2014/main" id="{D6142EDD-9B7D-B5E1-27CD-5A5C80121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55" y="4134922"/>
            <a:ext cx="7199672" cy="224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8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图片">
            <a:extLst>
              <a:ext uri="{FF2B5EF4-FFF2-40B4-BE49-F238E27FC236}">
                <a16:creationId xmlns:a16="http://schemas.microsoft.com/office/drawing/2014/main" id="{CC7A78C6-4D7D-EBE1-F2CD-3A47B9C0F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36750"/>
            <a:ext cx="5276349" cy="357371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26E9F0C-6347-C56A-6C1E-1C5AC58BB5D3}"/>
              </a:ext>
            </a:extLst>
          </p:cNvPr>
          <p:cNvSpPr txBox="1">
            <a:spLocks/>
          </p:cNvSpPr>
          <p:nvPr/>
        </p:nvSpPr>
        <p:spPr>
          <a:xfrm>
            <a:off x="347081" y="2968"/>
            <a:ext cx="5900377" cy="10569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楷体" panose="02010609060101010101" pitchFamily="49" charset="-122"/>
                <a:ea typeface="楷体" panose="02010609060101010101" pitchFamily="49" charset="-122"/>
              </a:rPr>
              <a:t>外汇存款准备金率、外汇风险准备金</a:t>
            </a:r>
          </a:p>
        </p:txBody>
      </p:sp>
      <p:sp>
        <p:nvSpPr>
          <p:cNvPr id="8" name="TextBox 7">
            <a:extLst>
              <a:ext uri="{FF2B5EF4-FFF2-40B4-BE49-F238E27FC236}">
                <a16:creationId xmlns:a16="http://schemas.microsoft.com/office/drawing/2014/main" id="{2E0A18D0-7BAF-B3FC-B652-484AA2593E70}"/>
              </a:ext>
            </a:extLst>
          </p:cNvPr>
          <p:cNvSpPr txBox="1"/>
          <p:nvPr/>
        </p:nvSpPr>
        <p:spPr>
          <a:xfrm>
            <a:off x="555521" y="864080"/>
            <a:ext cx="8568813" cy="646331"/>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中国人民银行关于印发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金融机构外汇存款准备金管理规定</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的通知：</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hlinkClick r:id="rId3"/>
              </a:rPr>
              <a:t>http://www.pbc.gov.cn/tiaofasi/144941/144959/2818528/index.html</a:t>
            </a:r>
            <a:r>
              <a:rPr lang="en-US" altLang="zh-CN"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9" name="TextBox 8">
            <a:extLst>
              <a:ext uri="{FF2B5EF4-FFF2-40B4-BE49-F238E27FC236}">
                <a16:creationId xmlns:a16="http://schemas.microsoft.com/office/drawing/2014/main" id="{995A4200-7BA7-C757-7F0A-9EE396ACF315}"/>
              </a:ext>
            </a:extLst>
          </p:cNvPr>
          <p:cNvSpPr txBox="1"/>
          <p:nvPr/>
        </p:nvSpPr>
        <p:spPr>
          <a:xfrm>
            <a:off x="555521" y="1551701"/>
            <a:ext cx="8568813" cy="369332"/>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外汇存款准备金缴存到中国人民银行在中国银行开立的外汇准备金存款专用账户</a:t>
            </a:r>
          </a:p>
        </p:txBody>
      </p:sp>
      <p:sp>
        <p:nvSpPr>
          <p:cNvPr id="13" name="TextBox 12">
            <a:extLst>
              <a:ext uri="{FF2B5EF4-FFF2-40B4-BE49-F238E27FC236}">
                <a16:creationId xmlns:a16="http://schemas.microsoft.com/office/drawing/2014/main" id="{895A707B-DC63-F1FC-941F-5B121B360DA2}"/>
              </a:ext>
            </a:extLst>
          </p:cNvPr>
          <p:cNvSpPr txBox="1"/>
          <p:nvPr/>
        </p:nvSpPr>
        <p:spPr>
          <a:xfrm>
            <a:off x="555521" y="2013952"/>
            <a:ext cx="609511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外汇风险准备金率调整对衍生品市场的影响</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hlinkClick r:id="rId4"/>
              </a:rPr>
              <a:t>http://www.chinaforex.com.cn/index.php/cms/item-view-id-50003.shtml</a:t>
            </a:r>
            <a:r>
              <a:rPr lang="en-US" altLang="zh-CN"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5979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2501F67-424E-F43F-FD9A-751ECCC5E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43" y="3009048"/>
            <a:ext cx="5138113" cy="31856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CECE08-A441-32DA-D17B-50F946E66953}"/>
              </a:ext>
            </a:extLst>
          </p:cNvPr>
          <p:cNvSpPr txBox="1"/>
          <p:nvPr/>
        </p:nvSpPr>
        <p:spPr>
          <a:xfrm>
            <a:off x="510534" y="1834631"/>
            <a:ext cx="5260259" cy="646331"/>
          </a:xfrm>
          <a:prstGeom prst="rect">
            <a:avLst/>
          </a:prstGeom>
          <a:noFill/>
        </p:spPr>
        <p:txBody>
          <a:bodyPr wrap="square">
            <a:spAutoFit/>
          </a:bodyPr>
          <a:lstStyle/>
          <a:p>
            <a:r>
              <a:rPr lang="zh-CN" altLang="en-US" sz="1200" dirty="0">
                <a:latin typeface="楷体" panose="02010609060101010101" pitchFamily="49" charset="-122"/>
                <a:ea typeface="楷体" panose="02010609060101010101" pitchFamily="49" charset="-122"/>
              </a:rPr>
              <a:t>外汇存款</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外汇贷款</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代客外币涉外收付款</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代客结售汇；</a:t>
            </a:r>
          </a:p>
          <a:p>
            <a:r>
              <a:rPr lang="zh-CN" altLang="en-US" sz="1200" dirty="0">
                <a:latin typeface="楷体" panose="02010609060101010101" pitchFamily="49" charset="-122"/>
                <a:ea typeface="楷体" panose="02010609060101010101" pitchFamily="49" charset="-122"/>
              </a:rPr>
              <a:t>银行代客结售汇</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银行自营结售汇</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商业银行外汇占款</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央行外汇占款；</a:t>
            </a:r>
          </a:p>
          <a:p>
            <a:r>
              <a:rPr lang="zh-CN" altLang="en-US" sz="1200" dirty="0">
                <a:latin typeface="楷体" panose="02010609060101010101" pitchFamily="49" charset="-122"/>
                <a:ea typeface="楷体" panose="02010609060101010101" pitchFamily="49" charset="-122"/>
              </a:rPr>
              <a:t>央行国外资产</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银行国外资产</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代客涉外收付款</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银行自营涉外收付款；</a:t>
            </a:r>
          </a:p>
        </p:txBody>
      </p:sp>
      <p:pic>
        <p:nvPicPr>
          <p:cNvPr id="9" name="Picture 8">
            <a:extLst>
              <a:ext uri="{FF2B5EF4-FFF2-40B4-BE49-F238E27FC236}">
                <a16:creationId xmlns:a16="http://schemas.microsoft.com/office/drawing/2014/main" id="{745F72FD-1438-CF75-9187-B887900C2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544" y="3009048"/>
            <a:ext cx="4022250" cy="3369752"/>
          </a:xfrm>
          <a:prstGeom prst="rect">
            <a:avLst/>
          </a:prstGeom>
        </p:spPr>
      </p:pic>
    </p:spTree>
    <p:extLst>
      <p:ext uri="{BB962C8B-B14F-4D97-AF65-F5344CB8AC3E}">
        <p14:creationId xmlns:p14="http://schemas.microsoft.com/office/powerpoint/2010/main" val="13236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图片">
            <a:extLst>
              <a:ext uri="{FF2B5EF4-FFF2-40B4-BE49-F238E27FC236}">
                <a16:creationId xmlns:a16="http://schemas.microsoft.com/office/drawing/2014/main" id="{83586573-F80E-A8FD-3BA1-2411686EB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44" y="836129"/>
            <a:ext cx="5700843" cy="39629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95CF0C-38B2-1716-A19F-1C9BBF0BB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438" y="1063678"/>
            <a:ext cx="5700843" cy="299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24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00CDF61-035D-1ED7-5822-A211E7EEE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28" y="-218771"/>
            <a:ext cx="4135285" cy="1139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251333"/>
      </p:ext>
    </p:extLst>
  </p:cSld>
  <p:clrMapOvr>
    <a:masterClrMapping/>
  </p:clrMapOvr>
</p:sld>
</file>

<file path=ppt/theme/theme1.xml><?xml version="1.0" encoding="utf-8"?>
<a:theme xmlns:a="http://schemas.openxmlformats.org/drawingml/2006/main" name="Office Theme">
  <a:themeElements>
    <a:clrScheme name="BofA">
      <a:dk1>
        <a:sysClr val="windowText" lastClr="000000"/>
      </a:dk1>
      <a:lt1>
        <a:sysClr val="window" lastClr="FFFFFF"/>
      </a:lt1>
      <a:dk2>
        <a:srgbClr val="44546A"/>
      </a:dk2>
      <a:lt2>
        <a:srgbClr val="E7E6E6"/>
      </a:lt2>
      <a:accent1>
        <a:srgbClr val="E31837"/>
      </a:accent1>
      <a:accent2>
        <a:srgbClr val="780032"/>
      </a:accent2>
      <a:accent3>
        <a:srgbClr val="012069"/>
      </a:accent3>
      <a:accent4>
        <a:srgbClr val="0051C2"/>
      </a:accent4>
      <a:accent5>
        <a:srgbClr val="009CDE"/>
      </a:accent5>
      <a:accent6>
        <a:srgbClr val="D3EFFC"/>
      </a:accent6>
      <a:hlink>
        <a:srgbClr val="0563C1"/>
      </a:hlink>
      <a:folHlink>
        <a:srgbClr val="01216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612</Words>
  <Application>Microsoft Office PowerPoint</Application>
  <PresentationFormat>Widescreen</PresentationFormat>
  <Paragraphs>106</Paragraphs>
  <Slides>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等线</vt:lpstr>
      <vt:lpstr>等线 Light</vt:lpstr>
      <vt:lpstr>华文中宋</vt:lpstr>
      <vt:lpstr>楷体</vt:lpstr>
      <vt:lpstr>Arial</vt:lpstr>
      <vt:lpstr>Times New Roman</vt:lpstr>
      <vt:lpstr>Office Theme</vt:lpstr>
      <vt:lpstr>Microsoft Excel 工作表</vt:lpstr>
      <vt:lpstr>境内美元资金池和流动性研究</vt:lpstr>
      <vt:lpstr>境内美元资金池流动系统（简化版）</vt:lpstr>
      <vt:lpstr>境内美元资金池流动系统（详细）</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杰楠 胡</dc:creator>
  <cp:lastModifiedBy>杰楠 胡</cp:lastModifiedBy>
  <cp:revision>5</cp:revision>
  <dcterms:created xsi:type="dcterms:W3CDTF">2024-07-07T12:22:15Z</dcterms:created>
  <dcterms:modified xsi:type="dcterms:W3CDTF">2024-07-08T00:50:02Z</dcterms:modified>
</cp:coreProperties>
</file>