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 Thin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970DFB-9F3F-4BED-A45E-BD37A0D15732}">
  <a:tblStyle styleId="{B6970DFB-9F3F-4BED-A45E-BD37A0D157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Thin-bold.fntdata"/><Relationship Id="rId25" Type="http://schemas.openxmlformats.org/officeDocument/2006/relationships/font" Target="fonts/RobotoThin-regular.fntdata"/><Relationship Id="rId28" Type="http://schemas.openxmlformats.org/officeDocument/2006/relationships/font" Target="fonts/RobotoThin-boldItalic.fntdata"/><Relationship Id="rId27" Type="http://schemas.openxmlformats.org/officeDocument/2006/relationships/font" Target="fonts/RobotoThin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0ab84787c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0ab84787c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0ab84787cd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0ab84787c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ab84787cd_0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ab84787c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Julien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ab84787cd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0ab84787c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0ab1e3e818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0ab1e3e81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0ab84787cd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0ab84787c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6f919934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6f9199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0ab84787c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0ab84787c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0ab1e3e818_2_36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0ab1e3e818_2_3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ab1e3e81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ab1e3e81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ab1e3e818_2_2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ab1e3e818_2_2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1993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199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ab84787cd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ab84787c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ab1e3e818_2_2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ab1e3e818_2_2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ab1e3e818_2_1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ab1e3e818_2_1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Team 15: |Bruh-Ket&gt;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528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Arial"/>
                <a:ea typeface="Arial"/>
                <a:cs typeface="Arial"/>
                <a:sym typeface="Arial"/>
              </a:rPr>
              <a:t>SC Quantum: Quantathon V1 – Oct. 11th-12th</a:t>
            </a:r>
            <a:endParaRPr i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460950" y="34492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Ashton McEntarffer,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Jonathan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Maenche, Julien Caillaud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Results</a:t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350" y="2090152"/>
            <a:ext cx="7419300" cy="129275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700000" dist="381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Accuracy Analysis and Customization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Arial"/>
                <a:ea typeface="Arial"/>
                <a:cs typeface="Arial"/>
                <a:sym typeface="Arial"/>
              </a:rPr>
              <a:t>BrickworkLayer Ansatz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Quantum Variables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225" y="1981200"/>
            <a:ext cx="5572125" cy="1476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9" name="Google Shape;209;p24"/>
          <p:cNvGraphicFramePr/>
          <p:nvPr/>
        </p:nvGraphicFramePr>
        <p:xfrm>
          <a:off x="2397825" y="361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{B6970DFB-9F3F-4BED-A45E-BD37A0D15732}</a:tableStyleId>
              </a:tblPr>
              <a:tblGrid>
                <a:gridCol w="1426950"/>
                <a:gridCol w="1199425"/>
                <a:gridCol w="1721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/>
                        <a:t>Number of qubits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/>
                        <a:t>Entanglement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/>
                        <a:t>Quantum Features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r>
                        <a:rPr baseline="-25000" lang="en" sz="1100"/>
                        <a:t>0</a:t>
                      </a:r>
                      <a:r>
                        <a:rPr lang="en" sz="1100"/>
                        <a:t>, X</a:t>
                      </a:r>
                      <a:r>
                        <a:rPr baseline="-25000" lang="en" sz="1100"/>
                        <a:t>1</a:t>
                      </a:r>
                      <a:r>
                        <a:rPr lang="en" sz="1100"/>
                        <a:t>, X</a:t>
                      </a:r>
                      <a:r>
                        <a:rPr baseline="-25000" lang="en" sz="1100"/>
                        <a:t>2</a:t>
                      </a:r>
                      <a:r>
                        <a:rPr lang="en" sz="1100"/>
                        <a:t>, and X</a:t>
                      </a:r>
                      <a:r>
                        <a:rPr baseline="-25000" lang="en" sz="1100"/>
                        <a:t>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Arial"/>
                <a:ea typeface="Arial"/>
                <a:cs typeface="Arial"/>
                <a:sym typeface="Arial"/>
              </a:rPr>
              <a:t>QCNN-Ansatz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Quantum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Variables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5"/>
          <p:cNvPicPr preferRelativeResize="0"/>
          <p:nvPr/>
        </p:nvPicPr>
        <p:blipFill rotWithShape="1">
          <a:blip r:embed="rId3">
            <a:alphaModFix/>
          </a:blip>
          <a:srcRect b="0" l="2448" r="0" t="0"/>
          <a:stretch/>
        </p:blipFill>
        <p:spPr>
          <a:xfrm>
            <a:off x="1466425" y="1947150"/>
            <a:ext cx="6211149" cy="1377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6" name="Google Shape;216;p25"/>
          <p:cNvGraphicFramePr/>
          <p:nvPr/>
        </p:nvGraphicFramePr>
        <p:xfrm>
          <a:off x="2397825" y="361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{B6970DFB-9F3F-4BED-A45E-BD37A0D15732}</a:tableStyleId>
              </a:tblPr>
              <a:tblGrid>
                <a:gridCol w="1426950"/>
                <a:gridCol w="1199425"/>
                <a:gridCol w="1721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/>
                        <a:t>Number of qubits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/>
                        <a:t>Entanglement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/>
                        <a:t>Quantum Features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r>
                        <a:rPr baseline="-25000" lang="en" sz="1100"/>
                        <a:t>0</a:t>
                      </a:r>
                      <a:r>
                        <a:rPr lang="en" sz="1100"/>
                        <a:t>, Y</a:t>
                      </a:r>
                      <a:r>
                        <a:rPr baseline="-25000" lang="en" sz="1100"/>
                        <a:t>0</a:t>
                      </a:r>
                      <a:r>
                        <a:rPr lang="en" sz="1100"/>
                        <a:t>, Z</a:t>
                      </a:r>
                      <a:r>
                        <a:rPr baseline="-25000" lang="en" sz="1100"/>
                        <a:t>0</a:t>
                      </a:r>
                      <a:r>
                        <a:rPr lang="en" sz="1100"/>
                        <a:t>, and X</a:t>
                      </a:r>
                      <a:r>
                        <a:rPr baseline="-25000" lang="en" sz="1100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Results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2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275" y="1888000"/>
            <a:ext cx="7505452" cy="2894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Hyperparameters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3574175"/>
            <a:ext cx="5943600" cy="12858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700000" dist="38100">
              <a:srgbClr val="000000">
                <a:alpha val="50000"/>
              </a:srgbClr>
            </a:outerShdw>
          </a:effectLst>
        </p:spPr>
      </p:pic>
      <p:graphicFrame>
        <p:nvGraphicFramePr>
          <p:cNvPr id="229" name="Google Shape;229;p27"/>
          <p:cNvGraphicFramePr/>
          <p:nvPr/>
        </p:nvGraphicFramePr>
        <p:xfrm>
          <a:off x="952500" y="185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{B6970DFB-9F3F-4BED-A45E-BD37A0D15732}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Learning 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Batch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 decay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471900" y="1919075"/>
            <a:ext cx="7071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Best models for quantum binary image classification…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QCNN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Brickwork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Best parameters…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Pauli list (describes which quantum features to pass back to the classical workflow)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Qubit amount 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Entanglement complexity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5" name="Google Shape;235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So what does this tell us?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nvestigating different types of encoders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 Ansatz and various optimization techniques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Future Work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800" y="1919075"/>
            <a:ext cx="3088476" cy="2865426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Thank You!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Challenge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Implement a quantum layer as part of a computer vision machine learning framework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3">
            <a:alphaModFix/>
          </a:blip>
          <a:srcRect b="29580" l="17422" r="18384" t="27759"/>
          <a:stretch/>
        </p:blipFill>
        <p:spPr>
          <a:xfrm>
            <a:off x="5446200" y="724200"/>
            <a:ext cx="2823624" cy="985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0" dist="0" endA="0" endPos="5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Assignment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313" y="1128713"/>
            <a:ext cx="7610475" cy="3495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2700000" dist="381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16"/>
          <p:cNvCxnSpPr/>
          <p:nvPr/>
        </p:nvCxnSpPr>
        <p:spPr>
          <a:xfrm flipH="1">
            <a:off x="2796950" y="2382025"/>
            <a:ext cx="1700100" cy="1838100"/>
          </a:xfrm>
          <a:prstGeom prst="straightConnector1">
            <a:avLst/>
          </a:prstGeom>
          <a:noFill/>
          <a:ln cap="flat" cmpd="sng" w="38100">
            <a:solidFill>
              <a:srgbClr val="0942A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6"/>
          <p:cNvCxnSpPr/>
          <p:nvPr/>
        </p:nvCxnSpPr>
        <p:spPr>
          <a:xfrm>
            <a:off x="4518850" y="2360225"/>
            <a:ext cx="1823400" cy="1867200"/>
          </a:xfrm>
          <a:prstGeom prst="straightConnector1">
            <a:avLst/>
          </a:prstGeom>
          <a:noFill/>
          <a:ln cap="flat" cmpd="sng" w="38100">
            <a:solidFill>
              <a:srgbClr val="0942A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6"/>
          <p:cNvCxnSpPr/>
          <p:nvPr/>
        </p:nvCxnSpPr>
        <p:spPr>
          <a:xfrm rot="10800000">
            <a:off x="2550075" y="4248975"/>
            <a:ext cx="3966600" cy="21900"/>
          </a:xfrm>
          <a:prstGeom prst="straightConnector1">
            <a:avLst/>
          </a:prstGeom>
          <a:noFill/>
          <a:ln cap="flat" cmpd="sng" w="38100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6"/>
          <p:cNvSpPr txBox="1"/>
          <p:nvPr>
            <p:ph type="title"/>
          </p:nvPr>
        </p:nvSpPr>
        <p:spPr>
          <a:xfrm>
            <a:off x="460950" y="4159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3556200" y="1788150"/>
            <a:ext cx="1955400" cy="1226400"/>
          </a:xfrm>
          <a:prstGeom prst="roundRect">
            <a:avLst>
              <a:gd fmla="val 15702" name="adj"/>
            </a:avLst>
          </a:prstGeom>
          <a:solidFill>
            <a:srgbClr val="0942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Most Accurate Model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5359200" y="3619023"/>
            <a:ext cx="1955400" cy="1226400"/>
          </a:xfrm>
          <a:prstGeom prst="roundRect">
            <a:avLst>
              <a:gd fmla="val 19755" name="adj"/>
            </a:avLst>
          </a:prstGeom>
          <a:solidFill>
            <a:srgbClr val="0D5C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Thorough Documentation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1829400" y="3619022"/>
            <a:ext cx="1955400" cy="1226400"/>
          </a:xfrm>
          <a:prstGeom prst="roundRect">
            <a:avLst>
              <a:gd fmla="val 19945" name="adj"/>
            </a:avLst>
          </a:prstGeom>
          <a:solidFill>
            <a:srgbClr val="0D5C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Consistent Analysis Process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Planning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Ansatz Analysis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Accuracy Analysis and Customization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Presentation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Phases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1004611" y="25038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idx="4294967295" type="body"/>
          </p:nvPr>
        </p:nvSpPr>
        <p:spPr>
          <a:xfrm>
            <a:off x="1004601" y="26413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10:30 AM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6" name="Google Shape;106;p18"/>
          <p:cNvGrpSpPr/>
          <p:nvPr/>
        </p:nvGrpSpPr>
        <p:grpSpPr>
          <a:xfrm>
            <a:off x="1576497" y="1915015"/>
            <a:ext cx="198900" cy="593656"/>
            <a:chOff x="777447" y="1610215"/>
            <a:chExt cx="198900" cy="593656"/>
          </a:xfrm>
        </p:grpSpPr>
        <p:cxnSp>
          <p:nvCxnSpPr>
            <p:cNvPr id="107" name="Google Shape;107;p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8" name="Google Shape;108;p1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8"/>
          <p:cNvSpPr txBox="1"/>
          <p:nvPr>
            <p:ph idx="4294967295" type="body"/>
          </p:nvPr>
        </p:nvSpPr>
        <p:spPr>
          <a:xfrm>
            <a:off x="1004602" y="876050"/>
            <a:ext cx="23907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Phase 1</a:t>
            </a:r>
            <a:endParaRPr sz="16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Planning, Preparation, and Problem Research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2480731" y="25038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>
            <p:ph idx="4294967295" type="body"/>
          </p:nvPr>
        </p:nvSpPr>
        <p:spPr>
          <a:xfrm>
            <a:off x="2789994" y="26413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5:45 PM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2" name="Google Shape;112;p18"/>
          <p:cNvGrpSpPr/>
          <p:nvPr/>
        </p:nvGrpSpPr>
        <p:grpSpPr>
          <a:xfrm>
            <a:off x="2929960" y="3243758"/>
            <a:ext cx="198900" cy="593656"/>
            <a:chOff x="2223534" y="2938958"/>
            <a:chExt cx="198900" cy="593656"/>
          </a:xfrm>
        </p:grpSpPr>
        <p:cxnSp>
          <p:nvCxnSpPr>
            <p:cNvPr id="113" name="Google Shape;113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4" name="Google Shape;114;p18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8"/>
          <p:cNvSpPr txBox="1"/>
          <p:nvPr>
            <p:ph idx="4294967295" type="body"/>
          </p:nvPr>
        </p:nvSpPr>
        <p:spPr>
          <a:xfrm>
            <a:off x="1908014" y="39101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000000"/>
                </a:solidFill>
              </a:rPr>
              <a:t>Phase 2</a:t>
            </a:r>
            <a:endParaRPr sz="16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Ansatz Analysis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4135651" y="25038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4294967295" type="body"/>
          </p:nvPr>
        </p:nvSpPr>
        <p:spPr>
          <a:xfrm>
            <a:off x="4431432" y="26413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8:30 PM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722410" y="1915015"/>
            <a:ext cx="198900" cy="593656"/>
            <a:chOff x="3918084" y="1610215"/>
            <a:chExt cx="198900" cy="593656"/>
          </a:xfrm>
        </p:grpSpPr>
        <p:cxnSp>
          <p:nvCxnSpPr>
            <p:cNvPr id="119" name="Google Shape;119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0" name="Google Shape;120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8"/>
          <p:cNvSpPr/>
          <p:nvPr/>
        </p:nvSpPr>
        <p:spPr>
          <a:xfrm>
            <a:off x="5790571" y="25038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4294967295" type="body"/>
          </p:nvPr>
        </p:nvSpPr>
        <p:spPr>
          <a:xfrm>
            <a:off x="6080377" y="26413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3:00 AM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3" name="Google Shape;123;p18"/>
          <p:cNvGrpSpPr/>
          <p:nvPr/>
        </p:nvGrpSpPr>
        <p:grpSpPr>
          <a:xfrm>
            <a:off x="6636747" y="3243758"/>
            <a:ext cx="198900" cy="593656"/>
            <a:chOff x="5958946" y="2938958"/>
            <a:chExt cx="198900" cy="593656"/>
          </a:xfrm>
        </p:grpSpPr>
        <p:cxnSp>
          <p:nvCxnSpPr>
            <p:cNvPr id="124" name="Google Shape;124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5" name="Google Shape;125;p18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8"/>
          <p:cNvSpPr txBox="1"/>
          <p:nvPr>
            <p:ph idx="4294967295" type="body"/>
          </p:nvPr>
        </p:nvSpPr>
        <p:spPr>
          <a:xfrm>
            <a:off x="5790580" y="39101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000000"/>
                </a:solidFill>
              </a:rPr>
              <a:t>Phase 4</a:t>
            </a:r>
            <a:endParaRPr sz="16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 Prep and Final Model Work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27" name="Google Shape;127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128" name="Google Shape;128;p18"/>
          <p:cNvSpPr txBox="1"/>
          <p:nvPr>
            <p:ph idx="4294967295" type="body"/>
          </p:nvPr>
        </p:nvSpPr>
        <p:spPr>
          <a:xfrm>
            <a:off x="4053822" y="87605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Phase 3</a:t>
            </a:r>
            <a:endParaRPr sz="16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 Analysis and Customization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Ansatz Analysis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20"/>
          <p:cNvGrpSpPr/>
          <p:nvPr/>
        </p:nvGrpSpPr>
        <p:grpSpPr>
          <a:xfrm rot="10800000">
            <a:off x="5644486" y="2313187"/>
            <a:ext cx="2147571" cy="1936729"/>
            <a:chOff x="1660800" y="1171213"/>
            <a:chExt cx="1942800" cy="1569600"/>
          </a:xfrm>
        </p:grpSpPr>
        <p:sp>
          <p:nvSpPr>
            <p:cNvPr id="139" name="Google Shape;139;p20"/>
            <p:cNvSpPr/>
            <p:nvPr/>
          </p:nvSpPr>
          <p:spPr>
            <a:xfrm>
              <a:off x="1660800" y="1171213"/>
              <a:ext cx="1942800" cy="1569600"/>
            </a:xfrm>
            <a:prstGeom prst="round1Rect">
              <a:avLst>
                <a:gd fmla="val 17446" name="adj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0"/>
            <p:cNvSpPr txBox="1"/>
            <p:nvPr/>
          </p:nvSpPr>
          <p:spPr>
            <a:xfrm rot="10800000">
              <a:off x="1906351" y="1624371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Epochs: 6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41" name="Google Shape;141;p20"/>
          <p:cNvGrpSpPr/>
          <p:nvPr/>
        </p:nvGrpSpPr>
        <p:grpSpPr>
          <a:xfrm rot="10800000">
            <a:off x="3496914" y="2313187"/>
            <a:ext cx="2147571" cy="1936729"/>
            <a:chOff x="3600600" y="1170963"/>
            <a:chExt cx="1942800" cy="1569600"/>
          </a:xfrm>
        </p:grpSpPr>
        <p:sp>
          <p:nvSpPr>
            <p:cNvPr id="142" name="Google Shape;142;p20"/>
            <p:cNvSpPr/>
            <p:nvPr/>
          </p:nvSpPr>
          <p:spPr>
            <a:xfrm>
              <a:off x="3600600" y="1170963"/>
              <a:ext cx="1942800" cy="1569600"/>
            </a:xfrm>
            <a:prstGeom prst="round2SameRect">
              <a:avLst>
                <a:gd fmla="val 18098" name="adj1"/>
                <a:gd fmla="val 0" name="adj2"/>
              </a:avLst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0"/>
            <p:cNvSpPr txBox="1"/>
            <p:nvPr/>
          </p:nvSpPr>
          <p:spPr>
            <a:xfrm rot="10800000">
              <a:off x="3731155" y="1624116"/>
              <a:ext cx="16788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CNOT Gates: 5</a:t>
              </a:r>
              <a:endParaRPr b="1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</a:rPr>
                <a:t>Entangled Layers: 2</a:t>
              </a:r>
              <a:endParaRPr b="1" sz="1300">
                <a:solidFill>
                  <a:srgbClr val="FFFFFF"/>
                </a:solidFill>
              </a:endParaRPr>
            </a:p>
          </p:txBody>
        </p:sp>
      </p:grpSp>
      <p:grpSp>
        <p:nvGrpSpPr>
          <p:cNvPr id="144" name="Google Shape;144;p20"/>
          <p:cNvGrpSpPr/>
          <p:nvPr/>
        </p:nvGrpSpPr>
        <p:grpSpPr>
          <a:xfrm rot="10800000">
            <a:off x="1352034" y="2323574"/>
            <a:ext cx="2147571" cy="1915854"/>
            <a:chOff x="5539816" y="1171213"/>
            <a:chExt cx="1942800" cy="1569600"/>
          </a:xfrm>
        </p:grpSpPr>
        <p:sp>
          <p:nvSpPr>
            <p:cNvPr id="145" name="Google Shape;145;p20"/>
            <p:cNvSpPr/>
            <p:nvPr/>
          </p:nvSpPr>
          <p:spPr>
            <a:xfrm flipH="1">
              <a:off x="5539816" y="1171213"/>
              <a:ext cx="1942800" cy="1569600"/>
            </a:xfrm>
            <a:prstGeom prst="round1Rect">
              <a:avLst>
                <a:gd fmla="val 17446" name="adj"/>
              </a:avLst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 txBox="1"/>
            <p:nvPr/>
          </p:nvSpPr>
          <p:spPr>
            <a:xfrm rot="10800000">
              <a:off x="5785374" y="1623214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Qubits: 4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47" name="Google Shape;147;p20"/>
          <p:cNvGrpSpPr/>
          <p:nvPr/>
        </p:nvGrpSpPr>
        <p:grpSpPr>
          <a:xfrm>
            <a:off x="3356644" y="3246389"/>
            <a:ext cx="287791" cy="321283"/>
            <a:chOff x="3157188" y="909150"/>
            <a:chExt cx="470400" cy="470400"/>
          </a:xfrm>
        </p:grpSpPr>
        <p:sp>
          <p:nvSpPr>
            <p:cNvPr id="148" name="Google Shape;148;p20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Google Shape;150;p20"/>
          <p:cNvGrpSpPr/>
          <p:nvPr/>
        </p:nvGrpSpPr>
        <p:grpSpPr>
          <a:xfrm>
            <a:off x="5500213" y="3246389"/>
            <a:ext cx="287791" cy="321283"/>
            <a:chOff x="3157188" y="909150"/>
            <a:chExt cx="470400" cy="470400"/>
          </a:xfrm>
        </p:grpSpPr>
        <p:sp>
          <p:nvSpPr>
            <p:cNvPr id="151" name="Google Shape;151;p20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20"/>
          <p:cNvSpPr/>
          <p:nvPr/>
        </p:nvSpPr>
        <p:spPr>
          <a:xfrm>
            <a:off x="1351938" y="893575"/>
            <a:ext cx="6436200" cy="1440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942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following variables were chosen because they are the default values that each ansatz have, and we wanted to see their base performance.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Variables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Performance</a:t>
            </a:r>
            <a:endParaRPr/>
          </a:p>
        </p:txBody>
      </p:sp>
      <p:grpSp>
        <p:nvGrpSpPr>
          <p:cNvPr id="160" name="Google Shape;160;p21"/>
          <p:cNvGrpSpPr/>
          <p:nvPr/>
        </p:nvGrpSpPr>
        <p:grpSpPr>
          <a:xfrm>
            <a:off x="1035965" y="3453032"/>
            <a:ext cx="6951169" cy="858558"/>
            <a:chOff x="1593000" y="2322568"/>
            <a:chExt cx="5957975" cy="643500"/>
          </a:xfrm>
        </p:grpSpPr>
        <p:sp>
          <p:nvSpPr>
            <p:cNvPr id="161" name="Google Shape;161;p2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2342623" y="2399950"/>
              <a:ext cx="2024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ButterflyOrthogonalAnsatz,CrossOrthogonalAnsatz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7D3"/>
                </a:buClr>
                <a:buSzPts val="1200"/>
                <a:buChar char="●"/>
              </a:pPr>
              <a:r>
                <a:rPr lang="en" sz="1200">
                  <a:solidFill>
                    <a:srgbClr val="0C57D3"/>
                  </a:solidFill>
                </a:rPr>
                <a:t>Not well suited for </a:t>
              </a:r>
              <a:r>
                <a:rPr lang="en" sz="1200">
                  <a:solidFill>
                    <a:srgbClr val="0C57D3"/>
                  </a:solidFill>
                </a:rPr>
                <a:t>spatial</a:t>
              </a:r>
              <a:r>
                <a:rPr lang="en" sz="1200">
                  <a:solidFill>
                    <a:srgbClr val="0C57D3"/>
                  </a:solidFill>
                </a:rPr>
                <a:t> data</a:t>
              </a:r>
              <a:endParaRPr sz="1200">
                <a:solidFill>
                  <a:srgbClr val="0C57D3"/>
                </a:solidFill>
              </a:endParaRPr>
            </a:p>
          </p:txBody>
        </p:sp>
      </p:grpSp>
      <p:grpSp>
        <p:nvGrpSpPr>
          <p:cNvPr id="168" name="Google Shape;168;p21"/>
          <p:cNvGrpSpPr/>
          <p:nvPr/>
        </p:nvGrpSpPr>
        <p:grpSpPr>
          <a:xfrm>
            <a:off x="1035965" y="2579300"/>
            <a:ext cx="6951169" cy="858558"/>
            <a:chOff x="1593000" y="2322568"/>
            <a:chExt cx="5957975" cy="643500"/>
          </a:xfrm>
        </p:grpSpPr>
        <p:sp>
          <p:nvSpPr>
            <p:cNvPr id="169" name="Google Shape;169;p2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QAOAAnsatz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7D3"/>
                </a:buClr>
                <a:buSzPts val="1200"/>
                <a:buChar char="●"/>
              </a:pPr>
              <a:r>
                <a:rPr lang="en" sz="1200">
                  <a:solidFill>
                    <a:srgbClr val="0C57D3"/>
                  </a:solidFill>
                </a:rPr>
                <a:t>Has elements of orthogonal and CNN analysis, middle performance</a:t>
              </a:r>
              <a:endParaRPr sz="1200">
                <a:solidFill>
                  <a:srgbClr val="0C57D3"/>
                </a:solidFill>
              </a:endParaRPr>
            </a:p>
          </p:txBody>
        </p:sp>
      </p:grpSp>
      <p:grpSp>
        <p:nvGrpSpPr>
          <p:cNvPr id="176" name="Google Shape;176;p21"/>
          <p:cNvGrpSpPr/>
          <p:nvPr/>
        </p:nvGrpSpPr>
        <p:grpSpPr>
          <a:xfrm>
            <a:off x="1035965" y="1705614"/>
            <a:ext cx="6951169" cy="858558"/>
            <a:chOff x="1593000" y="2322568"/>
            <a:chExt cx="5957975" cy="643500"/>
          </a:xfrm>
        </p:grpSpPr>
        <p:sp>
          <p:nvSpPr>
            <p:cNvPr id="177" name="Google Shape;177;p2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BrickworkLayoutAnsatz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7D3"/>
                </a:buClr>
                <a:buSzPts val="1200"/>
                <a:buChar char="●"/>
              </a:pPr>
              <a:r>
                <a:rPr lang="en" sz="1200">
                  <a:solidFill>
                    <a:srgbClr val="0C57D3"/>
                  </a:solidFill>
                </a:rPr>
                <a:t>Shallow circuit minimizes noise</a:t>
              </a:r>
              <a:endParaRPr sz="1200">
                <a:solidFill>
                  <a:srgbClr val="0C57D3"/>
                </a:solidFill>
              </a:endParaRPr>
            </a:p>
          </p:txBody>
        </p:sp>
      </p:grpSp>
      <p:grpSp>
        <p:nvGrpSpPr>
          <p:cNvPr id="184" name="Google Shape;184;p21"/>
          <p:cNvGrpSpPr/>
          <p:nvPr/>
        </p:nvGrpSpPr>
        <p:grpSpPr>
          <a:xfrm>
            <a:off x="1035965" y="831906"/>
            <a:ext cx="6951169" cy="858558"/>
            <a:chOff x="1593000" y="2322568"/>
            <a:chExt cx="5957975" cy="643500"/>
          </a:xfrm>
        </p:grpSpPr>
        <p:sp>
          <p:nvSpPr>
            <p:cNvPr id="185" name="Google Shape;185;p2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7D3"/>
                </a:buClr>
                <a:buSzPts val="1200"/>
                <a:buChar char="●"/>
              </a:pPr>
              <a:r>
                <a:rPr lang="en" sz="1200">
                  <a:solidFill>
                    <a:srgbClr val="0C57D3"/>
                  </a:solidFill>
                </a:rPr>
                <a:t>CNN is specialized for image classification</a:t>
              </a:r>
              <a:endParaRPr sz="1200">
                <a:solidFill>
                  <a:srgbClr val="0C57D3"/>
                </a:solidFill>
              </a:endParaRPr>
            </a:p>
          </p:txBody>
        </p:sp>
      </p:grpSp>
      <p:sp>
        <p:nvSpPr>
          <p:cNvPr id="191" name="Google Shape;191;p21"/>
          <p:cNvSpPr/>
          <p:nvPr/>
        </p:nvSpPr>
        <p:spPr>
          <a:xfrm>
            <a:off x="2008578" y="930446"/>
            <a:ext cx="22641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QCNNAnsatz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0C52C3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