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8" r:id="rId5"/>
    <p:sldId id="283" r:id="rId6"/>
    <p:sldId id="292" r:id="rId7"/>
    <p:sldId id="297" r:id="rId8"/>
    <p:sldId id="293" r:id="rId9"/>
    <p:sldId id="299" r:id="rId10"/>
    <p:sldId id="28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2" autoAdjust="0"/>
    <p:restoredTop sz="94712" autoAdjust="0"/>
  </p:normalViewPr>
  <p:slideViewPr>
    <p:cSldViewPr snapToGrid="0">
      <p:cViewPr varScale="1">
        <p:scale>
          <a:sx n="85" d="100"/>
          <a:sy n="85" d="100"/>
        </p:scale>
        <p:origin x="350"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userId="42395f6120ecffca" providerId="LiveId" clId="{962401A5-0DF5-4F3E-89B1-473A4CFB4109}"/>
    <pc:docChg chg="modSld">
      <pc:chgData name="abhishek" userId="42395f6120ecffca" providerId="LiveId" clId="{962401A5-0DF5-4F3E-89B1-473A4CFB4109}" dt="2021-11-06T06:02:54.784" v="20" actId="14100"/>
      <pc:docMkLst>
        <pc:docMk/>
      </pc:docMkLst>
      <pc:sldChg chg="modSp mod">
        <pc:chgData name="abhishek" userId="42395f6120ecffca" providerId="LiveId" clId="{962401A5-0DF5-4F3E-89B1-473A4CFB4109}" dt="2021-11-06T06:02:54.784" v="20" actId="14100"/>
        <pc:sldMkLst>
          <pc:docMk/>
          <pc:sldMk cId="1329746698" sldId="283"/>
        </pc:sldMkLst>
        <pc:spChg chg="mod">
          <ac:chgData name="abhishek" userId="42395f6120ecffca" providerId="LiveId" clId="{962401A5-0DF5-4F3E-89B1-473A4CFB4109}" dt="2021-11-06T06:02:54.784" v="20" actId="14100"/>
          <ac:spMkLst>
            <pc:docMk/>
            <pc:sldMk cId="1329746698" sldId="283"/>
            <ac:spMk id="2" creationId="{3560F281-4FF6-4617-A809-AC9C15ECF18A}"/>
          </ac:spMkLst>
        </pc:spChg>
      </pc:sldChg>
      <pc:sldChg chg="modSp mod">
        <pc:chgData name="abhishek" userId="42395f6120ecffca" providerId="LiveId" clId="{962401A5-0DF5-4F3E-89B1-473A4CFB4109}" dt="2021-11-06T06:02:22.093" v="15" actId="207"/>
        <pc:sldMkLst>
          <pc:docMk/>
          <pc:sldMk cId="2117695413" sldId="293"/>
        </pc:sldMkLst>
        <pc:spChg chg="mod">
          <ac:chgData name="abhishek" userId="42395f6120ecffca" providerId="LiveId" clId="{962401A5-0DF5-4F3E-89B1-473A4CFB4109}" dt="2021-11-06T06:02:22.093" v="15" actId="207"/>
          <ac:spMkLst>
            <pc:docMk/>
            <pc:sldMk cId="2117695413" sldId="293"/>
            <ac:spMk id="3" creationId="{200B3D2B-613A-41BE-987D-E6A1324B456D}"/>
          </ac:spMkLst>
        </pc:spChg>
      </pc:sldChg>
      <pc:sldChg chg="modSp mod">
        <pc:chgData name="abhishek" userId="42395f6120ecffca" providerId="LiveId" clId="{962401A5-0DF5-4F3E-89B1-473A4CFB4109}" dt="2021-11-06T06:02:01.626" v="12" actId="1076"/>
        <pc:sldMkLst>
          <pc:docMk/>
          <pc:sldMk cId="4153678306" sldId="296"/>
        </pc:sldMkLst>
        <pc:spChg chg="mod">
          <ac:chgData name="abhishek" userId="42395f6120ecffca" providerId="LiveId" clId="{962401A5-0DF5-4F3E-89B1-473A4CFB4109}" dt="2021-11-06T06:01:56.675" v="11" actId="14100"/>
          <ac:spMkLst>
            <pc:docMk/>
            <pc:sldMk cId="4153678306" sldId="296"/>
            <ac:spMk id="4" creationId="{60828E04-9C2A-4859-8050-C2DF67A249CB}"/>
          </ac:spMkLst>
        </pc:spChg>
        <pc:spChg chg="mod">
          <ac:chgData name="abhishek" userId="42395f6120ecffca" providerId="LiveId" clId="{962401A5-0DF5-4F3E-89B1-473A4CFB4109}" dt="2021-11-06T06:01:53.457" v="10" actId="1076"/>
          <ac:spMkLst>
            <pc:docMk/>
            <pc:sldMk cId="4153678306" sldId="296"/>
            <ac:spMk id="5" creationId="{11265965-2271-4C1C-BD0A-6F85F80FF9A6}"/>
          </ac:spMkLst>
        </pc:spChg>
        <pc:spChg chg="mod">
          <ac:chgData name="abhishek" userId="42395f6120ecffca" providerId="LiveId" clId="{962401A5-0DF5-4F3E-89B1-473A4CFB4109}" dt="2021-11-06T06:01:49.664" v="9" actId="1076"/>
          <ac:spMkLst>
            <pc:docMk/>
            <pc:sldMk cId="4153678306" sldId="296"/>
            <ac:spMk id="6" creationId="{50A3BCC3-A277-4C0B-9EBA-EB53990D8EBD}"/>
          </ac:spMkLst>
        </pc:spChg>
        <pc:spChg chg="mod">
          <ac:chgData name="abhishek" userId="42395f6120ecffca" providerId="LiveId" clId="{962401A5-0DF5-4F3E-89B1-473A4CFB4109}" dt="2021-11-06T06:02:01.626" v="12" actId="1076"/>
          <ac:spMkLst>
            <pc:docMk/>
            <pc:sldMk cId="4153678306" sldId="296"/>
            <ac:spMk id="14" creationId="{6C38D7A9-9299-4108-BB08-026F4B9CAE7B}"/>
          </ac:spMkLst>
        </pc:spChg>
        <pc:spChg chg="mod">
          <ac:chgData name="abhishek" userId="42395f6120ecffca" providerId="LiveId" clId="{962401A5-0DF5-4F3E-89B1-473A4CFB4109}" dt="2021-11-06T06:01:26.431" v="3" actId="1076"/>
          <ac:spMkLst>
            <pc:docMk/>
            <pc:sldMk cId="4153678306" sldId="296"/>
            <ac:spMk id="16" creationId="{FD8A1232-50A8-4535-AAF9-7F4180EAA0DD}"/>
          </ac:spMkLst>
        </pc:spChg>
      </pc:sldChg>
      <pc:sldChg chg="modSp mod">
        <pc:chgData name="abhishek" userId="42395f6120ecffca" providerId="LiveId" clId="{962401A5-0DF5-4F3E-89B1-473A4CFB4109}" dt="2021-11-06T06:02:42.853" v="18" actId="1076"/>
        <pc:sldMkLst>
          <pc:docMk/>
          <pc:sldMk cId="722098795" sldId="297"/>
        </pc:sldMkLst>
        <pc:spChg chg="mod">
          <ac:chgData name="abhishek" userId="42395f6120ecffca" providerId="LiveId" clId="{962401A5-0DF5-4F3E-89B1-473A4CFB4109}" dt="2021-11-06T06:02:42.853" v="18" actId="1076"/>
          <ac:spMkLst>
            <pc:docMk/>
            <pc:sldMk cId="722098795" sldId="297"/>
            <ac:spMk id="2" creationId="{3560F281-4FF6-4617-A809-AC9C15ECF18A}"/>
          </ac:spMkLst>
        </pc:spChg>
        <pc:spChg chg="mod">
          <ac:chgData name="abhishek" userId="42395f6120ecffca" providerId="LiveId" clId="{962401A5-0DF5-4F3E-89B1-473A4CFB4109}" dt="2021-11-06T06:02:31.391" v="16" actId="1076"/>
          <ac:spMkLst>
            <pc:docMk/>
            <pc:sldMk cId="722098795" sldId="297"/>
            <ac:spMk id="3" creationId="{611DC577-0A95-47D0-95D9-5F8DA763D46B}"/>
          </ac:spMkLst>
        </pc:spChg>
        <pc:picChg chg="mod">
          <ac:chgData name="abhishek" userId="42395f6120ecffca" providerId="LiveId" clId="{962401A5-0DF5-4F3E-89B1-473A4CFB4109}" dt="2021-11-06T06:02:36.661" v="17" actId="1076"/>
          <ac:picMkLst>
            <pc:docMk/>
            <pc:sldMk cId="722098795" sldId="297"/>
            <ac:picMk id="14" creationId="{7E468295-904F-0743-AD06-67DA21353B9E}"/>
          </ac:picMkLst>
        </pc:picChg>
      </pc:sldChg>
      <pc:sldChg chg="modSp mod">
        <pc:chgData name="abhishek" userId="42395f6120ecffca" providerId="LiveId" clId="{962401A5-0DF5-4F3E-89B1-473A4CFB4109}" dt="2021-11-06T06:02:07.275" v="13" actId="1076"/>
        <pc:sldMkLst>
          <pc:docMk/>
          <pc:sldMk cId="3637144346" sldId="299"/>
        </pc:sldMkLst>
        <pc:spChg chg="mod">
          <ac:chgData name="abhishek" userId="42395f6120ecffca" providerId="LiveId" clId="{962401A5-0DF5-4F3E-89B1-473A4CFB4109}" dt="2021-11-06T06:02:07.275" v="13" actId="1076"/>
          <ac:spMkLst>
            <pc:docMk/>
            <pc:sldMk cId="3637144346" sldId="299"/>
            <ac:spMk id="2" creationId="{3560F281-4FF6-4617-A809-AC9C15ECF1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11/6/2021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11/6/2021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thebalancesmb.com/event-management-ideal-startup-1223366" TargetMode="External"/><Relationship Id="rId2" Type="http://schemas.openxmlformats.org/officeDocument/2006/relationships/image" Target="../media/image4.jpeg"/><Relationship Id="rId1" Type="http://schemas.openxmlformats.org/officeDocument/2006/relationships/slideLayout" Target="../slideLayouts/slideLayout5.xml"/><Relationship Id="rId4" Type="http://schemas.openxmlformats.org/officeDocument/2006/relationships/hyperlink" Target="https://www.g2.com/articles/event-industry-statistic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26987"/>
            <a:ext cx="9780588" cy="6804025"/>
          </a:xfrm>
        </p:spPr>
      </p:pic>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9734868" y="2704643"/>
            <a:ext cx="45719" cy="137168"/>
          </a:xfrm>
        </p:spPr>
        <p:txBody>
          <a:bodyPr/>
          <a:lstStyle/>
          <a:p>
            <a:r>
              <a:rPr lang="en-US" dirty="0"/>
              <a:t> </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241800"/>
            <a:ext cx="1402741" cy="394389"/>
          </a:xfrm>
          <a:prstGeom prst="rect">
            <a:avLst/>
          </a:prstGeom>
          <a:noFill/>
        </p:spPr>
        <p:txBody>
          <a:bodyPr wrap="square" tIns="108000" bIns="0" rtlCol="0" anchor="ctr">
            <a:spAutoFit/>
          </a:bodyPr>
          <a:lstStyle/>
          <a:p>
            <a:pPr algn="ctr">
              <a:lnSpc>
                <a:spcPts val="1000"/>
              </a:lnSpc>
            </a:pPr>
            <a:r>
              <a:rPr lang="en-US" sz="3600" b="1" i="0" spc="-100" baseline="0" dirty="0">
                <a:solidFill>
                  <a:schemeClr val="tx1">
                    <a:lumMod val="75000"/>
                    <a:lumOff val="25000"/>
                  </a:schemeClr>
                </a:solidFill>
                <a:latin typeface="+mj-lt"/>
              </a:rPr>
              <a:t>TREY</a:t>
            </a:r>
            <a:r>
              <a:rPr lang="en-US" sz="2400" b="1" i="0" spc="-100" baseline="0" dirty="0">
                <a:solidFill>
                  <a:schemeClr val="tx1">
                    <a:lumMod val="75000"/>
                    <a:lumOff val="25000"/>
                  </a:schemeClr>
                </a:solidFill>
                <a:latin typeface="+mj-lt"/>
              </a:rPr>
              <a:t> </a:t>
            </a:r>
            <a:br>
              <a:rPr lang="en-US" sz="2400" b="1" i="0" spc="-100" baseline="0" dirty="0">
                <a:solidFill>
                  <a:schemeClr val="tx1">
                    <a:lumMod val="75000"/>
                    <a:lumOff val="25000"/>
                  </a:schemeClr>
                </a:solidFill>
                <a:latin typeface="+mj-lt"/>
              </a:rPr>
            </a:br>
            <a:r>
              <a:rPr lang="en-US" b="0" i="0" spc="140" baseline="0" dirty="0">
                <a:solidFill>
                  <a:schemeClr val="tx1">
                    <a:lumMod val="75000"/>
                    <a:lumOff val="25000"/>
                  </a:schemeClr>
                </a:solidFill>
                <a:latin typeface="+mj-lt"/>
              </a:rPr>
              <a:t>research</a:t>
            </a: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805082" y="0"/>
            <a:ext cx="4975505" cy="1685365"/>
          </a:xfrm>
        </p:spPr>
        <p:txBody>
          <a:bodyPr/>
          <a:lstStyle/>
          <a:p>
            <a:r>
              <a:rPr lang="en-US" dirty="0">
                <a:latin typeface="Constantia" panose="02030602050306030303" pitchFamily="18" charset="0"/>
              </a:rPr>
              <a:t>WE  MAKE  MOMENT’S</a:t>
            </a:r>
          </a:p>
        </p:txBody>
      </p:sp>
    </p:spTree>
    <p:extLst>
      <p:ext uri="{BB962C8B-B14F-4D97-AF65-F5344CB8AC3E}">
        <p14:creationId xmlns:p14="http://schemas.microsoft.com/office/powerpoint/2010/main" val="3989923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452" y="859037"/>
            <a:ext cx="5472000" cy="4437530"/>
          </a:xfrm>
        </p:spPr>
        <p:txBody>
          <a:bodyPr/>
          <a:lstStyle/>
          <a:p>
            <a:r>
              <a:rPr lang="en-US" sz="2800" dirty="0">
                <a:latin typeface="Sakkal Majalla" panose="02000000000000000000" pitchFamily="2" charset="-78"/>
                <a:cs typeface="Sakkal Majalla" panose="02000000000000000000" pitchFamily="2" charset="-78"/>
              </a:rPr>
              <a:t>We are gang of professionals with the same vision.</a:t>
            </a:r>
          </a:p>
          <a:p>
            <a:r>
              <a:rPr lang="en-US" sz="2800" dirty="0">
                <a:latin typeface="Sakkal Majalla" panose="02000000000000000000" pitchFamily="2" charset="-78"/>
                <a:cs typeface="Sakkal Majalla" panose="02000000000000000000" pitchFamily="2" charset="-78"/>
              </a:rPr>
              <a:t>All the professionals are specialized in their core work.</a:t>
            </a:r>
          </a:p>
          <a:p>
            <a:r>
              <a:rPr lang="en-US" sz="2800" dirty="0">
                <a:latin typeface="Sakkal Majalla" panose="02000000000000000000" pitchFamily="2" charset="-78"/>
                <a:cs typeface="Sakkal Majalla" panose="02000000000000000000" pitchFamily="2" charset="-78"/>
              </a:rPr>
              <a:t>We have an excellent network of powerful and creative minds.</a:t>
            </a:r>
          </a:p>
          <a:p>
            <a:r>
              <a:rPr lang="en-US" sz="2800" dirty="0">
                <a:latin typeface="Sakkal Majalla" panose="02000000000000000000" pitchFamily="2" charset="-78"/>
                <a:cs typeface="Sakkal Majalla" panose="02000000000000000000" pitchFamily="2" charset="-78"/>
              </a:rPr>
              <a:t>We believe in optimum utilization of organic and ‘easy to get’ resources at it’s best.</a:t>
            </a:r>
          </a:p>
          <a:p>
            <a:r>
              <a:rPr lang="en-US" sz="2800" b="0" i="0" dirty="0">
                <a:effectLst/>
                <a:latin typeface="Sakkal Majalla" panose="02000000000000000000" pitchFamily="2" charset="-78"/>
                <a:cs typeface="Sakkal Majalla" panose="02000000000000000000" pitchFamily="2" charset="-78"/>
              </a:rPr>
              <a:t>We are professionals who can work under pressure and within a certain time constraint. </a:t>
            </a:r>
            <a:endParaRPr lang="en-US" sz="2800" dirty="0">
              <a:latin typeface="Sakkal Majalla" panose="02000000000000000000" pitchFamily="2" charset="-78"/>
              <a:cs typeface="Sakkal Majalla" panose="02000000000000000000" pitchFamily="2" charset="-78"/>
            </a:endParaRP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409763" y="54649"/>
            <a:ext cx="5620871" cy="1296888"/>
          </a:xfrm>
        </p:spPr>
        <p:txBody>
          <a:bodyPr/>
          <a:lstStyle/>
          <a:p>
            <a:r>
              <a:rPr lang="en-US" dirty="0"/>
              <a:t>WHO  WE  ARE</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696635" y="1351537"/>
            <a:ext cx="4976053" cy="1162800"/>
          </a:xfrm>
        </p:spPr>
        <p:txBody>
          <a:bodyPr/>
          <a:lstStyle/>
          <a:p>
            <a:r>
              <a:rPr lang="en-US" sz="2400" dirty="0">
                <a:latin typeface="Arial Black" panose="020B0A04020102020204" pitchFamily="34" charset="0"/>
              </a:rPr>
              <a:t>We are EVENT Planner’s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24288" y="0"/>
            <a:ext cx="5956300" cy="1022502"/>
          </a:xfrm>
        </p:spPr>
        <p:txBody>
          <a:bodyPr/>
          <a:lstStyle/>
          <a:p>
            <a:r>
              <a:rPr lang="en-US" dirty="0"/>
              <a:t> What   We  Do   …!!</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0" y="1022503"/>
            <a:ext cx="12192000" cy="5279686"/>
          </a:xfrm>
        </p:spPr>
        <p:txBody>
          <a:bodyPr/>
          <a:lstStyle/>
          <a:p>
            <a:pPr marL="285750" indent="-285750" algn="l">
              <a:buFont typeface="Wingdings" panose="05000000000000000000" pitchFamily="2" charset="2"/>
              <a:buChar char="§"/>
            </a:pPr>
            <a:r>
              <a:rPr lang="en-US" sz="2800" dirty="0">
                <a:latin typeface="Bahnschrift Condensed" panose="020B0502040204020203" pitchFamily="34" charset="0"/>
              </a:rPr>
              <a:t>We save your hard money and time without making you feel extremely stressed about important happenings or events.</a:t>
            </a:r>
          </a:p>
          <a:p>
            <a:pPr marL="285750" indent="-285750" algn="l">
              <a:buFont typeface="Wingdings" panose="05000000000000000000" pitchFamily="2" charset="2"/>
              <a:buChar char="§"/>
            </a:pPr>
            <a:r>
              <a:rPr lang="en-US" sz="2800" i="0" dirty="0">
                <a:effectLst/>
                <a:latin typeface="Bahnschrift Condensed" panose="020B0502040204020203" pitchFamily="34" charset="0"/>
              </a:rPr>
              <a:t> We have creative professionals with the required organizational skills and creativity needed to make an event successful. </a:t>
            </a:r>
            <a:endParaRPr lang="en-US" sz="2800" dirty="0">
              <a:latin typeface="Bahnschrift Condensed" panose="020B0502040204020203" pitchFamily="34" charset="0"/>
            </a:endParaRPr>
          </a:p>
          <a:p>
            <a:pPr marL="285750" indent="-285750" algn="l">
              <a:buFont typeface="Wingdings" panose="05000000000000000000" pitchFamily="2" charset="2"/>
              <a:buChar char="§"/>
            </a:pPr>
            <a:r>
              <a:rPr lang="en-US" sz="2800" dirty="0">
                <a:latin typeface="Bahnschrift Condensed" panose="020B0502040204020203" pitchFamily="34" charset="0"/>
              </a:rPr>
              <a:t>We make your special and important days best of your memories.</a:t>
            </a:r>
          </a:p>
          <a:p>
            <a:pPr marL="285750" indent="-285750" algn="l">
              <a:buFont typeface="Wingdings" panose="05000000000000000000" pitchFamily="2" charset="2"/>
              <a:buChar char="§"/>
            </a:pPr>
            <a:r>
              <a:rPr lang="en-US" sz="2800" dirty="0">
                <a:latin typeface="Bahnschrift Condensed" panose="020B0502040204020203" pitchFamily="34" charset="0"/>
              </a:rPr>
              <a:t>We are specialized in </a:t>
            </a:r>
            <a:r>
              <a:rPr lang="en-US" sz="2800" i="1" u="sng" dirty="0">
                <a:latin typeface="Bahnschrift Condensed" panose="020B0502040204020203" pitchFamily="34" charset="0"/>
              </a:rPr>
              <a:t>OPEN  PARTIES ,  BIRTHDAY PARTIES,  BIG FAT WEDDINGS,  OPEN EVENTS ,etc.</a:t>
            </a:r>
          </a:p>
          <a:p>
            <a:pPr algn="l"/>
            <a:endParaRPr lang="en-US" sz="2800" i="1" u="sng" dirty="0">
              <a:latin typeface="Bahnschrift Condensed" panose="020B0502040204020203" pitchFamily="34" charset="0"/>
            </a:endParaRPr>
          </a:p>
          <a:p>
            <a:pPr algn="l"/>
            <a:r>
              <a:rPr lang="en-US" sz="2800" dirty="0">
                <a:latin typeface="Bahnschrift Condensed" panose="020B0502040204020203" pitchFamily="34" charset="0"/>
              </a:rPr>
              <a:t>                                                               </a:t>
            </a:r>
            <a:r>
              <a:rPr lang="en-US" sz="4000" dirty="0">
                <a:latin typeface="Bahnschrift Condensed" panose="020B0502040204020203" pitchFamily="34" charset="0"/>
              </a:rPr>
              <a:t>“We make MOMENTS”</a:t>
            </a:r>
          </a:p>
          <a:p>
            <a:pPr algn="l"/>
            <a:endParaRPr lang="en-US" sz="2800" dirty="0">
              <a:latin typeface="Bahnschrift Condensed" panose="020B0502040204020203" pitchFamily="34" charset="0"/>
            </a:endParaRP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409167464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2" y="0"/>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607049" y="18314"/>
            <a:ext cx="6641900" cy="1124345"/>
          </a:xfrm>
        </p:spPr>
        <p:txBody>
          <a:bodyPr/>
          <a:lstStyle/>
          <a:p>
            <a:r>
              <a:rPr lang="en-US" dirty="0"/>
              <a:t>How  We Do  …!!</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607166" y="1127623"/>
            <a:ext cx="6641665" cy="100211"/>
          </a:xfrm>
        </p:spPr>
        <p:txBody>
          <a:bodyPr/>
          <a:lstStyle/>
          <a:p>
            <a:pPr algn="ctr"/>
            <a:r>
              <a:rPr lang="en-US" dirty="0"/>
              <a:t>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191999" y="1977106"/>
            <a:ext cx="5472000" cy="4394244"/>
          </a:xfrm>
        </p:spPr>
        <p:txBody>
          <a:bodyPr/>
          <a:lstStyle/>
          <a:p>
            <a:pPr>
              <a:buFont typeface="Wingdings" panose="05000000000000000000" pitchFamily="2" charset="2"/>
              <a:buChar char="q"/>
            </a:pPr>
            <a:r>
              <a:rPr lang="en-US" sz="2000" dirty="0">
                <a:solidFill>
                  <a:schemeClr val="tx1">
                    <a:lumMod val="85000"/>
                    <a:lumOff val="15000"/>
                  </a:schemeClr>
                </a:solidFill>
                <a:latin typeface="Bahnschrift SemiCondensed" panose="020B0502040204020203" pitchFamily="34" charset="0"/>
              </a:rPr>
              <a:t>We go through multiple warm and interactive sessions with the client and the team.</a:t>
            </a:r>
          </a:p>
          <a:p>
            <a:pPr>
              <a:buFont typeface="Wingdings" panose="05000000000000000000" pitchFamily="2" charset="2"/>
              <a:buChar char="q"/>
            </a:pPr>
            <a:r>
              <a:rPr lang="en-US" sz="2000" dirty="0">
                <a:solidFill>
                  <a:schemeClr val="tx1">
                    <a:lumMod val="85000"/>
                    <a:lumOff val="15000"/>
                  </a:schemeClr>
                </a:solidFill>
                <a:latin typeface="Bahnschrift SemiCondensed" panose="020B0502040204020203" pitchFamily="34" charset="0"/>
              </a:rPr>
              <a:t>We only move on agreements, or commands in written.</a:t>
            </a:r>
          </a:p>
          <a:p>
            <a:pPr>
              <a:buFont typeface="Wingdings" panose="05000000000000000000" pitchFamily="2" charset="2"/>
              <a:buChar char="q"/>
            </a:pPr>
            <a:r>
              <a:rPr lang="en-US" sz="2000" dirty="0">
                <a:solidFill>
                  <a:schemeClr val="tx1">
                    <a:lumMod val="85000"/>
                    <a:lumOff val="15000"/>
                  </a:schemeClr>
                </a:solidFill>
                <a:latin typeface="Bahnschrift SemiCondensed" panose="020B0502040204020203" pitchFamily="34" charset="0"/>
              </a:rPr>
              <a:t>We believe in prioritizing the different matters of an event on the basis of their importance and quality.</a:t>
            </a:r>
          </a:p>
          <a:p>
            <a:pPr>
              <a:buFont typeface="Wingdings" panose="05000000000000000000" pitchFamily="2" charset="2"/>
              <a:buChar char="q"/>
            </a:pPr>
            <a:r>
              <a:rPr lang="en-US" sz="2000" dirty="0">
                <a:solidFill>
                  <a:schemeClr val="tx1">
                    <a:lumMod val="85000"/>
                    <a:lumOff val="15000"/>
                  </a:schemeClr>
                </a:solidFill>
                <a:latin typeface="Bahnschrift SemiCondensed" panose="020B0502040204020203" pitchFamily="34" charset="0"/>
              </a:rPr>
              <a:t>We charge  for  “EVERYTHING” so there’s no space for oral bonds leading to false promising or practical mishappenings.</a:t>
            </a:r>
          </a:p>
          <a:p>
            <a:pPr marL="0" indent="0">
              <a:buNone/>
            </a:pPr>
            <a:endParaRPr lang="en-US" sz="2000" dirty="0">
              <a:solidFill>
                <a:schemeClr val="tx1">
                  <a:lumMod val="85000"/>
                  <a:lumOff val="15000"/>
                </a:schemeClr>
              </a:solidFill>
              <a:latin typeface="Bahnschrift SemiCondensed" panose="020B0502040204020203" pitchFamily="34"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72209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0388" y="309497"/>
            <a:ext cx="4903599" cy="1958400"/>
          </a:xfrm>
        </p:spPr>
        <p:txBody>
          <a:bodyPr/>
          <a:lstStyle/>
          <a:p>
            <a:r>
              <a:rPr lang="en-US" dirty="0">
                <a:solidFill>
                  <a:srgbClr val="FFC000"/>
                </a:solidFill>
                <a:highlight>
                  <a:srgbClr val="000000"/>
                </a:highlight>
              </a:rPr>
              <a:t>WHY  US  ??</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38990" y="2267897"/>
            <a:ext cx="11495884" cy="4103454"/>
          </a:xfrm>
        </p:spPr>
        <p:txBody>
          <a:bodyPr/>
          <a:lstStyle/>
          <a:p>
            <a:pPr marL="285750" indent="-285750">
              <a:buFont typeface="Wingdings" panose="05000000000000000000" pitchFamily="2" charset="2"/>
              <a:buChar char="q"/>
            </a:pPr>
            <a:r>
              <a:rPr lang="en-US" sz="2000" b="0" i="0" dirty="0">
                <a:solidFill>
                  <a:schemeClr val="bg1">
                    <a:lumMod val="95000"/>
                  </a:schemeClr>
                </a:solidFill>
                <a:effectLst/>
                <a:latin typeface="Bahnschrift SemiBold SemiConden" panose="020B0502040204020203" pitchFamily="34" charset="0"/>
              </a:rPr>
              <a:t>Managing an event is hectic and exhaustive. Right from the planning stage to the final execution, it demands keen attention to every specific detail to ensure a smooth flow, and this is why you need seasoned professionals to do the job.</a:t>
            </a:r>
          </a:p>
          <a:p>
            <a:pPr marL="285750" indent="-285750">
              <a:buFont typeface="Wingdings" panose="05000000000000000000" pitchFamily="2" charset="2"/>
              <a:buChar char="q"/>
            </a:pPr>
            <a:r>
              <a:rPr lang="en-US" sz="2000" dirty="0">
                <a:solidFill>
                  <a:schemeClr val="bg1">
                    <a:lumMod val="95000"/>
                  </a:schemeClr>
                </a:solidFill>
                <a:latin typeface="Bahnschrift SemiBold SemiConden" panose="020B0502040204020203" pitchFamily="34" charset="0"/>
              </a:rPr>
              <a:t>We </a:t>
            </a:r>
            <a:r>
              <a:rPr lang="en-US" sz="2000" b="0" i="0" dirty="0">
                <a:solidFill>
                  <a:schemeClr val="bg1">
                    <a:lumMod val="95000"/>
                  </a:schemeClr>
                </a:solidFill>
                <a:effectLst/>
                <a:latin typeface="Bahnschrift SemiBold SemiConden" panose="020B0502040204020203" pitchFamily="34" charset="0"/>
              </a:rPr>
              <a:t>will negotiate the best rate in the market for you in acquiring any permission, hiring equipment and talents. They’ll ensure that things are arranged and managed efficiently which will save your expense.</a:t>
            </a:r>
          </a:p>
          <a:p>
            <a:pPr marL="285750" indent="-285750">
              <a:buFont typeface="Wingdings" panose="05000000000000000000" pitchFamily="2" charset="2"/>
              <a:buChar char="q"/>
            </a:pPr>
            <a:r>
              <a:rPr lang="en-US" sz="2000" b="1" i="0" dirty="0">
                <a:solidFill>
                  <a:schemeClr val="bg1">
                    <a:lumMod val="95000"/>
                  </a:schemeClr>
                </a:solidFill>
                <a:effectLst/>
                <a:latin typeface="Bahnschrift SemiBold SemiConden" panose="020B0502040204020203" pitchFamily="34" charset="0"/>
              </a:rPr>
              <a:t> </a:t>
            </a:r>
            <a:r>
              <a:rPr lang="en-US" sz="2000" b="0" i="0" dirty="0">
                <a:solidFill>
                  <a:schemeClr val="bg1">
                    <a:lumMod val="95000"/>
                  </a:schemeClr>
                </a:solidFill>
                <a:effectLst/>
                <a:latin typeface="Bahnschrift SemiBold SemiConden" panose="020B0502040204020203" pitchFamily="34" charset="0"/>
              </a:rPr>
              <a:t>One of the most important reasons for hiring event management companies is that we come with the whole package. Hosting an event requires equipment such as lights, sitting arrangement for the quests and speakers, art and decoration, catering services, sound, and photography and videography.</a:t>
            </a:r>
            <a:endParaRPr lang="en-US" sz="2000" dirty="0">
              <a:solidFill>
                <a:schemeClr val="bg1">
                  <a:lumMod val="95000"/>
                </a:schemeClr>
              </a:solidFill>
              <a:latin typeface="Bahnschrift SemiBold SemiConden" panose="020B0502040204020203" pitchFamily="34" charset="0"/>
            </a:endParaRPr>
          </a:p>
          <a:p>
            <a:endParaRPr lang="en-US" sz="2000" dirty="0">
              <a:solidFill>
                <a:schemeClr val="bg1">
                  <a:lumMod val="95000"/>
                </a:schemeClr>
              </a:solidFill>
              <a:latin typeface="Bahnschrift SemiBold SemiConden" panose="020B0502040204020203" pitchFamily="34" charset="0"/>
            </a:endParaRPr>
          </a:p>
          <a:p>
            <a:endParaRPr lang="en-US" sz="2000" dirty="0">
              <a:solidFill>
                <a:schemeClr val="bg1">
                  <a:lumMod val="95000"/>
                </a:schemeClr>
              </a:solidFill>
              <a:latin typeface="Bahnschrift SemiBold SemiConden" panose="020B0502040204020203" pitchFamily="34" charset="0"/>
            </a:endParaRPr>
          </a:p>
          <a:p>
            <a:r>
              <a:rPr lang="en-US" sz="2000" dirty="0">
                <a:solidFill>
                  <a:schemeClr val="bg1">
                    <a:lumMod val="95000"/>
                  </a:schemeClr>
                </a:solidFill>
                <a:latin typeface="Bahnschrift SemiBold SemiConden" panose="020B0502040204020203" pitchFamily="34" charset="0"/>
              </a:rPr>
              <a:t>                                                                            “WE CHARGE GOOD”</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211769541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418683" y="-478"/>
            <a:ext cx="7773317" cy="1124345"/>
          </a:xfrm>
        </p:spPr>
        <p:txBody>
          <a:bodyPr/>
          <a:lstStyle/>
          <a:p>
            <a:r>
              <a:rPr lang="en-US" dirty="0"/>
              <a:t>ONLY FOR VENDORS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022334" y="1123867"/>
            <a:ext cx="6641665" cy="100211"/>
          </a:xfrm>
        </p:spPr>
        <p:txBody>
          <a:bodyPr/>
          <a:lstStyle/>
          <a:p>
            <a:pPr algn="ctr"/>
            <a:r>
              <a:rPr lang="en-US" dirty="0"/>
              <a:t>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191999" y="1977106"/>
            <a:ext cx="5472000" cy="4394244"/>
          </a:xfrm>
        </p:spPr>
        <p:txBody>
          <a:bodyPr/>
          <a:lstStyle/>
          <a:p>
            <a:pPr>
              <a:buFont typeface="Wingdings" panose="05000000000000000000" pitchFamily="2" charset="2"/>
              <a:buChar char="§"/>
            </a:pPr>
            <a:r>
              <a:rPr lang="en-US" dirty="0">
                <a:solidFill>
                  <a:schemeClr val="tx1">
                    <a:lumMod val="85000"/>
                    <a:lumOff val="15000"/>
                  </a:schemeClr>
                </a:solidFill>
                <a:latin typeface="Bahnschrift SemiCondensed" panose="020B0502040204020203" pitchFamily="34" charset="0"/>
                <a:hlinkClick r:id="rId3"/>
              </a:rPr>
              <a:t>https://www.thebalancesmb.com/event-management-ideal-startup-1223366</a:t>
            </a:r>
            <a:endParaRPr lang="en-US" dirty="0">
              <a:solidFill>
                <a:schemeClr val="tx1">
                  <a:lumMod val="85000"/>
                  <a:lumOff val="15000"/>
                </a:schemeClr>
              </a:solidFill>
              <a:latin typeface="Bahnschrift SemiCondensed" panose="020B0502040204020203" pitchFamily="34" charset="0"/>
            </a:endParaRPr>
          </a:p>
          <a:p>
            <a:pPr>
              <a:buFont typeface="Wingdings" panose="05000000000000000000" pitchFamily="2" charset="2"/>
              <a:buChar char="§"/>
            </a:pPr>
            <a:r>
              <a:rPr lang="en-US" dirty="0">
                <a:solidFill>
                  <a:schemeClr val="tx1">
                    <a:lumMod val="85000"/>
                    <a:lumOff val="15000"/>
                  </a:schemeClr>
                </a:solidFill>
                <a:latin typeface="Bahnschrift SemiCondensed" panose="020B0502040204020203" pitchFamily="34" charset="0"/>
                <a:hlinkClick r:id="rId4"/>
              </a:rPr>
              <a:t>https://www.g2.com/articles/event-industry-statistics</a:t>
            </a:r>
            <a:endParaRPr lang="en-US" dirty="0">
              <a:solidFill>
                <a:schemeClr val="tx1">
                  <a:lumMod val="85000"/>
                  <a:lumOff val="15000"/>
                </a:schemeClr>
              </a:solidFill>
              <a:latin typeface="Bahnschrift SemiCondensed" panose="020B0502040204020203" pitchFamily="34" charset="0"/>
            </a:endParaRPr>
          </a:p>
          <a:p>
            <a:pPr>
              <a:buFont typeface="Wingdings" panose="05000000000000000000" pitchFamily="2" charset="2"/>
              <a:buChar char="§"/>
            </a:pPr>
            <a:endParaRPr lang="en-US" dirty="0">
              <a:solidFill>
                <a:schemeClr val="tx1">
                  <a:lumMod val="85000"/>
                  <a:lumOff val="15000"/>
                </a:schemeClr>
              </a:solidFill>
              <a:latin typeface="Bahnschrift SemiCondensed" panose="020B0502040204020203" pitchFamily="34" charset="0"/>
            </a:endParaRPr>
          </a:p>
          <a:p>
            <a:pPr>
              <a:buFont typeface="Wingdings" panose="05000000000000000000" pitchFamily="2" charset="2"/>
              <a:buChar char="§"/>
            </a:pPr>
            <a:endParaRPr lang="en-US" dirty="0">
              <a:solidFill>
                <a:schemeClr val="tx1">
                  <a:lumMod val="85000"/>
                  <a:lumOff val="15000"/>
                </a:schemeClr>
              </a:solidFill>
              <a:latin typeface="Bahnschrift SemiCondensed" panose="020B0502040204020203" pitchFamily="34" charset="0"/>
            </a:endParaRPr>
          </a:p>
          <a:p>
            <a:pPr>
              <a:buFont typeface="Wingdings" panose="05000000000000000000" pitchFamily="2" charset="2"/>
              <a:buChar char="§"/>
            </a:pPr>
            <a:endParaRPr lang="en-US" dirty="0">
              <a:solidFill>
                <a:schemeClr val="tx1">
                  <a:lumMod val="85000"/>
                  <a:lumOff val="15000"/>
                </a:schemeClr>
              </a:solidFill>
              <a:latin typeface="Bahnschrift SemiCondensed" panose="020B0502040204020203" pitchFamily="34" charset="0"/>
            </a:endParaRPr>
          </a:p>
          <a:p>
            <a:pPr>
              <a:buFont typeface="Wingdings" panose="05000000000000000000" pitchFamily="2" charset="2"/>
              <a:buChar char="§"/>
            </a:pPr>
            <a:endParaRPr lang="en-US" dirty="0">
              <a:solidFill>
                <a:schemeClr val="tx1">
                  <a:lumMod val="85000"/>
                  <a:lumOff val="15000"/>
                </a:schemeClr>
              </a:solidFill>
              <a:latin typeface="Bahnschrift SemiCondensed" panose="020B0502040204020203" pitchFamily="34" charset="0"/>
            </a:endParaRPr>
          </a:p>
          <a:p>
            <a:pPr>
              <a:buFont typeface="Wingdings" panose="05000000000000000000" pitchFamily="2" charset="2"/>
              <a:buChar char="§"/>
            </a:pPr>
            <a:endParaRPr lang="en-US" dirty="0">
              <a:solidFill>
                <a:schemeClr val="tx1">
                  <a:lumMod val="85000"/>
                  <a:lumOff val="15000"/>
                </a:schemeClr>
              </a:solidFill>
              <a:latin typeface="Bahnschrift SemiCondensed" panose="020B0502040204020203" pitchFamily="34"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363714434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8071104" y="5359400"/>
            <a:ext cx="3688896" cy="565899"/>
          </a:xfrm>
          <a:solidFill>
            <a:schemeClr val="tx1">
              <a:lumMod val="95000"/>
              <a:lumOff val="5000"/>
            </a:schemeClr>
          </a:solidFill>
        </p:spPr>
        <p:txBody>
          <a:bodyPr/>
          <a:lstStyle/>
          <a:p>
            <a:r>
              <a:rPr lang="en-US" dirty="0"/>
              <a:t> </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7</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pic>
        <p:nvPicPr>
          <p:cNvPr id="3" name="Picture 2">
            <a:extLst>
              <a:ext uri="{FF2B5EF4-FFF2-40B4-BE49-F238E27FC236}">
                <a16:creationId xmlns:a16="http://schemas.microsoft.com/office/drawing/2014/main" id="{65969CBF-5A92-4C54-A948-23C41FF47004}"/>
              </a:ext>
            </a:extLst>
          </p:cNvPr>
          <p:cNvPicPr>
            <a:picLocks noChangeAspect="1"/>
          </p:cNvPicPr>
          <p:nvPr/>
        </p:nvPicPr>
        <p:blipFill>
          <a:blip r:embed="rId3"/>
          <a:stretch>
            <a:fillRect/>
          </a:stretch>
        </p:blipFill>
        <p:spPr>
          <a:xfrm>
            <a:off x="0" y="0"/>
            <a:ext cx="12192000" cy="6371350"/>
          </a:xfrm>
          <a:prstGeom prst="rect">
            <a:avLst/>
          </a:prstGeom>
        </p:spPr>
      </p:pic>
    </p:spTree>
    <p:extLst>
      <p:ext uri="{BB962C8B-B14F-4D97-AF65-F5344CB8AC3E}">
        <p14:creationId xmlns:p14="http://schemas.microsoft.com/office/powerpoint/2010/main" val="66521931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8458200" y="2635065"/>
            <a:ext cx="3733800" cy="1013684"/>
          </a:xfrm>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30762"/>
            <a:ext cx="2910342" cy="423772"/>
          </a:xfrm>
          <a:solidFill>
            <a:schemeClr val="tx1">
              <a:lumMod val="75000"/>
              <a:lumOff val="25000"/>
            </a:schemeClr>
          </a:solidFill>
        </p:spPr>
        <p:txBody>
          <a:bodyPr/>
          <a:lstStyle/>
          <a:p>
            <a:r>
              <a:rPr lang="en-US" dirty="0"/>
              <a:t>MR. DEV PRATAP SINGH</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8441884" y="4461565"/>
            <a:ext cx="2910342" cy="396829"/>
          </a:xfrm>
          <a:solidFill>
            <a:schemeClr val="tx1">
              <a:lumMod val="75000"/>
              <a:lumOff val="25000"/>
            </a:schemeClr>
          </a:solidFill>
        </p:spPr>
        <p:txBody>
          <a:bodyPr/>
          <a:lstStyle/>
          <a:p>
            <a:r>
              <a:rPr lang="en-US" dirty="0"/>
              <a:t>+918847097860</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8458200" y="4977117"/>
            <a:ext cx="2910342" cy="400961"/>
          </a:xfrm>
          <a:solidFill>
            <a:schemeClr val="tx1">
              <a:lumMod val="75000"/>
              <a:lumOff val="25000"/>
            </a:schemeClr>
          </a:solidFill>
        </p:spPr>
        <p:txBody>
          <a:bodyPr/>
          <a:lstStyle/>
          <a:p>
            <a:r>
              <a:rPr lang="en-US" dirty="0"/>
              <a:t>sdevpratap093@gmail.com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flipH="1">
            <a:off x="9780102" y="6385801"/>
            <a:ext cx="116955" cy="400962"/>
          </a:xfrm>
          <a:solidFill>
            <a:schemeClr val="tx1">
              <a:lumMod val="75000"/>
              <a:lumOff val="25000"/>
            </a:schemeClr>
          </a:solidFill>
        </p:spPr>
        <p:txBody>
          <a:bodyPr/>
          <a:lstStyle/>
          <a:p>
            <a:r>
              <a:rPr lang="en-US" dirty="0"/>
              <a:t> </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947214" y="6464958"/>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41536783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97</TotalTime>
  <Words>421</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Arial</vt:lpstr>
      <vt:lpstr>Arial Black</vt:lpstr>
      <vt:lpstr>Bahnschrift Condensed</vt:lpstr>
      <vt:lpstr>Bahnschrift SemiBold SemiConden</vt:lpstr>
      <vt:lpstr>Bahnschrift SemiCondensed</vt:lpstr>
      <vt:lpstr>Calibri</vt:lpstr>
      <vt:lpstr>Candara</vt:lpstr>
      <vt:lpstr>Constantia</vt:lpstr>
      <vt:lpstr>Corbel</vt:lpstr>
      <vt:lpstr>Sakkal Majalla</vt:lpstr>
      <vt:lpstr>Times New Roman</vt:lpstr>
      <vt:lpstr>Wingdings</vt:lpstr>
      <vt:lpstr>Office Theme</vt:lpstr>
      <vt:lpstr>WE  MAKE  MOMENT’S</vt:lpstr>
      <vt:lpstr>WHO  WE  ARE</vt:lpstr>
      <vt:lpstr> What   We  Do   …!!</vt:lpstr>
      <vt:lpstr>How  We Do  …!!</vt:lpstr>
      <vt:lpstr>WHY  US  ??</vt:lpstr>
      <vt:lpstr>ONLY FOR VENDORS</vt:lpstr>
      <vt:lpstr>Large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MAKE  MOMENT’S</dc:title>
  <dc:creator>abhishek</dc:creator>
  <cp:lastModifiedBy>abhishek</cp:lastModifiedBy>
  <cp:revision>1</cp:revision>
  <dcterms:created xsi:type="dcterms:W3CDTF">2021-11-03T05:56:58Z</dcterms:created>
  <dcterms:modified xsi:type="dcterms:W3CDTF">2021-11-06T06:03:01Z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