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6.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7.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0.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03" r:id="rId1"/>
  </p:sldMasterIdLst>
  <p:notesMasterIdLst>
    <p:notesMasterId r:id="rId30"/>
  </p:notesMasterIdLst>
  <p:sldIdLst>
    <p:sldId id="284" r:id="rId2"/>
    <p:sldId id="287" r:id="rId3"/>
    <p:sldId id="257" r:id="rId4"/>
    <p:sldId id="277" r:id="rId5"/>
    <p:sldId id="258" r:id="rId6"/>
    <p:sldId id="259" r:id="rId7"/>
    <p:sldId id="260" r:id="rId8"/>
    <p:sldId id="278" r:id="rId9"/>
    <p:sldId id="281" r:id="rId10"/>
    <p:sldId id="272" r:id="rId11"/>
    <p:sldId id="273" r:id="rId12"/>
    <p:sldId id="262" r:id="rId13"/>
    <p:sldId id="282" r:id="rId14"/>
    <p:sldId id="264" r:id="rId15"/>
    <p:sldId id="280" r:id="rId16"/>
    <p:sldId id="265" r:id="rId17"/>
    <p:sldId id="266" r:id="rId18"/>
    <p:sldId id="267" r:id="rId19"/>
    <p:sldId id="268" r:id="rId20"/>
    <p:sldId id="269" r:id="rId21"/>
    <p:sldId id="270" r:id="rId22"/>
    <p:sldId id="271" r:id="rId23"/>
    <p:sldId id="274" r:id="rId24"/>
    <p:sldId id="283" r:id="rId25"/>
    <p:sldId id="279" r:id="rId26"/>
    <p:sldId id="285" r:id="rId27"/>
    <p:sldId id="286" r:id="rId28"/>
    <p:sldId id="276" r:id="rId29"/>
  </p:sldIdLst>
  <p:sldSz cx="9144000" cy="5715000" type="screen16x10"/>
  <p:notesSz cx="6858000" cy="9144000"/>
  <p:embeddedFontLst>
    <p:embeddedFont>
      <p:font typeface="Corbel" panose="020B0503020204020204" pitchFamily="34" charset="0"/>
      <p:regular r:id="rId31"/>
      <p:bold r:id="rId32"/>
      <p:italic r:id="rId33"/>
      <p:boldItalic r:id="rId34"/>
    </p:embeddedFont>
    <p:embeddedFont>
      <p:font typeface="Maven Pro" panose="020B0604020202020204" charset="0"/>
      <p:regular r:id="rId35"/>
      <p:bold r:id="rId36"/>
    </p:embeddedFont>
    <p:embeddedFont>
      <p:font typeface="Maven Pro Medium" panose="020B0604020202020204" charset="0"/>
      <p:regular r:id="rId37"/>
      <p:bold r:id="rId38"/>
    </p:embeddedFont>
    <p:embeddedFont>
      <p:font typeface="Microsoft JhengHei" panose="020B0604030504040204" pitchFamily="34" charset="-120"/>
      <p:regular r:id="rId39"/>
      <p:bold r:id="rId40"/>
    </p:embeddedFont>
    <p:embeddedFont>
      <p:font typeface="Nunito" pitchFamily="2" charset="0"/>
      <p:regular r:id="rId41"/>
      <p:bold r:id="rId42"/>
      <p:italic r:id="rId43"/>
      <p:boldItalic r:id="rId4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juWK6SYlOnZU5jLJ9ZL4N/Z5uA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81A8"/>
    <a:srgbClr val="000000"/>
    <a:srgbClr val="599191"/>
    <a:srgbClr val="CDDEDE"/>
    <a:srgbClr val="51C19C"/>
    <a:srgbClr val="86DAD8"/>
    <a:srgbClr val="92DEDC"/>
    <a:srgbClr val="9EE2E0"/>
    <a:srgbClr val="7ED8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4A2DB4-678A-481A-8CAC-89C1AE3FEA39}">
  <a:tblStyle styleId="{C94A2DB4-678A-481A-8CAC-89C1AE3FEA3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30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dam\Desktop\New%20Astrosage\Astroblu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Kadam\Desktop\New%20Astrosage\Astroblu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Kadam\Desktop\New%20Astrosage\Astroblue.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Kadam\Desktop\New%20Astrosage\Astroblue.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Kadam\Desktop\New%20Astrosage\Astroblue.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dam\Desktop\New%20Astrosage\Astroblu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adam\Desktop\New%20Astrosage\Astro%20Analys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adam\Desktop\New%20Astrosage\Astroblu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adam\Desktop\New%20Astrosage\Astroblu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adam\Desktop\New%20Astrosage\Astroblu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adam\Desktop\New%20Astrosage\Astroblu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Kadam\Desktop\New%20Astrosage\Astroblu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Kadam\Desktop\New%20Astrosage\Astroblu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[Astroblue.xlsx]Pivot's!PivotTable11</c:name>
    <c:fmtId val="114"/>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Daily Call Volume</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strRef>
              <c:f>'Pivot''s'!$BD$1</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'Pivot''s'!$BC$2:$BC$35</c:f>
              <c:strCache>
                <c:ptCount val="34"/>
                <c:pt idx="0">
                  <c:v>01-12-2023</c:v>
                </c:pt>
                <c:pt idx="1">
                  <c:v>02-12-2023</c:v>
                </c:pt>
                <c:pt idx="2">
                  <c:v>03-12-2023</c:v>
                </c:pt>
                <c:pt idx="3">
                  <c:v>04-12-2023</c:v>
                </c:pt>
                <c:pt idx="4">
                  <c:v>05-12-2023</c:v>
                </c:pt>
                <c:pt idx="5">
                  <c:v>06-12-2023</c:v>
                </c:pt>
                <c:pt idx="6">
                  <c:v>07-12-2023</c:v>
                </c:pt>
                <c:pt idx="7">
                  <c:v>08-12-2023</c:v>
                </c:pt>
                <c:pt idx="8">
                  <c:v>09-12-2023</c:v>
                </c:pt>
                <c:pt idx="9">
                  <c:v>10-12-2023</c:v>
                </c:pt>
                <c:pt idx="10">
                  <c:v>11-12-2023</c:v>
                </c:pt>
                <c:pt idx="11">
                  <c:v>12-12-2023</c:v>
                </c:pt>
                <c:pt idx="12">
                  <c:v>13-12-2023</c:v>
                </c:pt>
                <c:pt idx="13">
                  <c:v>14-12-2023</c:v>
                </c:pt>
                <c:pt idx="14">
                  <c:v>15-12-2023</c:v>
                </c:pt>
                <c:pt idx="15">
                  <c:v>16-12-2023</c:v>
                </c:pt>
                <c:pt idx="16">
                  <c:v>17-12-2023</c:v>
                </c:pt>
                <c:pt idx="17">
                  <c:v>18-12-2023</c:v>
                </c:pt>
                <c:pt idx="18">
                  <c:v>19-12-2023</c:v>
                </c:pt>
                <c:pt idx="19">
                  <c:v>20-12-2023</c:v>
                </c:pt>
                <c:pt idx="20">
                  <c:v>21-12-2023</c:v>
                </c:pt>
                <c:pt idx="21">
                  <c:v>22-12-2023</c:v>
                </c:pt>
                <c:pt idx="22">
                  <c:v>23-12-2023</c:v>
                </c:pt>
                <c:pt idx="23">
                  <c:v>24-12-2023</c:v>
                </c:pt>
                <c:pt idx="24">
                  <c:v>25-12-2023</c:v>
                </c:pt>
                <c:pt idx="25">
                  <c:v>26-12-2023</c:v>
                </c:pt>
                <c:pt idx="26">
                  <c:v>27-12-2023</c:v>
                </c:pt>
                <c:pt idx="27">
                  <c:v>28-12-2023</c:v>
                </c:pt>
                <c:pt idx="28">
                  <c:v>29-12-2023</c:v>
                </c:pt>
                <c:pt idx="29">
                  <c:v>30-12-2023</c:v>
                </c:pt>
                <c:pt idx="30">
                  <c:v>31-12-2023</c:v>
                </c:pt>
                <c:pt idx="31">
                  <c:v>01-01-2024</c:v>
                </c:pt>
                <c:pt idx="32">
                  <c:v>02-01-2024</c:v>
                </c:pt>
                <c:pt idx="33">
                  <c:v>03-01-2024</c:v>
                </c:pt>
              </c:strCache>
            </c:strRef>
          </c:cat>
          <c:val>
            <c:numRef>
              <c:f>'Pivot''s'!$BD$2:$BD$35</c:f>
              <c:numCache>
                <c:formatCode>General</c:formatCode>
                <c:ptCount val="34"/>
                <c:pt idx="0">
                  <c:v>228</c:v>
                </c:pt>
                <c:pt idx="1">
                  <c:v>332</c:v>
                </c:pt>
                <c:pt idx="2">
                  <c:v>383</c:v>
                </c:pt>
                <c:pt idx="3">
                  <c:v>364</c:v>
                </c:pt>
                <c:pt idx="4">
                  <c:v>253</c:v>
                </c:pt>
                <c:pt idx="5">
                  <c:v>254</c:v>
                </c:pt>
                <c:pt idx="6">
                  <c:v>254</c:v>
                </c:pt>
                <c:pt idx="7">
                  <c:v>138</c:v>
                </c:pt>
                <c:pt idx="8">
                  <c:v>288</c:v>
                </c:pt>
                <c:pt idx="9">
                  <c:v>430</c:v>
                </c:pt>
                <c:pt idx="10">
                  <c:v>424</c:v>
                </c:pt>
                <c:pt idx="11">
                  <c:v>358</c:v>
                </c:pt>
                <c:pt idx="12">
                  <c:v>348</c:v>
                </c:pt>
                <c:pt idx="13">
                  <c:v>226</c:v>
                </c:pt>
                <c:pt idx="14">
                  <c:v>276</c:v>
                </c:pt>
                <c:pt idx="15">
                  <c:v>258</c:v>
                </c:pt>
                <c:pt idx="16">
                  <c:v>185</c:v>
                </c:pt>
                <c:pt idx="17">
                  <c:v>233</c:v>
                </c:pt>
                <c:pt idx="18">
                  <c:v>209</c:v>
                </c:pt>
                <c:pt idx="19">
                  <c:v>178</c:v>
                </c:pt>
                <c:pt idx="20">
                  <c:v>159</c:v>
                </c:pt>
                <c:pt idx="21">
                  <c:v>163</c:v>
                </c:pt>
                <c:pt idx="22">
                  <c:v>241</c:v>
                </c:pt>
                <c:pt idx="23">
                  <c:v>232</c:v>
                </c:pt>
                <c:pt idx="24">
                  <c:v>258</c:v>
                </c:pt>
                <c:pt idx="25">
                  <c:v>255</c:v>
                </c:pt>
                <c:pt idx="26">
                  <c:v>242</c:v>
                </c:pt>
                <c:pt idx="27">
                  <c:v>181</c:v>
                </c:pt>
                <c:pt idx="28">
                  <c:v>260</c:v>
                </c:pt>
                <c:pt idx="29">
                  <c:v>179</c:v>
                </c:pt>
                <c:pt idx="30">
                  <c:v>158</c:v>
                </c:pt>
                <c:pt idx="31">
                  <c:v>115</c:v>
                </c:pt>
                <c:pt idx="32">
                  <c:v>196</c:v>
                </c:pt>
                <c:pt idx="33">
                  <c:v>107</c:v>
                </c:pt>
              </c:numCache>
            </c:numRef>
          </c:val>
          <c:smooth val="0"/>
          <c:extLst>
            <c:ext xmlns:c16="http://schemas.microsoft.com/office/drawing/2014/chart" uri="{C3380CC4-5D6E-409C-BE32-E72D297353CC}">
              <c16:uniqueId val="{00000000-41B0-48F6-B82F-C574298D5FA3}"/>
            </c:ext>
          </c:extLst>
        </c:ser>
        <c:dLbls>
          <c:dLblPos val="t"/>
          <c:showLegendKey val="0"/>
          <c:showVal val="1"/>
          <c:showCatName val="0"/>
          <c:showSerName val="0"/>
          <c:showPercent val="0"/>
          <c:showBubbleSize val="0"/>
        </c:dLbls>
        <c:marker val="1"/>
        <c:smooth val="0"/>
        <c:axId val="467701808"/>
        <c:axId val="467692688"/>
      </c:lineChart>
      <c:catAx>
        <c:axId val="46770180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67692688"/>
        <c:crosses val="autoZero"/>
        <c:auto val="1"/>
        <c:lblAlgn val="ctr"/>
        <c:lblOffset val="100"/>
        <c:noMultiLvlLbl val="0"/>
      </c:catAx>
      <c:valAx>
        <c:axId val="46769268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677018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[Astroblue.xlsx]Pivot's!PivotTable5</c:name>
    <c:fmtId val="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Rating Count of gurus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'Pivot''s'!$T$1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'Pivot''s'!$S$2:$S$11</c:f>
              <c:strCache>
                <c:ptCount val="9"/>
                <c:pt idx="0">
                  <c:v>0</c:v>
                </c:pt>
                <c:pt idx="1">
                  <c:v>1</c:v>
                </c:pt>
                <c:pt idx="2">
                  <c:v>2</c:v>
                </c:pt>
                <c:pt idx="3">
                  <c:v>3</c:v>
                </c:pt>
                <c:pt idx="4">
                  <c:v>4</c:v>
                </c:pt>
                <c:pt idx="5">
                  <c:v>5</c:v>
                </c:pt>
                <c:pt idx="6">
                  <c:v>6</c:v>
                </c:pt>
                <c:pt idx="7">
                  <c:v>7</c:v>
                </c:pt>
                <c:pt idx="8">
                  <c:v>8</c:v>
                </c:pt>
              </c:strCache>
            </c:strRef>
          </c:cat>
          <c:val>
            <c:numRef>
              <c:f>'Pivot''s'!$T$2:$T$11</c:f>
              <c:numCache>
                <c:formatCode>General</c:formatCode>
                <c:ptCount val="9"/>
                <c:pt idx="0">
                  <c:v>7256</c:v>
                </c:pt>
                <c:pt idx="1">
                  <c:v>2199</c:v>
                </c:pt>
                <c:pt idx="2">
                  <c:v>4329</c:v>
                </c:pt>
                <c:pt idx="3">
                  <c:v>4407</c:v>
                </c:pt>
                <c:pt idx="4">
                  <c:v>2132</c:v>
                </c:pt>
                <c:pt idx="5">
                  <c:v>2169</c:v>
                </c:pt>
                <c:pt idx="6">
                  <c:v>1829</c:v>
                </c:pt>
                <c:pt idx="7">
                  <c:v>1824</c:v>
                </c:pt>
                <c:pt idx="8">
                  <c:v>1882</c:v>
                </c:pt>
              </c:numCache>
            </c:numRef>
          </c:val>
          <c:extLst>
            <c:ext xmlns:c16="http://schemas.microsoft.com/office/drawing/2014/chart" uri="{C3380CC4-5D6E-409C-BE32-E72D297353CC}">
              <c16:uniqueId val="{00000000-9EA1-42B9-AE22-E45035BF560C}"/>
            </c:ext>
          </c:extLst>
        </c:ser>
        <c:dLbls>
          <c:showLegendKey val="0"/>
          <c:showVal val="1"/>
          <c:showCatName val="0"/>
          <c:showSerName val="0"/>
          <c:showPercent val="0"/>
          <c:showBubbleSize val="0"/>
        </c:dLbls>
        <c:gapWidth val="150"/>
        <c:shape val="box"/>
        <c:axId val="379561424"/>
        <c:axId val="379569104"/>
        <c:axId val="0"/>
      </c:bar3DChart>
      <c:catAx>
        <c:axId val="3795614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79569104"/>
        <c:crosses val="autoZero"/>
        <c:auto val="1"/>
        <c:lblAlgn val="ctr"/>
        <c:lblOffset val="100"/>
        <c:noMultiLvlLbl val="0"/>
      </c:catAx>
      <c:valAx>
        <c:axId val="379569104"/>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795614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[Astroblue.xlsx]Pivot's!PivotTable16</c:name>
    <c:fmtId val="4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 10 Guru with highest ratings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'Pivot''s'!$DC$3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'Pivot''s'!$DB$4:$DB$14</c:f>
              <c:strCache>
                <c:ptCount val="10"/>
                <c:pt idx="0">
                  <c:v>Astro Krishaa</c:v>
                </c:pt>
                <c:pt idx="1">
                  <c:v>Astro  Ruchi</c:v>
                </c:pt>
                <c:pt idx="2">
                  <c:v>Astro  Ashok</c:v>
                </c:pt>
                <c:pt idx="3">
                  <c:v>Astro Sonam S</c:v>
                </c:pt>
                <c:pt idx="4">
                  <c:v>Astro Divya</c:v>
                </c:pt>
                <c:pt idx="5">
                  <c:v>Astro  Trisha</c:v>
                </c:pt>
                <c:pt idx="6">
                  <c:v>Astro  Sakthi</c:v>
                </c:pt>
                <c:pt idx="7">
                  <c:v>Tarot  Gurpreet</c:v>
                </c:pt>
                <c:pt idx="8">
                  <c:v>Tarot Vedika</c:v>
                </c:pt>
                <c:pt idx="9">
                  <c:v>Astro Seema</c:v>
                </c:pt>
              </c:strCache>
            </c:strRef>
          </c:cat>
          <c:val>
            <c:numRef>
              <c:f>'Pivot''s'!$DC$4:$DC$14</c:f>
              <c:numCache>
                <c:formatCode>General</c:formatCode>
                <c:ptCount val="10"/>
                <c:pt idx="0">
                  <c:v>342</c:v>
                </c:pt>
                <c:pt idx="1">
                  <c:v>232</c:v>
                </c:pt>
                <c:pt idx="2">
                  <c:v>225</c:v>
                </c:pt>
                <c:pt idx="3">
                  <c:v>188</c:v>
                </c:pt>
                <c:pt idx="4">
                  <c:v>182</c:v>
                </c:pt>
                <c:pt idx="5">
                  <c:v>170</c:v>
                </c:pt>
                <c:pt idx="6">
                  <c:v>148</c:v>
                </c:pt>
                <c:pt idx="7">
                  <c:v>132</c:v>
                </c:pt>
                <c:pt idx="8">
                  <c:v>103</c:v>
                </c:pt>
                <c:pt idx="9">
                  <c:v>103</c:v>
                </c:pt>
              </c:numCache>
            </c:numRef>
          </c:val>
          <c:extLst>
            <c:ext xmlns:c16="http://schemas.microsoft.com/office/drawing/2014/chart" uri="{C3380CC4-5D6E-409C-BE32-E72D297353CC}">
              <c16:uniqueId val="{00000000-11D0-4855-8882-CFEC07732410}"/>
            </c:ext>
          </c:extLst>
        </c:ser>
        <c:dLbls>
          <c:dLblPos val="outEnd"/>
          <c:showLegendKey val="0"/>
          <c:showVal val="1"/>
          <c:showCatName val="0"/>
          <c:showSerName val="0"/>
          <c:showPercent val="0"/>
          <c:showBubbleSize val="0"/>
        </c:dLbls>
        <c:gapWidth val="100"/>
        <c:overlap val="-24"/>
        <c:axId val="617025376"/>
        <c:axId val="617026816"/>
      </c:barChart>
      <c:catAx>
        <c:axId val="61702537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7026816"/>
        <c:crosses val="autoZero"/>
        <c:auto val="1"/>
        <c:lblAlgn val="ctr"/>
        <c:lblOffset val="100"/>
        <c:noMultiLvlLbl val="0"/>
      </c:catAx>
      <c:valAx>
        <c:axId val="61702681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70253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[Astroblue.xlsx]Pivot's!PivotTable3</c:name>
    <c:fmtId val="9"/>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Userwise rating</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circle"/>
          <c:size val="6"/>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3"/>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none"/>
        </c:marker>
        <c:dLbl>
          <c:idx val="0"/>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s>
    <c:plotArea>
      <c:layout/>
      <c:pieChart>
        <c:varyColors val="1"/>
        <c:ser>
          <c:idx val="0"/>
          <c:order val="0"/>
          <c:tx>
            <c:strRef>
              <c:f>'Pivot''s'!$K$1</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extLst>
              <c:ext xmlns:c16="http://schemas.microsoft.com/office/drawing/2014/chart" uri="{C3380CC4-5D6E-409C-BE32-E72D297353CC}">
                <c16:uniqueId val="{00000001-2688-448F-81C0-F8AA89C5409B}"/>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extLst>
              <c:ext xmlns:c16="http://schemas.microsoft.com/office/drawing/2014/chart" uri="{C3380CC4-5D6E-409C-BE32-E72D297353CC}">
                <c16:uniqueId val="{00000003-2688-448F-81C0-F8AA89C5409B}"/>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extLst>
              <c:ext xmlns:c16="http://schemas.microsoft.com/office/drawing/2014/chart" uri="{C3380CC4-5D6E-409C-BE32-E72D297353CC}">
                <c16:uniqueId val="{00000005-2688-448F-81C0-F8AA89C5409B}"/>
              </c:ext>
            </c:extLst>
          </c:dPt>
          <c:dLbls>
            <c:spPr>
              <a:solidFill>
                <a:sysClr val="window" lastClr="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'Pivot''s'!$J$2:$J$5</c:f>
              <c:strCache>
                <c:ptCount val="3"/>
                <c:pt idx="0">
                  <c:v>Bad</c:v>
                </c:pt>
                <c:pt idx="1">
                  <c:v>Good</c:v>
                </c:pt>
                <c:pt idx="2">
                  <c:v>high</c:v>
                </c:pt>
              </c:strCache>
            </c:strRef>
          </c:cat>
          <c:val>
            <c:numRef>
              <c:f>'Pivot''s'!$K$2:$K$5</c:f>
              <c:numCache>
                <c:formatCode>General</c:formatCode>
                <c:ptCount val="3"/>
                <c:pt idx="0">
                  <c:v>18191</c:v>
                </c:pt>
                <c:pt idx="1">
                  <c:v>6130</c:v>
                </c:pt>
                <c:pt idx="2">
                  <c:v>3706</c:v>
                </c:pt>
              </c:numCache>
            </c:numRef>
          </c:val>
          <c:extLst>
            <c:ext xmlns:c16="http://schemas.microsoft.com/office/drawing/2014/chart" uri="{C3380CC4-5D6E-409C-BE32-E72D297353CC}">
              <c16:uniqueId val="{00000006-2688-448F-81C0-F8AA89C5409B}"/>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Consultation vs Users</a:t>
            </a:r>
          </a:p>
        </c:rich>
      </c:tx>
      <c:layout>
        <c:manualLayout>
          <c:xMode val="edge"/>
          <c:yMode val="edge"/>
          <c:x val="0.248650532108497"/>
          <c:y val="6.8236434979738358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751969856394309E-2"/>
          <c:y val="0.36363823187530908"/>
          <c:w val="0.81082959571749991"/>
          <c:h val="0.38997202014549526"/>
        </c:manualLayout>
      </c:layout>
      <c:barChart>
        <c:barDir val="col"/>
        <c:grouping val="clustered"/>
        <c:varyColors val="0"/>
        <c:ser>
          <c:idx val="0"/>
          <c:order val="0"/>
          <c:tx>
            <c:v>Total</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Lit>
              <c:ptCount val="4"/>
              <c:pt idx="0">
                <c:v>Call</c:v>
              </c:pt>
              <c:pt idx="1">
                <c:v>Chat</c:v>
              </c:pt>
              <c:pt idx="2">
                <c:v>Complementary</c:v>
              </c:pt>
              <c:pt idx="3">
                <c:v>public_live_Call</c:v>
              </c:pt>
            </c:strLit>
          </c:cat>
          <c:val>
            <c:numLit>
              <c:formatCode>General</c:formatCode>
              <c:ptCount val="4"/>
              <c:pt idx="0">
                <c:v>0.30356442002354872</c:v>
              </c:pt>
              <c:pt idx="1">
                <c:v>0.69625718057587327</c:v>
              </c:pt>
              <c:pt idx="2">
                <c:v>7.1359760231205617E-5</c:v>
              </c:pt>
              <c:pt idx="3">
                <c:v>1.0703964034680843E-4</c:v>
              </c:pt>
            </c:numLit>
          </c:val>
          <c:extLst>
            <c:ext xmlns:c16="http://schemas.microsoft.com/office/drawing/2014/chart" uri="{C3380CC4-5D6E-409C-BE32-E72D297353CC}">
              <c16:uniqueId val="{00000000-FB10-484C-AB1E-BF2BF4D3C492}"/>
            </c:ext>
          </c:extLst>
        </c:ser>
        <c:dLbls>
          <c:dLblPos val="outEnd"/>
          <c:showLegendKey val="0"/>
          <c:showVal val="1"/>
          <c:showCatName val="0"/>
          <c:showSerName val="0"/>
          <c:showPercent val="0"/>
          <c:showBubbleSize val="0"/>
        </c:dLbls>
        <c:gapWidth val="100"/>
        <c:overlap val="-24"/>
        <c:axId val="1046045599"/>
        <c:axId val="1046049919"/>
      </c:barChart>
      <c:catAx>
        <c:axId val="104604559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46049919"/>
        <c:crosses val="autoZero"/>
        <c:auto val="1"/>
        <c:lblAlgn val="ctr"/>
        <c:lblOffset val="100"/>
        <c:noMultiLvlLbl val="0"/>
      </c:catAx>
      <c:valAx>
        <c:axId val="104604991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460455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[Astroblue.xlsx]Pivot's!PivotTable17</c:name>
    <c:fmtId val="54"/>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Hourly call Volume</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'Pivot''s'!$DN$1</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'Pivot''s'!$DM$2:$DM$26</c:f>
              <c:strCache>
                <c:ptCount val="24"/>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'Pivot''s'!$DN$2:$DN$26</c:f>
              <c:numCache>
                <c:formatCode>General</c:formatCode>
                <c:ptCount val="24"/>
                <c:pt idx="0">
                  <c:v>68</c:v>
                </c:pt>
                <c:pt idx="1">
                  <c:v>52</c:v>
                </c:pt>
                <c:pt idx="2">
                  <c:v>129</c:v>
                </c:pt>
                <c:pt idx="3">
                  <c:v>264</c:v>
                </c:pt>
                <c:pt idx="4">
                  <c:v>348</c:v>
                </c:pt>
                <c:pt idx="5">
                  <c:v>449</c:v>
                </c:pt>
                <c:pt idx="6">
                  <c:v>541</c:v>
                </c:pt>
                <c:pt idx="7">
                  <c:v>551</c:v>
                </c:pt>
                <c:pt idx="8">
                  <c:v>660</c:v>
                </c:pt>
                <c:pt idx="9">
                  <c:v>498</c:v>
                </c:pt>
                <c:pt idx="10">
                  <c:v>605</c:v>
                </c:pt>
                <c:pt idx="11">
                  <c:v>515</c:v>
                </c:pt>
                <c:pt idx="12">
                  <c:v>483</c:v>
                </c:pt>
                <c:pt idx="13">
                  <c:v>437</c:v>
                </c:pt>
                <c:pt idx="14">
                  <c:v>513</c:v>
                </c:pt>
                <c:pt idx="15">
                  <c:v>497</c:v>
                </c:pt>
                <c:pt idx="16">
                  <c:v>479</c:v>
                </c:pt>
                <c:pt idx="17">
                  <c:v>374</c:v>
                </c:pt>
                <c:pt idx="18">
                  <c:v>265</c:v>
                </c:pt>
                <c:pt idx="19">
                  <c:v>223</c:v>
                </c:pt>
                <c:pt idx="20">
                  <c:v>172</c:v>
                </c:pt>
                <c:pt idx="21">
                  <c:v>99</c:v>
                </c:pt>
                <c:pt idx="22">
                  <c:v>73</c:v>
                </c:pt>
                <c:pt idx="23">
                  <c:v>70</c:v>
                </c:pt>
              </c:numCache>
            </c:numRef>
          </c:val>
          <c:smooth val="0"/>
          <c:extLst>
            <c:ext xmlns:c16="http://schemas.microsoft.com/office/drawing/2014/chart" uri="{C3380CC4-5D6E-409C-BE32-E72D297353CC}">
              <c16:uniqueId val="{00000000-907D-4B84-979C-F93F51925062}"/>
            </c:ext>
          </c:extLst>
        </c:ser>
        <c:dLbls>
          <c:dLblPos val="t"/>
          <c:showLegendKey val="0"/>
          <c:showVal val="1"/>
          <c:showCatName val="0"/>
          <c:showSerName val="0"/>
          <c:showPercent val="0"/>
          <c:showBubbleSize val="0"/>
        </c:dLbls>
        <c:marker val="1"/>
        <c:smooth val="0"/>
        <c:axId val="617068096"/>
        <c:axId val="617066176"/>
      </c:lineChart>
      <c:catAx>
        <c:axId val="61706809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17066176"/>
        <c:crosses val="autoZero"/>
        <c:auto val="1"/>
        <c:lblAlgn val="ctr"/>
        <c:lblOffset val="100"/>
        <c:noMultiLvlLbl val="0"/>
      </c:catAx>
      <c:valAx>
        <c:axId val="617066176"/>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170680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accent1">
          <a:lumMod val="50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 Analysed.xlsx]Pivot's!PivotTable17</c:name>
    <c:fmtId val="5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Hourly call Volume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'Pivot''s'!$DN$1</c:f>
              <c:strCache>
                <c:ptCount val="1"/>
                <c:pt idx="0">
                  <c:v>Total</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'Pivot''s'!$DM$2:$DM$26</c:f>
              <c:strCache>
                <c:ptCount val="24"/>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'Pivot''s'!$DN$2:$DN$26</c:f>
              <c:numCache>
                <c:formatCode>General</c:formatCode>
                <c:ptCount val="24"/>
                <c:pt idx="0">
                  <c:v>68</c:v>
                </c:pt>
                <c:pt idx="1">
                  <c:v>52</c:v>
                </c:pt>
                <c:pt idx="2">
                  <c:v>129</c:v>
                </c:pt>
                <c:pt idx="3">
                  <c:v>264</c:v>
                </c:pt>
                <c:pt idx="4">
                  <c:v>348</c:v>
                </c:pt>
                <c:pt idx="5">
                  <c:v>449</c:v>
                </c:pt>
                <c:pt idx="6">
                  <c:v>541</c:v>
                </c:pt>
                <c:pt idx="7">
                  <c:v>551</c:v>
                </c:pt>
                <c:pt idx="8">
                  <c:v>660</c:v>
                </c:pt>
                <c:pt idx="9">
                  <c:v>498</c:v>
                </c:pt>
                <c:pt idx="10">
                  <c:v>605</c:v>
                </c:pt>
                <c:pt idx="11">
                  <c:v>515</c:v>
                </c:pt>
                <c:pt idx="12">
                  <c:v>483</c:v>
                </c:pt>
                <c:pt idx="13">
                  <c:v>437</c:v>
                </c:pt>
                <c:pt idx="14">
                  <c:v>513</c:v>
                </c:pt>
                <c:pt idx="15">
                  <c:v>497</c:v>
                </c:pt>
                <c:pt idx="16">
                  <c:v>479</c:v>
                </c:pt>
                <c:pt idx="17">
                  <c:v>374</c:v>
                </c:pt>
                <c:pt idx="18">
                  <c:v>265</c:v>
                </c:pt>
                <c:pt idx="19">
                  <c:v>223</c:v>
                </c:pt>
                <c:pt idx="20">
                  <c:v>172</c:v>
                </c:pt>
                <c:pt idx="21">
                  <c:v>99</c:v>
                </c:pt>
                <c:pt idx="22">
                  <c:v>73</c:v>
                </c:pt>
                <c:pt idx="23">
                  <c:v>70</c:v>
                </c:pt>
              </c:numCache>
            </c:numRef>
          </c:val>
          <c:smooth val="0"/>
          <c:extLst>
            <c:ext xmlns:c16="http://schemas.microsoft.com/office/drawing/2014/chart" uri="{C3380CC4-5D6E-409C-BE32-E72D297353CC}">
              <c16:uniqueId val="{00000000-B6C9-4F1E-9A83-E25D45881B03}"/>
            </c:ext>
          </c:extLst>
        </c:ser>
        <c:dLbls>
          <c:dLblPos val="t"/>
          <c:showLegendKey val="0"/>
          <c:showVal val="1"/>
          <c:showCatName val="0"/>
          <c:showSerName val="0"/>
          <c:showPercent val="0"/>
          <c:showBubbleSize val="0"/>
        </c:dLbls>
        <c:smooth val="0"/>
        <c:axId val="617068096"/>
        <c:axId val="617066176"/>
      </c:lineChart>
      <c:catAx>
        <c:axId val="617068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7066176"/>
        <c:crosses val="autoZero"/>
        <c:auto val="1"/>
        <c:lblAlgn val="ctr"/>
        <c:lblOffset val="100"/>
        <c:noMultiLvlLbl val="0"/>
      </c:catAx>
      <c:valAx>
        <c:axId val="617066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70680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[Astroblue.xlsx]Pivot's!PivotTable12</c:name>
    <c:fmtId val="2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Day wise Call Volume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'Pivot''s'!$BR$1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'Pivot''s'!$BQ$2:$BQ$8</c:f>
              <c:strCache>
                <c:ptCount val="7"/>
                <c:pt idx="0">
                  <c:v>Sunday</c:v>
                </c:pt>
                <c:pt idx="1">
                  <c:v>Monday</c:v>
                </c:pt>
                <c:pt idx="2">
                  <c:v>Tuesday</c:v>
                </c:pt>
                <c:pt idx="3">
                  <c:v>Wednesday</c:v>
                </c:pt>
                <c:pt idx="4">
                  <c:v>Thursday</c:v>
                </c:pt>
                <c:pt idx="5">
                  <c:v>Friday</c:v>
                </c:pt>
                <c:pt idx="6">
                  <c:v>Saturday</c:v>
                </c:pt>
              </c:strCache>
            </c:strRef>
          </c:cat>
          <c:val>
            <c:numRef>
              <c:f>'Pivot''s'!$BR$2:$BR$8</c:f>
              <c:numCache>
                <c:formatCode>General</c:formatCode>
                <c:ptCount val="7"/>
                <c:pt idx="0">
                  <c:v>1388</c:v>
                </c:pt>
                <c:pt idx="1">
                  <c:v>1394</c:v>
                </c:pt>
                <c:pt idx="2">
                  <c:v>1271</c:v>
                </c:pt>
                <c:pt idx="3">
                  <c:v>1129</c:v>
                </c:pt>
                <c:pt idx="4">
                  <c:v>820</c:v>
                </c:pt>
                <c:pt idx="5">
                  <c:v>1065</c:v>
                </c:pt>
                <c:pt idx="6">
                  <c:v>1298</c:v>
                </c:pt>
              </c:numCache>
            </c:numRef>
          </c:val>
          <c:extLst>
            <c:ext xmlns:c16="http://schemas.microsoft.com/office/drawing/2014/chart" uri="{C3380CC4-5D6E-409C-BE32-E72D297353CC}">
              <c16:uniqueId val="{00000000-F150-4C15-A17B-3C2CD4D0A44B}"/>
            </c:ext>
          </c:extLst>
        </c:ser>
        <c:dLbls>
          <c:dLblPos val="outEnd"/>
          <c:showLegendKey val="0"/>
          <c:showVal val="1"/>
          <c:showCatName val="0"/>
          <c:showSerName val="0"/>
          <c:showPercent val="0"/>
          <c:showBubbleSize val="0"/>
        </c:dLbls>
        <c:gapWidth val="100"/>
        <c:overlap val="-24"/>
        <c:axId val="467701328"/>
        <c:axId val="467705168"/>
      </c:barChart>
      <c:catAx>
        <c:axId val="4677013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67705168"/>
        <c:crosses val="autoZero"/>
        <c:auto val="1"/>
        <c:lblAlgn val="ctr"/>
        <c:lblOffset val="100"/>
        <c:noMultiLvlLbl val="0"/>
      </c:catAx>
      <c:valAx>
        <c:axId val="46770516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677013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[Astroblue.xlsx]Pivot's!PivotTable2</c:name>
    <c:fmtId val="1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Call status completed vs busy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s>
    <c:plotArea>
      <c:layout/>
      <c:doughnutChart>
        <c:varyColors val="1"/>
        <c:ser>
          <c:idx val="0"/>
          <c:order val="0"/>
          <c:tx>
            <c:strRef>
              <c:f>'Pivot''s'!$G$1</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extLst>
              <c:ext xmlns:c16="http://schemas.microsoft.com/office/drawing/2014/chart" uri="{C3380CC4-5D6E-409C-BE32-E72D297353CC}">
                <c16:uniqueId val="{00000001-0811-416C-8C4A-15BD0108340B}"/>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extLst>
              <c:ext xmlns:c16="http://schemas.microsoft.com/office/drawing/2014/chart" uri="{C3380CC4-5D6E-409C-BE32-E72D297353CC}">
                <c16:uniqueId val="{00000003-0811-416C-8C4A-15BD0108340B}"/>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'Pivot''s'!$F$2:$F$4</c:f>
              <c:strCache>
                <c:ptCount val="2"/>
                <c:pt idx="0">
                  <c:v>busy</c:v>
                </c:pt>
                <c:pt idx="1">
                  <c:v>completed</c:v>
                </c:pt>
              </c:strCache>
            </c:strRef>
          </c:cat>
          <c:val>
            <c:numRef>
              <c:f>'Pivot''s'!$G$2:$G$4</c:f>
              <c:numCache>
                <c:formatCode>0.00%</c:formatCode>
                <c:ptCount val="2"/>
                <c:pt idx="0">
                  <c:v>0.2688968875714588</c:v>
                </c:pt>
                <c:pt idx="1">
                  <c:v>0.7311031124285412</c:v>
                </c:pt>
              </c:numCache>
            </c:numRef>
          </c:val>
          <c:extLst>
            <c:ext xmlns:c16="http://schemas.microsoft.com/office/drawing/2014/chart" uri="{C3380CC4-5D6E-409C-BE32-E72D297353CC}">
              <c16:uniqueId val="{00000004-0811-416C-8C4A-15BD0108340B}"/>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[Astroblue.xlsx]Pivot's!PivotTable1</c:name>
    <c:fmtId val="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Revenue Based On Consultation</a:t>
            </a:r>
          </a:p>
        </c:rich>
      </c:tx>
      <c:layout>
        <c:manualLayout>
          <c:xMode val="edge"/>
          <c:yMode val="edge"/>
          <c:x val="0.15155664351919113"/>
          <c:y val="3.8227795520424782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3"/>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4"/>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s>
    <c:plotArea>
      <c:layout/>
      <c:pieChart>
        <c:varyColors val="1"/>
        <c:ser>
          <c:idx val="0"/>
          <c:order val="0"/>
          <c:tx>
            <c:strRef>
              <c:f>'Pivot''s'!$B$1</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extLst>
              <c:ext xmlns:c16="http://schemas.microsoft.com/office/drawing/2014/chart" uri="{C3380CC4-5D6E-409C-BE32-E72D297353CC}">
                <c16:uniqueId val="{00000001-5C24-4356-8EBC-92F1D9C71961}"/>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extLst>
              <c:ext xmlns:c16="http://schemas.microsoft.com/office/drawing/2014/chart" uri="{C3380CC4-5D6E-409C-BE32-E72D297353CC}">
                <c16:uniqueId val="{00000003-5C24-4356-8EBC-92F1D9C71961}"/>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extLst>
              <c:ext xmlns:c16="http://schemas.microsoft.com/office/drawing/2014/chart" uri="{C3380CC4-5D6E-409C-BE32-E72D297353CC}">
                <c16:uniqueId val="{00000005-5C24-4356-8EBC-92F1D9C71961}"/>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extLst>
              <c:ext xmlns:c16="http://schemas.microsoft.com/office/drawing/2014/chart" uri="{C3380CC4-5D6E-409C-BE32-E72D297353CC}">
                <c16:uniqueId val="{00000007-5C24-4356-8EBC-92F1D9C7196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'Pivot''s'!$A$2:$A$6</c:f>
              <c:strCache>
                <c:ptCount val="4"/>
                <c:pt idx="0">
                  <c:v>Call</c:v>
                </c:pt>
                <c:pt idx="1">
                  <c:v>Chat</c:v>
                </c:pt>
                <c:pt idx="2">
                  <c:v>Complementary</c:v>
                </c:pt>
                <c:pt idx="3">
                  <c:v>public_live_Call</c:v>
                </c:pt>
              </c:strCache>
            </c:strRef>
          </c:cat>
          <c:val>
            <c:numRef>
              <c:f>'Pivot''s'!$B$2:$B$6</c:f>
              <c:numCache>
                <c:formatCode>0.00%</c:formatCode>
                <c:ptCount val="4"/>
                <c:pt idx="0">
                  <c:v>0.78715897125777612</c:v>
                </c:pt>
                <c:pt idx="1">
                  <c:v>0.21260458014749664</c:v>
                </c:pt>
                <c:pt idx="2">
                  <c:v>0</c:v>
                </c:pt>
                <c:pt idx="3">
                  <c:v>2.3644859472713914E-4</c:v>
                </c:pt>
              </c:numCache>
            </c:numRef>
          </c:val>
          <c:extLst>
            <c:ext xmlns:c16="http://schemas.microsoft.com/office/drawing/2014/chart" uri="{C3380CC4-5D6E-409C-BE32-E72D297353CC}">
              <c16:uniqueId val="{00000008-5C24-4356-8EBC-92F1D9C7196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7180535781735784"/>
          <c:y val="0.44554194672791142"/>
          <c:w val="0.32819464218264233"/>
          <c:h val="0.4083671714541712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[Astroblue.xlsx]Pivot's!PivotTable15</c:name>
    <c:fmtId val="5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Chat/Call Revenue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dLbl>
          <c:idx val="0"/>
          <c:showLegendKey val="0"/>
          <c:showVal val="1"/>
          <c:showCatName val="0"/>
          <c:showSerName val="0"/>
          <c:showPercent val="0"/>
          <c:showBubbleSize val="0"/>
          <c:extLst>
            <c:ext xmlns:c15="http://schemas.microsoft.com/office/drawing/2012/chart" uri="{CE6537A1-D6FC-4f65-9D91-7224C49458BB}"/>
          </c:extLst>
        </c:dLbl>
      </c:pivotFmt>
      <c:pivotFmt>
        <c:idx val="4"/>
        <c:dLbl>
          <c:idx val="0"/>
          <c:showLegendKey val="0"/>
          <c:showVal val="1"/>
          <c:showCatName val="0"/>
          <c:showSerName val="0"/>
          <c:showPercent val="0"/>
          <c:showBubbleSize val="0"/>
          <c:extLst>
            <c:ext xmlns:c15="http://schemas.microsoft.com/office/drawing/2012/chart" uri="{CE6537A1-D6FC-4f65-9D91-7224C49458BB}"/>
          </c:extLst>
        </c:dLbl>
      </c:pivotFmt>
      <c:pivotFmt>
        <c:idx val="5"/>
        <c:dLbl>
          <c:idx val="0"/>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'Pivot''s'!$CQ$1</c:f>
              <c:strCache>
                <c:ptCount val="1"/>
                <c:pt idx="0">
                  <c:v>Count of chatStatus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'Pivot''s'!$CP$2:$CP$6</c:f>
              <c:strCache>
                <c:ptCount val="4"/>
                <c:pt idx="0">
                  <c:v>Call</c:v>
                </c:pt>
                <c:pt idx="1">
                  <c:v>Chat</c:v>
                </c:pt>
                <c:pt idx="2">
                  <c:v>Complementary</c:v>
                </c:pt>
                <c:pt idx="3">
                  <c:v>public_live_Call</c:v>
                </c:pt>
              </c:strCache>
            </c:strRef>
          </c:cat>
          <c:val>
            <c:numRef>
              <c:f>'Pivot''s'!$CQ$2:$CQ$6</c:f>
              <c:numCache>
                <c:formatCode>General</c:formatCode>
                <c:ptCount val="4"/>
                <c:pt idx="0">
                  <c:v>1</c:v>
                </c:pt>
                <c:pt idx="1">
                  <c:v>19514</c:v>
                </c:pt>
              </c:numCache>
            </c:numRef>
          </c:val>
          <c:extLst>
            <c:ext xmlns:c16="http://schemas.microsoft.com/office/drawing/2014/chart" uri="{C3380CC4-5D6E-409C-BE32-E72D297353CC}">
              <c16:uniqueId val="{00000000-B210-42AB-9F06-DEFD40702A49}"/>
            </c:ext>
          </c:extLst>
        </c:ser>
        <c:ser>
          <c:idx val="1"/>
          <c:order val="1"/>
          <c:tx>
            <c:strRef>
              <c:f>'Pivot''s'!$CR$1</c:f>
              <c:strCache>
                <c:ptCount val="1"/>
                <c:pt idx="0">
                  <c:v>Count of callStatus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'Pivot''s'!$CP$2:$CP$6</c:f>
              <c:strCache>
                <c:ptCount val="4"/>
                <c:pt idx="0">
                  <c:v>Call</c:v>
                </c:pt>
                <c:pt idx="1">
                  <c:v>Chat</c:v>
                </c:pt>
                <c:pt idx="2">
                  <c:v>Complementary</c:v>
                </c:pt>
                <c:pt idx="3">
                  <c:v>public_live_Call</c:v>
                </c:pt>
              </c:strCache>
            </c:strRef>
          </c:cat>
          <c:val>
            <c:numRef>
              <c:f>'Pivot''s'!$CR$2:$CR$6</c:f>
              <c:numCache>
                <c:formatCode>General</c:formatCode>
                <c:ptCount val="4"/>
                <c:pt idx="0">
                  <c:v>8508</c:v>
                </c:pt>
                <c:pt idx="1">
                  <c:v>28</c:v>
                </c:pt>
                <c:pt idx="2">
                  <c:v>2</c:v>
                </c:pt>
                <c:pt idx="3">
                  <c:v>3</c:v>
                </c:pt>
              </c:numCache>
            </c:numRef>
          </c:val>
          <c:extLst>
            <c:ext xmlns:c16="http://schemas.microsoft.com/office/drawing/2014/chart" uri="{C3380CC4-5D6E-409C-BE32-E72D297353CC}">
              <c16:uniqueId val="{00000001-B210-42AB-9F06-DEFD40702A49}"/>
            </c:ext>
          </c:extLst>
        </c:ser>
        <c:ser>
          <c:idx val="2"/>
          <c:order val="2"/>
          <c:tx>
            <c:strRef>
              <c:f>'Pivot''s'!$CS$1</c:f>
              <c:strCache>
                <c:ptCount val="1"/>
                <c:pt idx="0">
                  <c:v>Sum of netAmount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'Pivot''s'!$CP$2:$CP$6</c:f>
              <c:strCache>
                <c:ptCount val="4"/>
                <c:pt idx="0">
                  <c:v>Call</c:v>
                </c:pt>
                <c:pt idx="1">
                  <c:v>Chat</c:v>
                </c:pt>
                <c:pt idx="2">
                  <c:v>Complementary</c:v>
                </c:pt>
                <c:pt idx="3">
                  <c:v>public_live_Call</c:v>
                </c:pt>
              </c:strCache>
            </c:strRef>
          </c:cat>
          <c:val>
            <c:numRef>
              <c:f>'Pivot''s'!$CS$2:$CS$6</c:f>
              <c:numCache>
                <c:formatCode>0</c:formatCode>
                <c:ptCount val="4"/>
                <c:pt idx="0">
                  <c:v>168442.03500000015</c:v>
                </c:pt>
                <c:pt idx="1">
                  <c:v>45494.683333333342</c:v>
                </c:pt>
                <c:pt idx="3">
                  <c:v>50.596999999999902</c:v>
                </c:pt>
              </c:numCache>
            </c:numRef>
          </c:val>
          <c:extLst>
            <c:ext xmlns:c16="http://schemas.microsoft.com/office/drawing/2014/chart" uri="{C3380CC4-5D6E-409C-BE32-E72D297353CC}">
              <c16:uniqueId val="{00000002-B210-42AB-9F06-DEFD40702A49}"/>
            </c:ext>
          </c:extLst>
        </c:ser>
        <c:dLbls>
          <c:showLegendKey val="0"/>
          <c:showVal val="1"/>
          <c:showCatName val="0"/>
          <c:showSerName val="0"/>
          <c:showPercent val="0"/>
          <c:showBubbleSize val="0"/>
        </c:dLbls>
        <c:gapWidth val="150"/>
        <c:shape val="box"/>
        <c:axId val="616952896"/>
        <c:axId val="616967296"/>
        <c:axId val="0"/>
      </c:bar3DChart>
      <c:catAx>
        <c:axId val="6169528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6967296"/>
        <c:crosses val="autoZero"/>
        <c:auto val="1"/>
        <c:lblAlgn val="ctr"/>
        <c:lblOffset val="100"/>
        <c:noMultiLvlLbl val="0"/>
      </c:catAx>
      <c:valAx>
        <c:axId val="616967296"/>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69528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[Astroblue.xlsx]Pivot's!PivotTable7</c:name>
    <c:fmtId val="7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Revenue by Website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3"/>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pivotFmt>
    </c:pivotFmts>
    <c:plotArea>
      <c:layout/>
      <c:pieChart>
        <c:varyColors val="1"/>
        <c:ser>
          <c:idx val="0"/>
          <c:order val="0"/>
          <c:tx>
            <c:strRef>
              <c:f>'Pivot''s'!$AK$1</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extLst>
              <c:ext xmlns:c16="http://schemas.microsoft.com/office/drawing/2014/chart" uri="{C3380CC4-5D6E-409C-BE32-E72D297353CC}">
                <c16:uniqueId val="{00000001-8C27-4C89-AD73-CBE3B20A630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extLst>
              <c:ext xmlns:c16="http://schemas.microsoft.com/office/drawing/2014/chart" uri="{C3380CC4-5D6E-409C-BE32-E72D297353CC}">
                <c16:uniqueId val="{00000003-8C27-4C89-AD73-CBE3B20A630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extLst>
              <c:ext xmlns:c16="http://schemas.microsoft.com/office/drawing/2014/chart" uri="{C3380CC4-5D6E-409C-BE32-E72D297353CC}">
                <c16:uniqueId val="{00000005-8C27-4C89-AD73-CBE3B20A630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'Pivot''s'!$AJ$2:$AJ$5</c:f>
              <c:strCache>
                <c:ptCount val="3"/>
                <c:pt idx="0">
                  <c:v>app</c:v>
                </c:pt>
                <c:pt idx="1">
                  <c:v>dashboard</c:v>
                </c:pt>
                <c:pt idx="2">
                  <c:v>gurucool</c:v>
                </c:pt>
              </c:strCache>
            </c:strRef>
          </c:cat>
          <c:val>
            <c:numRef>
              <c:f>'Pivot''s'!$AK$2:$AK$5</c:f>
              <c:numCache>
                <c:formatCode>0.00%</c:formatCode>
                <c:ptCount val="3"/>
                <c:pt idx="0">
                  <c:v>0.58539629699483775</c:v>
                </c:pt>
                <c:pt idx="1">
                  <c:v>0</c:v>
                </c:pt>
                <c:pt idx="2">
                  <c:v>0.41460370300516225</c:v>
                </c:pt>
              </c:numCache>
            </c:numRef>
          </c:val>
          <c:extLst>
            <c:ext xmlns:c16="http://schemas.microsoft.com/office/drawing/2014/chart" uri="{C3380CC4-5D6E-409C-BE32-E72D297353CC}">
              <c16:uniqueId val="{00000006-8C27-4C89-AD73-CBE3B20A630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[Astroblue.xlsx]Pivot's!PivotTable14</c:name>
    <c:fmtId val="2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Astrologer Earnings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'Pivot''s'!$CE$1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254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'Pivot''s'!$CD$2:$CD$10</c:f>
              <c:multiLvlStrCache>
                <c:ptCount val="5"/>
                <c:lvl>
                  <c:pt idx="0">
                    <c:v>Call</c:v>
                  </c:pt>
                  <c:pt idx="1">
                    <c:v>public_live_Call</c:v>
                  </c:pt>
                  <c:pt idx="2">
                    <c:v>Complementary</c:v>
                  </c:pt>
                  <c:pt idx="3">
                    <c:v>Call</c:v>
                  </c:pt>
                  <c:pt idx="4">
                    <c:v>Chat</c:v>
                  </c:pt>
                </c:lvl>
                <c:lvl>
                  <c:pt idx="0">
                    <c:v>app</c:v>
                  </c:pt>
                  <c:pt idx="2">
                    <c:v>dashboard</c:v>
                  </c:pt>
                  <c:pt idx="3">
                    <c:v>gurucool</c:v>
                  </c:pt>
                </c:lvl>
              </c:multiLvlStrCache>
            </c:multiLvlStrRef>
          </c:cat>
          <c:val>
            <c:numRef>
              <c:f>'Pivot''s'!$CE$2:$CE$10</c:f>
              <c:numCache>
                <c:formatCode>0.00</c:formatCode>
                <c:ptCount val="5"/>
                <c:pt idx="0">
                  <c:v>57069.854833333273</c:v>
                </c:pt>
                <c:pt idx="1">
                  <c:v>8.4896166666666595</c:v>
                </c:pt>
                <c:pt idx="3">
                  <c:v>20729.584999999974</c:v>
                </c:pt>
                <c:pt idx="4">
                  <c:v>21338.641500000005</c:v>
                </c:pt>
              </c:numCache>
            </c:numRef>
          </c:val>
          <c:extLst>
            <c:ext xmlns:c16="http://schemas.microsoft.com/office/drawing/2014/chart" uri="{C3380CC4-5D6E-409C-BE32-E72D297353CC}">
              <c16:uniqueId val="{00000000-8144-4B4D-9BB0-B5B5819E7032}"/>
            </c:ext>
          </c:extLst>
        </c:ser>
        <c:dLbls>
          <c:dLblPos val="outEnd"/>
          <c:showLegendKey val="0"/>
          <c:showVal val="1"/>
          <c:showCatName val="0"/>
          <c:showSerName val="0"/>
          <c:showPercent val="0"/>
          <c:showBubbleSize val="0"/>
        </c:dLbls>
        <c:gapWidth val="100"/>
        <c:overlap val="-24"/>
        <c:axId val="467743088"/>
        <c:axId val="467744048"/>
      </c:barChart>
      <c:catAx>
        <c:axId val="4677430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67744048"/>
        <c:crosses val="autoZero"/>
        <c:auto val="1"/>
        <c:lblAlgn val="ctr"/>
        <c:lblOffset val="100"/>
        <c:noMultiLvlLbl val="0"/>
      </c:catAx>
      <c:valAx>
        <c:axId val="467744048"/>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677430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857500" y="512763"/>
            <a:ext cx="3429000"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01" name="Google Shape;101;p3: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02" name="Google Shape;102;p3: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05" name="Google Shape;105;p3: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58" name="Google Shape;158;p8: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59" name="Google Shape;159;p8: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8: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8: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62" name="Google Shape;162;p8: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a:extLst>
            <a:ext uri="{FF2B5EF4-FFF2-40B4-BE49-F238E27FC236}">
              <a16:creationId xmlns:a16="http://schemas.microsoft.com/office/drawing/2014/main" id="{49E1FA2C-BB41-6D90-7460-4EA0084F8D1B}"/>
            </a:ext>
          </a:extLst>
        </p:cNvPr>
        <p:cNvGrpSpPr/>
        <p:nvPr/>
      </p:nvGrpSpPr>
      <p:grpSpPr>
        <a:xfrm>
          <a:off x="0" y="0"/>
          <a:ext cx="0" cy="0"/>
          <a:chOff x="0" y="0"/>
          <a:chExt cx="0" cy="0"/>
        </a:xfrm>
      </p:grpSpPr>
      <p:sp>
        <p:nvSpPr>
          <p:cNvPr id="157" name="Google Shape;157;p8:notes">
            <a:extLst>
              <a:ext uri="{FF2B5EF4-FFF2-40B4-BE49-F238E27FC236}">
                <a16:creationId xmlns:a16="http://schemas.microsoft.com/office/drawing/2014/main" id="{765AE9EF-53F7-76BE-BBCF-467F0DEAA39E}"/>
              </a:ext>
            </a:extLst>
          </p:cNvPr>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58" name="Google Shape;158;p8:notes">
            <a:extLst>
              <a:ext uri="{FF2B5EF4-FFF2-40B4-BE49-F238E27FC236}">
                <a16:creationId xmlns:a16="http://schemas.microsoft.com/office/drawing/2014/main" id="{3701E18C-1B8D-72D6-6E4E-28085A84FC87}"/>
              </a:ext>
            </a:extLst>
          </p:cNvPr>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59" name="Google Shape;159;p8:notes">
            <a:extLst>
              <a:ext uri="{FF2B5EF4-FFF2-40B4-BE49-F238E27FC236}">
                <a16:creationId xmlns:a16="http://schemas.microsoft.com/office/drawing/2014/main" id="{7BDEEC5F-A989-533F-9CD2-B42E9C1FED2D}"/>
              </a:ext>
            </a:extLst>
          </p:cNvPr>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8:notes">
            <a:extLst>
              <a:ext uri="{FF2B5EF4-FFF2-40B4-BE49-F238E27FC236}">
                <a16:creationId xmlns:a16="http://schemas.microsoft.com/office/drawing/2014/main" id="{B55BCD09-6D7E-7F36-6D58-7B186D74E876}"/>
              </a:ext>
            </a:extLst>
          </p:cNvPr>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8:notes">
            <a:extLst>
              <a:ext uri="{FF2B5EF4-FFF2-40B4-BE49-F238E27FC236}">
                <a16:creationId xmlns:a16="http://schemas.microsoft.com/office/drawing/2014/main" id="{DFCDFD5F-4B01-06CE-C114-5A84FED50973}"/>
              </a:ext>
            </a:extLst>
          </p:cNvPr>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62" name="Google Shape;162;p8:notes">
            <a:extLst>
              <a:ext uri="{FF2B5EF4-FFF2-40B4-BE49-F238E27FC236}">
                <a16:creationId xmlns:a16="http://schemas.microsoft.com/office/drawing/2014/main" id="{6CE65553-A5DE-DC5C-5F23-2E5C58FF9302}"/>
              </a:ext>
            </a:extLst>
          </p:cNvPr>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extLst>
      <p:ext uri="{BB962C8B-B14F-4D97-AF65-F5344CB8AC3E}">
        <p14:creationId xmlns:p14="http://schemas.microsoft.com/office/powerpoint/2010/main" val="511663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81" name="Google Shape;181;p10: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82" name="Google Shape;182;p10: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0: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0: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85" name="Google Shape;185;p10: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a:extLst>
            <a:ext uri="{FF2B5EF4-FFF2-40B4-BE49-F238E27FC236}">
              <a16:creationId xmlns:a16="http://schemas.microsoft.com/office/drawing/2014/main" id="{839B79FE-1F19-971E-570C-4E258A754B4C}"/>
            </a:ext>
          </a:extLst>
        </p:cNvPr>
        <p:cNvGrpSpPr/>
        <p:nvPr/>
      </p:nvGrpSpPr>
      <p:grpSpPr>
        <a:xfrm>
          <a:off x="0" y="0"/>
          <a:ext cx="0" cy="0"/>
          <a:chOff x="0" y="0"/>
          <a:chExt cx="0" cy="0"/>
        </a:xfrm>
      </p:grpSpPr>
      <p:sp>
        <p:nvSpPr>
          <p:cNvPr id="168" name="Google Shape;168;p9:notes">
            <a:extLst>
              <a:ext uri="{FF2B5EF4-FFF2-40B4-BE49-F238E27FC236}">
                <a16:creationId xmlns:a16="http://schemas.microsoft.com/office/drawing/2014/main" id="{6417CE3C-80BC-37F5-2536-19BDFF6CDAEF}"/>
              </a:ext>
            </a:extLst>
          </p:cNvPr>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69" name="Google Shape;169;p9:notes">
            <a:extLst>
              <a:ext uri="{FF2B5EF4-FFF2-40B4-BE49-F238E27FC236}">
                <a16:creationId xmlns:a16="http://schemas.microsoft.com/office/drawing/2014/main" id="{2561D766-5429-8E58-8CA1-5C219F9F8158}"/>
              </a:ext>
            </a:extLst>
          </p:cNvPr>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70" name="Google Shape;170;p9:notes">
            <a:extLst>
              <a:ext uri="{FF2B5EF4-FFF2-40B4-BE49-F238E27FC236}">
                <a16:creationId xmlns:a16="http://schemas.microsoft.com/office/drawing/2014/main" id="{47515FB4-796B-B85A-E4F5-B0141B54D5B7}"/>
              </a:ext>
            </a:extLst>
          </p:cNvPr>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9:notes">
            <a:extLst>
              <a:ext uri="{FF2B5EF4-FFF2-40B4-BE49-F238E27FC236}">
                <a16:creationId xmlns:a16="http://schemas.microsoft.com/office/drawing/2014/main" id="{E9628F32-A728-093D-7680-95F371ED15FB}"/>
              </a:ext>
            </a:extLst>
          </p:cNvPr>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9:notes">
            <a:extLst>
              <a:ext uri="{FF2B5EF4-FFF2-40B4-BE49-F238E27FC236}">
                <a16:creationId xmlns:a16="http://schemas.microsoft.com/office/drawing/2014/main" id="{89834588-78E4-D5F7-C348-46FBB0E077E6}"/>
              </a:ext>
            </a:extLst>
          </p:cNvPr>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73" name="Google Shape;173;p9:notes">
            <a:extLst>
              <a:ext uri="{FF2B5EF4-FFF2-40B4-BE49-F238E27FC236}">
                <a16:creationId xmlns:a16="http://schemas.microsoft.com/office/drawing/2014/main" id="{B0CD951D-7929-661A-A564-A299B90E6E75}"/>
              </a:ext>
            </a:extLst>
          </p:cNvPr>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extLst>
      <p:ext uri="{BB962C8B-B14F-4D97-AF65-F5344CB8AC3E}">
        <p14:creationId xmlns:p14="http://schemas.microsoft.com/office/powerpoint/2010/main" val="3658765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93" name="Google Shape;193;p1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94" name="Google Shape;194;p11: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1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97" name="Google Shape;197;p1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04" name="Google Shape;204;p1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05" name="Google Shape;205;p12: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2: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2: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08" name="Google Shape;208;p12: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15" name="Google Shape;215;p13: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16" name="Google Shape;216;p13: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3: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3: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19" name="Google Shape;219;p13: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27" name="Google Shape;227;p1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28" name="Google Shape;228;p14: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1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31" name="Google Shape;231;p1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38" name="Google Shape;238;p1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39" name="Google Shape;239;p15: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1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42" name="Google Shape;242;p1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6: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49" name="Google Shape;249;p16: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50" name="Google Shape;250;p16: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16: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6: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53" name="Google Shape;253;p16: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3749355E-5F6E-6C9F-5B06-331CF69A62A1}"/>
            </a:ext>
          </a:extLst>
        </p:cNvPr>
        <p:cNvGrpSpPr/>
        <p:nvPr/>
      </p:nvGrpSpPr>
      <p:grpSpPr>
        <a:xfrm>
          <a:off x="0" y="0"/>
          <a:ext cx="0" cy="0"/>
          <a:chOff x="0" y="0"/>
          <a:chExt cx="0" cy="0"/>
        </a:xfrm>
      </p:grpSpPr>
      <p:sp>
        <p:nvSpPr>
          <p:cNvPr id="100" name="Google Shape;100;p3:notes">
            <a:extLst>
              <a:ext uri="{FF2B5EF4-FFF2-40B4-BE49-F238E27FC236}">
                <a16:creationId xmlns:a16="http://schemas.microsoft.com/office/drawing/2014/main" id="{82127A56-3CF0-B0A8-2B5F-C5F265D6B327}"/>
              </a:ext>
            </a:extLst>
          </p:cNvPr>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01" name="Google Shape;101;p3:notes">
            <a:extLst>
              <a:ext uri="{FF2B5EF4-FFF2-40B4-BE49-F238E27FC236}">
                <a16:creationId xmlns:a16="http://schemas.microsoft.com/office/drawing/2014/main" id="{068E0C2A-554C-7F6B-13D6-2F752D1F6141}"/>
              </a:ext>
            </a:extLst>
          </p:cNvPr>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02" name="Google Shape;102;p3:notes">
            <a:extLst>
              <a:ext uri="{FF2B5EF4-FFF2-40B4-BE49-F238E27FC236}">
                <a16:creationId xmlns:a16="http://schemas.microsoft.com/office/drawing/2014/main" id="{F2AF09B4-B12A-3958-EC41-32352BD485F7}"/>
              </a:ext>
            </a:extLst>
          </p:cNvPr>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a:extLst>
              <a:ext uri="{FF2B5EF4-FFF2-40B4-BE49-F238E27FC236}">
                <a16:creationId xmlns:a16="http://schemas.microsoft.com/office/drawing/2014/main" id="{53E66561-E96E-F191-4471-4D24318814FC}"/>
              </a:ext>
            </a:extLst>
          </p:cNvPr>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a:extLst>
              <a:ext uri="{FF2B5EF4-FFF2-40B4-BE49-F238E27FC236}">
                <a16:creationId xmlns:a16="http://schemas.microsoft.com/office/drawing/2014/main" id="{5598BA8F-E842-CC2C-059E-1868BF9F964F}"/>
              </a:ext>
            </a:extLst>
          </p:cNvPr>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05" name="Google Shape;105;p3:notes">
            <a:extLst>
              <a:ext uri="{FF2B5EF4-FFF2-40B4-BE49-F238E27FC236}">
                <a16:creationId xmlns:a16="http://schemas.microsoft.com/office/drawing/2014/main" id="{0F3C4140-CA6A-89CF-3EC8-F74D5D98E729}"/>
              </a:ext>
            </a:extLst>
          </p:cNvPr>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extLst>
      <p:ext uri="{BB962C8B-B14F-4D97-AF65-F5344CB8AC3E}">
        <p14:creationId xmlns:p14="http://schemas.microsoft.com/office/powerpoint/2010/main" val="1189540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7: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61" name="Google Shape;261;p17: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62" name="Google Shape;262;p17: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17: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7: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65" name="Google Shape;265;p17: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0: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93" name="Google Shape;293;p20: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94" name="Google Shape;294;p20: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20: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20: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97" name="Google Shape;297;p20: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a:extLst>
            <a:ext uri="{FF2B5EF4-FFF2-40B4-BE49-F238E27FC236}">
              <a16:creationId xmlns:a16="http://schemas.microsoft.com/office/drawing/2014/main" id="{22F92272-9B2B-B062-4981-D1B2A129156B}"/>
            </a:ext>
          </a:extLst>
        </p:cNvPr>
        <p:cNvGrpSpPr/>
        <p:nvPr/>
      </p:nvGrpSpPr>
      <p:grpSpPr>
        <a:xfrm>
          <a:off x="0" y="0"/>
          <a:ext cx="0" cy="0"/>
          <a:chOff x="0" y="0"/>
          <a:chExt cx="0" cy="0"/>
        </a:xfrm>
      </p:grpSpPr>
      <p:sp>
        <p:nvSpPr>
          <p:cNvPr id="271" name="Google Shape;271;p18:notes">
            <a:extLst>
              <a:ext uri="{FF2B5EF4-FFF2-40B4-BE49-F238E27FC236}">
                <a16:creationId xmlns:a16="http://schemas.microsoft.com/office/drawing/2014/main" id="{87CE2ACB-3DC2-7E25-2B3E-9C3BBA124B6C}"/>
              </a:ext>
            </a:extLst>
          </p:cNvPr>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72" name="Google Shape;272;p18:notes">
            <a:extLst>
              <a:ext uri="{FF2B5EF4-FFF2-40B4-BE49-F238E27FC236}">
                <a16:creationId xmlns:a16="http://schemas.microsoft.com/office/drawing/2014/main" id="{9E7E07F0-2EE0-0920-F000-5AAE501FF1A9}"/>
              </a:ext>
            </a:extLst>
          </p:cNvPr>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73" name="Google Shape;273;p18:notes">
            <a:extLst>
              <a:ext uri="{FF2B5EF4-FFF2-40B4-BE49-F238E27FC236}">
                <a16:creationId xmlns:a16="http://schemas.microsoft.com/office/drawing/2014/main" id="{7B5994F8-0479-2D55-1BE5-B9D0CF8794CE}"/>
              </a:ext>
            </a:extLst>
          </p:cNvPr>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p18:notes">
            <a:extLst>
              <a:ext uri="{FF2B5EF4-FFF2-40B4-BE49-F238E27FC236}">
                <a16:creationId xmlns:a16="http://schemas.microsoft.com/office/drawing/2014/main" id="{2A0CC1C6-0772-B681-80E2-BC1645CE885C}"/>
              </a:ext>
            </a:extLst>
          </p:cNvPr>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8:notes">
            <a:extLst>
              <a:ext uri="{FF2B5EF4-FFF2-40B4-BE49-F238E27FC236}">
                <a16:creationId xmlns:a16="http://schemas.microsoft.com/office/drawing/2014/main" id="{783F085F-EC00-16E9-A7F1-8BB2E08E1205}"/>
              </a:ext>
            </a:extLst>
          </p:cNvPr>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76" name="Google Shape;276;p18:notes">
            <a:extLst>
              <a:ext uri="{FF2B5EF4-FFF2-40B4-BE49-F238E27FC236}">
                <a16:creationId xmlns:a16="http://schemas.microsoft.com/office/drawing/2014/main" id="{14C05691-3A33-EDDF-6AB4-40A52B9E316F}"/>
              </a:ext>
            </a:extLst>
          </p:cNvPr>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extLst>
      <p:ext uri="{BB962C8B-B14F-4D97-AF65-F5344CB8AC3E}">
        <p14:creationId xmlns:p14="http://schemas.microsoft.com/office/powerpoint/2010/main" val="967552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311" name="Google Shape;311;p2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312" name="Google Shape;312;p22: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p22: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2: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315" name="Google Shape;315;p22: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13" name="Google Shape;113;p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14" name="Google Shape;114;p4: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17" name="Google Shape;117;p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25" name="Google Shape;125;p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26" name="Google Shape;126;p5: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29" name="Google Shape;129;p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36" name="Google Shape;136;p6: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37" name="Google Shape;137;p6: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6: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6: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40" name="Google Shape;140;p6: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a:extLst>
            <a:ext uri="{FF2B5EF4-FFF2-40B4-BE49-F238E27FC236}">
              <a16:creationId xmlns:a16="http://schemas.microsoft.com/office/drawing/2014/main" id="{5DF01996-92E4-1A68-2E35-562DA5F56A4B}"/>
            </a:ext>
          </a:extLst>
        </p:cNvPr>
        <p:cNvGrpSpPr/>
        <p:nvPr/>
      </p:nvGrpSpPr>
      <p:grpSpPr>
        <a:xfrm>
          <a:off x="0" y="0"/>
          <a:ext cx="0" cy="0"/>
          <a:chOff x="0" y="0"/>
          <a:chExt cx="0" cy="0"/>
        </a:xfrm>
      </p:grpSpPr>
      <p:sp>
        <p:nvSpPr>
          <p:cNvPr id="135" name="Google Shape;135;p6:notes">
            <a:extLst>
              <a:ext uri="{FF2B5EF4-FFF2-40B4-BE49-F238E27FC236}">
                <a16:creationId xmlns:a16="http://schemas.microsoft.com/office/drawing/2014/main" id="{81C7A7E7-DD0E-2E0F-D15D-711938B0BAFF}"/>
              </a:ext>
            </a:extLst>
          </p:cNvPr>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36" name="Google Shape;136;p6:notes">
            <a:extLst>
              <a:ext uri="{FF2B5EF4-FFF2-40B4-BE49-F238E27FC236}">
                <a16:creationId xmlns:a16="http://schemas.microsoft.com/office/drawing/2014/main" id="{ED7B0B36-BCD1-6547-BADF-448A32FCF95D}"/>
              </a:ext>
            </a:extLst>
          </p:cNvPr>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37" name="Google Shape;137;p6:notes">
            <a:extLst>
              <a:ext uri="{FF2B5EF4-FFF2-40B4-BE49-F238E27FC236}">
                <a16:creationId xmlns:a16="http://schemas.microsoft.com/office/drawing/2014/main" id="{8FA1BA9E-8AB3-47E2-E9F9-23BADF350AE0}"/>
              </a:ext>
            </a:extLst>
          </p:cNvPr>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6:notes">
            <a:extLst>
              <a:ext uri="{FF2B5EF4-FFF2-40B4-BE49-F238E27FC236}">
                <a16:creationId xmlns:a16="http://schemas.microsoft.com/office/drawing/2014/main" id="{EDBBAA97-48FE-F283-9589-421FF95DC70A}"/>
              </a:ext>
            </a:extLst>
          </p:cNvPr>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6:notes">
            <a:extLst>
              <a:ext uri="{FF2B5EF4-FFF2-40B4-BE49-F238E27FC236}">
                <a16:creationId xmlns:a16="http://schemas.microsoft.com/office/drawing/2014/main" id="{D534F48B-4F66-A12C-E717-AA0127BF5720}"/>
              </a:ext>
            </a:extLst>
          </p:cNvPr>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40" name="Google Shape;140;p6:notes">
            <a:extLst>
              <a:ext uri="{FF2B5EF4-FFF2-40B4-BE49-F238E27FC236}">
                <a16:creationId xmlns:a16="http://schemas.microsoft.com/office/drawing/2014/main" id="{5699E7BA-B20B-3E9B-E058-C820A593A944}"/>
              </a:ext>
            </a:extLst>
          </p:cNvPr>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extLst>
      <p:ext uri="{BB962C8B-B14F-4D97-AF65-F5344CB8AC3E}">
        <p14:creationId xmlns:p14="http://schemas.microsoft.com/office/powerpoint/2010/main" val="2044290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4CC94DAA-EF5D-7460-FC4A-2E7F763A7836}"/>
            </a:ext>
          </a:extLst>
        </p:cNvPr>
        <p:cNvGrpSpPr/>
        <p:nvPr/>
      </p:nvGrpSpPr>
      <p:grpSpPr>
        <a:xfrm>
          <a:off x="0" y="0"/>
          <a:ext cx="0" cy="0"/>
          <a:chOff x="0" y="0"/>
          <a:chExt cx="0" cy="0"/>
        </a:xfrm>
      </p:grpSpPr>
      <p:sp>
        <p:nvSpPr>
          <p:cNvPr id="147" name="Google Shape;147;p7:notes">
            <a:extLst>
              <a:ext uri="{FF2B5EF4-FFF2-40B4-BE49-F238E27FC236}">
                <a16:creationId xmlns:a16="http://schemas.microsoft.com/office/drawing/2014/main" id="{0F26F0F0-0217-48CE-9148-4EE78E15D7E8}"/>
              </a:ext>
            </a:extLst>
          </p:cNvPr>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48" name="Google Shape;148;p7:notes">
            <a:extLst>
              <a:ext uri="{FF2B5EF4-FFF2-40B4-BE49-F238E27FC236}">
                <a16:creationId xmlns:a16="http://schemas.microsoft.com/office/drawing/2014/main" id="{63A9A44F-2C10-4076-11DB-E4E564B994F6}"/>
              </a:ext>
            </a:extLst>
          </p:cNvPr>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49" name="Google Shape;149;p7:notes">
            <a:extLst>
              <a:ext uri="{FF2B5EF4-FFF2-40B4-BE49-F238E27FC236}">
                <a16:creationId xmlns:a16="http://schemas.microsoft.com/office/drawing/2014/main" id="{3CEF0285-6389-7F8C-46ED-43785F8DBDB5}"/>
              </a:ext>
            </a:extLst>
          </p:cNvPr>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7:notes">
            <a:extLst>
              <a:ext uri="{FF2B5EF4-FFF2-40B4-BE49-F238E27FC236}">
                <a16:creationId xmlns:a16="http://schemas.microsoft.com/office/drawing/2014/main" id="{4EA739C2-8304-01CA-6268-322F31E3E252}"/>
              </a:ext>
            </a:extLst>
          </p:cNvPr>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7:notes">
            <a:extLst>
              <a:ext uri="{FF2B5EF4-FFF2-40B4-BE49-F238E27FC236}">
                <a16:creationId xmlns:a16="http://schemas.microsoft.com/office/drawing/2014/main" id="{D859720C-6618-15AE-62A7-CFB44F509ADA}"/>
              </a:ext>
            </a:extLst>
          </p:cNvPr>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52" name="Google Shape;152;p7:notes">
            <a:extLst>
              <a:ext uri="{FF2B5EF4-FFF2-40B4-BE49-F238E27FC236}">
                <a16:creationId xmlns:a16="http://schemas.microsoft.com/office/drawing/2014/main" id="{F7F9969B-731C-ACE6-0051-227141640833}"/>
              </a:ext>
            </a:extLst>
          </p:cNvPr>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extLst>
      <p:ext uri="{BB962C8B-B14F-4D97-AF65-F5344CB8AC3E}">
        <p14:creationId xmlns:p14="http://schemas.microsoft.com/office/powerpoint/2010/main" val="1833098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8: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72" name="Google Shape;272;p18: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73" name="Google Shape;273;p18: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p18: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8: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76" name="Google Shape;276;p18: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extLst>
      <p:ext uri="{BB962C8B-B14F-4D97-AF65-F5344CB8AC3E}">
        <p14:creationId xmlns:p14="http://schemas.microsoft.com/office/powerpoint/2010/main" val="91761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9: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84" name="Google Shape;284;p19: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285" name="Google Shape;285;p19:notes"/>
          <p:cNvSpPr>
            <a:spLocks noGrp="1" noRot="1" noChangeAspect="1"/>
          </p:cNvSpPr>
          <p:nvPr>
            <p:ph type="sldImg" idx="3"/>
          </p:nvPr>
        </p:nvSpPr>
        <p:spPr>
          <a:xfrm>
            <a:off x="2519363" y="512763"/>
            <a:ext cx="41052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p19: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9: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88" name="Google Shape;288;p19: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extLst>
      <p:ext uri="{BB962C8B-B14F-4D97-AF65-F5344CB8AC3E}">
        <p14:creationId xmlns:p14="http://schemas.microsoft.com/office/powerpoint/2010/main" val="2162995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969"/>
            <a:ext cx="3761184" cy="5718969"/>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150057"/>
            <a:ext cx="6430967" cy="2180166"/>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3330222"/>
            <a:ext cx="5240734" cy="1157112"/>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3999309" y="4902730"/>
            <a:ext cx="3243033" cy="304271"/>
          </a:xfrm>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9188484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944054"/>
            <a:ext cx="7514033" cy="472282"/>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776760"/>
            <a:ext cx="6169458" cy="263748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4416336"/>
            <a:ext cx="7514033" cy="411427"/>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498432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71500"/>
            <a:ext cx="7514033" cy="2540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619500"/>
            <a:ext cx="7514035" cy="12065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831953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719186"/>
            <a:ext cx="457200" cy="487313"/>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349499"/>
            <a:ext cx="457200" cy="487313"/>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71501"/>
            <a:ext cx="6742509" cy="22859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857499"/>
            <a:ext cx="6399611" cy="31750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619500"/>
            <a:ext cx="7514033" cy="120650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832137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757151"/>
            <a:ext cx="7514032" cy="12240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981151"/>
            <a:ext cx="7514033" cy="7170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657311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719186"/>
            <a:ext cx="457200" cy="487313"/>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349499"/>
            <a:ext cx="457200" cy="487313"/>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71501"/>
            <a:ext cx="6742509" cy="22859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3238500"/>
            <a:ext cx="7514033" cy="740833"/>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979333"/>
            <a:ext cx="7514033" cy="846667"/>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985081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71500"/>
            <a:ext cx="7514034" cy="227277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921000"/>
            <a:ext cx="7514035" cy="69850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619500"/>
            <a:ext cx="7514035" cy="12065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769131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2582896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71500"/>
            <a:ext cx="1327777" cy="42545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71500"/>
            <a:ext cx="6014807" cy="42545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9148669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213893" y="4889276"/>
            <a:ext cx="413375" cy="304271"/>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450024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222499"/>
            <a:ext cx="6698060" cy="1758652"/>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981151"/>
            <a:ext cx="6698061" cy="7170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87208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71501"/>
            <a:ext cx="7514035" cy="14604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222500"/>
            <a:ext cx="3671291" cy="260350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222500"/>
            <a:ext cx="3671292" cy="260350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7866497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2215444"/>
            <a:ext cx="3455391" cy="480218"/>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779447"/>
            <a:ext cx="3671292" cy="2046552"/>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222500"/>
            <a:ext cx="3466903" cy="480218"/>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779447"/>
            <a:ext cx="3671292" cy="2046552"/>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3644918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66726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6038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333500"/>
            <a:ext cx="2661841" cy="11430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71500"/>
            <a:ext cx="4680743" cy="425450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476500"/>
            <a:ext cx="2661841" cy="15240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33027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460499"/>
            <a:ext cx="4069619" cy="11430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762000"/>
            <a:ext cx="2460731" cy="3810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603499"/>
            <a:ext cx="4069619" cy="15240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097234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715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71501"/>
            <a:ext cx="7514035" cy="14604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222500"/>
            <a:ext cx="7514035" cy="26035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902730"/>
            <a:ext cx="857250" cy="304271"/>
          </a:xfrm>
          <a:prstGeom prst="rect">
            <a:avLst/>
          </a:prstGeom>
        </p:spPr>
        <p:txBody>
          <a:bodyPr vert="horz" lIns="91440" tIns="45720" rIns="91440" bIns="45720" rtlCol="0" anchor="ctr"/>
          <a:lstStyle>
            <a:lvl1pPr algn="r">
              <a:defRPr sz="75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1929210" y="4902730"/>
            <a:ext cx="5313133" cy="304271"/>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8213893" y="4902730"/>
            <a:ext cx="413375" cy="304271"/>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65277724"/>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hyperlink" Target="https://openclipart.org/detail/25307/watch-by-remi_inconnu-25307"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chart" Target="../charts/char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chart" Target="../charts/chart9.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chart" Target="../charts/char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chart" Target="../charts/char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chart" Target="../charts/char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chart" Target="../charts/char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zanesafrit.typepad.com/zane_safrit/employee-engagement-10-ways-to-jumpstart-it/" TargetMode="Externa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58FFFF-8C74-703B-9C2C-642CEC3957B5}"/>
              </a:ext>
            </a:extLst>
          </p:cNvPr>
          <p:cNvSpPr txBox="1"/>
          <p:nvPr/>
        </p:nvSpPr>
        <p:spPr>
          <a:xfrm>
            <a:off x="1249680" y="400050"/>
            <a:ext cx="6789420" cy="830997"/>
          </a:xfrm>
          <a:prstGeom prst="rect">
            <a:avLst/>
          </a:prstGeom>
          <a:noFill/>
        </p:spPr>
        <p:txBody>
          <a:bodyPr wrap="square" rtlCol="0">
            <a:spAutoFit/>
          </a:bodyPr>
          <a:lstStyle/>
          <a:p>
            <a:pPr algn="ctr"/>
            <a:r>
              <a:rPr lang="en-US" sz="4800" b="1" u="sng" spc="600" dirty="0" err="1">
                <a:effectLst>
                  <a:outerShdw blurRad="38100" dist="38100" dir="2700000" algn="tl">
                    <a:srgbClr val="000000">
                      <a:alpha val="43137"/>
                    </a:srgbClr>
                  </a:outerShdw>
                </a:effectLst>
              </a:rPr>
              <a:t>AstroSage</a:t>
            </a:r>
            <a:r>
              <a:rPr lang="en-US" sz="4800" b="1" u="sng" spc="600" dirty="0">
                <a:effectLst>
                  <a:outerShdw blurRad="38100" dist="38100" dir="2700000" algn="tl">
                    <a:srgbClr val="000000">
                      <a:alpha val="43137"/>
                    </a:srgbClr>
                  </a:outerShdw>
                </a:effectLst>
              </a:rPr>
              <a:t> Analysis</a:t>
            </a:r>
            <a:endParaRPr lang="en-IN" sz="4800" b="1" u="sng" spc="600"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FC992FC3-5FF6-CFFE-4E46-8C58C51563AD}"/>
              </a:ext>
            </a:extLst>
          </p:cNvPr>
          <p:cNvSpPr txBox="1"/>
          <p:nvPr/>
        </p:nvSpPr>
        <p:spPr>
          <a:xfrm>
            <a:off x="1234440" y="1737360"/>
            <a:ext cx="6995160" cy="369332"/>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Improving Efficiency and Customer Satisfaction</a:t>
            </a:r>
            <a:endParaRPr lang="en-IN" b="1"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47C76495-3826-785B-8FD8-626E6A900B07}"/>
              </a:ext>
            </a:extLst>
          </p:cNvPr>
          <p:cNvSpPr txBox="1"/>
          <p:nvPr/>
        </p:nvSpPr>
        <p:spPr>
          <a:xfrm>
            <a:off x="2354580" y="2674620"/>
            <a:ext cx="4785360" cy="369332"/>
          </a:xfrm>
          <a:prstGeom prst="rect">
            <a:avLst/>
          </a:prstGeom>
          <a:noFill/>
        </p:spPr>
        <p:txBody>
          <a:bodyPr wrap="square" rtlCol="0">
            <a:spAutoFit/>
          </a:bodyPr>
          <a:lstStyle/>
          <a:p>
            <a:pPr algn="ctr"/>
            <a:r>
              <a:rPr lang="en-US" dirty="0"/>
              <a:t>By – Ashutosh Kadam</a:t>
            </a:r>
            <a:endParaRPr lang="en-IN" dirty="0"/>
          </a:p>
        </p:txBody>
      </p:sp>
    </p:spTree>
    <p:extLst>
      <p:ext uri="{BB962C8B-B14F-4D97-AF65-F5344CB8AC3E}">
        <p14:creationId xmlns:p14="http://schemas.microsoft.com/office/powerpoint/2010/main" val="3667729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8"/>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279" name="Google Shape;279;p18"/>
          <p:cNvSpPr txBox="1"/>
          <p:nvPr/>
        </p:nvSpPr>
        <p:spPr>
          <a:xfrm>
            <a:off x="625966" y="419350"/>
            <a:ext cx="6847650" cy="936975"/>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dirty="0">
                <a:solidFill>
                  <a:srgbClr val="424242"/>
                </a:solidFill>
                <a:latin typeface="Maven Pro"/>
                <a:ea typeface="Maven Pro"/>
                <a:cs typeface="Maven Pro"/>
                <a:sym typeface="Maven Pro"/>
              </a:rPr>
              <a:t>Peak hours Traffic</a:t>
            </a:r>
            <a:endParaRPr dirty="0"/>
          </a:p>
        </p:txBody>
      </p:sp>
      <p:sp>
        <p:nvSpPr>
          <p:cNvPr id="280" name="Google Shape;280;p18"/>
          <p:cNvSpPr txBox="1"/>
          <p:nvPr/>
        </p:nvSpPr>
        <p:spPr>
          <a:xfrm>
            <a:off x="1197950" y="1591450"/>
            <a:ext cx="6404700" cy="3157788"/>
          </a:xfrm>
          <a:prstGeom prst="rect">
            <a:avLst/>
          </a:prstGeom>
          <a:noFill/>
          <a:ln>
            <a:noFill/>
          </a:ln>
        </p:spPr>
        <p:txBody>
          <a:bodyPr spcFirstLastPara="1" wrap="square" lIns="0" tIns="0" rIns="0" bIns="0" anchor="t" anchorCtr="0">
            <a:spAutoFit/>
          </a:bodyPr>
          <a:lstStyle/>
          <a:p>
            <a:pPr marL="314325" marR="0" lvl="1" indent="-157162" algn="l" rtl="0">
              <a:lnSpc>
                <a:spcPct val="120000"/>
              </a:lnSpc>
              <a:spcBef>
                <a:spcPts val="0"/>
              </a:spcBef>
              <a:spcAft>
                <a:spcPts val="0"/>
              </a:spcAft>
              <a:buClr>
                <a:srgbClr val="000000"/>
              </a:buClr>
              <a:buSzPts val="1500"/>
              <a:buFont typeface="Maven Pro Medium"/>
              <a:buChar char="•"/>
            </a:pPr>
            <a:r>
              <a:rPr lang="en-US" sz="1500" i="0" u="none" strike="noStrike" cap="none" dirty="0">
                <a:solidFill>
                  <a:srgbClr val="000000"/>
                </a:solidFill>
                <a:latin typeface="Maven Pro Medium"/>
                <a:ea typeface="Maven Pro Medium"/>
                <a:cs typeface="Maven Pro Medium"/>
                <a:sym typeface="Maven Pro Medium"/>
              </a:rPr>
              <a:t>The highest demand times appear to be in the early morning (6-11 AM) and late afternoon to early evening (4-6 PM) based on average durations.</a:t>
            </a:r>
            <a:endParaRPr dirty="0">
              <a:latin typeface="Maven Pro Medium"/>
              <a:ea typeface="Maven Pro Medium"/>
              <a:cs typeface="Maven Pro Medium"/>
              <a:sym typeface="Maven Pro Medium"/>
            </a:endParaRPr>
          </a:p>
          <a:p>
            <a:pPr marL="293370" marR="0" lvl="1" indent="-146685" algn="l" rtl="0">
              <a:lnSpc>
                <a:spcPct val="111933"/>
              </a:lnSpc>
              <a:spcBef>
                <a:spcPts val="0"/>
              </a:spcBef>
              <a:spcAft>
                <a:spcPts val="0"/>
              </a:spcAft>
              <a:buNone/>
            </a:pPr>
            <a:endParaRPr sz="1500" i="0" u="none" strike="noStrike" cap="none" dirty="0">
              <a:solidFill>
                <a:srgbClr val="000000"/>
              </a:solidFill>
              <a:latin typeface="Maven Pro Medium"/>
              <a:ea typeface="Maven Pro Medium"/>
              <a:cs typeface="Maven Pro Medium"/>
              <a:sym typeface="Maven Pro Medium"/>
            </a:endParaRPr>
          </a:p>
          <a:p>
            <a:pPr marL="314325" marR="0" lvl="1" indent="-157162" algn="l" rtl="0">
              <a:lnSpc>
                <a:spcPct val="120000"/>
              </a:lnSpc>
              <a:spcBef>
                <a:spcPts val="0"/>
              </a:spcBef>
              <a:spcAft>
                <a:spcPts val="0"/>
              </a:spcAft>
              <a:buClr>
                <a:srgbClr val="000000"/>
              </a:buClr>
              <a:buSzPts val="1500"/>
              <a:buFont typeface="Maven Pro Medium"/>
              <a:buChar char="•"/>
            </a:pPr>
            <a:r>
              <a:rPr lang="en-US" sz="1500" i="0" u="none" strike="noStrike" cap="none" dirty="0">
                <a:solidFill>
                  <a:srgbClr val="000000"/>
                </a:solidFill>
                <a:latin typeface="Maven Pro Medium"/>
                <a:ea typeface="Maven Pro Medium"/>
                <a:cs typeface="Maven Pro Medium"/>
                <a:sym typeface="Maven Pro Medium"/>
              </a:rPr>
              <a:t>Peak periods are often identified by hours with the highest average on-call durations, such as 7 AM and 4 PM in </a:t>
            </a:r>
            <a:r>
              <a:rPr lang="en-US" sz="1500" dirty="0">
                <a:latin typeface="Maven Pro Medium"/>
                <a:ea typeface="Maven Pro Medium"/>
                <a:cs typeface="Maven Pro Medium"/>
                <a:sym typeface="Maven Pro Medium"/>
              </a:rPr>
              <a:t>dataset.</a:t>
            </a:r>
            <a:endParaRPr dirty="0">
              <a:latin typeface="Maven Pro Medium"/>
              <a:ea typeface="Maven Pro Medium"/>
              <a:cs typeface="Maven Pro Medium"/>
              <a:sym typeface="Maven Pro Medium"/>
            </a:endParaRPr>
          </a:p>
          <a:p>
            <a:pPr marL="293370" marR="0" lvl="1" indent="-146685" algn="l" rtl="0">
              <a:lnSpc>
                <a:spcPct val="111933"/>
              </a:lnSpc>
              <a:spcBef>
                <a:spcPts val="0"/>
              </a:spcBef>
              <a:spcAft>
                <a:spcPts val="0"/>
              </a:spcAft>
              <a:buNone/>
            </a:pPr>
            <a:endParaRPr sz="1500" i="0" u="none" strike="noStrike" cap="none" dirty="0">
              <a:solidFill>
                <a:srgbClr val="000000"/>
              </a:solidFill>
              <a:latin typeface="Maven Pro Medium"/>
              <a:ea typeface="Maven Pro Medium"/>
              <a:cs typeface="Maven Pro Medium"/>
              <a:sym typeface="Maven Pro Medium"/>
            </a:endParaRPr>
          </a:p>
          <a:p>
            <a:pPr marL="293370" marR="0" lvl="1" indent="-146685" algn="l" rtl="0">
              <a:lnSpc>
                <a:spcPct val="111933"/>
              </a:lnSpc>
              <a:spcBef>
                <a:spcPts val="0"/>
              </a:spcBef>
              <a:spcAft>
                <a:spcPts val="0"/>
              </a:spcAft>
              <a:buNone/>
            </a:pPr>
            <a:endParaRPr sz="1500" i="0" u="none" strike="noStrike" cap="none" dirty="0">
              <a:solidFill>
                <a:srgbClr val="000000"/>
              </a:solidFill>
              <a:latin typeface="Maven Pro Medium"/>
              <a:ea typeface="Maven Pro Medium"/>
              <a:cs typeface="Maven Pro Medium"/>
              <a:sym typeface="Maven Pro Medium"/>
            </a:endParaRPr>
          </a:p>
          <a:p>
            <a:pPr marL="293370" marR="0" lvl="1" indent="-146685" algn="l" rtl="0">
              <a:lnSpc>
                <a:spcPct val="111933"/>
              </a:lnSpc>
              <a:spcBef>
                <a:spcPts val="0"/>
              </a:spcBef>
              <a:spcAft>
                <a:spcPts val="0"/>
              </a:spcAft>
              <a:buNone/>
            </a:pPr>
            <a:endParaRPr sz="1500" i="0" u="none" strike="noStrike" cap="none" dirty="0">
              <a:solidFill>
                <a:srgbClr val="000000"/>
              </a:solidFill>
              <a:latin typeface="Maven Pro Medium"/>
              <a:ea typeface="Maven Pro Medium"/>
              <a:cs typeface="Maven Pro Medium"/>
              <a:sym typeface="Maven Pro Medium"/>
            </a:endParaRPr>
          </a:p>
          <a:p>
            <a:pPr marL="293370" marR="0" lvl="1" indent="-146685" algn="l" rtl="0">
              <a:lnSpc>
                <a:spcPct val="111933"/>
              </a:lnSpc>
              <a:spcBef>
                <a:spcPts val="0"/>
              </a:spcBef>
              <a:spcAft>
                <a:spcPts val="0"/>
              </a:spcAft>
              <a:buNone/>
            </a:pPr>
            <a:endParaRPr sz="1500" i="0" u="none" strike="noStrike" cap="none" dirty="0">
              <a:solidFill>
                <a:srgbClr val="000000"/>
              </a:solidFill>
              <a:latin typeface="Maven Pro Medium"/>
              <a:ea typeface="Maven Pro Medium"/>
              <a:cs typeface="Maven Pro Medium"/>
              <a:sym typeface="Maven Pro Medium"/>
            </a:endParaRPr>
          </a:p>
          <a:p>
            <a:pPr marL="293370" marR="0" lvl="1" indent="-146685" algn="l" rtl="0">
              <a:lnSpc>
                <a:spcPct val="111933"/>
              </a:lnSpc>
              <a:spcBef>
                <a:spcPts val="0"/>
              </a:spcBef>
              <a:spcAft>
                <a:spcPts val="0"/>
              </a:spcAft>
              <a:buNone/>
            </a:pPr>
            <a:endParaRPr sz="1500" i="0" u="none" strike="noStrike" cap="none" dirty="0">
              <a:solidFill>
                <a:srgbClr val="000000"/>
              </a:solidFill>
              <a:latin typeface="Maven Pro Medium"/>
              <a:ea typeface="Maven Pro Medium"/>
              <a:cs typeface="Maven Pro Medium"/>
              <a:sym typeface="Maven Pro Medium"/>
            </a:endParaRPr>
          </a:p>
          <a:p>
            <a:pPr marL="293370" marR="0" lvl="1" indent="-146685" algn="l" rtl="0">
              <a:lnSpc>
                <a:spcPct val="111933"/>
              </a:lnSpc>
              <a:spcBef>
                <a:spcPts val="0"/>
              </a:spcBef>
              <a:spcAft>
                <a:spcPts val="0"/>
              </a:spcAft>
              <a:buNone/>
            </a:pPr>
            <a:endParaRPr sz="1500" i="0" u="none" strike="noStrike" cap="none" dirty="0">
              <a:solidFill>
                <a:srgbClr val="000000"/>
              </a:solidFill>
              <a:latin typeface="Maven Pro Medium"/>
              <a:ea typeface="Maven Pro Medium"/>
              <a:cs typeface="Maven Pro Medium"/>
              <a:sym typeface="Maven Pro Medium"/>
            </a:endParaRPr>
          </a:p>
          <a:p>
            <a:pPr marL="272415" marR="0" lvl="1" indent="-136208" algn="l" rtl="0">
              <a:lnSpc>
                <a:spcPct val="120000"/>
              </a:lnSpc>
              <a:spcBef>
                <a:spcPts val="0"/>
              </a:spcBef>
              <a:spcAft>
                <a:spcPts val="0"/>
              </a:spcAft>
              <a:buNone/>
            </a:pPr>
            <a:r>
              <a:rPr lang="en-US" sz="1300" i="0" u="none" strike="noStrike" cap="none" dirty="0">
                <a:solidFill>
                  <a:srgbClr val="000000"/>
                </a:solidFill>
                <a:latin typeface="Maven Pro Medium"/>
                <a:ea typeface="Maven Pro Medium"/>
                <a:cs typeface="Maven Pro Medium"/>
                <a:sym typeface="Maven Pro Medium"/>
              </a:rPr>
              <a:t> * Based on the pivot table provided below</a:t>
            </a:r>
            <a:endParaRPr dirty="0">
              <a:latin typeface="Maven Pro Medium"/>
              <a:ea typeface="Maven Pro Medium"/>
              <a:cs typeface="Maven Pro Medium"/>
              <a:sym typeface="Maven Pro Medium"/>
            </a:endParaRPr>
          </a:p>
        </p:txBody>
      </p:sp>
      <p:pic>
        <p:nvPicPr>
          <p:cNvPr id="3" name="Picture 2">
            <a:extLst>
              <a:ext uri="{FF2B5EF4-FFF2-40B4-BE49-F238E27FC236}">
                <a16:creationId xmlns:a16="http://schemas.microsoft.com/office/drawing/2014/main" id="{0F20E156-A713-8C29-E3B9-D5BDED2BD9A3}"/>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917776" y="3006811"/>
            <a:ext cx="2849948" cy="2422456"/>
          </a:xfrm>
          <a:prstGeom prst="rect">
            <a:avLst/>
          </a:prstGeom>
        </p:spPr>
      </p:pic>
    </p:spTree>
    <p:extLst>
      <p:ext uri="{BB962C8B-B14F-4D97-AF65-F5344CB8AC3E}">
        <p14:creationId xmlns:p14="http://schemas.microsoft.com/office/powerpoint/2010/main" val="2084443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702F015-F8BB-89E2-01A2-A3E27D02E4FC}"/>
              </a:ext>
            </a:extLst>
          </p:cNvPr>
          <p:cNvGraphicFramePr>
            <a:graphicFrameLocks/>
          </p:cNvGraphicFramePr>
          <p:nvPr>
            <p:extLst>
              <p:ext uri="{D42A27DB-BD31-4B8C-83A1-F6EECF244321}">
                <p14:modId xmlns:p14="http://schemas.microsoft.com/office/powerpoint/2010/main" val="485188661"/>
              </p:ext>
            </p:extLst>
          </p:nvPr>
        </p:nvGraphicFramePr>
        <p:xfrm>
          <a:off x="2299676" y="644434"/>
          <a:ext cx="5868964" cy="39101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94545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165" name="Google Shape;165;p8"/>
          <p:cNvSpPr txBox="1"/>
          <p:nvPr/>
        </p:nvSpPr>
        <p:spPr>
          <a:xfrm>
            <a:off x="375924" y="358772"/>
            <a:ext cx="6847650" cy="936975"/>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dirty="0">
                <a:solidFill>
                  <a:srgbClr val="424242"/>
                </a:solidFill>
                <a:latin typeface="Maven Pro"/>
                <a:ea typeface="Maven Pro"/>
                <a:cs typeface="Maven Pro"/>
                <a:sym typeface="Maven Pro"/>
              </a:rPr>
              <a:t>Day wise call volume</a:t>
            </a:r>
            <a:endParaRPr dirty="0"/>
          </a:p>
        </p:txBody>
      </p:sp>
      <p:sp>
        <p:nvSpPr>
          <p:cNvPr id="3" name="TextBox 2">
            <a:extLst>
              <a:ext uri="{FF2B5EF4-FFF2-40B4-BE49-F238E27FC236}">
                <a16:creationId xmlns:a16="http://schemas.microsoft.com/office/drawing/2014/main" id="{732B2A81-2ADA-F51B-2D5C-3986786743AF}"/>
              </a:ext>
            </a:extLst>
          </p:cNvPr>
          <p:cNvSpPr txBox="1"/>
          <p:nvPr/>
        </p:nvSpPr>
        <p:spPr>
          <a:xfrm>
            <a:off x="375924" y="1529734"/>
            <a:ext cx="1499396" cy="584775"/>
          </a:xfrm>
          <a:prstGeom prst="rect">
            <a:avLst/>
          </a:prstGeom>
          <a:noFill/>
        </p:spPr>
        <p:txBody>
          <a:bodyPr wrap="square" rtlCol="0">
            <a:spAutoFit/>
          </a:bodyPr>
          <a:lstStyle/>
          <a:p>
            <a:r>
              <a:rPr lang="en-IN" sz="1600" b="1" dirty="0">
                <a:latin typeface="Maven Pro Medium" panose="020B0604020202020204"/>
              </a:rPr>
              <a:t>Key Insights</a:t>
            </a:r>
          </a:p>
          <a:p>
            <a:endParaRPr lang="en-IN" sz="1600" b="1" dirty="0">
              <a:latin typeface="Maven Pro Medium" panose="020B0604020202020204"/>
            </a:endParaRPr>
          </a:p>
        </p:txBody>
      </p:sp>
      <p:sp>
        <p:nvSpPr>
          <p:cNvPr id="7" name="TextBox 6">
            <a:extLst>
              <a:ext uri="{FF2B5EF4-FFF2-40B4-BE49-F238E27FC236}">
                <a16:creationId xmlns:a16="http://schemas.microsoft.com/office/drawing/2014/main" id="{26FABC1A-A93F-B09D-C526-8873CDC88798}"/>
              </a:ext>
            </a:extLst>
          </p:cNvPr>
          <p:cNvSpPr txBox="1"/>
          <p:nvPr/>
        </p:nvSpPr>
        <p:spPr>
          <a:xfrm>
            <a:off x="436607" y="2114509"/>
            <a:ext cx="3847071" cy="1384995"/>
          </a:xfrm>
          <a:prstGeom prst="rect">
            <a:avLst/>
          </a:prstGeom>
          <a:noFill/>
        </p:spPr>
        <p:txBody>
          <a:bodyPr wrap="square">
            <a:spAutoFit/>
          </a:bodyPr>
          <a:lstStyle/>
          <a:p>
            <a:pPr marL="285750" indent="-285750">
              <a:buFont typeface="Arial" panose="020B0604020202020204" pitchFamily="34" charset="0"/>
              <a:buChar char="•"/>
            </a:pPr>
            <a:r>
              <a:rPr lang="en-US" dirty="0">
                <a:latin typeface="Maven Pro Medium" panose="020B0604020202020204"/>
              </a:rPr>
              <a:t>Higher call volumes on Sunday, Monday, and Saturday </a:t>
            </a:r>
          </a:p>
          <a:p>
            <a:pPr marL="285750" indent="-285750">
              <a:buFont typeface="Arial" panose="020B0604020202020204" pitchFamily="34" charset="0"/>
              <a:buChar char="•"/>
            </a:pPr>
            <a:endParaRPr lang="en-US" dirty="0">
              <a:latin typeface="Maven Pro Medium" panose="020B0604020202020204"/>
            </a:endParaRPr>
          </a:p>
          <a:p>
            <a:pPr marL="285750" indent="-285750">
              <a:buFont typeface="Arial" panose="020B0604020202020204" pitchFamily="34" charset="0"/>
              <a:buChar char="•"/>
            </a:pPr>
            <a:r>
              <a:rPr lang="en-US" dirty="0">
                <a:latin typeface="Maven Pro Medium" panose="020B0604020202020204"/>
              </a:rPr>
              <a:t>To address this trend that call centers should staff more agents on these days to handle demand efficiently.</a:t>
            </a:r>
            <a:endParaRPr lang="en-IN" dirty="0">
              <a:latin typeface="Maven Pro Medium" panose="020B0604020202020204"/>
            </a:endParaRPr>
          </a:p>
        </p:txBody>
      </p:sp>
      <p:graphicFrame>
        <p:nvGraphicFramePr>
          <p:cNvPr id="4" name="Chart 3">
            <a:extLst>
              <a:ext uri="{FF2B5EF4-FFF2-40B4-BE49-F238E27FC236}">
                <a16:creationId xmlns:a16="http://schemas.microsoft.com/office/drawing/2014/main" id="{0EBB080A-25F2-8CED-C9CE-3DA9953178D3}"/>
              </a:ext>
            </a:extLst>
          </p:cNvPr>
          <p:cNvGraphicFramePr>
            <a:graphicFrameLocks/>
          </p:cNvGraphicFramePr>
          <p:nvPr>
            <p:extLst>
              <p:ext uri="{D42A27DB-BD31-4B8C-83A1-F6EECF244321}">
                <p14:modId xmlns:p14="http://schemas.microsoft.com/office/powerpoint/2010/main" val="2839467593"/>
              </p:ext>
            </p:extLst>
          </p:nvPr>
        </p:nvGraphicFramePr>
        <p:xfrm>
          <a:off x="4283678" y="527222"/>
          <a:ext cx="4423715" cy="467085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a:extLst>
            <a:ext uri="{FF2B5EF4-FFF2-40B4-BE49-F238E27FC236}">
              <a16:creationId xmlns:a16="http://schemas.microsoft.com/office/drawing/2014/main" id="{5EF19253-3392-647E-696F-F8956C46CD4B}"/>
            </a:ext>
          </a:extLst>
        </p:cNvPr>
        <p:cNvGrpSpPr/>
        <p:nvPr/>
      </p:nvGrpSpPr>
      <p:grpSpPr>
        <a:xfrm>
          <a:off x="0" y="0"/>
          <a:ext cx="0" cy="0"/>
          <a:chOff x="0" y="0"/>
          <a:chExt cx="0" cy="0"/>
        </a:xfrm>
      </p:grpSpPr>
      <p:sp>
        <p:nvSpPr>
          <p:cNvPr id="164" name="Google Shape;164;p8">
            <a:extLst>
              <a:ext uri="{FF2B5EF4-FFF2-40B4-BE49-F238E27FC236}">
                <a16:creationId xmlns:a16="http://schemas.microsoft.com/office/drawing/2014/main" id="{3AD7C6DA-19E7-6800-8333-EA8429A0643C}"/>
              </a:ext>
            </a:extLst>
          </p:cNvPr>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165" name="Google Shape;165;p8">
            <a:extLst>
              <a:ext uri="{FF2B5EF4-FFF2-40B4-BE49-F238E27FC236}">
                <a16:creationId xmlns:a16="http://schemas.microsoft.com/office/drawing/2014/main" id="{52F13178-2C4B-EC29-FE5F-A94B13832A27}"/>
              </a:ext>
            </a:extLst>
          </p:cNvPr>
          <p:cNvSpPr txBox="1"/>
          <p:nvPr/>
        </p:nvSpPr>
        <p:spPr>
          <a:xfrm>
            <a:off x="453081" y="420118"/>
            <a:ext cx="6847650" cy="516936"/>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dirty="0">
                <a:solidFill>
                  <a:srgbClr val="424242"/>
                </a:solidFill>
                <a:latin typeface="Maven Pro"/>
                <a:sym typeface="Maven Pro"/>
              </a:rPr>
              <a:t>Call Status completed vs busy</a:t>
            </a:r>
            <a:endParaRPr dirty="0"/>
          </a:p>
        </p:txBody>
      </p:sp>
      <p:sp>
        <p:nvSpPr>
          <p:cNvPr id="4" name="TextBox 3">
            <a:extLst>
              <a:ext uri="{FF2B5EF4-FFF2-40B4-BE49-F238E27FC236}">
                <a16:creationId xmlns:a16="http://schemas.microsoft.com/office/drawing/2014/main" id="{67FB1525-C617-C1CD-27D6-86ED694F973D}"/>
              </a:ext>
            </a:extLst>
          </p:cNvPr>
          <p:cNvSpPr txBox="1"/>
          <p:nvPr/>
        </p:nvSpPr>
        <p:spPr>
          <a:xfrm>
            <a:off x="453081" y="1731658"/>
            <a:ext cx="4497860" cy="2123658"/>
          </a:xfrm>
          <a:prstGeom prst="rect">
            <a:avLst/>
          </a:prstGeom>
          <a:noFill/>
        </p:spPr>
        <p:txBody>
          <a:bodyPr wrap="square">
            <a:spAutoFit/>
          </a:bodyPr>
          <a:lstStyle/>
          <a:p>
            <a:r>
              <a:rPr lang="en-US" sz="1600" b="1" dirty="0">
                <a:latin typeface="Maven Pro Medium" panose="020B0604020202020204"/>
              </a:rPr>
              <a:t>Key Insights:</a:t>
            </a:r>
          </a:p>
          <a:p>
            <a:endParaRPr lang="en-US" sz="1600" b="1" dirty="0">
              <a:latin typeface="Maven Pro Medium" panose="020B0604020202020204"/>
            </a:endParaRPr>
          </a:p>
          <a:p>
            <a:pPr marL="285750" indent="-285750">
              <a:buFont typeface="Arial" panose="020B0604020202020204" pitchFamily="34" charset="0"/>
              <a:buChar char="•"/>
            </a:pPr>
            <a:r>
              <a:rPr lang="en-US" dirty="0">
                <a:latin typeface="Maven Pro Medium" panose="020B0604020202020204"/>
              </a:rPr>
              <a:t>Nearly one-fourth of calls result in a busy status, which could indicate peak traffic periods, insufficient staffing, or limitations in infrastructure.</a:t>
            </a:r>
          </a:p>
          <a:p>
            <a:endParaRPr lang="en-US" dirty="0">
              <a:latin typeface="Maven Pro Medium" panose="020B0604020202020204"/>
            </a:endParaRPr>
          </a:p>
          <a:p>
            <a:endParaRPr lang="en-US" dirty="0">
              <a:latin typeface="Maven Pro Medium" panose="020B0604020202020204"/>
            </a:endParaRPr>
          </a:p>
          <a:p>
            <a:r>
              <a:rPr lang="en-US" sz="1600" b="1" dirty="0">
                <a:latin typeface="Maven Pro Medium" panose="020B0604020202020204"/>
              </a:rPr>
              <a:t>Recommendations :</a:t>
            </a:r>
          </a:p>
          <a:p>
            <a:pPr marL="285750" indent="-285750">
              <a:buFont typeface="Arial" panose="020B0604020202020204" pitchFamily="34" charset="0"/>
              <a:buChar char="•"/>
            </a:pPr>
            <a:r>
              <a:rPr lang="en-US" dirty="0">
                <a:latin typeface="Maven Pro Medium" panose="020B0604020202020204"/>
              </a:rPr>
              <a:t>Expanding call-handling capacity during peak hours</a:t>
            </a:r>
            <a:r>
              <a:rPr lang="en-US" dirty="0"/>
              <a:t>.</a:t>
            </a:r>
            <a:endParaRPr lang="en-IN" dirty="0">
              <a:latin typeface="Maven Pro Medium" panose="020B0604020202020204"/>
            </a:endParaRPr>
          </a:p>
        </p:txBody>
      </p:sp>
      <p:graphicFrame>
        <p:nvGraphicFramePr>
          <p:cNvPr id="2" name="Chart 1">
            <a:extLst>
              <a:ext uri="{FF2B5EF4-FFF2-40B4-BE49-F238E27FC236}">
                <a16:creationId xmlns:a16="http://schemas.microsoft.com/office/drawing/2014/main" id="{9D499657-C252-BD59-4441-886C93CC8884}"/>
              </a:ext>
            </a:extLst>
          </p:cNvPr>
          <p:cNvGraphicFramePr>
            <a:graphicFrameLocks/>
          </p:cNvGraphicFramePr>
          <p:nvPr>
            <p:extLst>
              <p:ext uri="{D42A27DB-BD31-4B8C-83A1-F6EECF244321}">
                <p14:modId xmlns:p14="http://schemas.microsoft.com/office/powerpoint/2010/main" val="1496143717"/>
              </p:ext>
            </p:extLst>
          </p:nvPr>
        </p:nvGraphicFramePr>
        <p:xfrm>
          <a:off x="6078236" y="527222"/>
          <a:ext cx="2612683" cy="46461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57748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0"/>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188" name="Google Shape;188;p10"/>
          <p:cNvSpPr txBox="1"/>
          <p:nvPr/>
        </p:nvSpPr>
        <p:spPr>
          <a:xfrm>
            <a:off x="503199" y="387772"/>
            <a:ext cx="6847650" cy="516936"/>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dirty="0">
                <a:solidFill>
                  <a:srgbClr val="424242"/>
                </a:solidFill>
                <a:latin typeface="Maven Pro"/>
                <a:ea typeface="Maven Pro"/>
                <a:cs typeface="Maven Pro"/>
                <a:sym typeface="Maven Pro"/>
              </a:rPr>
              <a:t>Consultation wise Sales</a:t>
            </a:r>
            <a:endParaRPr dirty="0"/>
          </a:p>
        </p:txBody>
      </p:sp>
      <p:graphicFrame>
        <p:nvGraphicFramePr>
          <p:cNvPr id="5" name="Chart 4">
            <a:extLst>
              <a:ext uri="{FF2B5EF4-FFF2-40B4-BE49-F238E27FC236}">
                <a16:creationId xmlns:a16="http://schemas.microsoft.com/office/drawing/2014/main" id="{772EEBBA-B93B-9D2D-A454-B05B9FCF1342}"/>
              </a:ext>
            </a:extLst>
          </p:cNvPr>
          <p:cNvGraphicFramePr>
            <a:graphicFrameLocks/>
          </p:cNvGraphicFramePr>
          <p:nvPr>
            <p:extLst>
              <p:ext uri="{D42A27DB-BD31-4B8C-83A1-F6EECF244321}">
                <p14:modId xmlns:p14="http://schemas.microsoft.com/office/powerpoint/2010/main" val="2592872049"/>
              </p:ext>
            </p:extLst>
          </p:nvPr>
        </p:nvGraphicFramePr>
        <p:xfrm>
          <a:off x="5287731" y="502508"/>
          <a:ext cx="3353070" cy="4703806"/>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4FD589D9-D82B-FDA5-9678-2F536795C31F}"/>
              </a:ext>
            </a:extLst>
          </p:cNvPr>
          <p:cNvSpPr txBox="1"/>
          <p:nvPr/>
        </p:nvSpPr>
        <p:spPr>
          <a:xfrm>
            <a:off x="129396" y="1078303"/>
            <a:ext cx="4564524" cy="203132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Calls generate the highest revenue</a:t>
            </a:r>
            <a:r>
              <a:rPr kumimoji="0" lang="en-US" altLang="en-US" sz="1800" b="0" i="0" u="none" strike="noStrike" cap="none" normalizeH="0" baseline="0" dirty="0">
                <a:ln>
                  <a:noFill/>
                </a:ln>
                <a:solidFill>
                  <a:schemeClr val="tx1"/>
                </a:solidFill>
                <a:effectLst/>
                <a:latin typeface="Arial" panose="020B0604020202020204" pitchFamily="34" charset="0"/>
              </a:rPr>
              <a:t>, contributing a massive </a:t>
            </a:r>
            <a:r>
              <a:rPr kumimoji="0" lang="en-US" altLang="en-US" sz="1800" b="1" i="0" u="none" strike="noStrike" cap="none" normalizeH="0" baseline="0" dirty="0">
                <a:ln>
                  <a:noFill/>
                </a:ln>
                <a:solidFill>
                  <a:schemeClr val="tx1"/>
                </a:solidFill>
                <a:effectLst/>
                <a:latin typeface="Arial" panose="020B0604020202020204" pitchFamily="34" charset="0"/>
              </a:rPr>
              <a:t>78.72%</a:t>
            </a:r>
            <a:r>
              <a:rPr kumimoji="0" lang="en-US" altLang="en-US" sz="1800" b="0" i="0" u="none" strike="noStrike" cap="none" normalizeH="0" baseline="0" dirty="0">
                <a:ln>
                  <a:noFill/>
                </a:ln>
                <a:solidFill>
                  <a:schemeClr val="tx1"/>
                </a:solidFill>
                <a:effectLst/>
                <a:latin typeface="Arial" panose="020B0604020202020204" pitchFamily="34" charset="0"/>
              </a:rPr>
              <a:t> of the total sales.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This indicates that customers prefer verbal interactions for consultations, likely due to higher trust or value perception.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2E30DAC8-8E61-04BB-F8EB-E74DADA24BB7}"/>
              </a:ext>
            </a:extLst>
          </p:cNvPr>
          <p:cNvSpPr txBox="1"/>
          <p:nvPr/>
        </p:nvSpPr>
        <p:spPr>
          <a:xfrm>
            <a:off x="129396" y="2794643"/>
            <a:ext cx="4572000" cy="1477328"/>
          </a:xfrm>
          <a:prstGeom prst="rect">
            <a:avLst/>
          </a:prstGeom>
          <a:noFill/>
        </p:spPr>
        <p:txBody>
          <a:bodyPr wrap="square">
            <a:spAutoFit/>
          </a:bodyPr>
          <a:lstStyle/>
          <a:p>
            <a:r>
              <a:rPr lang="en-US" b="1" dirty="0"/>
              <a:t>Chat consultations account for 21.26%</a:t>
            </a:r>
            <a:r>
              <a:rPr lang="en-US" dirty="0"/>
              <a:t> of the total revenue.</a:t>
            </a:r>
            <a:br>
              <a:rPr lang="en-US" dirty="0"/>
            </a:br>
            <a:r>
              <a:rPr lang="en-US" dirty="0"/>
              <a:t>➤ </a:t>
            </a:r>
            <a:r>
              <a:rPr lang="en-US" i="1" dirty="0"/>
              <a:t>While secondary, this is still a significant portion and may represent users seeking quick or lower-cost solutions.</a:t>
            </a:r>
            <a:endParaRPr lang="en-IN" dirty="0"/>
          </a:p>
        </p:txBody>
      </p:sp>
      <p:sp>
        <p:nvSpPr>
          <p:cNvPr id="11" name="TextBox 10">
            <a:extLst>
              <a:ext uri="{FF2B5EF4-FFF2-40B4-BE49-F238E27FC236}">
                <a16:creationId xmlns:a16="http://schemas.microsoft.com/office/drawing/2014/main" id="{E2A81CFE-859B-4EDC-182A-74FFFD8BF714}"/>
              </a:ext>
            </a:extLst>
          </p:cNvPr>
          <p:cNvSpPr txBox="1"/>
          <p:nvPr/>
        </p:nvSpPr>
        <p:spPr>
          <a:xfrm>
            <a:off x="121919" y="4052726"/>
            <a:ext cx="4763589" cy="2031325"/>
          </a:xfrm>
          <a:prstGeom prst="rect">
            <a:avLst/>
          </a:prstGeom>
          <a:noFill/>
        </p:spPr>
        <p:txBody>
          <a:bodyPr wrap="square">
            <a:spAutoFit/>
          </a:bodyPr>
          <a:lstStyle/>
          <a:p>
            <a:r>
              <a:rPr lang="en-US" b="1" dirty="0"/>
              <a:t>Strategic Recommendation:</a:t>
            </a:r>
            <a:br>
              <a:rPr lang="en-US" dirty="0"/>
            </a:br>
            <a:r>
              <a:rPr lang="en-US" dirty="0"/>
              <a:t>➤ Focus marketing and conversion efforts on </a:t>
            </a:r>
            <a:r>
              <a:rPr lang="en-US" b="1" dirty="0"/>
              <a:t>Call consultations</a:t>
            </a:r>
            <a:r>
              <a:rPr lang="en-US" dirty="0"/>
              <a:t>, possibly through bundled offers or premium packages.</a:t>
            </a:r>
            <a:br>
              <a:rPr lang="en-US" dirty="0"/>
            </a:br>
            <a:r>
              <a:rPr lang="en-US" dirty="0"/>
              <a:t>➤ Evaluate the ROI of complementary services and consider converting them into value-added paid offerings.</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2569D115-8D8C-DA30-6337-8339B6D1FCCB}"/>
            </a:ext>
          </a:extLst>
        </p:cNvPr>
        <p:cNvGrpSpPr/>
        <p:nvPr/>
      </p:nvGrpSpPr>
      <p:grpSpPr>
        <a:xfrm>
          <a:off x="0" y="0"/>
          <a:ext cx="0" cy="0"/>
          <a:chOff x="0" y="0"/>
          <a:chExt cx="0" cy="0"/>
        </a:xfrm>
      </p:grpSpPr>
      <p:sp>
        <p:nvSpPr>
          <p:cNvPr id="175" name="Google Shape;175;p9">
            <a:extLst>
              <a:ext uri="{FF2B5EF4-FFF2-40B4-BE49-F238E27FC236}">
                <a16:creationId xmlns:a16="http://schemas.microsoft.com/office/drawing/2014/main" id="{743EC743-82CF-FE69-3EC5-86E385EEDE18}"/>
              </a:ext>
            </a:extLst>
          </p:cNvPr>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txBody>
          <a:bodyPr/>
          <a:lstStyle/>
          <a:p>
            <a:endParaRPr lang="en-IN" dirty="0"/>
          </a:p>
        </p:txBody>
      </p:sp>
      <p:sp>
        <p:nvSpPr>
          <p:cNvPr id="3" name="Google Shape;176;p9">
            <a:extLst>
              <a:ext uri="{FF2B5EF4-FFF2-40B4-BE49-F238E27FC236}">
                <a16:creationId xmlns:a16="http://schemas.microsoft.com/office/drawing/2014/main" id="{A906272F-7138-945F-3026-F3A721A4C521}"/>
              </a:ext>
            </a:extLst>
          </p:cNvPr>
          <p:cNvSpPr txBox="1"/>
          <p:nvPr/>
        </p:nvSpPr>
        <p:spPr>
          <a:xfrm>
            <a:off x="568301" y="418570"/>
            <a:ext cx="6847650" cy="93697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20007"/>
              </a:lnSpc>
              <a:spcBef>
                <a:spcPts val="0"/>
              </a:spcBef>
              <a:spcAft>
                <a:spcPts val="0"/>
              </a:spcAft>
              <a:buNone/>
            </a:pPr>
            <a:r>
              <a:rPr lang="en-US" sz="2799" b="1" i="0" u="none" strike="noStrike" cap="none" dirty="0">
                <a:solidFill>
                  <a:srgbClr val="424242"/>
                </a:solidFill>
                <a:latin typeface="Maven Pro"/>
                <a:ea typeface="Maven Pro"/>
                <a:cs typeface="Maven Pro"/>
                <a:sym typeface="Maven Pro"/>
              </a:rPr>
              <a:t>Chat And Call Revenue</a:t>
            </a:r>
            <a:endParaRPr dirty="0"/>
          </a:p>
        </p:txBody>
      </p:sp>
      <p:sp>
        <p:nvSpPr>
          <p:cNvPr id="8" name="TextBox 7">
            <a:extLst>
              <a:ext uri="{FF2B5EF4-FFF2-40B4-BE49-F238E27FC236}">
                <a16:creationId xmlns:a16="http://schemas.microsoft.com/office/drawing/2014/main" id="{4C9A5970-18CD-C2C3-09A8-F1DC2B30CF0D}"/>
              </a:ext>
            </a:extLst>
          </p:cNvPr>
          <p:cNvSpPr txBox="1"/>
          <p:nvPr/>
        </p:nvSpPr>
        <p:spPr>
          <a:xfrm>
            <a:off x="625966" y="1671709"/>
            <a:ext cx="3740088" cy="2988847"/>
          </a:xfrm>
          <a:prstGeom prst="rect">
            <a:avLst/>
          </a:prstGeom>
          <a:noFill/>
        </p:spPr>
        <p:txBody>
          <a:bodyPr wrap="square">
            <a:noAutofit/>
          </a:bodyPr>
          <a:lstStyle/>
          <a:p>
            <a:pPr marL="0" marR="0" lvl="0" indent="0" algn="l" rtl="0">
              <a:lnSpc>
                <a:spcPct val="120000"/>
              </a:lnSpc>
              <a:spcBef>
                <a:spcPts val="0"/>
              </a:spcBef>
              <a:spcAft>
                <a:spcPts val="0"/>
              </a:spcAft>
              <a:buNone/>
            </a:pPr>
            <a:r>
              <a:rPr lang="en-US" sz="1600" b="1" i="0" u="none" strike="noStrike" cap="none" dirty="0">
                <a:solidFill>
                  <a:schemeClr val="dk1"/>
                </a:solidFill>
                <a:latin typeface="Maven Pro"/>
                <a:ea typeface="Maven Pro"/>
                <a:cs typeface="Maven Pro"/>
                <a:sym typeface="Maven Pro"/>
              </a:rPr>
              <a:t>Insights</a:t>
            </a:r>
            <a:endParaRPr lang="en-US" dirty="0">
              <a:solidFill>
                <a:schemeClr val="dk1"/>
              </a:solidFill>
            </a:endParaRPr>
          </a:p>
          <a:p>
            <a:pPr marL="0" marR="0" lvl="0" indent="0" algn="l" rtl="0">
              <a:lnSpc>
                <a:spcPct val="104937"/>
              </a:lnSpc>
              <a:spcBef>
                <a:spcPts val="0"/>
              </a:spcBef>
              <a:spcAft>
                <a:spcPts val="0"/>
              </a:spcAft>
              <a:buNone/>
            </a:pPr>
            <a:endParaRPr lang="en-US" sz="1600" b="1" i="0" u="none" strike="noStrike" cap="none" dirty="0">
              <a:solidFill>
                <a:srgbClr val="424242"/>
              </a:solidFill>
              <a:latin typeface="Maven Pro"/>
              <a:ea typeface="Maven Pro"/>
              <a:cs typeface="Maven Pro"/>
              <a:sym typeface="Maven Pro"/>
            </a:endParaRPr>
          </a:p>
          <a:p>
            <a:pPr marL="308610" indent="-154304">
              <a:lnSpc>
                <a:spcPct val="120014"/>
              </a:lnSpc>
              <a:buClr>
                <a:srgbClr val="424242"/>
              </a:buClr>
              <a:buSzPts val="1399"/>
              <a:buFont typeface="Maven Pro Medium"/>
              <a:buChar char="•"/>
            </a:pPr>
            <a:r>
              <a:rPr lang="en-US" sz="1399" i="0" u="none" strike="noStrike" cap="none" dirty="0">
                <a:solidFill>
                  <a:srgbClr val="424242"/>
                </a:solidFill>
                <a:latin typeface="Maven Pro Medium"/>
                <a:ea typeface="Maven Pro Medium"/>
                <a:cs typeface="Maven Pro Medium"/>
                <a:sym typeface="Maven Pro Medium"/>
              </a:rPr>
              <a:t>Higher Calls Revenue as compared to chat revenue</a:t>
            </a:r>
            <a:endParaRPr lang="en-US" dirty="0">
              <a:latin typeface="Maven Pro Medium"/>
              <a:ea typeface="Maven Pro Medium"/>
              <a:cs typeface="Maven Pro Medium"/>
              <a:sym typeface="Maven Pro Medium"/>
            </a:endParaRPr>
          </a:p>
          <a:p>
            <a:pPr marL="308610" marR="0" lvl="1" indent="-154305" algn="l" rtl="0">
              <a:lnSpc>
                <a:spcPct val="120014"/>
              </a:lnSpc>
              <a:spcBef>
                <a:spcPts val="0"/>
              </a:spcBef>
              <a:spcAft>
                <a:spcPts val="0"/>
              </a:spcAft>
              <a:buNone/>
            </a:pPr>
            <a:endParaRPr lang="en-US" sz="1399" i="0" u="none" strike="noStrike" cap="none" dirty="0">
              <a:solidFill>
                <a:srgbClr val="424242"/>
              </a:solidFill>
              <a:latin typeface="Maven Pro Medium"/>
              <a:ea typeface="Maven Pro Medium"/>
              <a:cs typeface="Maven Pro Medium"/>
              <a:sym typeface="Maven Pro Medium"/>
            </a:endParaRPr>
          </a:p>
          <a:p>
            <a:pPr marL="308610" marR="0" lvl="1" indent="-154304" algn="l" rtl="0">
              <a:lnSpc>
                <a:spcPct val="120014"/>
              </a:lnSpc>
              <a:spcBef>
                <a:spcPts val="0"/>
              </a:spcBef>
              <a:spcAft>
                <a:spcPts val="0"/>
              </a:spcAft>
              <a:buClr>
                <a:srgbClr val="424242"/>
              </a:buClr>
              <a:buSzPts val="1399"/>
              <a:buFont typeface="Maven Pro Medium"/>
              <a:buChar char="•"/>
            </a:pPr>
            <a:r>
              <a:rPr lang="en-US" sz="1399" i="0" u="none" strike="noStrike" cap="none" dirty="0">
                <a:solidFill>
                  <a:srgbClr val="424242"/>
                </a:solidFill>
                <a:latin typeface="Maven Pro Medium"/>
                <a:ea typeface="Maven Pro Medium"/>
                <a:cs typeface="Maven Pro Medium"/>
                <a:sym typeface="Maven Pro Medium"/>
              </a:rPr>
              <a:t>Higher number of chat activity is noticed as compared to calls</a:t>
            </a:r>
            <a:endParaRPr lang="en-US" dirty="0">
              <a:latin typeface="Maven Pro Medium"/>
              <a:ea typeface="Maven Pro Medium"/>
              <a:cs typeface="Maven Pro Medium"/>
              <a:sym typeface="Maven Pro Medium"/>
            </a:endParaRPr>
          </a:p>
        </p:txBody>
      </p:sp>
      <p:graphicFrame>
        <p:nvGraphicFramePr>
          <p:cNvPr id="2" name="Chart 1">
            <a:extLst>
              <a:ext uri="{FF2B5EF4-FFF2-40B4-BE49-F238E27FC236}">
                <a16:creationId xmlns:a16="http://schemas.microsoft.com/office/drawing/2014/main" id="{145106D5-56D8-42FC-8202-062FAD6C2639}"/>
              </a:ext>
            </a:extLst>
          </p:cNvPr>
          <p:cNvGraphicFramePr>
            <a:graphicFrameLocks/>
          </p:cNvGraphicFramePr>
          <p:nvPr>
            <p:extLst>
              <p:ext uri="{D42A27DB-BD31-4B8C-83A1-F6EECF244321}">
                <p14:modId xmlns:p14="http://schemas.microsoft.com/office/powerpoint/2010/main" val="3203242900"/>
              </p:ext>
            </p:extLst>
          </p:nvPr>
        </p:nvGraphicFramePr>
        <p:xfrm>
          <a:off x="4660897" y="502508"/>
          <a:ext cx="4023502" cy="469556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397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1"/>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201" name="Google Shape;201;p11"/>
          <p:cNvSpPr txBox="1"/>
          <p:nvPr/>
        </p:nvSpPr>
        <p:spPr>
          <a:xfrm>
            <a:off x="436606" y="406111"/>
            <a:ext cx="6847650" cy="555975"/>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dirty="0">
                <a:solidFill>
                  <a:srgbClr val="424242"/>
                </a:solidFill>
                <a:latin typeface="Maven Pro"/>
                <a:ea typeface="Maven Pro"/>
                <a:cs typeface="Maven Pro"/>
                <a:sym typeface="Maven Pro"/>
              </a:rPr>
              <a:t>Percentage of total sales</a:t>
            </a:r>
            <a:endParaRPr dirty="0"/>
          </a:p>
        </p:txBody>
      </p:sp>
      <p:sp>
        <p:nvSpPr>
          <p:cNvPr id="4" name="TextBox 3">
            <a:extLst>
              <a:ext uri="{FF2B5EF4-FFF2-40B4-BE49-F238E27FC236}">
                <a16:creationId xmlns:a16="http://schemas.microsoft.com/office/drawing/2014/main" id="{2A48C348-E7B6-F942-F0E6-57EDD036890A}"/>
              </a:ext>
            </a:extLst>
          </p:cNvPr>
          <p:cNvSpPr txBox="1"/>
          <p:nvPr/>
        </p:nvSpPr>
        <p:spPr>
          <a:xfrm>
            <a:off x="436606" y="3872799"/>
            <a:ext cx="4028301" cy="971051"/>
          </a:xfrm>
          <a:prstGeom prst="rect">
            <a:avLst/>
          </a:prstGeom>
          <a:noFill/>
        </p:spPr>
        <p:txBody>
          <a:bodyPr wrap="square" rtlCol="0">
            <a:normAutofit fontScale="85000" lnSpcReduction="10000"/>
          </a:bodyPr>
          <a:lstStyle/>
          <a:p>
            <a:pPr marL="285750" indent="-285750">
              <a:buFont typeface="Arial" panose="020B0604020202020204" pitchFamily="34" charset="0"/>
              <a:buChar char="•"/>
            </a:pPr>
            <a:r>
              <a:rPr lang="en-US" dirty="0">
                <a:latin typeface="Maven Pro Medium" panose="020B0604020202020204"/>
              </a:rPr>
              <a:t>Consider customer feedback and performance metrics to identify why the app leads in sales and replicate similar strategies for </a:t>
            </a:r>
            <a:r>
              <a:rPr lang="en-US" dirty="0" err="1">
                <a:latin typeface="Maven Pro Medium" panose="020B0604020202020204"/>
              </a:rPr>
              <a:t>Gurucool</a:t>
            </a:r>
            <a:r>
              <a:rPr lang="en-US" dirty="0">
                <a:latin typeface="Maven Pro Medium" panose="020B0604020202020204"/>
              </a:rPr>
              <a:t>.</a:t>
            </a:r>
            <a:endParaRPr lang="en-IN" dirty="0">
              <a:latin typeface="Maven Pro Medium" panose="020B0604020202020204"/>
            </a:endParaRPr>
          </a:p>
        </p:txBody>
      </p:sp>
      <p:sp>
        <p:nvSpPr>
          <p:cNvPr id="5" name="TextBox 4">
            <a:extLst>
              <a:ext uri="{FF2B5EF4-FFF2-40B4-BE49-F238E27FC236}">
                <a16:creationId xmlns:a16="http://schemas.microsoft.com/office/drawing/2014/main" id="{8C92D3C9-7C89-3012-ECA5-D6FFF741058E}"/>
              </a:ext>
            </a:extLst>
          </p:cNvPr>
          <p:cNvSpPr txBox="1"/>
          <p:nvPr/>
        </p:nvSpPr>
        <p:spPr>
          <a:xfrm>
            <a:off x="436606" y="3515194"/>
            <a:ext cx="1883849" cy="338554"/>
          </a:xfrm>
          <a:prstGeom prst="rect">
            <a:avLst/>
          </a:prstGeom>
          <a:noFill/>
        </p:spPr>
        <p:txBody>
          <a:bodyPr wrap="none" rtlCol="0">
            <a:spAutoFit/>
          </a:bodyPr>
          <a:lstStyle/>
          <a:p>
            <a:r>
              <a:rPr lang="en-IN" sz="1600" b="1" dirty="0">
                <a:latin typeface="Maven Pro Medium" panose="020B0604020202020204"/>
              </a:rPr>
              <a:t>Recommendations :</a:t>
            </a:r>
          </a:p>
        </p:txBody>
      </p:sp>
      <p:sp>
        <p:nvSpPr>
          <p:cNvPr id="9" name="TextBox 8">
            <a:extLst>
              <a:ext uri="{FF2B5EF4-FFF2-40B4-BE49-F238E27FC236}">
                <a16:creationId xmlns:a16="http://schemas.microsoft.com/office/drawing/2014/main" id="{301FAD98-1E70-2B56-34B4-EBEAD8041D3F}"/>
              </a:ext>
            </a:extLst>
          </p:cNvPr>
          <p:cNvSpPr txBox="1"/>
          <p:nvPr/>
        </p:nvSpPr>
        <p:spPr>
          <a:xfrm>
            <a:off x="436606" y="2095508"/>
            <a:ext cx="4028301" cy="1169551"/>
          </a:xfrm>
          <a:prstGeom prst="rect">
            <a:avLst/>
          </a:prstGeom>
          <a:noFill/>
        </p:spPr>
        <p:txBody>
          <a:bodyPr wrap="square">
            <a:spAutoFit/>
          </a:bodyPr>
          <a:lstStyle/>
          <a:p>
            <a:pPr marL="285750" indent="-285750">
              <a:buFont typeface="Arial" panose="020B0604020202020204" pitchFamily="34" charset="0"/>
              <a:buChar char="•"/>
            </a:pPr>
            <a:r>
              <a:rPr lang="en-US" b="1" dirty="0">
                <a:latin typeface="Maven Pro Medium" panose="020B0604020202020204"/>
              </a:rPr>
              <a:t>App Sales Dominate</a:t>
            </a:r>
            <a:r>
              <a:rPr lang="en-US" dirty="0">
                <a:latin typeface="Maven Pro Medium" panose="020B0604020202020204"/>
              </a:rPr>
              <a:t>: With 59% of total sales, the app is the leading channel. </a:t>
            </a:r>
            <a:endParaRPr lang="en-IN" dirty="0">
              <a:latin typeface="Maven Pro Medium" panose="020B0604020202020204"/>
            </a:endParaRPr>
          </a:p>
          <a:p>
            <a:pPr marL="285750" indent="-285750">
              <a:buFont typeface="Arial" panose="020B0604020202020204" pitchFamily="34" charset="0"/>
              <a:buChar char="•"/>
            </a:pPr>
            <a:endParaRPr lang="en-US" b="1" dirty="0">
              <a:latin typeface="Maven Pro Medium" panose="020B0604020202020204"/>
            </a:endParaRPr>
          </a:p>
          <a:p>
            <a:pPr marL="285750" indent="-285750">
              <a:buFont typeface="Arial" panose="020B0604020202020204" pitchFamily="34" charset="0"/>
              <a:buChar char="•"/>
            </a:pPr>
            <a:r>
              <a:rPr lang="en-US" b="1" dirty="0" err="1">
                <a:latin typeface="Maven Pro Medium" panose="020B0604020202020204"/>
              </a:rPr>
              <a:t>Gurucool's</a:t>
            </a:r>
            <a:r>
              <a:rPr lang="en-US" b="1" dirty="0">
                <a:latin typeface="Maven Pro Medium" panose="020B0604020202020204"/>
              </a:rPr>
              <a:t> Contribution</a:t>
            </a:r>
            <a:r>
              <a:rPr lang="en-US" dirty="0">
                <a:latin typeface="Maven Pro Medium" panose="020B0604020202020204"/>
              </a:rPr>
              <a:t>: </a:t>
            </a:r>
            <a:r>
              <a:rPr lang="en-US" dirty="0" err="1">
                <a:latin typeface="Maven Pro Medium" panose="020B0604020202020204"/>
              </a:rPr>
              <a:t>Gurucool</a:t>
            </a:r>
            <a:r>
              <a:rPr lang="en-US" dirty="0">
                <a:latin typeface="Maven Pro Medium" panose="020B0604020202020204"/>
              </a:rPr>
              <a:t> accounts for 41% of sales, a significant share.</a:t>
            </a:r>
            <a:endParaRPr lang="en-IN" dirty="0">
              <a:latin typeface="Maven Pro Medium" panose="020B0604020202020204"/>
            </a:endParaRPr>
          </a:p>
        </p:txBody>
      </p:sp>
      <p:sp>
        <p:nvSpPr>
          <p:cNvPr id="11" name="TextBox 10">
            <a:extLst>
              <a:ext uri="{FF2B5EF4-FFF2-40B4-BE49-F238E27FC236}">
                <a16:creationId xmlns:a16="http://schemas.microsoft.com/office/drawing/2014/main" id="{EF18A1E5-558F-1D5F-CDA2-A79FE7F914AD}"/>
              </a:ext>
            </a:extLst>
          </p:cNvPr>
          <p:cNvSpPr txBox="1"/>
          <p:nvPr/>
        </p:nvSpPr>
        <p:spPr>
          <a:xfrm>
            <a:off x="436606" y="1688220"/>
            <a:ext cx="1303562" cy="338554"/>
          </a:xfrm>
          <a:prstGeom prst="rect">
            <a:avLst/>
          </a:prstGeom>
          <a:noFill/>
        </p:spPr>
        <p:txBody>
          <a:bodyPr wrap="none" rtlCol="0">
            <a:spAutoFit/>
          </a:bodyPr>
          <a:lstStyle/>
          <a:p>
            <a:r>
              <a:rPr lang="en-IN" sz="1600" b="1" dirty="0">
                <a:latin typeface="Maven Pro Medium" panose="020B0604020202020204"/>
              </a:rPr>
              <a:t>Key Insights :</a:t>
            </a:r>
          </a:p>
        </p:txBody>
      </p:sp>
      <p:graphicFrame>
        <p:nvGraphicFramePr>
          <p:cNvPr id="2" name="Chart 1">
            <a:extLst>
              <a:ext uri="{FF2B5EF4-FFF2-40B4-BE49-F238E27FC236}">
                <a16:creationId xmlns:a16="http://schemas.microsoft.com/office/drawing/2014/main" id="{13592A64-9894-9122-D975-F3233F8693A8}"/>
              </a:ext>
            </a:extLst>
          </p:cNvPr>
          <p:cNvGraphicFramePr>
            <a:graphicFrameLocks/>
          </p:cNvGraphicFramePr>
          <p:nvPr>
            <p:extLst>
              <p:ext uri="{D42A27DB-BD31-4B8C-83A1-F6EECF244321}">
                <p14:modId xmlns:p14="http://schemas.microsoft.com/office/powerpoint/2010/main" val="3242705844"/>
              </p:ext>
            </p:extLst>
          </p:nvPr>
        </p:nvGraphicFramePr>
        <p:xfrm>
          <a:off x="4796341" y="510746"/>
          <a:ext cx="3911053" cy="467085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2"/>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211" name="Google Shape;211;p12"/>
          <p:cNvSpPr txBox="1"/>
          <p:nvPr/>
        </p:nvSpPr>
        <p:spPr>
          <a:xfrm>
            <a:off x="554585" y="332646"/>
            <a:ext cx="2965855" cy="1033873"/>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dirty="0">
                <a:solidFill>
                  <a:srgbClr val="424242"/>
                </a:solidFill>
                <a:latin typeface="Maven Pro"/>
                <a:ea typeface="Maven Pro"/>
                <a:cs typeface="Maven Pro"/>
                <a:sym typeface="Maven Pro"/>
              </a:rPr>
              <a:t>Category wise Guru Earnings</a:t>
            </a:r>
            <a:endParaRPr dirty="0"/>
          </a:p>
        </p:txBody>
      </p:sp>
      <p:sp>
        <p:nvSpPr>
          <p:cNvPr id="3" name="TextBox 2">
            <a:extLst>
              <a:ext uri="{FF2B5EF4-FFF2-40B4-BE49-F238E27FC236}">
                <a16:creationId xmlns:a16="http://schemas.microsoft.com/office/drawing/2014/main" id="{D632EBFB-653D-AF26-D9D6-4858F9373744}"/>
              </a:ext>
            </a:extLst>
          </p:cNvPr>
          <p:cNvSpPr txBox="1"/>
          <p:nvPr/>
        </p:nvSpPr>
        <p:spPr>
          <a:xfrm>
            <a:off x="554585" y="1756025"/>
            <a:ext cx="3534032" cy="1200329"/>
          </a:xfrm>
          <a:prstGeom prst="rect">
            <a:avLst/>
          </a:prstGeom>
          <a:noFill/>
        </p:spPr>
        <p:txBody>
          <a:bodyPr wrap="square" rtlCol="0">
            <a:spAutoFit/>
          </a:bodyPr>
          <a:lstStyle/>
          <a:p>
            <a:r>
              <a:rPr lang="en-IN" sz="1600" b="1" dirty="0">
                <a:latin typeface="Maven Pro Medium" panose="020B0604020202020204"/>
              </a:rPr>
              <a:t>Key Insights :</a:t>
            </a:r>
          </a:p>
          <a:p>
            <a:endParaRPr lang="en-IN" b="1" dirty="0">
              <a:latin typeface="Maven Pro Medium" panose="020B0604020202020204"/>
            </a:endParaRPr>
          </a:p>
          <a:p>
            <a:pPr marL="285750" indent="-285750">
              <a:buFont typeface="Arial" panose="020B0604020202020204" pitchFamily="34" charset="0"/>
              <a:buChar char="•"/>
            </a:pPr>
            <a:r>
              <a:rPr lang="en-US" dirty="0">
                <a:latin typeface="Maven Pro Medium" panose="020B0604020202020204"/>
              </a:rPr>
              <a:t>Higher Earnings on the App Platform as compared to </a:t>
            </a:r>
            <a:r>
              <a:rPr lang="en-US" dirty="0" err="1">
                <a:latin typeface="Maven Pro Medium" panose="020B0604020202020204"/>
              </a:rPr>
              <a:t>gurucool</a:t>
            </a:r>
            <a:r>
              <a:rPr lang="en-US" dirty="0">
                <a:latin typeface="Maven Pro Medium" panose="020B0604020202020204"/>
              </a:rPr>
              <a:t> in calls is seen</a:t>
            </a:r>
          </a:p>
          <a:p>
            <a:pPr marL="285750" indent="-285750">
              <a:buFont typeface="Arial" panose="020B0604020202020204" pitchFamily="34" charset="0"/>
              <a:buChar char="•"/>
            </a:pPr>
            <a:endParaRPr lang="en-IN" dirty="0">
              <a:latin typeface="Maven Pro Medium" panose="020B0604020202020204"/>
            </a:endParaRPr>
          </a:p>
        </p:txBody>
      </p:sp>
      <p:graphicFrame>
        <p:nvGraphicFramePr>
          <p:cNvPr id="4" name="Chart 3">
            <a:extLst>
              <a:ext uri="{FF2B5EF4-FFF2-40B4-BE49-F238E27FC236}">
                <a16:creationId xmlns:a16="http://schemas.microsoft.com/office/drawing/2014/main" id="{95DD3841-B537-516E-8189-3D607D0433DF}"/>
              </a:ext>
            </a:extLst>
          </p:cNvPr>
          <p:cNvGraphicFramePr>
            <a:graphicFrameLocks/>
          </p:cNvGraphicFramePr>
          <p:nvPr>
            <p:extLst>
              <p:ext uri="{D42A27DB-BD31-4B8C-83A1-F6EECF244321}">
                <p14:modId xmlns:p14="http://schemas.microsoft.com/office/powerpoint/2010/main" val="490045564"/>
              </p:ext>
            </p:extLst>
          </p:nvPr>
        </p:nvGraphicFramePr>
        <p:xfrm>
          <a:off x="4044768" y="510540"/>
          <a:ext cx="4634411" cy="471678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3"/>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222" name="Google Shape;222;p13"/>
          <p:cNvSpPr txBox="1"/>
          <p:nvPr/>
        </p:nvSpPr>
        <p:spPr>
          <a:xfrm>
            <a:off x="306816" y="278525"/>
            <a:ext cx="6847650" cy="936975"/>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dirty="0">
                <a:solidFill>
                  <a:srgbClr val="424242"/>
                </a:solidFill>
                <a:latin typeface="Maven Pro"/>
                <a:ea typeface="Maven Pro"/>
                <a:cs typeface="Maven Pro"/>
                <a:sym typeface="Maven Pro"/>
              </a:rPr>
              <a:t>Rating of Gurus </a:t>
            </a:r>
            <a:endParaRPr dirty="0"/>
          </a:p>
        </p:txBody>
      </p:sp>
      <p:sp>
        <p:nvSpPr>
          <p:cNvPr id="224" name="Google Shape;224;p13"/>
          <p:cNvSpPr txBox="1"/>
          <p:nvPr/>
        </p:nvSpPr>
        <p:spPr>
          <a:xfrm>
            <a:off x="359691" y="1597074"/>
            <a:ext cx="3370950" cy="2879634"/>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00" b="1" i="0" u="none" strike="noStrike" cap="none" dirty="0">
                <a:solidFill>
                  <a:srgbClr val="000000"/>
                </a:solidFill>
                <a:latin typeface="Maven Pro"/>
                <a:ea typeface="Maven Pro"/>
                <a:cs typeface="Maven Pro"/>
                <a:sym typeface="Maven Pro"/>
              </a:rPr>
              <a:t>Key Insights:</a:t>
            </a:r>
            <a:r>
              <a:rPr lang="en-US" sz="1600" b="0" i="0" u="none" strike="noStrike" cap="none" dirty="0">
                <a:solidFill>
                  <a:srgbClr val="000000"/>
                </a:solidFill>
                <a:latin typeface="Maven Pro"/>
                <a:ea typeface="Maven Pro"/>
                <a:cs typeface="Maven Pro"/>
                <a:sym typeface="Maven Pro"/>
              </a:rPr>
              <a:t> </a:t>
            </a:r>
            <a:endParaRPr dirty="0"/>
          </a:p>
          <a:p>
            <a:pPr marL="0" marR="0" lvl="0" indent="0" algn="l" rtl="0">
              <a:lnSpc>
                <a:spcPct val="104937"/>
              </a:lnSpc>
              <a:spcBef>
                <a:spcPts val="0"/>
              </a:spcBef>
              <a:spcAft>
                <a:spcPts val="0"/>
              </a:spcAft>
              <a:buNone/>
            </a:pPr>
            <a:endParaRPr sz="1600" b="0" i="0" u="none" strike="noStrike" cap="none" dirty="0">
              <a:solidFill>
                <a:srgbClr val="000000"/>
              </a:solidFill>
              <a:latin typeface="Maven Pro"/>
              <a:ea typeface="Maven Pro"/>
              <a:cs typeface="Maven Pro"/>
              <a:sym typeface="Maven Pro"/>
            </a:endParaRPr>
          </a:p>
          <a:p>
            <a:pPr marL="308610" marR="0" lvl="1" indent="-154304" algn="l" rtl="0">
              <a:lnSpc>
                <a:spcPct val="120014"/>
              </a:lnSpc>
              <a:spcBef>
                <a:spcPts val="0"/>
              </a:spcBef>
              <a:spcAft>
                <a:spcPts val="0"/>
              </a:spcAft>
              <a:buClr>
                <a:srgbClr val="000000"/>
              </a:buClr>
              <a:buSzPts val="1399"/>
              <a:buFont typeface="Arial"/>
              <a:buChar char="•"/>
            </a:pPr>
            <a:r>
              <a:rPr lang="en-US" sz="1399" i="0" u="none" strike="noStrike" cap="none" dirty="0">
                <a:solidFill>
                  <a:srgbClr val="000000"/>
                </a:solidFill>
                <a:latin typeface="Maven Pro Medium"/>
                <a:ea typeface="Maven Pro Medium"/>
                <a:cs typeface="Maven Pro Medium"/>
                <a:sym typeface="Maven Pro Medium"/>
              </a:rPr>
              <a:t>Most gurus fall within the 2 to 4 rating range, with a </a:t>
            </a:r>
            <a:r>
              <a:rPr lang="en-US" sz="1399" i="0" u="none" strike="noStrike" cap="none" dirty="0" err="1">
                <a:solidFill>
                  <a:srgbClr val="000000"/>
                </a:solidFill>
                <a:latin typeface="Maven Pro Medium"/>
                <a:ea typeface="Maven Pro Medium"/>
                <a:cs typeface="Maven Pro Medium"/>
                <a:sym typeface="Maven Pro Medium"/>
              </a:rPr>
              <a:t>noteable</a:t>
            </a:r>
            <a:r>
              <a:rPr lang="en-US" sz="1399" i="0" u="none" strike="noStrike" cap="none" dirty="0">
                <a:solidFill>
                  <a:srgbClr val="000000"/>
                </a:solidFill>
                <a:latin typeface="Maven Pro Medium"/>
                <a:ea typeface="Maven Pro Medium"/>
                <a:cs typeface="Maven Pro Medium"/>
                <a:sym typeface="Maven Pro Medium"/>
              </a:rPr>
              <a:t> peak at rating 3 (4,407 gurus). </a:t>
            </a:r>
            <a:endParaRPr dirty="0"/>
          </a:p>
          <a:p>
            <a:pPr marL="308610" marR="0" lvl="1" indent="-154305" algn="l" rtl="0">
              <a:lnSpc>
                <a:spcPct val="120014"/>
              </a:lnSpc>
              <a:spcBef>
                <a:spcPts val="0"/>
              </a:spcBef>
              <a:spcAft>
                <a:spcPts val="0"/>
              </a:spcAft>
              <a:buNone/>
            </a:pPr>
            <a:endParaRPr sz="1399" i="0" u="none" strike="noStrike" cap="none" dirty="0">
              <a:solidFill>
                <a:srgbClr val="000000"/>
              </a:solidFill>
              <a:latin typeface="Maven Pro Medium"/>
              <a:ea typeface="Maven Pro Medium"/>
              <a:cs typeface="Maven Pro Medium"/>
              <a:sym typeface="Maven Pro Medium"/>
            </a:endParaRPr>
          </a:p>
          <a:p>
            <a:pPr marL="308610" marR="0" lvl="1" indent="-154304" algn="l" rtl="0">
              <a:lnSpc>
                <a:spcPct val="120014"/>
              </a:lnSpc>
              <a:spcBef>
                <a:spcPts val="0"/>
              </a:spcBef>
              <a:spcAft>
                <a:spcPts val="0"/>
              </a:spcAft>
              <a:buClr>
                <a:srgbClr val="000000"/>
              </a:buClr>
              <a:buSzPts val="1399"/>
              <a:buFont typeface="Arial"/>
              <a:buChar char="•"/>
            </a:pPr>
            <a:r>
              <a:rPr lang="en-US" sz="1399" i="0" u="none" strike="noStrike" cap="none" dirty="0">
                <a:solidFill>
                  <a:srgbClr val="000000"/>
                </a:solidFill>
                <a:latin typeface="Maven Pro Medium"/>
                <a:ea typeface="Maven Pro Medium"/>
                <a:cs typeface="Maven Pro Medium"/>
                <a:sym typeface="Maven Pro Medium"/>
              </a:rPr>
              <a:t>There are fewer gurus in the higher rating categories (5 to 8), which signals an opportunity for improvement. Only a small portion of gurus have reached top ratings.</a:t>
            </a:r>
            <a:endParaRPr dirty="0"/>
          </a:p>
        </p:txBody>
      </p:sp>
      <p:graphicFrame>
        <p:nvGraphicFramePr>
          <p:cNvPr id="2" name="Chart 1">
            <a:extLst>
              <a:ext uri="{FF2B5EF4-FFF2-40B4-BE49-F238E27FC236}">
                <a16:creationId xmlns:a16="http://schemas.microsoft.com/office/drawing/2014/main" id="{71EFCE09-5CE8-BA5D-DD9D-D9E0CDB57DA7}"/>
              </a:ext>
            </a:extLst>
          </p:cNvPr>
          <p:cNvGraphicFramePr>
            <a:graphicFrameLocks/>
          </p:cNvGraphicFramePr>
          <p:nvPr>
            <p:extLst>
              <p:ext uri="{D42A27DB-BD31-4B8C-83A1-F6EECF244321}">
                <p14:modId xmlns:p14="http://schemas.microsoft.com/office/powerpoint/2010/main" val="1989581872"/>
              </p:ext>
            </p:extLst>
          </p:nvPr>
        </p:nvGraphicFramePr>
        <p:xfrm>
          <a:off x="5120933" y="500575"/>
          <a:ext cx="3565574" cy="469626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4"/>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234" name="Google Shape;234;p14"/>
          <p:cNvSpPr txBox="1"/>
          <p:nvPr/>
        </p:nvSpPr>
        <p:spPr>
          <a:xfrm>
            <a:off x="518874" y="332646"/>
            <a:ext cx="4342686" cy="1033873"/>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dirty="0">
                <a:solidFill>
                  <a:srgbClr val="424242"/>
                </a:solidFill>
                <a:latin typeface="Maven Pro"/>
                <a:ea typeface="Maven Pro"/>
                <a:cs typeface="Maven Pro"/>
                <a:sym typeface="Maven Pro"/>
              </a:rPr>
              <a:t>Top 10 High Performing Gurus</a:t>
            </a:r>
            <a:endParaRPr dirty="0"/>
          </a:p>
        </p:txBody>
      </p:sp>
      <p:sp>
        <p:nvSpPr>
          <p:cNvPr id="4" name="TextBox 3">
            <a:extLst>
              <a:ext uri="{FF2B5EF4-FFF2-40B4-BE49-F238E27FC236}">
                <a16:creationId xmlns:a16="http://schemas.microsoft.com/office/drawing/2014/main" id="{E43C44F6-CA28-6F14-18F1-728553860946}"/>
              </a:ext>
            </a:extLst>
          </p:cNvPr>
          <p:cNvSpPr txBox="1"/>
          <p:nvPr/>
        </p:nvSpPr>
        <p:spPr>
          <a:xfrm>
            <a:off x="518874" y="1636636"/>
            <a:ext cx="4572000" cy="368049"/>
          </a:xfrm>
          <a:prstGeom prst="rect">
            <a:avLst/>
          </a:prstGeom>
          <a:noFill/>
        </p:spPr>
        <p:txBody>
          <a:bodyPr wrap="square">
            <a:spAutoFit/>
          </a:bodyPr>
          <a:lstStyle/>
          <a:p>
            <a:pPr marL="0" marR="0" lvl="0" indent="0" algn="l" rtl="0">
              <a:lnSpc>
                <a:spcPct val="120000"/>
              </a:lnSpc>
              <a:spcBef>
                <a:spcPts val="0"/>
              </a:spcBef>
              <a:spcAft>
                <a:spcPts val="0"/>
              </a:spcAft>
              <a:buNone/>
            </a:pPr>
            <a:r>
              <a:rPr lang="en-US" sz="1600" b="1" dirty="0">
                <a:latin typeface="Maven Pro Medium" panose="020B0604020202020204"/>
                <a:ea typeface="Maven Pro"/>
                <a:cs typeface="Maven Pro"/>
                <a:sym typeface="Maven Pro"/>
              </a:rPr>
              <a:t>Recommendations</a:t>
            </a:r>
            <a:r>
              <a:rPr lang="en-US" sz="1600" b="1" i="0" u="none" strike="noStrike" cap="none" dirty="0">
                <a:solidFill>
                  <a:srgbClr val="000000"/>
                </a:solidFill>
                <a:latin typeface="Maven Pro Medium" panose="020B0604020202020204"/>
                <a:ea typeface="Maven Pro"/>
                <a:cs typeface="Maven Pro"/>
                <a:sym typeface="Maven Pro"/>
              </a:rPr>
              <a:t>:</a:t>
            </a:r>
            <a:r>
              <a:rPr lang="en-US" sz="1600" b="0" i="0" u="none" strike="noStrike" cap="none" dirty="0">
                <a:solidFill>
                  <a:srgbClr val="000000"/>
                </a:solidFill>
                <a:latin typeface="Maven Pro Medium" panose="020B0604020202020204"/>
                <a:ea typeface="Maven Pro"/>
                <a:cs typeface="Maven Pro"/>
                <a:sym typeface="Maven Pro"/>
              </a:rPr>
              <a:t> </a:t>
            </a:r>
          </a:p>
        </p:txBody>
      </p:sp>
      <p:sp>
        <p:nvSpPr>
          <p:cNvPr id="5" name="TextBox 4">
            <a:extLst>
              <a:ext uri="{FF2B5EF4-FFF2-40B4-BE49-F238E27FC236}">
                <a16:creationId xmlns:a16="http://schemas.microsoft.com/office/drawing/2014/main" id="{D31E62E8-D4B9-E4DE-3911-7EC5148D8524}"/>
              </a:ext>
            </a:extLst>
          </p:cNvPr>
          <p:cNvSpPr txBox="1"/>
          <p:nvPr/>
        </p:nvSpPr>
        <p:spPr>
          <a:xfrm>
            <a:off x="708345" y="2252652"/>
            <a:ext cx="2553838" cy="738664"/>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Maven Pro Medium" panose="020B0604020202020204"/>
              </a:rPr>
              <a:t>Focus on training programs on lower rated gurus to gain customer satisfaction </a:t>
            </a:r>
          </a:p>
        </p:txBody>
      </p:sp>
      <p:graphicFrame>
        <p:nvGraphicFramePr>
          <p:cNvPr id="2" name="Chart 1">
            <a:extLst>
              <a:ext uri="{FF2B5EF4-FFF2-40B4-BE49-F238E27FC236}">
                <a16:creationId xmlns:a16="http://schemas.microsoft.com/office/drawing/2014/main" id="{2F2B0CD8-C3DF-456A-EBED-A2AAB78617A2}"/>
              </a:ext>
            </a:extLst>
          </p:cNvPr>
          <p:cNvGraphicFramePr>
            <a:graphicFrameLocks/>
          </p:cNvGraphicFramePr>
          <p:nvPr>
            <p:extLst>
              <p:ext uri="{D42A27DB-BD31-4B8C-83A1-F6EECF244321}">
                <p14:modId xmlns:p14="http://schemas.microsoft.com/office/powerpoint/2010/main" val="1775053134"/>
              </p:ext>
            </p:extLst>
          </p:nvPr>
        </p:nvGraphicFramePr>
        <p:xfrm>
          <a:off x="4572000" y="472440"/>
          <a:ext cx="4164785" cy="473964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64EA94-EF42-14DF-F1F4-41E0B4D73BE8}"/>
              </a:ext>
            </a:extLst>
          </p:cNvPr>
          <p:cNvSpPr txBox="1"/>
          <p:nvPr/>
        </p:nvSpPr>
        <p:spPr>
          <a:xfrm>
            <a:off x="1288868" y="2669739"/>
            <a:ext cx="7341325" cy="1754326"/>
          </a:xfrm>
          <a:prstGeom prst="rect">
            <a:avLst/>
          </a:prstGeom>
          <a:noFill/>
        </p:spPr>
        <p:txBody>
          <a:bodyPr wrap="square">
            <a:spAutoFit/>
          </a:bodyPr>
          <a:lstStyle/>
          <a:p>
            <a:r>
              <a:rPr lang="en-US" b="0" i="0" dirty="0">
                <a:solidFill>
                  <a:srgbClr val="16191D"/>
                </a:solidFill>
                <a:effectLst/>
                <a:latin typeface="Microsoft JhengHei" panose="020B0604030504040204" pitchFamily="34" charset="-120"/>
                <a:ea typeface="Microsoft JhengHei" panose="020B0604030504040204" pitchFamily="34" charset="-120"/>
              </a:rPr>
              <a:t>You are tasked with optimizing the call center operations for </a:t>
            </a:r>
            <a:r>
              <a:rPr lang="en-US" b="0" i="0" dirty="0" err="1">
                <a:solidFill>
                  <a:srgbClr val="16191D"/>
                </a:solidFill>
                <a:effectLst/>
                <a:latin typeface="Microsoft JhengHei" panose="020B0604030504040204" pitchFamily="34" charset="-120"/>
                <a:ea typeface="Microsoft JhengHei" panose="020B0604030504040204" pitchFamily="34" charset="-120"/>
              </a:rPr>
              <a:t>AstroSage</a:t>
            </a:r>
            <a:r>
              <a:rPr lang="en-US" b="0" i="0" dirty="0">
                <a:solidFill>
                  <a:srgbClr val="16191D"/>
                </a:solidFill>
                <a:effectLst/>
                <a:latin typeface="Microsoft JhengHei" panose="020B0604030504040204" pitchFamily="34" charset="-120"/>
                <a:ea typeface="Microsoft JhengHei" panose="020B0604030504040204" pitchFamily="34" charset="-120"/>
              </a:rPr>
              <a:t>, which has received a 1 crore investment. The goal is to determine how to allocate this investment to maximize operational efficiency, customer satisfaction, and profitability. This project will involve analyzing historical call data, performance metrics, and market trends to make informed decisions.</a:t>
            </a:r>
            <a:endParaRPr lang="en-IN" dirty="0">
              <a:latin typeface="Microsoft JhengHei" panose="020B0604030504040204" pitchFamily="34" charset="-120"/>
              <a:ea typeface="Microsoft JhengHei" panose="020B0604030504040204" pitchFamily="34" charset="-120"/>
            </a:endParaRPr>
          </a:p>
        </p:txBody>
      </p:sp>
      <p:sp>
        <p:nvSpPr>
          <p:cNvPr id="4" name="TextBox 3">
            <a:extLst>
              <a:ext uri="{FF2B5EF4-FFF2-40B4-BE49-F238E27FC236}">
                <a16:creationId xmlns:a16="http://schemas.microsoft.com/office/drawing/2014/main" id="{AA2362C9-7758-A7B9-3C70-D80B708F6CE4}"/>
              </a:ext>
            </a:extLst>
          </p:cNvPr>
          <p:cNvSpPr txBox="1"/>
          <p:nvPr/>
        </p:nvSpPr>
        <p:spPr>
          <a:xfrm>
            <a:off x="1768415" y="560717"/>
            <a:ext cx="5382883" cy="461665"/>
          </a:xfrm>
          <a:prstGeom prst="rect">
            <a:avLst/>
          </a:prstGeom>
          <a:noFill/>
        </p:spPr>
        <p:txBody>
          <a:bodyPr wrap="square" rtlCol="0">
            <a:spAutoFit/>
          </a:bodyPr>
          <a:lstStyle/>
          <a:p>
            <a:pPr algn="ctr"/>
            <a:r>
              <a:rPr lang="en-US" sz="2400" b="1" dirty="0"/>
              <a:t>Problem Statement</a:t>
            </a:r>
            <a:endParaRPr lang="en-IN" sz="2400" b="1" dirty="0"/>
          </a:p>
        </p:txBody>
      </p:sp>
    </p:spTree>
    <p:extLst>
      <p:ext uri="{BB962C8B-B14F-4D97-AF65-F5344CB8AC3E}">
        <p14:creationId xmlns:p14="http://schemas.microsoft.com/office/powerpoint/2010/main" val="633842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5"/>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245" name="Google Shape;245;p15"/>
          <p:cNvSpPr txBox="1"/>
          <p:nvPr/>
        </p:nvSpPr>
        <p:spPr>
          <a:xfrm>
            <a:off x="1112425" y="3071100"/>
            <a:ext cx="6508500" cy="15447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00" b="1" i="0" u="none" strike="noStrike" cap="none" dirty="0">
                <a:solidFill>
                  <a:srgbClr val="000000"/>
                </a:solidFill>
                <a:latin typeface="Maven Pro"/>
                <a:ea typeface="Maven Pro"/>
                <a:cs typeface="Maven Pro"/>
                <a:sym typeface="Maven Pro"/>
              </a:rPr>
              <a:t>Insights</a:t>
            </a:r>
            <a:endParaRPr dirty="0"/>
          </a:p>
          <a:p>
            <a:pPr marL="0" marR="0" lvl="0" indent="0" algn="l" rtl="0">
              <a:lnSpc>
                <a:spcPct val="104937"/>
              </a:lnSpc>
              <a:spcBef>
                <a:spcPts val="0"/>
              </a:spcBef>
              <a:spcAft>
                <a:spcPts val="0"/>
              </a:spcAft>
              <a:buNone/>
            </a:pPr>
            <a:endParaRPr sz="1600" b="1" i="0" u="none" strike="noStrike" cap="none" dirty="0">
              <a:solidFill>
                <a:srgbClr val="000000"/>
              </a:solidFill>
              <a:latin typeface="Maven Pro"/>
              <a:ea typeface="Maven Pro"/>
              <a:cs typeface="Maven Pro"/>
              <a:sym typeface="Maven Pro"/>
            </a:endParaRPr>
          </a:p>
          <a:p>
            <a:pPr marL="308610" marR="0" lvl="1" indent="-154304" algn="l" rtl="0">
              <a:lnSpc>
                <a:spcPct val="120014"/>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Astro </a:t>
            </a:r>
            <a:r>
              <a:rPr lang="en-US" sz="1399" i="0" u="none" strike="noStrike" cap="none" dirty="0" err="1">
                <a:solidFill>
                  <a:srgbClr val="000000"/>
                </a:solidFill>
                <a:latin typeface="Maven Pro Medium"/>
                <a:ea typeface="Maven Pro Medium"/>
                <a:cs typeface="Maven Pro Medium"/>
                <a:sym typeface="Maven Pro Medium"/>
              </a:rPr>
              <a:t>Krishaa</a:t>
            </a:r>
            <a:r>
              <a:rPr lang="en-US" sz="1399" i="0" u="none" strike="noStrike" cap="none" dirty="0">
                <a:solidFill>
                  <a:srgbClr val="000000"/>
                </a:solidFill>
                <a:latin typeface="Maven Pro Medium"/>
                <a:ea typeface="Maven Pro Medium"/>
                <a:cs typeface="Maven Pro Medium"/>
                <a:sym typeface="Maven Pro Medium"/>
              </a:rPr>
              <a:t> has achieved the highest number of ratings, (with a rating exceeding 6). This demonstrates a strong level of customer satisfaction and positive feedback compared to other gurus in the field.</a:t>
            </a:r>
            <a:endParaRPr dirty="0">
              <a:latin typeface="Maven Pro Medium"/>
              <a:ea typeface="Maven Pro Medium"/>
              <a:cs typeface="Maven Pro Medium"/>
              <a:sym typeface="Maven Pro Medium"/>
            </a:endParaRPr>
          </a:p>
          <a:p>
            <a:pPr marL="308610" marR="0" lvl="1" indent="-154305" algn="l" rtl="0">
              <a:lnSpc>
                <a:spcPct val="120014"/>
              </a:lnSpc>
              <a:spcBef>
                <a:spcPts val="0"/>
              </a:spcBef>
              <a:spcAft>
                <a:spcPts val="0"/>
              </a:spcAft>
              <a:buNone/>
            </a:pPr>
            <a:endParaRPr sz="1399" b="1" i="0" u="none" strike="noStrike" cap="none" dirty="0">
              <a:solidFill>
                <a:srgbClr val="000000"/>
              </a:solidFill>
              <a:latin typeface="Maven Pro Medium"/>
              <a:ea typeface="Maven Pro Medium"/>
              <a:cs typeface="Maven Pro Medium"/>
              <a:sym typeface="Maven Pro Medium"/>
            </a:endParaRPr>
          </a:p>
        </p:txBody>
      </p:sp>
      <p:sp>
        <p:nvSpPr>
          <p:cNvPr id="246" name="Google Shape;246;p15"/>
          <p:cNvSpPr txBox="1"/>
          <p:nvPr/>
        </p:nvSpPr>
        <p:spPr>
          <a:xfrm>
            <a:off x="1183725" y="993000"/>
            <a:ext cx="6776400" cy="1027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600" b="1" i="0" u="none" strike="noStrike" cap="none" dirty="0">
                <a:solidFill>
                  <a:srgbClr val="000000"/>
                </a:solidFill>
                <a:latin typeface="Maven Pro"/>
                <a:ea typeface="Maven Pro"/>
                <a:cs typeface="Maven Pro"/>
                <a:sym typeface="Maven Pro"/>
              </a:rPr>
              <a:t>Approach</a:t>
            </a:r>
            <a:endParaRPr dirty="0"/>
          </a:p>
          <a:p>
            <a:pPr marL="0" marR="0" lvl="0" indent="0" algn="l" rtl="0">
              <a:lnSpc>
                <a:spcPct val="104937"/>
              </a:lnSpc>
              <a:spcBef>
                <a:spcPts val="0"/>
              </a:spcBef>
              <a:spcAft>
                <a:spcPts val="0"/>
              </a:spcAft>
              <a:buNone/>
            </a:pPr>
            <a:endParaRPr sz="1600" b="1" i="0" u="none" strike="noStrike" cap="none" dirty="0">
              <a:solidFill>
                <a:srgbClr val="000000"/>
              </a:solidFill>
              <a:latin typeface="Maven Pro"/>
              <a:ea typeface="Maven Pro"/>
              <a:cs typeface="Maven Pro"/>
              <a:sym typeface="Maven Pro"/>
            </a:endParaRPr>
          </a:p>
          <a:p>
            <a:pPr marL="308610" marR="0" lvl="1" indent="-154304" algn="l" rtl="0">
              <a:lnSpc>
                <a:spcPct val="120014"/>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Created a pivot table on guru names in x axis and ratings on y axis used filter in pivot tables on rating bucket applied filter on high ratings</a:t>
            </a:r>
            <a:endParaRPr dirty="0">
              <a:latin typeface="Maven Pro Medium"/>
              <a:ea typeface="Maven Pro Medium"/>
              <a:cs typeface="Maven Pro Medium"/>
              <a:sym typeface="Maven Pro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6"/>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256" name="Google Shape;256;p16"/>
          <p:cNvSpPr txBox="1"/>
          <p:nvPr/>
        </p:nvSpPr>
        <p:spPr>
          <a:xfrm>
            <a:off x="551725" y="335994"/>
            <a:ext cx="4020275" cy="1033873"/>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dirty="0">
                <a:solidFill>
                  <a:srgbClr val="424242"/>
                </a:solidFill>
                <a:latin typeface="Maven Pro"/>
                <a:ea typeface="Maven Pro"/>
                <a:cs typeface="Maven Pro"/>
                <a:sym typeface="Maven Pro"/>
              </a:rPr>
              <a:t>Ratings Percentage of users </a:t>
            </a:r>
            <a:endParaRPr dirty="0"/>
          </a:p>
        </p:txBody>
      </p:sp>
      <p:graphicFrame>
        <p:nvGraphicFramePr>
          <p:cNvPr id="2" name="Chart 1">
            <a:extLst>
              <a:ext uri="{FF2B5EF4-FFF2-40B4-BE49-F238E27FC236}">
                <a16:creationId xmlns:a16="http://schemas.microsoft.com/office/drawing/2014/main" id="{F8925F24-D442-0497-8A80-CF0760D88297}"/>
              </a:ext>
            </a:extLst>
          </p:cNvPr>
          <p:cNvGraphicFramePr>
            <a:graphicFrameLocks/>
          </p:cNvGraphicFramePr>
          <p:nvPr>
            <p:extLst>
              <p:ext uri="{D42A27DB-BD31-4B8C-83A1-F6EECF244321}">
                <p14:modId xmlns:p14="http://schemas.microsoft.com/office/powerpoint/2010/main" val="1000587764"/>
              </p:ext>
            </p:extLst>
          </p:nvPr>
        </p:nvGraphicFramePr>
        <p:xfrm>
          <a:off x="4675512" y="495494"/>
          <a:ext cx="4020275" cy="4708965"/>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10710194-6BE1-C7A6-8717-D748107C6AAC}"/>
              </a:ext>
            </a:extLst>
          </p:cNvPr>
          <p:cNvSpPr txBox="1"/>
          <p:nvPr/>
        </p:nvSpPr>
        <p:spPr>
          <a:xfrm>
            <a:off x="163902" y="1443030"/>
            <a:ext cx="4408098" cy="31393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65% of users rated the service as "Bad"</a:t>
            </a:r>
            <a:r>
              <a:rPr kumimoji="0" lang="en-US" altLang="en-US" sz="1800" b="0" i="0" u="none" strike="noStrike" cap="none" normalizeH="0" baseline="0" dirty="0">
                <a:ln>
                  <a:noFill/>
                </a:ln>
                <a:solidFill>
                  <a:schemeClr val="tx1"/>
                </a:solidFill>
                <a:effectLst/>
                <a:latin typeface="Arial" panose="020B0604020202020204" pitchFamily="34" charset="0"/>
              </a:rPr>
              <a:t>, signaling major dissatisfaction.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Only </a:t>
            </a:r>
            <a:r>
              <a:rPr kumimoji="0" lang="en-US" altLang="en-US" sz="1800" b="1" i="0" u="none" strike="noStrike" cap="none" normalizeH="0" baseline="0" dirty="0">
                <a:ln>
                  <a:noFill/>
                </a:ln>
                <a:solidFill>
                  <a:schemeClr val="tx1"/>
                </a:solidFill>
                <a:effectLst/>
                <a:latin typeface="Arial" panose="020B0604020202020204" pitchFamily="34" charset="0"/>
              </a:rPr>
              <a:t>22% rated it as "Good"</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13% as "High"</a:t>
            </a:r>
            <a:r>
              <a:rPr kumimoji="0" lang="en-US" altLang="en-US" sz="1800" b="0" i="0" u="none" strike="noStrike" cap="none" normalizeH="0" baseline="0" dirty="0">
                <a:ln>
                  <a:noFill/>
                </a:ln>
                <a:solidFill>
                  <a:schemeClr val="tx1"/>
                </a:solidFill>
                <a:effectLst/>
                <a:latin typeface="Arial" panose="020B0604020202020204" pitchFamily="34" charset="0"/>
              </a:rPr>
              <a:t>, showing limited positive sentiment.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Action Needed:</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Improve service quality &amp; user experience</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Convert “Good” to “High” through targeted engagement</a:t>
            </a:r>
          </a:p>
          <a:p>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7"/>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268" name="Google Shape;268;p17"/>
          <p:cNvSpPr txBox="1"/>
          <p:nvPr/>
        </p:nvSpPr>
        <p:spPr>
          <a:xfrm>
            <a:off x="428258" y="322152"/>
            <a:ext cx="6847650" cy="936975"/>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dirty="0">
                <a:solidFill>
                  <a:srgbClr val="424242"/>
                </a:solidFill>
                <a:latin typeface="Maven Pro"/>
                <a:ea typeface="Maven Pro"/>
                <a:cs typeface="Maven Pro"/>
                <a:sym typeface="Maven Pro"/>
              </a:rPr>
              <a:t>Consultation vs users</a:t>
            </a:r>
            <a:endParaRPr dirty="0"/>
          </a:p>
        </p:txBody>
      </p:sp>
      <p:sp>
        <p:nvSpPr>
          <p:cNvPr id="4" name="TextBox 3">
            <a:extLst>
              <a:ext uri="{FF2B5EF4-FFF2-40B4-BE49-F238E27FC236}">
                <a16:creationId xmlns:a16="http://schemas.microsoft.com/office/drawing/2014/main" id="{CF27AF96-1BBA-5844-632D-82A49EAE3AB6}"/>
              </a:ext>
            </a:extLst>
          </p:cNvPr>
          <p:cNvSpPr txBox="1"/>
          <p:nvPr/>
        </p:nvSpPr>
        <p:spPr>
          <a:xfrm>
            <a:off x="428258" y="1494893"/>
            <a:ext cx="4572000" cy="451467"/>
          </a:xfrm>
          <a:prstGeom prst="rect">
            <a:avLst/>
          </a:prstGeom>
          <a:noFill/>
        </p:spPr>
        <p:txBody>
          <a:bodyPr wrap="square">
            <a:noAutofit/>
          </a:bodyPr>
          <a:lstStyle/>
          <a:p>
            <a:pPr marL="0" marR="0" lvl="0" indent="0" algn="l" rtl="0">
              <a:lnSpc>
                <a:spcPct val="120000"/>
              </a:lnSpc>
              <a:spcBef>
                <a:spcPts val="0"/>
              </a:spcBef>
              <a:spcAft>
                <a:spcPts val="0"/>
              </a:spcAft>
              <a:buNone/>
            </a:pPr>
            <a:r>
              <a:rPr lang="en-US" sz="1600" b="1" dirty="0">
                <a:latin typeface="Maven Pro Medium" panose="020B0604020202020204"/>
                <a:ea typeface="Maven Pro"/>
                <a:cs typeface="Maven Pro"/>
                <a:sym typeface="Maven Pro"/>
              </a:rPr>
              <a:t>Key</a:t>
            </a:r>
            <a:r>
              <a:rPr lang="en-US" sz="1400" b="1" i="0" u="none" strike="noStrike" cap="none" dirty="0">
                <a:solidFill>
                  <a:srgbClr val="000000"/>
                </a:solidFill>
                <a:latin typeface="Maven Pro"/>
                <a:ea typeface="Maven Pro"/>
                <a:cs typeface="Maven Pro"/>
                <a:sym typeface="Maven Pro"/>
              </a:rPr>
              <a:t> </a:t>
            </a:r>
            <a:r>
              <a:rPr lang="en-US" sz="1600" b="1" i="0" u="none" strike="noStrike" cap="none" dirty="0">
                <a:solidFill>
                  <a:srgbClr val="000000"/>
                </a:solidFill>
                <a:latin typeface="Maven Pro"/>
                <a:ea typeface="Maven Pro"/>
                <a:cs typeface="Maven Pro"/>
                <a:sym typeface="Maven Pro"/>
              </a:rPr>
              <a:t>Insights:</a:t>
            </a:r>
          </a:p>
          <a:p>
            <a:pPr marL="0" marR="0" lvl="0" indent="0" algn="l" rtl="0">
              <a:lnSpc>
                <a:spcPct val="120000"/>
              </a:lnSpc>
              <a:spcBef>
                <a:spcPts val="0"/>
              </a:spcBef>
              <a:spcAft>
                <a:spcPts val="0"/>
              </a:spcAft>
              <a:buNone/>
            </a:pPr>
            <a:endParaRPr lang="en-US" sz="1600" b="1" dirty="0">
              <a:latin typeface="Maven Pro"/>
              <a:sym typeface="Maven Pro"/>
            </a:endParaRPr>
          </a:p>
          <a:p>
            <a:pPr marL="0" marR="0" lvl="0" indent="0" algn="l" rtl="0">
              <a:lnSpc>
                <a:spcPct val="120000"/>
              </a:lnSpc>
              <a:spcBef>
                <a:spcPts val="0"/>
              </a:spcBef>
              <a:spcAft>
                <a:spcPts val="0"/>
              </a:spcAft>
              <a:buNone/>
            </a:pPr>
            <a:endParaRPr lang="en-US" sz="1600" dirty="0"/>
          </a:p>
        </p:txBody>
      </p:sp>
      <p:sp>
        <p:nvSpPr>
          <p:cNvPr id="7" name="Rectangle 3">
            <a:extLst>
              <a:ext uri="{FF2B5EF4-FFF2-40B4-BE49-F238E27FC236}">
                <a16:creationId xmlns:a16="http://schemas.microsoft.com/office/drawing/2014/main" id="{2E9969F6-0EC5-D521-1DD1-0E94FF85F867}"/>
              </a:ext>
            </a:extLst>
          </p:cNvPr>
          <p:cNvSpPr>
            <a:spLocks noChangeArrowheads="1"/>
          </p:cNvSpPr>
          <p:nvPr/>
        </p:nvSpPr>
        <p:spPr bwMode="auto">
          <a:xfrm>
            <a:off x="510746" y="1824813"/>
            <a:ext cx="4118919" cy="3274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fontScale="85000" lnSpcReduction="20000"/>
          </a:bodyPr>
          <a:lstStyle/>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aven Pro Medium" panose="020B0604020202020204"/>
              </a:rPr>
              <a:t>Chat consultations</a:t>
            </a:r>
            <a:r>
              <a:rPr kumimoji="0" lang="en-US" altLang="en-US" b="0" i="0" u="none" strike="noStrike" cap="none" normalizeH="0" baseline="0" dirty="0">
                <a:ln>
                  <a:noFill/>
                </a:ln>
                <a:solidFill>
                  <a:schemeClr val="tx1"/>
                </a:solidFill>
                <a:effectLst/>
                <a:latin typeface="Maven Pro Medium" panose="020B0604020202020204"/>
              </a:rPr>
              <a:t> dominate, making up </a:t>
            </a:r>
            <a:r>
              <a:rPr kumimoji="0" lang="en-US" altLang="en-US" b="1" i="0" u="none" strike="noStrike" cap="none" normalizeH="0" baseline="0" dirty="0">
                <a:ln>
                  <a:noFill/>
                </a:ln>
                <a:solidFill>
                  <a:schemeClr val="tx1"/>
                </a:solidFill>
                <a:effectLst/>
                <a:latin typeface="Maven Pro Medium" panose="020B0604020202020204"/>
              </a:rPr>
              <a:t>69.63%</a:t>
            </a:r>
            <a:r>
              <a:rPr kumimoji="0" lang="en-US" altLang="en-US" b="0" i="0" u="none" strike="noStrike" cap="none" normalizeH="0" baseline="0" dirty="0">
                <a:ln>
                  <a:noFill/>
                </a:ln>
                <a:solidFill>
                  <a:schemeClr val="tx1"/>
                </a:solidFill>
                <a:effectLst/>
                <a:latin typeface="Maven Pro Medium" panose="020B0604020202020204"/>
              </a:rPr>
              <a:t> of the consultations, indicating that users prefer using chat for their consultations.</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aven Pro Medium" panose="020B0604020202020204"/>
              </a:rPr>
              <a:t>Call consultations</a:t>
            </a:r>
            <a:r>
              <a:rPr kumimoji="0" lang="en-US" altLang="en-US" b="0" i="0" u="none" strike="noStrike" cap="none" normalizeH="0" baseline="0" dirty="0">
                <a:ln>
                  <a:noFill/>
                </a:ln>
                <a:solidFill>
                  <a:schemeClr val="tx1"/>
                </a:solidFill>
                <a:effectLst/>
                <a:latin typeface="Maven Pro Medium" panose="020B0604020202020204"/>
              </a:rPr>
              <a:t> contribute </a:t>
            </a:r>
            <a:r>
              <a:rPr kumimoji="0" lang="en-US" altLang="en-US" b="1" i="0" u="none" strike="noStrike" cap="none" normalizeH="0" baseline="0" dirty="0">
                <a:ln>
                  <a:noFill/>
                </a:ln>
                <a:solidFill>
                  <a:schemeClr val="tx1"/>
                </a:solidFill>
                <a:effectLst/>
                <a:latin typeface="Maven Pro Medium" panose="020B0604020202020204"/>
              </a:rPr>
              <a:t>30.36%</a:t>
            </a:r>
            <a:r>
              <a:rPr kumimoji="0" lang="en-US" altLang="en-US" b="0" i="0" u="none" strike="noStrike" cap="none" normalizeH="0" baseline="0" dirty="0">
                <a:ln>
                  <a:noFill/>
                </a:ln>
                <a:solidFill>
                  <a:schemeClr val="tx1"/>
                </a:solidFill>
                <a:effectLst/>
                <a:latin typeface="Maven Pro Medium" panose="020B0604020202020204"/>
              </a:rPr>
              <a:t>, showing that a significant portion still values voice communication.</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aven Pro Medium" panose="020B0604020202020204"/>
              </a:rPr>
              <a:t>Complementary consultations</a:t>
            </a:r>
            <a:r>
              <a:rPr kumimoji="0" lang="en-US" altLang="en-US" b="0" i="0" u="none" strike="noStrike" cap="none" normalizeH="0" baseline="0" dirty="0">
                <a:ln>
                  <a:noFill/>
                </a:ln>
                <a:solidFill>
                  <a:schemeClr val="tx1"/>
                </a:solidFill>
                <a:effectLst/>
                <a:latin typeface="Maven Pro Medium" panose="020B0604020202020204"/>
              </a:rPr>
              <a:t> and </a:t>
            </a:r>
            <a:r>
              <a:rPr kumimoji="0" lang="en-US" altLang="en-US" b="1" i="0" u="none" strike="noStrike" cap="none" normalizeH="0" baseline="0" dirty="0">
                <a:ln>
                  <a:noFill/>
                </a:ln>
                <a:solidFill>
                  <a:schemeClr val="tx1"/>
                </a:solidFill>
                <a:effectLst/>
                <a:latin typeface="Maven Pro Medium" panose="020B0604020202020204"/>
              </a:rPr>
              <a:t>Public Live Calls</a:t>
            </a:r>
            <a:r>
              <a:rPr kumimoji="0" lang="en-US" altLang="en-US" b="0" i="0" u="none" strike="noStrike" cap="none" normalizeH="0" baseline="0" dirty="0">
                <a:ln>
                  <a:noFill/>
                </a:ln>
                <a:solidFill>
                  <a:schemeClr val="tx1"/>
                </a:solidFill>
                <a:effectLst/>
                <a:latin typeface="Maven Pro Medium" panose="020B0604020202020204"/>
              </a:rPr>
              <a:t> are almost negligible, with only </a:t>
            </a:r>
            <a:r>
              <a:rPr kumimoji="0" lang="en-US" altLang="en-US" b="1" i="0" u="none" strike="noStrike" cap="none" normalizeH="0" baseline="0" dirty="0">
                <a:ln>
                  <a:noFill/>
                </a:ln>
                <a:solidFill>
                  <a:schemeClr val="tx1"/>
                </a:solidFill>
                <a:effectLst/>
                <a:latin typeface="Maven Pro Medium" panose="020B0604020202020204"/>
              </a:rPr>
              <a:t>0.01%</a:t>
            </a:r>
            <a:r>
              <a:rPr kumimoji="0" lang="en-US" altLang="en-US" b="0" i="0" u="none" strike="noStrike" cap="none" normalizeH="0" baseline="0" dirty="0">
                <a:ln>
                  <a:noFill/>
                </a:ln>
                <a:solidFill>
                  <a:schemeClr val="tx1"/>
                </a:solidFill>
                <a:effectLst/>
                <a:latin typeface="Maven Pro Medium" panose="020B0604020202020204"/>
              </a:rPr>
              <a:t> each. </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Maven Pro Medium" panose="020B0604020202020204"/>
            </a:endParaRPr>
          </a:p>
        </p:txBody>
      </p:sp>
      <p:graphicFrame>
        <p:nvGraphicFramePr>
          <p:cNvPr id="2" name="Chart 1">
            <a:extLst>
              <a:ext uri="{FF2B5EF4-FFF2-40B4-BE49-F238E27FC236}">
                <a16:creationId xmlns:a16="http://schemas.microsoft.com/office/drawing/2014/main" id="{6C42E921-20EF-4715-9549-EFA0F6C67F19}"/>
              </a:ext>
            </a:extLst>
          </p:cNvPr>
          <p:cNvGraphicFramePr>
            <a:graphicFrameLocks/>
          </p:cNvGraphicFramePr>
          <p:nvPr>
            <p:extLst>
              <p:ext uri="{D42A27DB-BD31-4B8C-83A1-F6EECF244321}">
                <p14:modId xmlns:p14="http://schemas.microsoft.com/office/powerpoint/2010/main" val="205790159"/>
              </p:ext>
            </p:extLst>
          </p:nvPr>
        </p:nvGraphicFramePr>
        <p:xfrm>
          <a:off x="4712153" y="533401"/>
          <a:ext cx="4003589" cy="467868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p:nvPr/>
        </p:nvSpPr>
        <p:spPr>
          <a:xfrm>
            <a:off x="2737972" y="1962974"/>
            <a:ext cx="3668056" cy="1203663"/>
          </a:xfrm>
          <a:prstGeom prst="rect">
            <a:avLst/>
          </a:prstGeom>
          <a:noFill/>
          <a:ln>
            <a:noFill/>
          </a:ln>
        </p:spPr>
        <p:txBody>
          <a:bodyPr spcFirstLastPara="1" wrap="square" lIns="0" tIns="0" rIns="0" bIns="0" anchor="t" anchorCtr="0">
            <a:spAutoFit/>
          </a:bodyPr>
          <a:lstStyle/>
          <a:p>
            <a:pPr marL="0" marR="0" lvl="0" indent="0" algn="ctr" rtl="0">
              <a:lnSpc>
                <a:spcPct val="119975"/>
              </a:lnSpc>
              <a:spcBef>
                <a:spcPts val="0"/>
              </a:spcBef>
              <a:spcAft>
                <a:spcPts val="0"/>
              </a:spcAft>
              <a:buNone/>
            </a:pPr>
            <a:r>
              <a:rPr lang="en-US" sz="3259" b="1" i="0" u="sng" strike="noStrike" cap="none" dirty="0">
                <a:solidFill>
                  <a:schemeClr val="tx1"/>
                </a:solidFill>
                <a:latin typeface="Maven Pro"/>
                <a:ea typeface="Maven Pro"/>
                <a:cs typeface="Maven Pro"/>
                <a:sym typeface="Maven Pro"/>
              </a:rPr>
              <a:t>ANALYSIS DASHBOARD</a:t>
            </a:r>
            <a:endParaRPr u="sng"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76C5F9-8979-8FD4-B2E0-6DDE97DFFE0B}"/>
              </a:ext>
            </a:extLst>
          </p:cNvPr>
          <p:cNvPicPr>
            <a:picLocks noChangeAspect="1"/>
          </p:cNvPicPr>
          <p:nvPr/>
        </p:nvPicPr>
        <p:blipFill>
          <a:blip r:embed="rId2"/>
          <a:stretch>
            <a:fillRect/>
          </a:stretch>
        </p:blipFill>
        <p:spPr>
          <a:xfrm>
            <a:off x="261336" y="228233"/>
            <a:ext cx="8621328" cy="5258534"/>
          </a:xfrm>
          <a:prstGeom prst="rect">
            <a:avLst/>
          </a:prstGeom>
        </p:spPr>
      </p:pic>
      <p:pic>
        <p:nvPicPr>
          <p:cNvPr id="4" name="Picture 3">
            <a:extLst>
              <a:ext uri="{FF2B5EF4-FFF2-40B4-BE49-F238E27FC236}">
                <a16:creationId xmlns:a16="http://schemas.microsoft.com/office/drawing/2014/main" id="{1C4DA86D-5847-33C6-3F27-450845492A32}"/>
              </a:ext>
            </a:extLst>
          </p:cNvPr>
          <p:cNvPicPr>
            <a:picLocks noChangeAspect="1"/>
          </p:cNvPicPr>
          <p:nvPr/>
        </p:nvPicPr>
        <p:blipFill>
          <a:blip r:embed="rId3"/>
          <a:stretch>
            <a:fillRect/>
          </a:stretch>
        </p:blipFill>
        <p:spPr>
          <a:xfrm>
            <a:off x="270862" y="209180"/>
            <a:ext cx="8602275" cy="5296639"/>
          </a:xfrm>
          <a:prstGeom prst="rect">
            <a:avLst/>
          </a:prstGeom>
        </p:spPr>
      </p:pic>
    </p:spTree>
    <p:extLst>
      <p:ext uri="{BB962C8B-B14F-4D97-AF65-F5344CB8AC3E}">
        <p14:creationId xmlns:p14="http://schemas.microsoft.com/office/powerpoint/2010/main" val="1787284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a:extLst>
            <a:ext uri="{FF2B5EF4-FFF2-40B4-BE49-F238E27FC236}">
              <a16:creationId xmlns:a16="http://schemas.microsoft.com/office/drawing/2014/main" id="{03DBA566-A9F8-32B7-B3D3-1479E60BA568}"/>
            </a:ext>
          </a:extLst>
        </p:cNvPr>
        <p:cNvGrpSpPr/>
        <p:nvPr/>
      </p:nvGrpSpPr>
      <p:grpSpPr>
        <a:xfrm>
          <a:off x="0" y="0"/>
          <a:ext cx="0" cy="0"/>
          <a:chOff x="0" y="0"/>
          <a:chExt cx="0" cy="0"/>
        </a:xfrm>
      </p:grpSpPr>
      <p:sp>
        <p:nvSpPr>
          <p:cNvPr id="278" name="Google Shape;278;p18">
            <a:extLst>
              <a:ext uri="{FF2B5EF4-FFF2-40B4-BE49-F238E27FC236}">
                <a16:creationId xmlns:a16="http://schemas.microsoft.com/office/drawing/2014/main" id="{5DDE0A5F-EA23-33B2-2B30-E0E71017864C}"/>
              </a:ext>
            </a:extLst>
          </p:cNvPr>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279" name="Google Shape;279;p18">
            <a:extLst>
              <a:ext uri="{FF2B5EF4-FFF2-40B4-BE49-F238E27FC236}">
                <a16:creationId xmlns:a16="http://schemas.microsoft.com/office/drawing/2014/main" id="{AD5D3178-F56E-18B4-ECBE-83BEF19E857C}"/>
              </a:ext>
            </a:extLst>
          </p:cNvPr>
          <p:cNvSpPr txBox="1"/>
          <p:nvPr/>
        </p:nvSpPr>
        <p:spPr>
          <a:xfrm>
            <a:off x="625966" y="399820"/>
            <a:ext cx="6847650" cy="516936"/>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dirty="0">
                <a:solidFill>
                  <a:srgbClr val="424242"/>
                </a:solidFill>
                <a:latin typeface="Maven Pro"/>
                <a:sym typeface="Maven Pro"/>
              </a:rPr>
              <a:t>Overall Recommendations</a:t>
            </a:r>
            <a:endParaRPr dirty="0"/>
          </a:p>
        </p:txBody>
      </p:sp>
      <p:sp>
        <p:nvSpPr>
          <p:cNvPr id="280" name="Google Shape;280;p18">
            <a:extLst>
              <a:ext uri="{FF2B5EF4-FFF2-40B4-BE49-F238E27FC236}">
                <a16:creationId xmlns:a16="http://schemas.microsoft.com/office/drawing/2014/main" id="{E2D353E6-F62F-C748-470D-533136A5A9CF}"/>
              </a:ext>
            </a:extLst>
          </p:cNvPr>
          <p:cNvSpPr txBox="1"/>
          <p:nvPr/>
        </p:nvSpPr>
        <p:spPr>
          <a:xfrm>
            <a:off x="1158573" y="1443030"/>
            <a:ext cx="7153405" cy="3323987"/>
          </a:xfrm>
          <a:prstGeom prst="rect">
            <a:avLst/>
          </a:prstGeom>
          <a:noFill/>
          <a:ln>
            <a:noFill/>
          </a:ln>
        </p:spPr>
        <p:txBody>
          <a:bodyPr spcFirstLastPara="1" wrap="square" lIns="0" tIns="0" rIns="0" bIns="0" anchor="t" anchorCtr="0">
            <a:spAutoFit/>
          </a:bodyPr>
          <a:lstStyle/>
          <a:p>
            <a:r>
              <a:rPr lang="en-US" sz="1200" b="1" dirty="0">
                <a:latin typeface="Maven Pro Medium" panose="020B0604020202020204" charset="0"/>
              </a:rPr>
              <a:t>Focus on Peak Period Management</a:t>
            </a:r>
          </a:p>
          <a:p>
            <a:r>
              <a:rPr lang="en-US" sz="1200" dirty="0">
                <a:latin typeface="Maven Pro Medium" panose="020B0604020202020204" charset="0"/>
              </a:rPr>
              <a:t>Insight: The analysis showed distinct peak call hours, particularly during the morning and late evening.</a:t>
            </a:r>
          </a:p>
          <a:p>
            <a:r>
              <a:rPr lang="en-US" sz="1200" dirty="0">
                <a:latin typeface="Maven Pro Medium" panose="020B0604020202020204" charset="0"/>
              </a:rPr>
              <a:t>Recommendation: Allocate a portion of the investment towards increasing agent availability during peak hours, either by hiring additional part-time agents or by incentivizing flexible shifts among current agents. This will help reduce wait times, increase answered call rates, and enhance customer satisfaction.</a:t>
            </a:r>
          </a:p>
          <a:p>
            <a:endParaRPr lang="en-US" sz="1200" dirty="0">
              <a:latin typeface="Maven Pro Medium" panose="020B0604020202020204" charset="0"/>
            </a:endParaRPr>
          </a:p>
          <a:p>
            <a:r>
              <a:rPr lang="en-US" sz="1200" b="1" dirty="0">
                <a:latin typeface="Maven Pro Medium" panose="020B0604020202020204" charset="0"/>
              </a:rPr>
              <a:t>Prioritize Support for Repeat Callers</a:t>
            </a:r>
          </a:p>
          <a:p>
            <a:r>
              <a:rPr lang="en-US" sz="1200" dirty="0">
                <a:latin typeface="Maven Pro Medium" panose="020B0604020202020204" charset="0"/>
              </a:rPr>
              <a:t>Insight: Repeat callers accounted for around 71.9% of total calls, indicating high user engagement but also potential follow-up needs.</a:t>
            </a:r>
          </a:p>
          <a:p>
            <a:r>
              <a:rPr lang="en-US" sz="1200" dirty="0">
                <a:latin typeface="Maven Pro Medium" panose="020B0604020202020204" charset="0"/>
              </a:rPr>
              <a:t>Recommendation: Develop targeted strategies for repeat callers, such as offering proactive customer service or exclusive loyalty programs. This could include dedicated support for high-frequency users, improving their experience and potentially increasing revenue through value-added services.</a:t>
            </a:r>
          </a:p>
          <a:p>
            <a:endParaRPr lang="en-US" sz="1200" dirty="0">
              <a:latin typeface="Maven Pro Medium" panose="020B0604020202020204" charset="0"/>
            </a:endParaRPr>
          </a:p>
          <a:p>
            <a:r>
              <a:rPr lang="en-US" sz="1200" b="1" dirty="0">
                <a:latin typeface="Maven Pro Medium" panose="020B0604020202020204" charset="0"/>
              </a:rPr>
              <a:t>Optimize User Experience on Call and Chat Platforms</a:t>
            </a:r>
            <a:br>
              <a:rPr lang="en-US" sz="1200" dirty="0">
                <a:latin typeface="Maven Pro Medium" panose="020B0604020202020204" charset="0"/>
              </a:rPr>
            </a:br>
            <a:r>
              <a:rPr lang="en-US" sz="1200" i="1" dirty="0">
                <a:latin typeface="Maven Pro Medium" panose="020B0604020202020204" charset="0"/>
              </a:rPr>
              <a:t>Insight</a:t>
            </a:r>
            <a:r>
              <a:rPr lang="en-US" sz="1200" dirty="0">
                <a:latin typeface="Maven Pro Medium" panose="020B0604020202020204" charset="0"/>
              </a:rPr>
              <a:t>: High-quality service across platforms is essential for diverse user engagement.</a:t>
            </a:r>
            <a:br>
              <a:rPr lang="en-US" sz="1200" dirty="0">
                <a:latin typeface="Maven Pro Medium" panose="020B0604020202020204" charset="0"/>
              </a:rPr>
            </a:br>
            <a:r>
              <a:rPr lang="en-US" sz="1200" dirty="0">
                <a:latin typeface="Maven Pro Medium" panose="020B0604020202020204" charset="0"/>
              </a:rPr>
              <a:t>Recommendation: Use chatbots for routine queries to free agents for complex issues, and improve the chat/call interface for smoother interactions.</a:t>
            </a:r>
            <a:endParaRPr lang="en-US" sz="1200" dirty="0">
              <a:latin typeface="Maven Pro Medium" panose="020B0604020202020204" charset="0"/>
              <a:ea typeface="Maven Pro Medium"/>
              <a:cs typeface="Maven Pro Medium"/>
              <a:sym typeface="Maven Pro Medium"/>
            </a:endParaRPr>
          </a:p>
        </p:txBody>
      </p:sp>
    </p:spTree>
    <p:extLst>
      <p:ext uri="{BB962C8B-B14F-4D97-AF65-F5344CB8AC3E}">
        <p14:creationId xmlns:p14="http://schemas.microsoft.com/office/powerpoint/2010/main" val="3838808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87C9C7E-CE18-039F-A9F7-03E644894B43}"/>
              </a:ext>
            </a:extLst>
          </p:cNvPr>
          <p:cNvSpPr txBox="1"/>
          <p:nvPr/>
        </p:nvSpPr>
        <p:spPr>
          <a:xfrm>
            <a:off x="1254034" y="243839"/>
            <a:ext cx="6370320" cy="1200329"/>
          </a:xfrm>
          <a:prstGeom prst="rect">
            <a:avLst/>
          </a:prstGeom>
          <a:noFill/>
        </p:spPr>
        <p:txBody>
          <a:bodyPr wrap="square">
            <a:spAutoFit/>
          </a:bodyPr>
          <a:lstStyle/>
          <a:p>
            <a:pPr>
              <a:buNone/>
            </a:pPr>
            <a:r>
              <a:rPr lang="en-US" b="1" dirty="0"/>
              <a:t>Conclusion</a:t>
            </a:r>
          </a:p>
          <a:p>
            <a:r>
              <a:rPr lang="en-US" dirty="0"/>
              <a:t>Through detailed analysis of </a:t>
            </a:r>
            <a:r>
              <a:rPr lang="en-US" dirty="0" err="1"/>
              <a:t>Astrosage's</a:t>
            </a:r>
            <a:r>
              <a:rPr lang="en-US" dirty="0"/>
              <a:t> operational data, several critical insights have emerged that will drive future strategic improvements:</a:t>
            </a:r>
          </a:p>
        </p:txBody>
      </p:sp>
      <p:sp>
        <p:nvSpPr>
          <p:cNvPr id="8" name="TextBox 7">
            <a:extLst>
              <a:ext uri="{FF2B5EF4-FFF2-40B4-BE49-F238E27FC236}">
                <a16:creationId xmlns:a16="http://schemas.microsoft.com/office/drawing/2014/main" id="{3390666A-B891-00AA-7BC8-5923C91C27C1}"/>
              </a:ext>
            </a:extLst>
          </p:cNvPr>
          <p:cNvSpPr txBox="1"/>
          <p:nvPr/>
        </p:nvSpPr>
        <p:spPr>
          <a:xfrm>
            <a:off x="1254034" y="1699404"/>
            <a:ext cx="6621883" cy="3416320"/>
          </a:xfrm>
          <a:prstGeom prst="rect">
            <a:avLst/>
          </a:prstGeom>
          <a:noFill/>
        </p:spPr>
        <p:txBody>
          <a:bodyPr wrap="square" rtlCol="0">
            <a:spAutoFit/>
          </a:bodyPr>
          <a:lstStyle/>
          <a:p>
            <a:r>
              <a:rPr lang="en-US" dirty="0" err="1"/>
              <a:t>Astrosage</a:t>
            </a:r>
            <a:r>
              <a:rPr lang="en-US" dirty="0"/>
              <a:t> has a high engagement rate, with 71.9% of total calls coming from repeat users, indicating strong customer loyalty but also highlighting a need for better first-call resolution strategies.</a:t>
            </a:r>
          </a:p>
          <a:p>
            <a:endParaRPr lang="en-US" dirty="0"/>
          </a:p>
          <a:p>
            <a:r>
              <a:rPr lang="en-US" dirty="0"/>
              <a:t>Peak call traffic occurs primarily between 6 AM to 11 AM and on weekends (Saturday, Sunday, and Monday), suggesting a need for enhanced agent availability during these periods.</a:t>
            </a:r>
          </a:p>
          <a:p>
            <a:endParaRPr lang="en-US" dirty="0"/>
          </a:p>
          <a:p>
            <a:r>
              <a:rPr lang="en-US" dirty="0"/>
              <a:t>The chat platform is the most used consultation medium (69.63%), but calls generate higher revenue, emphasizing the importance of balancing both platforms for customer convenience and profitability.</a:t>
            </a:r>
            <a:endParaRPr lang="en-IN" dirty="0"/>
          </a:p>
        </p:txBody>
      </p:sp>
    </p:spTree>
    <p:extLst>
      <p:ext uri="{BB962C8B-B14F-4D97-AF65-F5344CB8AC3E}">
        <p14:creationId xmlns:p14="http://schemas.microsoft.com/office/powerpoint/2010/main" val="1970291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2EC25B-5E31-A768-57BD-CD77359764EC}"/>
              </a:ext>
            </a:extLst>
          </p:cNvPr>
          <p:cNvSpPr txBox="1"/>
          <p:nvPr/>
        </p:nvSpPr>
        <p:spPr>
          <a:xfrm>
            <a:off x="1650275" y="366487"/>
            <a:ext cx="6814456" cy="923330"/>
          </a:xfrm>
          <a:prstGeom prst="rect">
            <a:avLst/>
          </a:prstGeom>
          <a:noFill/>
        </p:spPr>
        <p:txBody>
          <a:bodyPr wrap="square">
            <a:spAutoFit/>
          </a:bodyPr>
          <a:lstStyle/>
          <a:p>
            <a:r>
              <a:rPr lang="en-US" dirty="0"/>
              <a:t>Guru ratings reveal that while the majority fall between 2 to 4 stars, there is a strong opportunity to upskill lower-rated gurus and enhance customer satisfaction.</a:t>
            </a:r>
            <a:endParaRPr lang="en-IN" dirty="0"/>
          </a:p>
        </p:txBody>
      </p:sp>
      <p:sp>
        <p:nvSpPr>
          <p:cNvPr id="4" name="TextBox 3">
            <a:extLst>
              <a:ext uri="{FF2B5EF4-FFF2-40B4-BE49-F238E27FC236}">
                <a16:creationId xmlns:a16="http://schemas.microsoft.com/office/drawing/2014/main" id="{5249E769-6DF8-727A-329B-8CF2E65E8993}"/>
              </a:ext>
            </a:extLst>
          </p:cNvPr>
          <p:cNvSpPr txBox="1"/>
          <p:nvPr/>
        </p:nvSpPr>
        <p:spPr>
          <a:xfrm>
            <a:off x="1362974" y="1708030"/>
            <a:ext cx="7194430" cy="646331"/>
          </a:xfrm>
          <a:prstGeom prst="rect">
            <a:avLst/>
          </a:prstGeom>
          <a:noFill/>
        </p:spPr>
        <p:txBody>
          <a:bodyPr wrap="square" rtlCol="0">
            <a:spAutoFit/>
          </a:bodyPr>
          <a:lstStyle/>
          <a:p>
            <a:r>
              <a:rPr lang="en-US" dirty="0"/>
              <a:t>The mobile app leads in both customer engagement and sales generation, contributing 59% of total sales.</a:t>
            </a:r>
            <a:endParaRPr lang="en-IN" dirty="0"/>
          </a:p>
        </p:txBody>
      </p:sp>
      <p:sp>
        <p:nvSpPr>
          <p:cNvPr id="7" name="Rectangle 2">
            <a:extLst>
              <a:ext uri="{FF2B5EF4-FFF2-40B4-BE49-F238E27FC236}">
                <a16:creationId xmlns:a16="http://schemas.microsoft.com/office/drawing/2014/main" id="{52F57D69-1DC2-C297-4E14-A9D90E111BCE}"/>
              </a:ext>
            </a:extLst>
          </p:cNvPr>
          <p:cNvSpPr>
            <a:spLocks noChangeArrowheads="1"/>
          </p:cNvSpPr>
          <p:nvPr/>
        </p:nvSpPr>
        <p:spPr bwMode="auto">
          <a:xfrm>
            <a:off x="1295400" y="3360640"/>
            <a:ext cx="752420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Final Takeaway: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chemeClr val="tx1"/>
                </a:solidFill>
                <a:effectLst/>
                <a:latin typeface="Arial" panose="020B0604020202020204" pitchFamily="34" charset="0"/>
              </a:rPr>
              <a:t>With a ₹1 crore investment, </a:t>
            </a:r>
            <a:r>
              <a:rPr kumimoji="0" lang="en-US" altLang="en-US" sz="1400" b="0" i="1" u="none" strike="noStrike" cap="none" normalizeH="0" baseline="0" dirty="0" err="1">
                <a:ln>
                  <a:noFill/>
                </a:ln>
                <a:solidFill>
                  <a:schemeClr val="tx1"/>
                </a:solidFill>
                <a:effectLst/>
                <a:latin typeface="Arial" panose="020B0604020202020204" pitchFamily="34" charset="0"/>
              </a:rPr>
              <a:t>Astrosage</a:t>
            </a:r>
            <a:r>
              <a:rPr kumimoji="0" lang="en-US" altLang="en-US" sz="1400" b="0" i="1" u="none" strike="noStrike" cap="none" normalizeH="0" baseline="0" dirty="0">
                <a:ln>
                  <a:noFill/>
                </a:ln>
                <a:solidFill>
                  <a:schemeClr val="tx1"/>
                </a:solidFill>
                <a:effectLst/>
                <a:latin typeface="Arial" panose="020B0604020202020204" pitchFamily="34" charset="0"/>
              </a:rPr>
              <a:t> is strongly positioned to drive growth by focusing on peak period resource management, guru skill enhancement, and platform optimization. Strategic improvements in these areas will significantly enhance customer satisfaction, operational efficiency, and long-term profitability.</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9605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2"/>
          <p:cNvSpPr txBox="1"/>
          <p:nvPr/>
        </p:nvSpPr>
        <p:spPr>
          <a:xfrm>
            <a:off x="2787675" y="2252592"/>
            <a:ext cx="3568650" cy="81253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400" b="1" i="0" u="sng" strike="noStrike" cap="none" dirty="0">
                <a:solidFill>
                  <a:schemeClr val="tx1"/>
                </a:solidFill>
                <a:latin typeface="Nunito"/>
                <a:ea typeface="Nunito"/>
                <a:cs typeface="Nunito"/>
                <a:sym typeface="Nunito"/>
              </a:rPr>
              <a:t>THANK YOU!</a:t>
            </a:r>
            <a:endParaRPr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108" name="Google Shape;108;p3"/>
          <p:cNvSpPr txBox="1"/>
          <p:nvPr/>
        </p:nvSpPr>
        <p:spPr>
          <a:xfrm>
            <a:off x="403125" y="1536825"/>
            <a:ext cx="5707800" cy="3241200"/>
          </a:xfrm>
          <a:prstGeom prst="rect">
            <a:avLst/>
          </a:prstGeom>
          <a:noFill/>
          <a:ln>
            <a:noFill/>
          </a:ln>
        </p:spPr>
        <p:txBody>
          <a:bodyPr spcFirstLastPara="1" wrap="square" lIns="0" tIns="0" rIns="0" bIns="0" anchor="t" anchorCtr="0">
            <a:spAutoFit/>
          </a:bodyPr>
          <a:lstStyle/>
          <a:p>
            <a:pPr marL="314325" marR="0" lvl="1" indent="-157162" algn="l" rtl="0">
              <a:lnSpc>
                <a:spcPct val="120000"/>
              </a:lnSpc>
              <a:spcBef>
                <a:spcPts val="0"/>
              </a:spcBef>
              <a:spcAft>
                <a:spcPts val="0"/>
              </a:spcAft>
              <a:buClr>
                <a:srgbClr val="000000"/>
              </a:buClr>
              <a:buSzPts val="1500"/>
              <a:buFont typeface="Maven Pro Medium"/>
              <a:buChar char="•"/>
            </a:pPr>
            <a:r>
              <a:rPr lang="en-US" sz="1500" i="0" u="none" strike="noStrike" cap="none" dirty="0" err="1">
                <a:solidFill>
                  <a:srgbClr val="000000"/>
                </a:solidFill>
                <a:latin typeface="Maven Pro Medium"/>
                <a:ea typeface="Maven Pro Medium"/>
                <a:cs typeface="Maven Pro Medium"/>
                <a:sym typeface="Maven Pro Medium"/>
              </a:rPr>
              <a:t>AstroSage</a:t>
            </a:r>
            <a:r>
              <a:rPr lang="en-US" sz="1500" i="0" u="none" strike="noStrike" cap="none" dirty="0">
                <a:solidFill>
                  <a:srgbClr val="000000"/>
                </a:solidFill>
                <a:latin typeface="Maven Pro Medium"/>
                <a:ea typeface="Maven Pro Medium"/>
                <a:cs typeface="Maven Pro Medium"/>
                <a:sym typeface="Maven Pro Medium"/>
              </a:rPr>
              <a:t> has received a 1 crore investment and aims to optimize its call center operations. The goal is to determine how to allocate this investment to maximize operational efficiency, customer satisfaction, and profitability. The analysis will consider historical call data, performance metrics, and market trends to make informed decisions.</a:t>
            </a:r>
            <a:endParaRPr dirty="0">
              <a:latin typeface="Maven Pro Medium"/>
              <a:ea typeface="Maven Pro Medium"/>
              <a:cs typeface="Maven Pro Medium"/>
              <a:sym typeface="Maven Pro Medium"/>
            </a:endParaRPr>
          </a:p>
          <a:p>
            <a:pPr marL="293370" marR="0" lvl="1" indent="-146685" algn="l" rtl="0">
              <a:lnSpc>
                <a:spcPct val="111933"/>
              </a:lnSpc>
              <a:spcBef>
                <a:spcPts val="0"/>
              </a:spcBef>
              <a:spcAft>
                <a:spcPts val="0"/>
              </a:spcAft>
              <a:buNone/>
            </a:pPr>
            <a:endParaRPr sz="1500" i="0" u="none" strike="noStrike" cap="none" dirty="0">
              <a:solidFill>
                <a:srgbClr val="000000"/>
              </a:solidFill>
              <a:latin typeface="Maven Pro Medium"/>
              <a:ea typeface="Maven Pro Medium"/>
              <a:cs typeface="Maven Pro Medium"/>
              <a:sym typeface="Maven Pro Medium"/>
            </a:endParaRPr>
          </a:p>
          <a:p>
            <a:pPr marL="293370" marR="0" lvl="1" indent="-146685" algn="l" rtl="0">
              <a:lnSpc>
                <a:spcPct val="111933"/>
              </a:lnSpc>
              <a:spcBef>
                <a:spcPts val="0"/>
              </a:spcBef>
              <a:spcAft>
                <a:spcPts val="0"/>
              </a:spcAft>
              <a:buNone/>
            </a:pPr>
            <a:endParaRPr sz="1500" i="0" u="none" strike="noStrike" cap="none" dirty="0">
              <a:solidFill>
                <a:srgbClr val="000000"/>
              </a:solidFill>
              <a:latin typeface="Maven Pro Medium"/>
              <a:ea typeface="Maven Pro Medium"/>
              <a:cs typeface="Maven Pro Medium"/>
              <a:sym typeface="Maven Pro Medium"/>
            </a:endParaRPr>
          </a:p>
          <a:p>
            <a:pPr marL="314325" marR="0" lvl="1" indent="-157162" algn="l" rtl="0">
              <a:lnSpc>
                <a:spcPct val="120000"/>
              </a:lnSpc>
              <a:spcBef>
                <a:spcPts val="0"/>
              </a:spcBef>
              <a:spcAft>
                <a:spcPts val="0"/>
              </a:spcAft>
              <a:buClr>
                <a:srgbClr val="000000"/>
              </a:buClr>
              <a:buSzPts val="1500"/>
              <a:buFont typeface="Maven Pro Medium"/>
              <a:buChar char="•"/>
            </a:pPr>
            <a:r>
              <a:rPr lang="en-US" sz="1500" i="0" u="none" strike="noStrike" cap="none" dirty="0">
                <a:solidFill>
                  <a:srgbClr val="000000"/>
                </a:solidFill>
                <a:latin typeface="Maven Pro Medium"/>
                <a:ea typeface="Maven Pro Medium"/>
                <a:cs typeface="Maven Pro Medium"/>
                <a:sym typeface="Maven Pro Medium"/>
              </a:rPr>
              <a:t>The primary objective of this analysis is to optimize call center operations, enhance agent performance, and elevate overall customer satisfaction.</a:t>
            </a:r>
            <a:endParaRPr dirty="0">
              <a:latin typeface="Maven Pro Medium"/>
              <a:ea typeface="Maven Pro Medium"/>
              <a:cs typeface="Maven Pro Medium"/>
              <a:sym typeface="Maven Pro Medium"/>
            </a:endParaRPr>
          </a:p>
          <a:p>
            <a:pPr marL="293370" marR="0" lvl="1" indent="-146685" algn="l" rtl="0">
              <a:lnSpc>
                <a:spcPct val="111933"/>
              </a:lnSpc>
              <a:spcBef>
                <a:spcPts val="0"/>
              </a:spcBef>
              <a:spcAft>
                <a:spcPts val="0"/>
              </a:spcAft>
              <a:buNone/>
            </a:pPr>
            <a:endParaRPr sz="1500" i="0" u="none" strike="noStrike" cap="none" dirty="0">
              <a:solidFill>
                <a:srgbClr val="000000"/>
              </a:solidFill>
              <a:latin typeface="Maven Pro Medium"/>
              <a:ea typeface="Maven Pro Medium"/>
              <a:cs typeface="Maven Pro Medium"/>
              <a:sym typeface="Maven Pro Medium"/>
            </a:endParaRPr>
          </a:p>
        </p:txBody>
      </p:sp>
      <p:sp>
        <p:nvSpPr>
          <p:cNvPr id="109" name="Google Shape;109;p3"/>
          <p:cNvSpPr/>
          <p:nvPr/>
        </p:nvSpPr>
        <p:spPr>
          <a:xfrm flipH="1">
            <a:off x="6269930" y="1714500"/>
            <a:ext cx="2302570" cy="2361813"/>
          </a:xfrm>
          <a:custGeom>
            <a:avLst/>
            <a:gdLst/>
            <a:ahLst/>
            <a:cxnLst/>
            <a:rect l="l" t="t" r="r" b="b"/>
            <a:pathLst>
              <a:path w="2302570" h="2361813" extrusionOk="0">
                <a:moveTo>
                  <a:pt x="2302570" y="0"/>
                </a:moveTo>
                <a:lnTo>
                  <a:pt x="0" y="0"/>
                </a:lnTo>
                <a:lnTo>
                  <a:pt x="0" y="2361813"/>
                </a:lnTo>
                <a:lnTo>
                  <a:pt x="2302570" y="2361813"/>
                </a:lnTo>
                <a:lnTo>
                  <a:pt x="2302570" y="0"/>
                </a:lnTo>
                <a:close/>
              </a:path>
            </a:pathLst>
          </a:custGeom>
          <a:blipFill rotWithShape="1">
            <a:blip r:embed="rId4">
              <a:alphaModFix/>
            </a:blip>
            <a:stretch>
              <a:fillRect/>
            </a:stretch>
          </a:blipFill>
          <a:ln>
            <a:noFill/>
          </a:ln>
        </p:spPr>
      </p:sp>
      <p:sp>
        <p:nvSpPr>
          <p:cNvPr id="110" name="Google Shape;110;p3"/>
          <p:cNvSpPr txBox="1"/>
          <p:nvPr/>
        </p:nvSpPr>
        <p:spPr>
          <a:xfrm>
            <a:off x="403125" y="445178"/>
            <a:ext cx="8337750" cy="519675"/>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a:solidFill>
                  <a:srgbClr val="424242"/>
                </a:solidFill>
                <a:latin typeface="Maven Pro"/>
                <a:ea typeface="Maven Pro"/>
                <a:cs typeface="Maven Pro"/>
                <a:sym typeface="Maven Pro"/>
              </a:rPr>
              <a:t>OBJECTIVE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65AE8B93-3BE5-01B8-59E4-DD5078B0FC31}"/>
            </a:ext>
          </a:extLst>
        </p:cNvPr>
        <p:cNvGrpSpPr/>
        <p:nvPr/>
      </p:nvGrpSpPr>
      <p:grpSpPr>
        <a:xfrm>
          <a:off x="0" y="0"/>
          <a:ext cx="0" cy="0"/>
          <a:chOff x="0" y="0"/>
          <a:chExt cx="0" cy="0"/>
        </a:xfrm>
      </p:grpSpPr>
      <p:sp>
        <p:nvSpPr>
          <p:cNvPr id="107" name="Google Shape;107;p3">
            <a:extLst>
              <a:ext uri="{FF2B5EF4-FFF2-40B4-BE49-F238E27FC236}">
                <a16:creationId xmlns:a16="http://schemas.microsoft.com/office/drawing/2014/main" id="{4E827333-1915-5F23-C74B-6BECB4114F42}"/>
              </a:ext>
            </a:extLst>
          </p:cNvPr>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108" name="Google Shape;108;p3">
            <a:extLst>
              <a:ext uri="{FF2B5EF4-FFF2-40B4-BE49-F238E27FC236}">
                <a16:creationId xmlns:a16="http://schemas.microsoft.com/office/drawing/2014/main" id="{786B847E-F0CB-F5AE-AF8F-178848E93BE0}"/>
              </a:ext>
            </a:extLst>
          </p:cNvPr>
          <p:cNvSpPr txBox="1"/>
          <p:nvPr/>
        </p:nvSpPr>
        <p:spPr>
          <a:xfrm>
            <a:off x="625966" y="1555562"/>
            <a:ext cx="7464010" cy="3257495"/>
          </a:xfrm>
          <a:prstGeom prst="rect">
            <a:avLst/>
          </a:prstGeom>
          <a:noFill/>
          <a:ln>
            <a:noFill/>
          </a:ln>
        </p:spPr>
        <p:txBody>
          <a:bodyPr spcFirstLastPara="1" wrap="square" lIns="0" tIns="0" rIns="0" bIns="0" anchor="t" anchorCtr="0">
            <a:spAutoFit/>
          </a:bodyPr>
          <a:lstStyle/>
          <a:p>
            <a:pPr marL="285750" indent="-285750">
              <a:buFont typeface="Arial" panose="020B0604020202020204" pitchFamily="34" charset="0"/>
              <a:buChar char="•"/>
            </a:pPr>
            <a:r>
              <a:rPr lang="en-US" sz="1500" dirty="0" err="1">
                <a:latin typeface="Maven Pro Medium" panose="020B0604020202020204" charset="0"/>
              </a:rPr>
              <a:t>AstroSage</a:t>
            </a:r>
            <a:r>
              <a:rPr lang="en-US" sz="1500" dirty="0">
                <a:latin typeface="Maven Pro Medium" panose="020B0604020202020204" charset="0"/>
              </a:rPr>
              <a:t> is a comprehensive astrology platform that connects users with astrologers and spiritual advisors for personalized guidance. As a digital call center, </a:t>
            </a:r>
            <a:r>
              <a:rPr lang="en-US" sz="1500" dirty="0" err="1">
                <a:latin typeface="Maven Pro Medium" panose="020B0604020202020204" charset="0"/>
              </a:rPr>
              <a:t>AstroSage</a:t>
            </a:r>
            <a:r>
              <a:rPr lang="en-US" sz="1500" dirty="0">
                <a:latin typeface="Maven Pro Medium" panose="020B0604020202020204" charset="0"/>
              </a:rPr>
              <a:t> provides services through various channels, including calls, chats and allowing users to receive insights about their future, relationship advice, career guidance, and spiritual support. By leveraging a team of experienced astrologers, known as "gurus" </a:t>
            </a:r>
            <a:r>
              <a:rPr lang="en-US" sz="1500" dirty="0" err="1">
                <a:latin typeface="Maven Pro Medium" panose="020B0604020202020204" charset="0"/>
              </a:rPr>
              <a:t>AstroSage</a:t>
            </a:r>
            <a:r>
              <a:rPr lang="en-US" sz="1500" dirty="0">
                <a:latin typeface="Maven Pro Medium" panose="020B0604020202020204" charset="0"/>
              </a:rPr>
              <a:t> enables users to ask questions and gain clarity on life decisions, aligning with the ancient practices of astrology while utilizing modern technology to make these services accessible and convenient.</a:t>
            </a:r>
          </a:p>
          <a:p>
            <a:endParaRPr lang="en-US" sz="1500" dirty="0">
              <a:latin typeface="Maven Pro Medium" panose="020B0604020202020204" charset="0"/>
            </a:endParaRPr>
          </a:p>
          <a:p>
            <a:pPr marL="285750" indent="-285750">
              <a:buFont typeface="Arial" panose="020B0604020202020204" pitchFamily="34" charset="0"/>
              <a:buChar char="•"/>
            </a:pPr>
            <a:r>
              <a:rPr lang="en-US" sz="1500" dirty="0" err="1">
                <a:latin typeface="Maven Pro Medium" panose="020B0604020202020204" charset="0"/>
              </a:rPr>
              <a:t>AstroSage's</a:t>
            </a:r>
            <a:r>
              <a:rPr lang="en-US" sz="1500" dirty="0">
                <a:latin typeface="Maven Pro Medium" panose="020B0604020202020204" charset="0"/>
              </a:rPr>
              <a:t> platform also supports features like free calls, chat consultations, and even region-specific guidance, creating a holistic experience for users from diverse backgrounds. This call center service strives to deliver high-quality, personalized experiences, ensuring that users find meaningful, insightful support to address their individual needs.</a:t>
            </a:r>
          </a:p>
          <a:p>
            <a:pPr marL="432435" marR="0" lvl="1" indent="-285750" algn="l" rtl="0">
              <a:lnSpc>
                <a:spcPct val="111933"/>
              </a:lnSpc>
              <a:spcBef>
                <a:spcPts val="0"/>
              </a:spcBef>
              <a:spcAft>
                <a:spcPts val="0"/>
              </a:spcAft>
              <a:buFont typeface="Arial" panose="020B0604020202020204" pitchFamily="34" charset="0"/>
              <a:buChar char="•"/>
            </a:pPr>
            <a:endParaRPr sz="1500" i="0" u="none" strike="noStrike" cap="none" dirty="0">
              <a:solidFill>
                <a:srgbClr val="000000"/>
              </a:solidFill>
              <a:latin typeface="Maven Pro Medium" panose="020B0604020202020204" charset="0"/>
              <a:ea typeface="Maven Pro Medium"/>
              <a:cs typeface="Maven Pro Medium"/>
              <a:sym typeface="Maven Pro Medium"/>
            </a:endParaRPr>
          </a:p>
        </p:txBody>
      </p:sp>
      <p:sp>
        <p:nvSpPr>
          <p:cNvPr id="110" name="Google Shape;110;p3">
            <a:extLst>
              <a:ext uri="{FF2B5EF4-FFF2-40B4-BE49-F238E27FC236}">
                <a16:creationId xmlns:a16="http://schemas.microsoft.com/office/drawing/2014/main" id="{1088337E-90AC-09F3-7F26-F8CA79B62817}"/>
              </a:ext>
            </a:extLst>
          </p:cNvPr>
          <p:cNvSpPr txBox="1"/>
          <p:nvPr/>
        </p:nvSpPr>
        <p:spPr>
          <a:xfrm>
            <a:off x="403125" y="445178"/>
            <a:ext cx="8337750" cy="516936"/>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dirty="0">
                <a:solidFill>
                  <a:srgbClr val="424242"/>
                </a:solidFill>
                <a:latin typeface="Maven Pro"/>
                <a:sym typeface="Maven Pro"/>
              </a:rPr>
              <a:t>What is </a:t>
            </a:r>
            <a:r>
              <a:rPr lang="en-US" sz="2799" b="1" dirty="0" err="1">
                <a:solidFill>
                  <a:srgbClr val="424242"/>
                </a:solidFill>
                <a:latin typeface="Maven Pro"/>
                <a:sym typeface="Maven Pro"/>
              </a:rPr>
              <a:t>Astrosage</a:t>
            </a:r>
            <a:endParaRPr dirty="0"/>
          </a:p>
        </p:txBody>
      </p:sp>
    </p:spTree>
    <p:extLst>
      <p:ext uri="{BB962C8B-B14F-4D97-AF65-F5344CB8AC3E}">
        <p14:creationId xmlns:p14="http://schemas.microsoft.com/office/powerpoint/2010/main" val="3096895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120" name="Google Shape;120;p4"/>
          <p:cNvSpPr txBox="1"/>
          <p:nvPr/>
        </p:nvSpPr>
        <p:spPr>
          <a:xfrm>
            <a:off x="928288" y="1647853"/>
            <a:ext cx="6240600" cy="3505447"/>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1" i="0" u="none" strike="noStrike" cap="none" dirty="0">
                <a:solidFill>
                  <a:srgbClr val="000000"/>
                </a:solidFill>
                <a:latin typeface="Maven Pro Medium"/>
                <a:ea typeface="Maven Pro Medium"/>
                <a:cs typeface="Maven Pro Medium"/>
                <a:sym typeface="Maven Pro Medium"/>
              </a:rPr>
              <a:t>Dataset:</a:t>
            </a:r>
            <a:endParaRPr b="1" dirty="0">
              <a:latin typeface="Maven Pro Medium"/>
              <a:ea typeface="Maven Pro Medium"/>
              <a:cs typeface="Maven Pro Medium"/>
              <a:sym typeface="Maven Pro Medium"/>
            </a:endParaRPr>
          </a:p>
          <a:p>
            <a:pPr marL="0" marR="0" lvl="0" indent="0" algn="l" rtl="0">
              <a:lnSpc>
                <a:spcPct val="93277"/>
              </a:lnSpc>
              <a:spcBef>
                <a:spcPts val="0"/>
              </a:spcBef>
              <a:spcAft>
                <a:spcPts val="0"/>
              </a:spcAft>
              <a:buNone/>
            </a:pPr>
            <a:endParaRPr sz="1800" b="1" i="0" u="none" strike="noStrike" cap="none" dirty="0">
              <a:solidFill>
                <a:srgbClr val="000000"/>
              </a:solidFill>
              <a:latin typeface="Maven Pro Medium"/>
              <a:ea typeface="Maven Pro Medium"/>
              <a:cs typeface="Maven Pro Medium"/>
              <a:sym typeface="Maven Pro Medium"/>
            </a:endParaRPr>
          </a:p>
          <a:p>
            <a:pPr marL="0" marR="0" lvl="0" indent="0" algn="l" rtl="0">
              <a:lnSpc>
                <a:spcPct val="138000"/>
              </a:lnSpc>
              <a:spcBef>
                <a:spcPts val="0"/>
              </a:spcBef>
              <a:spcAft>
                <a:spcPts val="0"/>
              </a:spcAft>
              <a:buNone/>
            </a:pPr>
            <a:r>
              <a:rPr lang="en-US" sz="1500" b="1" i="0" u="none" strike="noStrike" cap="none" dirty="0">
                <a:solidFill>
                  <a:srgbClr val="000000"/>
                </a:solidFill>
                <a:latin typeface="Maven Pro Medium"/>
                <a:ea typeface="Maven Pro Medium"/>
                <a:cs typeface="Maven Pro Medium"/>
                <a:sym typeface="Maven Pro Medium"/>
              </a:rPr>
              <a:t>Key Performance Indicators (KPIs)</a:t>
            </a:r>
            <a:endParaRPr b="1" dirty="0">
              <a:latin typeface="Maven Pro Medium"/>
              <a:ea typeface="Maven Pro Medium"/>
              <a:cs typeface="Maven Pro Medium"/>
              <a:sym typeface="Maven Pro Medium"/>
            </a:endParaRPr>
          </a:p>
          <a:p>
            <a:pPr marL="0" marR="0" lvl="0" indent="0" algn="l" rtl="0">
              <a:lnSpc>
                <a:spcPct val="111933"/>
              </a:lnSpc>
              <a:spcBef>
                <a:spcPts val="0"/>
              </a:spcBef>
              <a:spcAft>
                <a:spcPts val="0"/>
              </a:spcAft>
              <a:buNone/>
            </a:pPr>
            <a:endParaRPr sz="1500" b="1" i="0" u="none" strike="noStrike" cap="none" dirty="0">
              <a:solidFill>
                <a:srgbClr val="000000"/>
              </a:solidFill>
              <a:latin typeface="Maven Pro Medium"/>
              <a:ea typeface="Maven Pro Medium"/>
              <a:cs typeface="Maven Pro Medium"/>
              <a:sym typeface="Maven Pro Medium"/>
            </a:endParaRPr>
          </a:p>
          <a:p>
            <a:pPr marL="308610" marR="0" lvl="1" indent="-154304" algn="l" rtl="0">
              <a:lnSpc>
                <a:spcPct val="138027"/>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Total Sessions: 28,027</a:t>
            </a:r>
            <a:endParaRPr dirty="0">
              <a:latin typeface="Maven Pro Medium"/>
              <a:ea typeface="Maven Pro Medium"/>
              <a:cs typeface="Maven Pro Medium"/>
              <a:sym typeface="Maven Pro Medium"/>
            </a:endParaRPr>
          </a:p>
          <a:p>
            <a:pPr marL="308610" marR="0" lvl="1" indent="-154304" algn="l" rtl="0">
              <a:lnSpc>
                <a:spcPct val="138027"/>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Total Users: 10,344</a:t>
            </a:r>
            <a:endParaRPr dirty="0">
              <a:latin typeface="Maven Pro Medium"/>
              <a:ea typeface="Maven Pro Medium"/>
              <a:cs typeface="Maven Pro Medium"/>
              <a:sym typeface="Maven Pro Medium"/>
            </a:endParaRPr>
          </a:p>
          <a:p>
            <a:pPr marL="308610" marR="0" lvl="1" indent="-154304" algn="l" rtl="0">
              <a:lnSpc>
                <a:spcPct val="138027"/>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Total Revenue: 214,066</a:t>
            </a:r>
            <a:endParaRPr dirty="0">
              <a:latin typeface="Maven Pro Medium"/>
              <a:ea typeface="Maven Pro Medium"/>
              <a:cs typeface="Maven Pro Medium"/>
              <a:sym typeface="Maven Pro Medium"/>
            </a:endParaRPr>
          </a:p>
          <a:p>
            <a:pPr marL="308610" marR="0" lvl="1" indent="-154304" algn="l" rtl="0">
              <a:lnSpc>
                <a:spcPct val="138027"/>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Total Calls: 8511</a:t>
            </a:r>
            <a:endParaRPr dirty="0">
              <a:latin typeface="Maven Pro Medium"/>
              <a:ea typeface="Maven Pro Medium"/>
              <a:cs typeface="Maven Pro Medium"/>
              <a:sym typeface="Maven Pro Medium"/>
            </a:endParaRPr>
          </a:p>
          <a:p>
            <a:pPr marL="308610" marR="0" lvl="1" indent="-154304" algn="l" rtl="0">
              <a:lnSpc>
                <a:spcPct val="138027"/>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Total chats:19514</a:t>
            </a:r>
            <a:endParaRPr dirty="0">
              <a:latin typeface="Maven Pro Medium"/>
              <a:ea typeface="Maven Pro Medium"/>
              <a:cs typeface="Maven Pro Medium"/>
              <a:sym typeface="Maven Pro Medium"/>
            </a:endParaRPr>
          </a:p>
          <a:p>
            <a:pPr marL="308610" marR="0" lvl="1" indent="-154304" algn="l" rtl="0">
              <a:lnSpc>
                <a:spcPct val="138027"/>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Active Gurus: 131</a:t>
            </a:r>
            <a:endParaRPr dirty="0">
              <a:latin typeface="Maven Pro Medium"/>
              <a:ea typeface="Maven Pro Medium"/>
              <a:cs typeface="Maven Pro Medium"/>
              <a:sym typeface="Maven Pro Medium"/>
            </a:endParaRPr>
          </a:p>
          <a:p>
            <a:pPr marL="308610" marR="0" lvl="1" indent="-154305" algn="l" rtl="0">
              <a:lnSpc>
                <a:spcPct val="138027"/>
              </a:lnSpc>
              <a:spcBef>
                <a:spcPts val="0"/>
              </a:spcBef>
              <a:spcAft>
                <a:spcPts val="0"/>
              </a:spcAft>
              <a:buNone/>
            </a:pPr>
            <a:endParaRPr sz="1399" i="0" u="none" strike="noStrike" cap="none" dirty="0">
              <a:solidFill>
                <a:srgbClr val="000000"/>
              </a:solidFill>
              <a:latin typeface="Maven Pro Medium"/>
              <a:ea typeface="Maven Pro Medium"/>
              <a:cs typeface="Maven Pro Medium"/>
              <a:sym typeface="Maven Pro Medium"/>
            </a:endParaRPr>
          </a:p>
          <a:p>
            <a:pPr marL="308610" marR="0" lvl="1" indent="-154305" algn="l" rtl="0">
              <a:lnSpc>
                <a:spcPct val="120014"/>
              </a:lnSpc>
              <a:spcBef>
                <a:spcPts val="0"/>
              </a:spcBef>
              <a:spcAft>
                <a:spcPts val="0"/>
              </a:spcAft>
              <a:buNone/>
            </a:pPr>
            <a:endParaRPr sz="1399" b="1" i="0" u="none" strike="noStrike" cap="none" dirty="0">
              <a:solidFill>
                <a:srgbClr val="000000"/>
              </a:solidFill>
              <a:latin typeface="Maven Pro Medium"/>
              <a:ea typeface="Maven Pro Medium"/>
              <a:cs typeface="Maven Pro Medium"/>
              <a:sym typeface="Maven Pro Medium"/>
            </a:endParaRPr>
          </a:p>
        </p:txBody>
      </p:sp>
      <p:sp>
        <p:nvSpPr>
          <p:cNvPr id="122" name="Google Shape;122;p4"/>
          <p:cNvSpPr txBox="1"/>
          <p:nvPr/>
        </p:nvSpPr>
        <p:spPr>
          <a:xfrm>
            <a:off x="483811" y="394426"/>
            <a:ext cx="6847650" cy="936975"/>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dirty="0" err="1">
                <a:solidFill>
                  <a:srgbClr val="424242"/>
                </a:solidFill>
                <a:latin typeface="Maven Pro"/>
                <a:ea typeface="Maven Pro"/>
                <a:cs typeface="Maven Pro"/>
                <a:sym typeface="Maven Pro"/>
              </a:rPr>
              <a:t>Astrosage</a:t>
            </a:r>
            <a:r>
              <a:rPr lang="en-US" sz="2799" b="1" i="0" u="none" strike="noStrike" cap="none" dirty="0">
                <a:solidFill>
                  <a:srgbClr val="424242"/>
                </a:solidFill>
                <a:latin typeface="Maven Pro"/>
                <a:ea typeface="Maven Pro"/>
                <a:cs typeface="Maven Pro"/>
                <a:sym typeface="Maven Pro"/>
              </a:rPr>
              <a:t> Data overview</a:t>
            </a:r>
            <a:endParaRPr dirty="0"/>
          </a:p>
        </p:txBody>
      </p:sp>
      <p:pic>
        <p:nvPicPr>
          <p:cNvPr id="3" name="Picture 2">
            <a:extLst>
              <a:ext uri="{FF2B5EF4-FFF2-40B4-BE49-F238E27FC236}">
                <a16:creationId xmlns:a16="http://schemas.microsoft.com/office/drawing/2014/main" id="{E9A456B4-04B9-F3AA-E5FF-2E1F2394955D}"/>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320270" y="1251637"/>
            <a:ext cx="2540000" cy="25527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132" name="Google Shape;132;p5"/>
          <p:cNvSpPr txBox="1"/>
          <p:nvPr/>
        </p:nvSpPr>
        <p:spPr>
          <a:xfrm>
            <a:off x="506150" y="396228"/>
            <a:ext cx="6847650" cy="616275"/>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i="0" u="none" strike="noStrike" cap="none" dirty="0">
                <a:solidFill>
                  <a:srgbClr val="424242"/>
                </a:solidFill>
                <a:latin typeface="Maven Pro"/>
                <a:ea typeface="Maven Pro"/>
                <a:cs typeface="Maven Pro"/>
                <a:sym typeface="Maven Pro"/>
              </a:rPr>
              <a:t>Data Cleaning and Preprocessing</a:t>
            </a:r>
            <a:endParaRPr dirty="0"/>
          </a:p>
        </p:txBody>
      </p:sp>
      <p:sp>
        <p:nvSpPr>
          <p:cNvPr id="133" name="Google Shape;133;p5"/>
          <p:cNvSpPr txBox="1"/>
          <p:nvPr/>
        </p:nvSpPr>
        <p:spPr>
          <a:xfrm>
            <a:off x="896525" y="1760250"/>
            <a:ext cx="6983700" cy="3337500"/>
          </a:xfrm>
          <a:prstGeom prst="rect">
            <a:avLst/>
          </a:prstGeom>
          <a:noFill/>
          <a:ln>
            <a:noFill/>
          </a:ln>
        </p:spPr>
        <p:txBody>
          <a:bodyPr spcFirstLastPara="1" wrap="square" lIns="0" tIns="0" rIns="0" bIns="0" anchor="t" anchorCtr="0">
            <a:noAutofit/>
          </a:bodyPr>
          <a:lstStyle/>
          <a:p>
            <a:pPr marL="308610" marR="0" lvl="1" indent="-154304" algn="l" rtl="0">
              <a:lnSpc>
                <a:spcPct val="120014"/>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Created new columns by applying unique function on guru name ,</a:t>
            </a:r>
            <a:r>
              <a:rPr lang="en-US" sz="1399" i="0" u="none" strike="noStrike" cap="none" dirty="0" err="1">
                <a:solidFill>
                  <a:srgbClr val="000000"/>
                </a:solidFill>
                <a:latin typeface="Maven Pro Medium"/>
                <a:ea typeface="Maven Pro Medium"/>
                <a:cs typeface="Maven Pro Medium"/>
                <a:sym typeface="Maven Pro Medium"/>
              </a:rPr>
              <a:t>user_id,gid</a:t>
            </a:r>
            <a:r>
              <a:rPr lang="en-US" sz="1399" i="0" u="none" strike="noStrike" cap="none" dirty="0">
                <a:solidFill>
                  <a:srgbClr val="000000"/>
                </a:solidFill>
                <a:latin typeface="Maven Pro Medium"/>
                <a:ea typeface="Maven Pro Medium"/>
                <a:cs typeface="Maven Pro Medium"/>
                <a:sym typeface="Maven Pro Medium"/>
              </a:rPr>
              <a:t> to fetch total no of gurus ,Active Guru and total users</a:t>
            </a:r>
            <a:endParaRPr dirty="0">
              <a:latin typeface="Maven Pro Medium"/>
              <a:ea typeface="Maven Pro Medium"/>
              <a:cs typeface="Maven Pro Medium"/>
              <a:sym typeface="Maven Pro Medium"/>
            </a:endParaRPr>
          </a:p>
          <a:p>
            <a:pPr marL="308610" marR="0" lvl="1" indent="-154305" algn="l" rtl="0">
              <a:lnSpc>
                <a:spcPct val="120014"/>
              </a:lnSpc>
              <a:spcBef>
                <a:spcPts val="0"/>
              </a:spcBef>
              <a:spcAft>
                <a:spcPts val="0"/>
              </a:spcAft>
              <a:buNone/>
            </a:pPr>
            <a:endParaRPr sz="1399" i="0" u="none" strike="noStrike" cap="none" dirty="0">
              <a:solidFill>
                <a:srgbClr val="000000"/>
              </a:solidFill>
              <a:latin typeface="Maven Pro Medium"/>
              <a:ea typeface="Maven Pro Medium"/>
              <a:cs typeface="Maven Pro Medium"/>
              <a:sym typeface="Maven Pro Medium"/>
            </a:endParaRPr>
          </a:p>
          <a:p>
            <a:pPr marL="308610" marR="0" lvl="1" indent="-154304" algn="l" rtl="0">
              <a:lnSpc>
                <a:spcPct val="120014"/>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Applied Text to columns on date columns to filter dates and time separately</a:t>
            </a:r>
            <a:endParaRPr dirty="0">
              <a:latin typeface="Maven Pro Medium"/>
              <a:ea typeface="Maven Pro Medium"/>
              <a:cs typeface="Maven Pro Medium"/>
              <a:sym typeface="Maven Pro Medium"/>
            </a:endParaRPr>
          </a:p>
          <a:p>
            <a:pPr marL="308610" marR="0" lvl="1" indent="-154305" algn="l" rtl="0">
              <a:lnSpc>
                <a:spcPct val="120014"/>
              </a:lnSpc>
              <a:spcBef>
                <a:spcPts val="0"/>
              </a:spcBef>
              <a:spcAft>
                <a:spcPts val="0"/>
              </a:spcAft>
              <a:buNone/>
            </a:pPr>
            <a:endParaRPr sz="1399" i="0" u="none" strike="noStrike" cap="none" dirty="0">
              <a:solidFill>
                <a:srgbClr val="000000"/>
              </a:solidFill>
              <a:latin typeface="Maven Pro Medium"/>
              <a:ea typeface="Maven Pro Medium"/>
              <a:cs typeface="Maven Pro Medium"/>
              <a:sym typeface="Maven Pro Medium"/>
            </a:endParaRPr>
          </a:p>
          <a:p>
            <a:pPr marL="308610" marR="0" lvl="1" indent="-154304" algn="l" rtl="0">
              <a:lnSpc>
                <a:spcPct val="120014"/>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Created a new column named Rating Bucket by applying conditional function on Rating column to categorize rating into </a:t>
            </a:r>
            <a:r>
              <a:rPr lang="en-US" sz="1399" i="0" u="none" strike="noStrike" cap="none" dirty="0" err="1">
                <a:solidFill>
                  <a:srgbClr val="000000"/>
                </a:solidFill>
                <a:latin typeface="Maven Pro Medium"/>
                <a:ea typeface="Maven Pro Medium"/>
                <a:cs typeface="Maven Pro Medium"/>
                <a:sym typeface="Maven Pro Medium"/>
              </a:rPr>
              <a:t>High,good</a:t>
            </a:r>
            <a:r>
              <a:rPr lang="en-US" sz="1399" i="0" u="none" strike="noStrike" cap="none" dirty="0">
                <a:solidFill>
                  <a:srgbClr val="000000"/>
                </a:solidFill>
                <a:latin typeface="Maven Pro Medium"/>
                <a:ea typeface="Maven Pro Medium"/>
                <a:cs typeface="Maven Pro Medium"/>
                <a:sym typeface="Maven Pro Medium"/>
              </a:rPr>
              <a:t> or bad</a:t>
            </a:r>
            <a:endParaRPr dirty="0">
              <a:latin typeface="Maven Pro Medium"/>
              <a:ea typeface="Maven Pro Medium"/>
              <a:cs typeface="Maven Pro Medium"/>
              <a:sym typeface="Maven Pro Medium"/>
            </a:endParaRPr>
          </a:p>
          <a:p>
            <a:pPr marL="308610" marR="0" lvl="1" indent="-154305" algn="l" rtl="0">
              <a:lnSpc>
                <a:spcPct val="120014"/>
              </a:lnSpc>
              <a:spcBef>
                <a:spcPts val="0"/>
              </a:spcBef>
              <a:spcAft>
                <a:spcPts val="0"/>
              </a:spcAft>
              <a:buNone/>
            </a:pPr>
            <a:endParaRPr sz="1399" i="0" u="none" strike="noStrike" cap="none" dirty="0">
              <a:solidFill>
                <a:srgbClr val="000000"/>
              </a:solidFill>
              <a:latin typeface="Maven Pro Medium"/>
              <a:ea typeface="Maven Pro Medium"/>
              <a:cs typeface="Maven Pro Medium"/>
              <a:sym typeface="Maven Pro Medium"/>
            </a:endParaRPr>
          </a:p>
          <a:p>
            <a:pPr marL="308610" marR="0" lvl="1" indent="-154304" algn="l" rtl="0">
              <a:lnSpc>
                <a:spcPct val="138027"/>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Addressed missing values in guru name data field to enhance data integrity.</a:t>
            </a:r>
            <a:endParaRPr dirty="0">
              <a:latin typeface="Maven Pro Medium"/>
              <a:ea typeface="Maven Pro Medium"/>
              <a:cs typeface="Maven Pro Medium"/>
              <a:sym typeface="Maven Pro Medium"/>
            </a:endParaRPr>
          </a:p>
          <a:p>
            <a:pPr marL="308610" marR="0" lvl="1" indent="-154305" algn="l" rtl="0">
              <a:lnSpc>
                <a:spcPct val="138027"/>
              </a:lnSpc>
              <a:spcBef>
                <a:spcPts val="0"/>
              </a:spcBef>
              <a:spcAft>
                <a:spcPts val="0"/>
              </a:spcAft>
              <a:buNone/>
            </a:pPr>
            <a:endParaRPr sz="1399" i="0" u="none" strike="noStrike" cap="none" dirty="0">
              <a:solidFill>
                <a:srgbClr val="000000"/>
              </a:solidFill>
              <a:latin typeface="Maven Pro Medium"/>
              <a:ea typeface="Maven Pro Medium"/>
              <a:cs typeface="Maven Pro Medium"/>
              <a:sym typeface="Maven Pro Medium"/>
            </a:endParaRPr>
          </a:p>
          <a:p>
            <a:pPr marL="308610" marR="0" lvl="1" indent="-154304" algn="l" rtl="0">
              <a:lnSpc>
                <a:spcPct val="138027"/>
              </a:lnSpc>
              <a:spcBef>
                <a:spcPts val="0"/>
              </a:spcBef>
              <a:spcAft>
                <a:spcPts val="0"/>
              </a:spcAft>
              <a:buClr>
                <a:srgbClr val="000000"/>
              </a:buClr>
              <a:buSzPts val="1399"/>
              <a:buFont typeface="Maven Pro Medium"/>
              <a:buChar char="•"/>
            </a:pPr>
            <a:r>
              <a:rPr lang="en-US" sz="1399" i="0" u="none" strike="noStrike" cap="none" dirty="0">
                <a:solidFill>
                  <a:srgbClr val="000000"/>
                </a:solidFill>
                <a:latin typeface="Maven Pro Medium"/>
                <a:ea typeface="Maven Pro Medium"/>
                <a:cs typeface="Maven Pro Medium"/>
                <a:sym typeface="Maven Pro Medium"/>
              </a:rPr>
              <a:t>Utilized functions  like TRIM, CLEAN, and Remove Duplicates to ensure data accuracy.</a:t>
            </a:r>
            <a:endParaRPr dirty="0">
              <a:latin typeface="Maven Pro Medium"/>
              <a:ea typeface="Maven Pro Medium"/>
              <a:cs typeface="Maven Pro Medium"/>
              <a:sym typeface="Maven Pro Medium"/>
            </a:endParaRPr>
          </a:p>
          <a:p>
            <a:pPr marL="308610" marR="0" lvl="1" indent="-154305" algn="l" rtl="0">
              <a:lnSpc>
                <a:spcPct val="138027"/>
              </a:lnSpc>
              <a:spcBef>
                <a:spcPts val="0"/>
              </a:spcBef>
              <a:spcAft>
                <a:spcPts val="0"/>
              </a:spcAft>
              <a:buNone/>
            </a:pPr>
            <a:endParaRPr sz="1399" i="0" u="none" strike="noStrike" cap="none" dirty="0">
              <a:solidFill>
                <a:srgbClr val="000000"/>
              </a:solidFill>
              <a:latin typeface="Maven Pro Medium"/>
              <a:ea typeface="Maven Pro Medium"/>
              <a:cs typeface="Maven Pro Medium"/>
              <a:sym typeface="Maven Pro Medium"/>
            </a:endParaRPr>
          </a:p>
          <a:p>
            <a:pPr marL="308610" marR="0" lvl="1" indent="-154305" algn="l" rtl="0">
              <a:lnSpc>
                <a:spcPct val="120014"/>
              </a:lnSpc>
              <a:spcBef>
                <a:spcPts val="0"/>
              </a:spcBef>
              <a:spcAft>
                <a:spcPts val="0"/>
              </a:spcAft>
              <a:buNone/>
            </a:pPr>
            <a:r>
              <a:rPr lang="en-US" sz="1399" i="0" u="none" strike="noStrike" cap="none" dirty="0">
                <a:solidFill>
                  <a:srgbClr val="000000"/>
                </a:solidFill>
                <a:latin typeface="Maven Pro Medium"/>
                <a:ea typeface="Maven Pro Medium"/>
                <a:cs typeface="Maven Pro Medium"/>
                <a:sym typeface="Maven Pro Medium"/>
              </a:rPr>
              <a:t> </a:t>
            </a:r>
            <a:endParaRPr dirty="0">
              <a:latin typeface="Maven Pro Medium"/>
              <a:ea typeface="Maven Pro Medium"/>
              <a:cs typeface="Maven Pro Medium"/>
              <a:sym typeface="Maven Pro Medium"/>
            </a:endParaRPr>
          </a:p>
          <a:p>
            <a:pPr marL="286566" marR="0" lvl="1" indent="-143283" algn="l" rtl="0">
              <a:lnSpc>
                <a:spcPct val="120000"/>
              </a:lnSpc>
              <a:spcBef>
                <a:spcPts val="0"/>
              </a:spcBef>
              <a:spcAft>
                <a:spcPts val="0"/>
              </a:spcAft>
              <a:buNone/>
            </a:pPr>
            <a:r>
              <a:rPr lang="en-US" sz="1300" i="0" u="none" strike="noStrike" cap="none" dirty="0">
                <a:solidFill>
                  <a:srgbClr val="000000"/>
                </a:solidFill>
                <a:latin typeface="Maven Pro Medium"/>
                <a:ea typeface="Maven Pro Medium"/>
                <a:cs typeface="Maven Pro Medium"/>
                <a:sym typeface="Maven Pro Medium"/>
              </a:rPr>
              <a:t>	</a:t>
            </a:r>
            <a:endParaRPr dirty="0">
              <a:latin typeface="Maven Pro Medium"/>
              <a:ea typeface="Maven Pro Medium"/>
              <a:cs typeface="Maven Pro Medium"/>
              <a:sym typeface="Maven Pro Medium"/>
            </a:endParaRPr>
          </a:p>
          <a:p>
            <a:pPr marL="308610" marR="0" lvl="1" indent="-154305" algn="l" rtl="0">
              <a:lnSpc>
                <a:spcPct val="129153"/>
              </a:lnSpc>
              <a:spcBef>
                <a:spcPts val="0"/>
              </a:spcBef>
              <a:spcAft>
                <a:spcPts val="0"/>
              </a:spcAft>
              <a:buNone/>
            </a:pPr>
            <a:endParaRPr sz="1300" i="0" u="none" strike="noStrike" cap="none" dirty="0">
              <a:solidFill>
                <a:srgbClr val="000000"/>
              </a:solidFill>
              <a:latin typeface="Maven Pro Medium"/>
              <a:ea typeface="Maven Pro Medium"/>
              <a:cs typeface="Maven Pro Medium"/>
              <a:sym typeface="Maven Pro Medium"/>
            </a:endParaRPr>
          </a:p>
          <a:p>
            <a:pPr marL="308610" marR="0" lvl="1" indent="-154305" algn="l" rtl="0">
              <a:lnSpc>
                <a:spcPct val="129153"/>
              </a:lnSpc>
              <a:spcBef>
                <a:spcPts val="0"/>
              </a:spcBef>
              <a:spcAft>
                <a:spcPts val="0"/>
              </a:spcAft>
              <a:buNone/>
            </a:pPr>
            <a:endParaRPr sz="1300" i="0" u="none" strike="noStrike" cap="none" dirty="0">
              <a:solidFill>
                <a:srgbClr val="000000"/>
              </a:solidFill>
              <a:latin typeface="Maven Pro Medium"/>
              <a:ea typeface="Maven Pro Medium"/>
              <a:cs typeface="Maven Pro Medium"/>
              <a:sym typeface="Maven Pro Medium"/>
            </a:endParaRPr>
          </a:p>
          <a:p>
            <a:pPr marL="308610" marR="0" lvl="1" indent="-154305" algn="l" rtl="0">
              <a:lnSpc>
                <a:spcPct val="129153"/>
              </a:lnSpc>
              <a:spcBef>
                <a:spcPts val="0"/>
              </a:spcBef>
              <a:spcAft>
                <a:spcPts val="0"/>
              </a:spcAft>
              <a:buNone/>
            </a:pPr>
            <a:endParaRPr sz="1300" i="0" u="none" strike="noStrike" cap="none" dirty="0">
              <a:solidFill>
                <a:srgbClr val="000000"/>
              </a:solidFill>
              <a:latin typeface="Maven Pro Medium"/>
              <a:ea typeface="Maven Pro Medium"/>
              <a:cs typeface="Maven Pro Medium"/>
              <a:sym typeface="Maven Pr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145" name="Google Shape;145;p6"/>
          <p:cNvSpPr txBox="1"/>
          <p:nvPr/>
        </p:nvSpPr>
        <p:spPr>
          <a:xfrm>
            <a:off x="560063" y="370773"/>
            <a:ext cx="6080550" cy="5170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b="1" dirty="0">
                <a:solidFill>
                  <a:srgbClr val="424242"/>
                </a:solidFill>
                <a:latin typeface="Maven Pro Medium" panose="020B0604020202020204"/>
                <a:sym typeface="Nunito"/>
              </a:rPr>
              <a:t>Overview</a:t>
            </a:r>
            <a:r>
              <a:rPr lang="en-US" sz="2000" b="1" dirty="0">
                <a:solidFill>
                  <a:srgbClr val="424242"/>
                </a:solidFill>
                <a:latin typeface="Maven Pro Medium" panose="020B0604020202020204"/>
                <a:sym typeface="Nunito"/>
              </a:rPr>
              <a:t> </a:t>
            </a:r>
            <a:r>
              <a:rPr lang="en-US" sz="2800" b="1" dirty="0">
                <a:solidFill>
                  <a:srgbClr val="424242"/>
                </a:solidFill>
                <a:latin typeface="Maven Pro Medium" panose="020B0604020202020204"/>
                <a:sym typeface="Nunito"/>
              </a:rPr>
              <a:t>of call Analysis</a:t>
            </a:r>
            <a:endParaRPr sz="2800" dirty="0">
              <a:latin typeface="Maven Pro Medium" panose="020B0604020202020204"/>
            </a:endParaRPr>
          </a:p>
        </p:txBody>
      </p:sp>
      <p:sp>
        <p:nvSpPr>
          <p:cNvPr id="5" name="Google Shape;108;p3">
            <a:extLst>
              <a:ext uri="{FF2B5EF4-FFF2-40B4-BE49-F238E27FC236}">
                <a16:creationId xmlns:a16="http://schemas.microsoft.com/office/drawing/2014/main" id="{8E290755-52C1-8128-01CA-75979547CEC2}"/>
              </a:ext>
            </a:extLst>
          </p:cNvPr>
          <p:cNvSpPr txBox="1"/>
          <p:nvPr/>
        </p:nvSpPr>
        <p:spPr>
          <a:xfrm>
            <a:off x="1052962" y="2064126"/>
            <a:ext cx="7038075" cy="2908489"/>
          </a:xfrm>
          <a:prstGeom prst="rect">
            <a:avLst/>
          </a:prstGeom>
          <a:noFill/>
          <a:ln>
            <a:noFill/>
          </a:ln>
        </p:spPr>
        <p:txBody>
          <a:bodyPr spcFirstLastPara="1" wrap="square" lIns="0" tIns="0" rIns="0" bIns="0" anchor="t" anchorCtr="0">
            <a:spAutoFit/>
          </a:bodyPr>
          <a:lstStyle/>
          <a:p>
            <a:pPr marL="432435" lvl="1" indent="-285750">
              <a:lnSpc>
                <a:spcPct val="150000"/>
              </a:lnSpc>
              <a:buFont typeface="Arial" panose="020B0604020202020204" pitchFamily="34" charset="0"/>
              <a:buChar char="•"/>
            </a:pPr>
            <a:r>
              <a:rPr lang="en-US" i="0" u="none" strike="noStrike" cap="none" dirty="0">
                <a:solidFill>
                  <a:srgbClr val="000000"/>
                </a:solidFill>
                <a:latin typeface="Maven Pro Medium" panose="020B0604020202020204" charset="0"/>
                <a:ea typeface="Maven Pro Medium"/>
                <a:cs typeface="Maven Pro Medium"/>
                <a:sym typeface="Maven Pro Medium"/>
              </a:rPr>
              <a:t>Total no of users who made calls :  </a:t>
            </a:r>
            <a:r>
              <a:rPr lang="en-US" i="0" u="none" strike="noStrike" cap="none" dirty="0">
                <a:latin typeface="Maven Pro Medium" panose="020B0604020202020204" charset="0"/>
                <a:ea typeface="Maven Pro Medium"/>
                <a:cs typeface="Maven Pro Medium"/>
                <a:sym typeface="Maven Pro Medium"/>
              </a:rPr>
              <a:t>3628</a:t>
            </a:r>
            <a:endParaRPr lang="en-IN" i="0" u="none" strike="noStrike" cap="none" dirty="0">
              <a:latin typeface="Maven Pro Medium" panose="020B0604020202020204" charset="0"/>
              <a:ea typeface="Maven Pro Medium"/>
              <a:cs typeface="Maven Pro Medium"/>
              <a:sym typeface="Maven Pro Medium"/>
            </a:endParaRPr>
          </a:p>
          <a:p>
            <a:pPr marL="432435" marR="0" lvl="1" indent="-285750" algn="l" rtl="0">
              <a:lnSpc>
                <a:spcPct val="150000"/>
              </a:lnSpc>
              <a:spcBef>
                <a:spcPts val="0"/>
              </a:spcBef>
              <a:spcAft>
                <a:spcPts val="0"/>
              </a:spcAft>
              <a:buFont typeface="Arial" panose="020B0604020202020204" pitchFamily="34" charset="0"/>
              <a:buChar char="•"/>
            </a:pPr>
            <a:r>
              <a:rPr lang="en-IN" dirty="0">
                <a:latin typeface="Maven Pro Medium" panose="020B0604020202020204" charset="0"/>
                <a:ea typeface="Maven Pro Medium"/>
                <a:cs typeface="Maven Pro Medium"/>
                <a:sym typeface="Maven Pro Medium"/>
              </a:rPr>
              <a:t>One Time Callers :  2353 (These users only made one call)</a:t>
            </a:r>
          </a:p>
          <a:p>
            <a:pPr marL="432435" marR="0" lvl="1" indent="-285750" algn="l" rtl="0">
              <a:lnSpc>
                <a:spcPct val="150000"/>
              </a:lnSpc>
              <a:spcBef>
                <a:spcPts val="0"/>
              </a:spcBef>
              <a:spcAft>
                <a:spcPts val="0"/>
              </a:spcAft>
              <a:buFont typeface="Arial" panose="020B0604020202020204" pitchFamily="34" charset="0"/>
              <a:buChar char="•"/>
            </a:pPr>
            <a:r>
              <a:rPr lang="en-IN" i="0" u="none" strike="noStrike" cap="none" dirty="0">
                <a:solidFill>
                  <a:srgbClr val="000000"/>
                </a:solidFill>
                <a:latin typeface="Maven Pro Medium" panose="020B0604020202020204" charset="0"/>
                <a:ea typeface="Maven Pro Medium"/>
                <a:cs typeface="Maven Pro Medium"/>
                <a:sym typeface="Maven Pro Medium"/>
              </a:rPr>
              <a:t>Repeat Callers</a:t>
            </a:r>
            <a:r>
              <a:rPr lang="en-IN" dirty="0">
                <a:latin typeface="Maven Pro Medium" panose="020B0604020202020204" charset="0"/>
                <a:ea typeface="Maven Pro Medium"/>
                <a:cs typeface="Maven Pro Medium"/>
                <a:sym typeface="Maven Pro Medium"/>
              </a:rPr>
              <a:t> :  1275 </a:t>
            </a:r>
          </a:p>
          <a:p>
            <a:pPr marL="432435" marR="0" lvl="1" indent="-285750" algn="l" rtl="0">
              <a:lnSpc>
                <a:spcPct val="150000"/>
              </a:lnSpc>
              <a:spcBef>
                <a:spcPts val="0"/>
              </a:spcBef>
              <a:spcAft>
                <a:spcPts val="0"/>
              </a:spcAft>
              <a:buFont typeface="Arial" panose="020B0604020202020204" pitchFamily="34" charset="0"/>
              <a:buChar char="•"/>
            </a:pPr>
            <a:r>
              <a:rPr lang="en-IN" dirty="0">
                <a:latin typeface="Maven Pro Medium" panose="020B0604020202020204" charset="0"/>
                <a:ea typeface="Maven Pro Medium"/>
                <a:cs typeface="Maven Pro Medium"/>
                <a:sym typeface="Maven Pro Medium"/>
              </a:rPr>
              <a:t>Total </a:t>
            </a:r>
            <a:r>
              <a:rPr lang="en-US" dirty="0">
                <a:latin typeface="Maven Pro Medium" panose="020B0604020202020204" charset="0"/>
              </a:rPr>
              <a:t>Calls by Repeat Users: 6,012 calls</a:t>
            </a:r>
          </a:p>
          <a:p>
            <a:pPr marL="432435" marR="0" lvl="1" indent="-285750" algn="l" rtl="0">
              <a:lnSpc>
                <a:spcPct val="150000"/>
              </a:lnSpc>
              <a:spcBef>
                <a:spcPts val="0"/>
              </a:spcBef>
              <a:spcAft>
                <a:spcPts val="0"/>
              </a:spcAft>
              <a:buFont typeface="Arial" panose="020B0604020202020204" pitchFamily="34" charset="0"/>
              <a:buChar char="•"/>
            </a:pPr>
            <a:r>
              <a:rPr lang="en-US" dirty="0">
                <a:latin typeface="Maven Pro Medium" panose="020B0604020202020204" charset="0"/>
                <a:ea typeface="Maven Pro Medium"/>
                <a:cs typeface="Maven Pro Medium"/>
                <a:sym typeface="Maven Pro Medium"/>
              </a:rPr>
              <a:t>Percentage of repeat callers excluding initial calls : 56.6%</a:t>
            </a:r>
            <a:endParaRPr lang="en-IN" dirty="0">
              <a:latin typeface="Maven Pro Medium" panose="020B0604020202020204" charset="0"/>
              <a:ea typeface="Maven Pro Medium"/>
              <a:cs typeface="Maven Pro Medium"/>
              <a:sym typeface="Maven Pro Medium"/>
            </a:endParaRPr>
          </a:p>
          <a:p>
            <a:pPr marL="146685" lvl="3">
              <a:lnSpc>
                <a:spcPct val="150000"/>
              </a:lnSpc>
            </a:pPr>
            <a:endParaRPr lang="en-IN" dirty="0">
              <a:latin typeface="Maven Pro"/>
              <a:ea typeface="Maven Pro Medium"/>
              <a:cs typeface="Maven Pro Medium"/>
              <a:sym typeface="Maven Pro Medium"/>
            </a:endParaRPr>
          </a:p>
          <a:p>
            <a:pPr marL="432435" marR="0" lvl="1" indent="-285750" algn="l" rtl="0">
              <a:lnSpc>
                <a:spcPct val="150000"/>
              </a:lnSpc>
              <a:spcBef>
                <a:spcPts val="0"/>
              </a:spcBef>
              <a:spcAft>
                <a:spcPts val="0"/>
              </a:spcAft>
              <a:buFont typeface="Arial" panose="020B0604020202020204" pitchFamily="34" charset="0"/>
              <a:buChar char="•"/>
            </a:pPr>
            <a:endParaRPr lang="en-IN" dirty="0">
              <a:latin typeface="Maven Pro"/>
              <a:ea typeface="Maven Pro Medium"/>
              <a:cs typeface="Maven Pro Medium"/>
              <a:sym typeface="Maven Pro Medium"/>
            </a:endParaRPr>
          </a:p>
          <a:p>
            <a:pPr marL="432435" marR="0" lvl="1" indent="-285750" algn="l" rtl="0">
              <a:lnSpc>
                <a:spcPct val="150000"/>
              </a:lnSpc>
              <a:spcBef>
                <a:spcPts val="0"/>
              </a:spcBef>
              <a:spcAft>
                <a:spcPts val="0"/>
              </a:spcAft>
              <a:buFont typeface="Arial" panose="020B0604020202020204" pitchFamily="34" charset="0"/>
              <a:buChar char="•"/>
            </a:pPr>
            <a:endParaRPr lang="en-IN" dirty="0">
              <a:latin typeface="Maven Pro"/>
              <a:ea typeface="Maven Pro Medium"/>
              <a:cs typeface="Maven Pro Medium"/>
              <a:sym typeface="Maven Pro Medium"/>
            </a:endParaRPr>
          </a:p>
          <a:p>
            <a:pPr marL="146685" marR="0" lvl="1" algn="l" rtl="0">
              <a:lnSpc>
                <a:spcPct val="150000"/>
              </a:lnSpc>
              <a:spcBef>
                <a:spcPts val="0"/>
              </a:spcBef>
              <a:spcAft>
                <a:spcPts val="0"/>
              </a:spcAft>
            </a:pPr>
            <a:r>
              <a:rPr lang="en-IN" i="0" u="none" strike="noStrike" cap="none" dirty="0">
                <a:solidFill>
                  <a:srgbClr val="000000"/>
                </a:solidFill>
                <a:latin typeface="Maven Pro"/>
                <a:ea typeface="Maven Pro Medium"/>
                <a:cs typeface="Maven Pro Medium"/>
                <a:sym typeface="Maven Pro Medium"/>
              </a:rPr>
              <a:t> </a:t>
            </a:r>
            <a:endParaRPr i="0" u="none" strike="noStrike" cap="none" dirty="0">
              <a:solidFill>
                <a:srgbClr val="000000"/>
              </a:solidFill>
              <a:latin typeface="Maven Pro"/>
              <a:ea typeface="Maven Pro Medium"/>
              <a:cs typeface="Maven Pro Medium"/>
              <a:sym typeface="Maven Pr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a:extLst>
            <a:ext uri="{FF2B5EF4-FFF2-40B4-BE49-F238E27FC236}">
              <a16:creationId xmlns:a16="http://schemas.microsoft.com/office/drawing/2014/main" id="{6C84B70A-1A27-7252-C02C-1F91420B8511}"/>
            </a:ext>
          </a:extLst>
        </p:cNvPr>
        <p:cNvGrpSpPr/>
        <p:nvPr/>
      </p:nvGrpSpPr>
      <p:grpSpPr>
        <a:xfrm>
          <a:off x="0" y="0"/>
          <a:ext cx="0" cy="0"/>
          <a:chOff x="0" y="0"/>
          <a:chExt cx="0" cy="0"/>
        </a:xfrm>
      </p:grpSpPr>
      <p:sp>
        <p:nvSpPr>
          <p:cNvPr id="142" name="Google Shape;142;p6">
            <a:extLst>
              <a:ext uri="{FF2B5EF4-FFF2-40B4-BE49-F238E27FC236}">
                <a16:creationId xmlns:a16="http://schemas.microsoft.com/office/drawing/2014/main" id="{4DBFAA21-6F0B-2EEA-0664-6A74115A9EAD}"/>
              </a:ext>
            </a:extLst>
          </p:cNvPr>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145" name="Google Shape;145;p6">
            <a:extLst>
              <a:ext uri="{FF2B5EF4-FFF2-40B4-BE49-F238E27FC236}">
                <a16:creationId xmlns:a16="http://schemas.microsoft.com/office/drawing/2014/main" id="{BB898BF8-2DDD-D8F5-DCC7-6775B89FDCD1}"/>
              </a:ext>
            </a:extLst>
          </p:cNvPr>
          <p:cNvSpPr txBox="1"/>
          <p:nvPr/>
        </p:nvSpPr>
        <p:spPr>
          <a:xfrm>
            <a:off x="477685" y="332646"/>
            <a:ext cx="6080550" cy="5170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b="1" i="0" u="none" strike="noStrike" cap="none" dirty="0">
                <a:solidFill>
                  <a:srgbClr val="424242"/>
                </a:solidFill>
                <a:latin typeface="Nunito"/>
                <a:ea typeface="Nunito"/>
                <a:cs typeface="Nunito"/>
                <a:sym typeface="Nunito"/>
              </a:rPr>
              <a:t>Daily Call </a:t>
            </a:r>
            <a:r>
              <a:rPr lang="en-US" sz="2800" b="1" dirty="0">
                <a:solidFill>
                  <a:srgbClr val="424242"/>
                </a:solidFill>
                <a:latin typeface="Nunito"/>
                <a:ea typeface="Nunito"/>
                <a:cs typeface="Nunito"/>
                <a:sym typeface="Nunito"/>
              </a:rPr>
              <a:t>Volume</a:t>
            </a:r>
            <a:endParaRPr sz="2800" dirty="0"/>
          </a:p>
        </p:txBody>
      </p:sp>
      <p:sp>
        <p:nvSpPr>
          <p:cNvPr id="3" name="TextBox 2">
            <a:extLst>
              <a:ext uri="{FF2B5EF4-FFF2-40B4-BE49-F238E27FC236}">
                <a16:creationId xmlns:a16="http://schemas.microsoft.com/office/drawing/2014/main" id="{0A9FE63B-80D1-CC53-F46D-949C89849A96}"/>
              </a:ext>
            </a:extLst>
          </p:cNvPr>
          <p:cNvSpPr txBox="1"/>
          <p:nvPr/>
        </p:nvSpPr>
        <p:spPr>
          <a:xfrm>
            <a:off x="395821" y="1054442"/>
            <a:ext cx="3319444" cy="3416320"/>
          </a:xfrm>
          <a:prstGeom prst="rect">
            <a:avLst/>
          </a:prstGeom>
          <a:noFill/>
        </p:spPr>
        <p:txBody>
          <a:bodyPr wrap="square" rtlCol="0">
            <a:spAutoFit/>
          </a:bodyPr>
          <a:lstStyle/>
          <a:p>
            <a:r>
              <a:rPr lang="en-IN" sz="1600" b="1" dirty="0">
                <a:latin typeface="Maven Pro Medium" panose="020B0604020202020204"/>
              </a:rPr>
              <a:t>Key Insights :</a:t>
            </a:r>
          </a:p>
          <a:p>
            <a:endParaRPr lang="en-IN" b="1" dirty="0">
              <a:latin typeface="Maven Pro Medium" panose="020B0604020202020204"/>
            </a:endParaRPr>
          </a:p>
          <a:p>
            <a:pPr marL="285750" indent="-285750">
              <a:buFont typeface="Arial" panose="020B0604020202020204" pitchFamily="34" charset="0"/>
              <a:buChar char="•"/>
            </a:pPr>
            <a:r>
              <a:rPr lang="en-IN" b="1" dirty="0">
                <a:latin typeface="Maven Pro Medium" panose="020B0604020202020204"/>
              </a:rPr>
              <a:t>1.91</a:t>
            </a:r>
            <a:r>
              <a:rPr lang="en-IN" dirty="0">
                <a:latin typeface="Maven Pro Medium" panose="020B0604020202020204"/>
              </a:rPr>
              <a:t> calls are handled per agent per day</a:t>
            </a:r>
          </a:p>
          <a:p>
            <a:pPr marL="285750" indent="-285750">
              <a:buFont typeface="Arial" panose="020B0604020202020204" pitchFamily="34" charset="0"/>
              <a:buChar char="•"/>
            </a:pPr>
            <a:r>
              <a:rPr lang="en-IN" dirty="0">
                <a:latin typeface="Maven Pro Medium" panose="020B0604020202020204"/>
              </a:rPr>
              <a:t>Decreasing call volume is noticed day by day</a:t>
            </a:r>
          </a:p>
          <a:p>
            <a:pPr marL="285750" indent="-285750">
              <a:buFont typeface="Arial" panose="020B0604020202020204" pitchFamily="34" charset="0"/>
              <a:buChar char="•"/>
            </a:pPr>
            <a:endParaRPr lang="en-IN" dirty="0">
              <a:latin typeface="Maven Pro Medium" panose="020B0604020202020204"/>
            </a:endParaRPr>
          </a:p>
          <a:p>
            <a:pPr marL="285750" indent="-285750">
              <a:buFont typeface="Arial" panose="020B0604020202020204" pitchFamily="34" charset="0"/>
              <a:buChar char="•"/>
            </a:pPr>
            <a:endParaRPr lang="en-IN" dirty="0">
              <a:latin typeface="Maven Pro Medium" panose="020B0604020202020204"/>
            </a:endParaRPr>
          </a:p>
          <a:p>
            <a:r>
              <a:rPr lang="en-IN" sz="1600" b="1" dirty="0" err="1">
                <a:latin typeface="Maven Pro Medium" panose="020B0604020202020204"/>
              </a:rPr>
              <a:t>Recommedations</a:t>
            </a:r>
            <a:r>
              <a:rPr lang="en-IN" sz="1600" b="1" dirty="0">
                <a:latin typeface="Maven Pro Medium" panose="020B0604020202020204"/>
              </a:rPr>
              <a:t> :</a:t>
            </a:r>
          </a:p>
          <a:p>
            <a:pPr marL="285750" indent="-285750">
              <a:buFont typeface="Arial" panose="020B0604020202020204" pitchFamily="34" charset="0"/>
              <a:buChar char="•"/>
            </a:pPr>
            <a:endParaRPr lang="en-IN" b="1" dirty="0">
              <a:latin typeface="Maven Pro Medium" panose="020B0604020202020204"/>
            </a:endParaRPr>
          </a:p>
          <a:p>
            <a:pPr marL="285750" indent="-285750">
              <a:buFont typeface="Arial" panose="020B0604020202020204" pitchFamily="34" charset="0"/>
              <a:buChar char="•"/>
            </a:pPr>
            <a:r>
              <a:rPr lang="en-US" i="0" u="none" strike="noStrike" cap="none" dirty="0">
                <a:solidFill>
                  <a:srgbClr val="000000"/>
                </a:solidFill>
                <a:latin typeface="Maven Pro Medium" panose="020B0604020202020204"/>
                <a:ea typeface="Maven Pro Medium" panose="020B0604020202020204"/>
                <a:cs typeface="Maven Pro Medium" panose="020B0604020202020204"/>
                <a:sym typeface="Maven Pro Medium"/>
              </a:rPr>
              <a:t>Need to improve by adding some offers or providing some complimentary calls to gain customer satisfaction</a:t>
            </a:r>
            <a:endParaRPr lang="en-US" dirty="0">
              <a:latin typeface="Maven Pro Medium" panose="020B0604020202020204"/>
              <a:ea typeface="Maven Pro Medium" panose="020B0604020202020204"/>
              <a:cs typeface="Maven Pro Medium" panose="020B0604020202020204"/>
              <a:sym typeface="Maven Pro Medium"/>
            </a:endParaRPr>
          </a:p>
          <a:p>
            <a:endParaRPr lang="en-IN" sz="1600" b="1" dirty="0">
              <a:latin typeface="Maven Pro Medium" panose="020B0604020202020204"/>
            </a:endParaRPr>
          </a:p>
        </p:txBody>
      </p:sp>
      <p:graphicFrame>
        <p:nvGraphicFramePr>
          <p:cNvPr id="4" name="Chart 3">
            <a:extLst>
              <a:ext uri="{FF2B5EF4-FFF2-40B4-BE49-F238E27FC236}">
                <a16:creationId xmlns:a16="http://schemas.microsoft.com/office/drawing/2014/main" id="{481E3946-92D2-48C7-8B93-EDEDA150BB30}"/>
              </a:ext>
            </a:extLst>
          </p:cNvPr>
          <p:cNvGraphicFramePr>
            <a:graphicFrameLocks/>
          </p:cNvGraphicFramePr>
          <p:nvPr>
            <p:extLst>
              <p:ext uri="{D42A27DB-BD31-4B8C-83A1-F6EECF244321}">
                <p14:modId xmlns:p14="http://schemas.microsoft.com/office/powerpoint/2010/main" val="750021776"/>
              </p:ext>
            </p:extLst>
          </p:nvPr>
        </p:nvGraphicFramePr>
        <p:xfrm>
          <a:off x="3715265" y="527222"/>
          <a:ext cx="4951049" cy="466261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5334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a:extLst>
            <a:ext uri="{FF2B5EF4-FFF2-40B4-BE49-F238E27FC236}">
              <a16:creationId xmlns:a16="http://schemas.microsoft.com/office/drawing/2014/main" id="{5164BBB6-66EF-281C-DC63-FC4A66B981E1}"/>
            </a:ext>
          </a:extLst>
        </p:cNvPr>
        <p:cNvGrpSpPr/>
        <p:nvPr/>
      </p:nvGrpSpPr>
      <p:grpSpPr>
        <a:xfrm>
          <a:off x="0" y="0"/>
          <a:ext cx="0" cy="0"/>
          <a:chOff x="0" y="0"/>
          <a:chExt cx="0" cy="0"/>
        </a:xfrm>
      </p:grpSpPr>
      <p:sp>
        <p:nvSpPr>
          <p:cNvPr id="154" name="Google Shape;154;p7">
            <a:extLst>
              <a:ext uri="{FF2B5EF4-FFF2-40B4-BE49-F238E27FC236}">
                <a16:creationId xmlns:a16="http://schemas.microsoft.com/office/drawing/2014/main" id="{13B5A48C-71B3-BF6B-7FFF-F56692D5518C}"/>
              </a:ext>
            </a:extLst>
          </p:cNvPr>
          <p:cNvSpPr/>
          <p:nvPr/>
        </p:nvSpPr>
        <p:spPr>
          <a:xfrm>
            <a:off x="625966" y="332646"/>
            <a:ext cx="999312" cy="1110384"/>
          </a:xfrm>
          <a:custGeom>
            <a:avLst/>
            <a:gdLst/>
            <a:ahLst/>
            <a:cxnLst/>
            <a:rect l="l" t="t" r="r" b="b"/>
            <a:pathLst>
              <a:path w="999312" h="1110384" extrusionOk="0">
                <a:moveTo>
                  <a:pt x="0" y="0"/>
                </a:moveTo>
                <a:lnTo>
                  <a:pt x="999312" y="0"/>
                </a:lnTo>
                <a:lnTo>
                  <a:pt x="999312" y="1110384"/>
                </a:lnTo>
                <a:lnTo>
                  <a:pt x="0" y="1110384"/>
                </a:lnTo>
                <a:lnTo>
                  <a:pt x="0" y="0"/>
                </a:lnTo>
                <a:close/>
              </a:path>
            </a:pathLst>
          </a:custGeom>
          <a:blipFill rotWithShape="1">
            <a:blip r:embed="rId3">
              <a:alphaModFix/>
            </a:blip>
            <a:stretch>
              <a:fillRect/>
            </a:stretch>
          </a:blipFill>
          <a:ln>
            <a:noFill/>
          </a:ln>
        </p:spPr>
      </p:sp>
      <p:sp>
        <p:nvSpPr>
          <p:cNvPr id="3" name="Google Shape;165;p8">
            <a:extLst>
              <a:ext uri="{FF2B5EF4-FFF2-40B4-BE49-F238E27FC236}">
                <a16:creationId xmlns:a16="http://schemas.microsoft.com/office/drawing/2014/main" id="{E9FFDB40-6C86-BF84-DB2F-F5DF56726707}"/>
              </a:ext>
            </a:extLst>
          </p:cNvPr>
          <p:cNvSpPr txBox="1"/>
          <p:nvPr/>
        </p:nvSpPr>
        <p:spPr>
          <a:xfrm>
            <a:off x="462397" y="400591"/>
            <a:ext cx="6847650" cy="516936"/>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799" b="1" dirty="0">
                <a:solidFill>
                  <a:srgbClr val="424242"/>
                </a:solidFill>
                <a:latin typeface="Maven Pro"/>
                <a:sym typeface="Maven Pro"/>
              </a:rPr>
              <a:t>Hourly call volume</a:t>
            </a:r>
            <a:endParaRPr dirty="0"/>
          </a:p>
        </p:txBody>
      </p:sp>
      <p:sp>
        <p:nvSpPr>
          <p:cNvPr id="4" name="TextBox 3">
            <a:extLst>
              <a:ext uri="{FF2B5EF4-FFF2-40B4-BE49-F238E27FC236}">
                <a16:creationId xmlns:a16="http://schemas.microsoft.com/office/drawing/2014/main" id="{9AE98923-02E9-08F7-5ECC-A813D6A3F8D4}"/>
              </a:ext>
            </a:extLst>
          </p:cNvPr>
          <p:cNvSpPr txBox="1"/>
          <p:nvPr/>
        </p:nvSpPr>
        <p:spPr>
          <a:xfrm>
            <a:off x="544774" y="1001551"/>
            <a:ext cx="3483528" cy="3270420"/>
          </a:xfrm>
          <a:prstGeom prst="rect">
            <a:avLst/>
          </a:prstGeom>
          <a:noFill/>
        </p:spPr>
        <p:txBody>
          <a:bodyPr wrap="square">
            <a:noAutofit/>
          </a:bodyPr>
          <a:lstStyle/>
          <a:p>
            <a:pPr marL="0" marR="0" lvl="0" indent="0" algn="l" rtl="0">
              <a:lnSpc>
                <a:spcPct val="120000"/>
              </a:lnSpc>
              <a:spcBef>
                <a:spcPts val="0"/>
              </a:spcBef>
              <a:spcAft>
                <a:spcPts val="0"/>
              </a:spcAft>
              <a:buNone/>
            </a:pPr>
            <a:r>
              <a:rPr lang="en-US" sz="1600" b="1" i="0" u="none" strike="noStrike" cap="none" dirty="0">
                <a:solidFill>
                  <a:schemeClr val="dk1"/>
                </a:solidFill>
                <a:latin typeface="Maven Pro Medium" panose="020B0604020202020204" charset="0"/>
                <a:ea typeface="Maven Pro"/>
                <a:cs typeface="Maven Pro"/>
                <a:sym typeface="Maven Pro"/>
              </a:rPr>
              <a:t>Key</a:t>
            </a:r>
            <a:r>
              <a:rPr lang="en-US" sz="1600" b="1" i="0" u="none" strike="noStrike" cap="none" dirty="0">
                <a:solidFill>
                  <a:schemeClr val="dk1"/>
                </a:solidFill>
                <a:latin typeface="Maven Pro"/>
                <a:ea typeface="Maven Pro"/>
                <a:cs typeface="Maven Pro"/>
                <a:sym typeface="Maven Pro"/>
              </a:rPr>
              <a:t> Insights :</a:t>
            </a:r>
          </a:p>
          <a:p>
            <a:pPr marL="0" marR="0" lvl="0" indent="0" algn="l" rtl="0">
              <a:lnSpc>
                <a:spcPct val="120000"/>
              </a:lnSpc>
              <a:spcBef>
                <a:spcPts val="0"/>
              </a:spcBef>
              <a:spcAft>
                <a:spcPts val="0"/>
              </a:spcAft>
              <a:buNone/>
            </a:pPr>
            <a:endParaRPr lang="en-US" dirty="0">
              <a:solidFill>
                <a:schemeClr val="dk1"/>
              </a:solidFill>
            </a:endParaRPr>
          </a:p>
          <a:p>
            <a:pPr marL="342900" marR="0" lvl="0" indent="-342900" algn="l" rtl="0">
              <a:lnSpc>
                <a:spcPct val="104937"/>
              </a:lnSpc>
              <a:spcBef>
                <a:spcPts val="0"/>
              </a:spcBef>
              <a:spcAft>
                <a:spcPts val="0"/>
              </a:spcAft>
              <a:buFont typeface="Arial" panose="020B0604020202020204" pitchFamily="34" charset="0"/>
              <a:buChar char="•"/>
            </a:pPr>
            <a:r>
              <a:rPr lang="en-US" dirty="0">
                <a:solidFill>
                  <a:schemeClr val="tx1">
                    <a:lumMod val="75000"/>
                    <a:lumOff val="25000"/>
                  </a:schemeClr>
                </a:solidFill>
                <a:latin typeface="Maven Pro Medium" panose="020B0604020202020204" charset="0"/>
              </a:rPr>
              <a:t>The call volume peaks between 6 AM and 11 AM, with the highest number of calls at 660 during 8 AM.</a:t>
            </a:r>
          </a:p>
          <a:p>
            <a:pPr marL="342900" marR="0" lvl="0" indent="-342900" algn="l" rtl="0">
              <a:lnSpc>
                <a:spcPct val="104937"/>
              </a:lnSpc>
              <a:spcBef>
                <a:spcPts val="0"/>
              </a:spcBef>
              <a:spcAft>
                <a:spcPts val="0"/>
              </a:spcAft>
              <a:buFont typeface="Arial" panose="020B0604020202020204" pitchFamily="34" charset="0"/>
              <a:buChar char="•"/>
            </a:pPr>
            <a:endParaRPr lang="en-US" dirty="0">
              <a:solidFill>
                <a:schemeClr val="tx1">
                  <a:lumMod val="75000"/>
                  <a:lumOff val="25000"/>
                </a:schemeClr>
              </a:solidFill>
              <a:latin typeface="Maven Pro Medium" panose="020B0604020202020204" charset="0"/>
            </a:endParaRPr>
          </a:p>
          <a:p>
            <a:pPr marL="342900" marR="0" lvl="0" indent="-342900" algn="l" rtl="0">
              <a:lnSpc>
                <a:spcPct val="104937"/>
              </a:lnSpc>
              <a:spcBef>
                <a:spcPts val="0"/>
              </a:spcBef>
              <a:spcAft>
                <a:spcPts val="0"/>
              </a:spcAft>
              <a:buFont typeface="Arial" panose="020B0604020202020204" pitchFamily="34" charset="0"/>
              <a:buChar char="•"/>
            </a:pPr>
            <a:endParaRPr lang="en-US" dirty="0">
              <a:solidFill>
                <a:schemeClr val="tx1">
                  <a:lumMod val="75000"/>
                  <a:lumOff val="25000"/>
                </a:schemeClr>
              </a:solidFill>
              <a:latin typeface="Maven Pro Medium" panose="020B0604020202020204" charset="0"/>
            </a:endParaRPr>
          </a:p>
          <a:p>
            <a:pPr marL="342900" marR="0" lvl="0" indent="-342900" algn="l" rtl="0">
              <a:lnSpc>
                <a:spcPct val="104937"/>
              </a:lnSpc>
              <a:spcBef>
                <a:spcPts val="0"/>
              </a:spcBef>
              <a:spcAft>
                <a:spcPts val="0"/>
              </a:spcAft>
              <a:buFont typeface="Arial" panose="020B0604020202020204" pitchFamily="34" charset="0"/>
              <a:buChar char="•"/>
            </a:pPr>
            <a:r>
              <a:rPr lang="en-US" dirty="0">
                <a:solidFill>
                  <a:schemeClr val="tx1">
                    <a:lumMod val="75000"/>
                    <a:lumOff val="25000"/>
                  </a:schemeClr>
                </a:solidFill>
                <a:latin typeface="Maven Pro Medium" panose="020B0604020202020204" charset="0"/>
              </a:rPr>
              <a:t>Allocate more agents during peak hours, especially from 7 AM to 11 AM, to ensure adequate support and reduce wait times.</a:t>
            </a:r>
            <a:endParaRPr lang="en-US" b="1" i="0" u="none" strike="noStrike" cap="none" dirty="0">
              <a:solidFill>
                <a:schemeClr val="tx1">
                  <a:lumMod val="75000"/>
                  <a:lumOff val="25000"/>
                </a:schemeClr>
              </a:solidFill>
              <a:latin typeface="Maven Pro Medium" panose="020B0604020202020204" charset="0"/>
              <a:ea typeface="Maven Pro"/>
              <a:cs typeface="Maven Pro"/>
              <a:sym typeface="Maven Pro"/>
            </a:endParaRPr>
          </a:p>
          <a:p>
            <a:pPr marR="0" lvl="0" algn="l" rtl="0">
              <a:lnSpc>
                <a:spcPct val="104937"/>
              </a:lnSpc>
              <a:spcBef>
                <a:spcPts val="0"/>
              </a:spcBef>
              <a:spcAft>
                <a:spcPts val="0"/>
              </a:spcAft>
            </a:pPr>
            <a:endParaRPr lang="en-US" b="1" i="0" u="none" strike="noStrike" cap="none" dirty="0">
              <a:solidFill>
                <a:srgbClr val="424242"/>
              </a:solidFill>
              <a:latin typeface="Maven Pro Medium" panose="020B0604020202020204" charset="0"/>
              <a:ea typeface="Maven Pro"/>
              <a:cs typeface="Maven Pro"/>
              <a:sym typeface="Maven Pro"/>
            </a:endParaRPr>
          </a:p>
        </p:txBody>
      </p:sp>
      <p:graphicFrame>
        <p:nvGraphicFramePr>
          <p:cNvPr id="5" name="Chart 4">
            <a:extLst>
              <a:ext uri="{FF2B5EF4-FFF2-40B4-BE49-F238E27FC236}">
                <a16:creationId xmlns:a16="http://schemas.microsoft.com/office/drawing/2014/main" id="{8D9B24C5-D70F-4910-9ED3-5357C79274ED}"/>
              </a:ext>
            </a:extLst>
          </p:cNvPr>
          <p:cNvGraphicFramePr>
            <a:graphicFrameLocks/>
          </p:cNvGraphicFramePr>
          <p:nvPr>
            <p:extLst>
              <p:ext uri="{D42A27DB-BD31-4B8C-83A1-F6EECF244321}">
                <p14:modId xmlns:p14="http://schemas.microsoft.com/office/powerpoint/2010/main" val="4167039896"/>
              </p:ext>
            </p:extLst>
          </p:nvPr>
        </p:nvGraphicFramePr>
        <p:xfrm>
          <a:off x="4028302" y="400591"/>
          <a:ext cx="4684718" cy="47974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37014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4900</TotalTime>
  <Words>1717</Words>
  <Application>Microsoft Office PowerPoint</Application>
  <PresentationFormat>On-screen Show (16:10)</PresentationFormat>
  <Paragraphs>217</Paragraphs>
  <Slides>28</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Maven Pro Medium</vt:lpstr>
      <vt:lpstr>Arial</vt:lpstr>
      <vt:lpstr>Microsoft JhengHei</vt:lpstr>
      <vt:lpstr>Nunito</vt:lpstr>
      <vt:lpstr>Maven Pro</vt:lpstr>
      <vt:lpstr>Calibri</vt:lpstr>
      <vt:lpstr>Corbel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Kadam</dc:creator>
  <cp:lastModifiedBy>ashutosh kadam</cp:lastModifiedBy>
  <cp:revision>84</cp:revision>
  <dcterms:created xsi:type="dcterms:W3CDTF">2006-08-16T00:00:00Z</dcterms:created>
  <dcterms:modified xsi:type="dcterms:W3CDTF">2025-04-17T12:42:04Z</dcterms:modified>
</cp:coreProperties>
</file>