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1" r:id="rId16"/>
    <p:sldId id="269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102240" y="2386744"/>
            <a:ext cx="693952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1396" y="4352544"/>
            <a:ext cx="5101209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1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19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985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472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9834" y="937260"/>
            <a:ext cx="1053966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606046" y="937260"/>
            <a:ext cx="4716174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99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609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106424" y="2386744"/>
            <a:ext cx="6940296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5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21396" y="4352465"/>
            <a:ext cx="5101209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1900">
                <a:solidFill>
                  <a:schemeClr val="tx1"/>
                </a:solidFill>
              </a:defRPr>
            </a:lvl1pPr>
            <a:lvl2pPr marL="45720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1439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2239" y="2638044"/>
            <a:ext cx="3288023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3737" y="2638044"/>
            <a:ext cx="3290516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34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2239" y="2313434"/>
            <a:ext cx="3288024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2239" y="3143250"/>
            <a:ext cx="3288024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737" y="3143250"/>
            <a:ext cx="3290516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753737" y="2313434"/>
            <a:ext cx="3290516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4652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726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5760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703" y="2243829"/>
            <a:ext cx="3290594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52060" y="804672"/>
            <a:ext cx="361188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8"/>
            <a:ext cx="284607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640703" y="6236208"/>
            <a:ext cx="3806398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9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1" y="0"/>
            <a:ext cx="4571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640080" y="2243828"/>
            <a:ext cx="3291840" cy="1143000"/>
          </a:xfrm>
          <a:solidFill>
            <a:srgbClr val="FFFFFF"/>
          </a:solidFill>
          <a:ln>
            <a:solidFill>
              <a:srgbClr val="262626"/>
            </a:solidFill>
          </a:ln>
        </p:spPr>
        <p:txBody>
          <a:bodyPr anchor="ctr" anchorCtr="1">
            <a:noAutofit/>
          </a:bodyPr>
          <a:lstStyle>
            <a:lvl1pPr>
              <a:defRPr sz="21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572000" y="-42172"/>
            <a:ext cx="4576573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2965" y="3549919"/>
            <a:ext cx="284607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40080" y="6236208"/>
            <a:ext cx="3803904" cy="320040"/>
          </a:xfrm>
        </p:spPr>
        <p:txBody>
          <a:bodyPr>
            <a:normAutofit/>
          </a:bodyPr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333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06045" y="964692"/>
            <a:ext cx="5937755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06045" y="2638045"/>
            <a:ext cx="5937755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8943" y="6238816"/>
            <a:ext cx="2065310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02239" y="6236208"/>
            <a:ext cx="4556664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40112" y="6217920"/>
            <a:ext cx="365760" cy="365760"/>
          </a:xfrm>
          <a:prstGeom prst="ellipse">
            <a:avLst/>
          </a:prstGeom>
          <a:solidFill>
            <a:srgbClr val="1D1D1D">
              <a:alpha val="69804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48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367" y="281841"/>
            <a:ext cx="5937755" cy="1188720"/>
          </a:xfrm>
        </p:spPr>
        <p:txBody>
          <a:bodyPr>
            <a:normAutofit fontScale="90000"/>
          </a:bodyPr>
          <a:lstStyle/>
          <a:p>
            <a:r>
              <a:rPr dirty="0"/>
              <a:t>Chinook Music Store - Data Analysis &amp; 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72" y="2259946"/>
            <a:ext cx="3201928" cy="1188720"/>
          </a:xfrm>
        </p:spPr>
        <p:txBody>
          <a:bodyPr/>
          <a:lstStyle/>
          <a:p>
            <a:endParaRPr dirty="0"/>
          </a:p>
          <a:p>
            <a:r>
              <a:rPr dirty="0"/>
              <a:t>• Presenter: </a:t>
            </a:r>
            <a:r>
              <a:rPr lang="en-US" dirty="0"/>
              <a:t>Ashutosh Kadam</a:t>
            </a:r>
            <a:endParaRPr dirty="0"/>
          </a:p>
          <a:p>
            <a:r>
              <a:rPr dirty="0"/>
              <a:t>• </a:t>
            </a:r>
            <a:r>
              <a:rPr lang="en-US" dirty="0"/>
              <a:t>Project</a:t>
            </a:r>
            <a:r>
              <a:rPr dirty="0"/>
              <a:t> By: Newton School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D057BDB9-BB74-2B8B-D497-93D9D7960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9967" y="1559053"/>
            <a:ext cx="3554033" cy="529894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05581" y="207608"/>
            <a:ext cx="5937755" cy="1188720"/>
          </a:xfrm>
        </p:spPr>
        <p:txBody>
          <a:bodyPr/>
          <a:lstStyle/>
          <a:p>
            <a:r>
              <a:rPr dirty="0"/>
              <a:t>Top-Selling Music Genres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19" y="1792471"/>
            <a:ext cx="5937755" cy="3101983"/>
          </a:xfrm>
        </p:spPr>
        <p:txBody>
          <a:bodyPr/>
          <a:lstStyle/>
          <a:p>
            <a:endParaRPr dirty="0"/>
          </a:p>
          <a:p>
            <a:r>
              <a:rPr dirty="0"/>
              <a:t>• Rock – 40%+ of total revenue.</a:t>
            </a:r>
          </a:p>
          <a:p>
            <a:r>
              <a:rPr dirty="0"/>
              <a:t>• Metal – Strong niche audience.</a:t>
            </a:r>
          </a:p>
          <a:p>
            <a:r>
              <a:rPr dirty="0"/>
              <a:t>• Alternative &amp; Punk – Younger customer engagement.</a:t>
            </a:r>
          </a:p>
          <a:p>
            <a:r>
              <a:rPr dirty="0"/>
              <a:t>• Latin – Growing in South America.</a:t>
            </a:r>
          </a:p>
          <a:p>
            <a:r>
              <a:rPr dirty="0"/>
              <a:t>• R&amp;B/Soul – High repeat purchase rate.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7D461B-D4F5-EBCC-C7C0-E93B2706A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7020" y="4129548"/>
            <a:ext cx="3188068" cy="217059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90" y="286266"/>
            <a:ext cx="5937755" cy="1188720"/>
          </a:xfrm>
        </p:spPr>
        <p:txBody>
          <a:bodyPr/>
          <a:lstStyle/>
          <a:p>
            <a:r>
              <a:rPr dirty="0"/>
              <a:t>Best-Selling Albums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2728" y="1989116"/>
            <a:ext cx="5937755" cy="3101983"/>
          </a:xfrm>
        </p:spPr>
        <p:txBody>
          <a:bodyPr/>
          <a:lstStyle/>
          <a:p>
            <a:endParaRPr dirty="0"/>
          </a:p>
          <a:p>
            <a:r>
              <a:rPr dirty="0"/>
              <a:t>• Are You Experienced – High physical &amp; digital sales.</a:t>
            </a:r>
          </a:p>
          <a:p>
            <a:r>
              <a:rPr dirty="0"/>
              <a:t>• Faceless – Strong Metal &amp; Alternative fan base.</a:t>
            </a:r>
          </a:p>
          <a:p>
            <a:r>
              <a:rPr dirty="0"/>
              <a:t>• </a:t>
            </a:r>
            <a:r>
              <a:rPr dirty="0" err="1"/>
              <a:t>Mezmerize</a:t>
            </a:r>
            <a:r>
              <a:rPr dirty="0"/>
              <a:t> – High repeat purchases.</a:t>
            </a:r>
          </a:p>
          <a:p>
            <a:r>
              <a:rPr dirty="0"/>
              <a:t>• Get Born – Cross-genre appeal.</a:t>
            </a:r>
          </a:p>
          <a:p>
            <a:r>
              <a:rPr dirty="0"/>
              <a:t>• The Doors – Classic catalog sales remain strong.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4B21AA-C1B7-7779-6FD9-8B7F01539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90" y="4431151"/>
            <a:ext cx="2534004" cy="179095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838" y="443583"/>
            <a:ext cx="5937755" cy="1188720"/>
          </a:xfrm>
        </p:spPr>
        <p:txBody>
          <a:bodyPr/>
          <a:lstStyle/>
          <a:p>
            <a:r>
              <a:rPr dirty="0"/>
              <a:t>Market Trends – Regional Spending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6419" y="1878008"/>
            <a:ext cx="5937755" cy="3101983"/>
          </a:xfrm>
        </p:spPr>
        <p:txBody>
          <a:bodyPr/>
          <a:lstStyle/>
          <a:p>
            <a:endParaRPr dirty="0"/>
          </a:p>
          <a:p>
            <a:r>
              <a:rPr dirty="0"/>
              <a:t>• By Country: USA (50%+ revenue), Canada, Brazil, France, Germany.</a:t>
            </a:r>
          </a:p>
          <a:p>
            <a:r>
              <a:rPr dirty="0"/>
              <a:t>• By State: São Paulo, California, Ontario, Dublin, Federal District.</a:t>
            </a:r>
          </a:p>
          <a:p>
            <a:r>
              <a:rPr dirty="0"/>
              <a:t>• Strategic Focus: Localized marketing strategies &amp; regional pricing models.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5A9D45-3F18-4A89-B4BF-46BF68C0B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657" y="2299065"/>
            <a:ext cx="2603762" cy="22598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2E4DCF-2712-4FF7-754D-C970D47CC8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7" y="4783451"/>
            <a:ext cx="2610214" cy="138131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Recommendations for Growth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Inventory Optimization: Increase stock for top-selling genres.</a:t>
            </a:r>
          </a:p>
          <a:p>
            <a:r>
              <a:t>• Customer Engagement: Loyalty programs &amp; personalized recommendations.</a:t>
            </a:r>
          </a:p>
          <a:p>
            <a:r>
              <a:t>• Operational Efficiency: Improved checkout &amp; flexible payments.</a:t>
            </a:r>
          </a:p>
          <a:p>
            <a:r>
              <a:t>• Marketing &amp; Expansion: Targeted campaigns and exclusive artist deals.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– A Data-Driven Future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Comprehensive sales analysis revealed key revenue drivers.</a:t>
            </a:r>
          </a:p>
          <a:p>
            <a:r>
              <a:t>• Genre and album insights highlight marketing opportunities.</a:t>
            </a:r>
          </a:p>
          <a:p>
            <a:r>
              <a:t>• Regional spending patterns provide a roadmap for growth.</a:t>
            </a:r>
          </a:p>
          <a:p>
            <a:r>
              <a:t>• Strategic recommendations focus on revenue and customer loyalty.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2F881-7481-08CE-1EFC-E3DCBBC6D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736" y="10963"/>
            <a:ext cx="5937755" cy="1188720"/>
          </a:xfrm>
        </p:spPr>
        <p:txBody>
          <a:bodyPr/>
          <a:lstStyle/>
          <a:p>
            <a:r>
              <a:rPr lang="en-US" dirty="0"/>
              <a:t>Dashboard Overview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C909C-FA3D-B9C4-E994-B483F65C7B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7F86DC-3906-F4F6-0E11-FCBB4FBAB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713" y="1838634"/>
            <a:ext cx="7752573" cy="4386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788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Open for 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3232" y="256769"/>
            <a:ext cx="5937755" cy="1188720"/>
          </a:xfrm>
        </p:spPr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665" y="1733478"/>
            <a:ext cx="5492846" cy="2661542"/>
          </a:xfrm>
        </p:spPr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• Objective: Analyze music record sales data and derive insights.</a:t>
            </a:r>
          </a:p>
          <a:p>
            <a:r>
              <a:rPr dirty="0"/>
              <a:t>• Business Need: Optimize revenue streams in the digital and physical music market.</a:t>
            </a:r>
          </a:p>
          <a:p>
            <a:r>
              <a:rPr dirty="0"/>
              <a:t>• Approach: Leverage data analytics to identify customer behaviors, sales trends, and operational inefficiencies.</a:t>
            </a: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E39B4CF0-3871-461E-8CE5-4ED6196F0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9235" y="4241067"/>
            <a:ext cx="3824765" cy="26169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4742" y="370332"/>
            <a:ext cx="5937755" cy="1188720"/>
          </a:xfrm>
        </p:spPr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8020" y="1878009"/>
            <a:ext cx="5502678" cy="2752986"/>
          </a:xfrm>
        </p:spPr>
        <p:txBody>
          <a:bodyPr/>
          <a:lstStyle/>
          <a:p>
            <a:endParaRPr dirty="0"/>
          </a:p>
          <a:p>
            <a:r>
              <a:rPr dirty="0"/>
              <a:t>• This project provides an in-depth analysis of the Chinook Music Store’s sales data.</a:t>
            </a:r>
          </a:p>
          <a:p>
            <a:r>
              <a:rPr dirty="0"/>
              <a:t>• Key Focus Areas: Sales trends, customer behavior, employee performance.</a:t>
            </a:r>
          </a:p>
          <a:p>
            <a:r>
              <a:rPr dirty="0"/>
              <a:t>• Methodology: SQL queries, sales pattern analysis, strategic recommendations.</a:t>
            </a:r>
          </a:p>
        </p:txBody>
      </p:sp>
      <p:pic>
        <p:nvPicPr>
          <p:cNvPr id="5" name="Image 0" descr="preencoded.png">
            <a:extLst>
              <a:ext uri="{FF2B5EF4-FFF2-40B4-BE49-F238E27FC236}">
                <a16:creationId xmlns:a16="http://schemas.microsoft.com/office/drawing/2014/main" id="{9D31A5CC-D745-FCE7-022B-C8CFB68A5A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5" y="5085978"/>
            <a:ext cx="9144000" cy="177202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Applications of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Revenue Optimization: Identify high-performing albums and artists.</a:t>
            </a:r>
          </a:p>
          <a:p>
            <a:r>
              <a:t>• Customer Segmentation: Analyze purchase behavior to refine marketing.</a:t>
            </a:r>
          </a:p>
          <a:p>
            <a:r>
              <a:t>• Employee Performance: Track regional sales contributions.</a:t>
            </a:r>
          </a:p>
          <a:p>
            <a:r>
              <a:t>• Market Expansion: Identify bundling and promotional opportunities.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• Chinook Database consists of 11 interconnected tables.</a:t>
            </a:r>
          </a:p>
          <a:p>
            <a:r>
              <a:rPr dirty="0"/>
              <a:t>• Covers customers, invoices, tracks, albums, artists, and employees.</a:t>
            </a:r>
          </a:p>
          <a:p>
            <a:r>
              <a:rPr dirty="0"/>
              <a:t>• Captures purchase trends and frequency over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Schema (ER Diagram)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Artist → Album (artist_id)</a:t>
            </a:r>
          </a:p>
          <a:p>
            <a:r>
              <a:t>• Album → Track (album_id)</a:t>
            </a:r>
          </a:p>
          <a:p>
            <a:r>
              <a:t>• Track → Genre &amp; MediaType (genre_id, media_type_id)</a:t>
            </a:r>
          </a:p>
          <a:p>
            <a:r>
              <a:t>• Invoice → Customer (transaction linked to a buyer)</a:t>
            </a:r>
          </a:p>
          <a:p>
            <a:r>
              <a:t>• Employee → Customer Support (assigned representatives).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D57A45C-09D4-F203-C82B-CA8428AA9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9883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Analytical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• Data Exploration: Understanding table structures.</a:t>
            </a:r>
          </a:p>
          <a:p>
            <a:r>
              <a:t>• Data Cleaning: Removing inconsistencies and duplicates.</a:t>
            </a:r>
          </a:p>
          <a:p>
            <a:r>
              <a:t>• SQL Querying: Extracting critical sales patterns.</a:t>
            </a:r>
          </a:p>
          <a:p>
            <a:r>
              <a:t>• Insights Gathering: Analyzing trends and behaviors.</a:t>
            </a:r>
          </a:p>
          <a:p>
            <a:r>
              <a:t>• Strategic Recommendations: Actionable growth strategies.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6006" y="370332"/>
            <a:ext cx="5937755" cy="1188720"/>
          </a:xfrm>
        </p:spPr>
        <p:txBody>
          <a:bodyPr/>
          <a:lstStyle/>
          <a:p>
            <a:r>
              <a:rPr dirty="0"/>
              <a:t>Sales Insights – Top 5 Purchased Tracks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2897" y="1878008"/>
            <a:ext cx="5937755" cy="3101983"/>
          </a:xfrm>
        </p:spPr>
        <p:txBody>
          <a:bodyPr/>
          <a:lstStyle/>
          <a:p>
            <a:endParaRPr dirty="0"/>
          </a:p>
          <a:p>
            <a:r>
              <a:rPr dirty="0"/>
              <a:t>• War Pigs – High repeat purchases.</a:t>
            </a:r>
          </a:p>
          <a:p>
            <a:r>
              <a:rPr dirty="0"/>
              <a:t>• Highway Chile – Classic hit with consistent demand.</a:t>
            </a:r>
          </a:p>
          <a:p>
            <a:r>
              <a:rPr dirty="0"/>
              <a:t>• Are You Experienced – Top album’s best-performing track.</a:t>
            </a:r>
          </a:p>
          <a:p>
            <a:r>
              <a:rPr dirty="0"/>
              <a:t>• Hey Joe – Strong streaming and physical sales.</a:t>
            </a:r>
          </a:p>
          <a:p>
            <a:r>
              <a:rPr dirty="0"/>
              <a:t>• Put the Finger on You – High international demand.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06403-640F-AC17-77DD-95D1CF345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006" y="4460630"/>
            <a:ext cx="2906962" cy="20270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133</TotalTime>
  <Words>598</Words>
  <Application>Microsoft Office PowerPoint</Application>
  <PresentationFormat>On-screen Show (4:3)</PresentationFormat>
  <Paragraphs>81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Gill Sans MT</vt:lpstr>
      <vt:lpstr>Parcel</vt:lpstr>
      <vt:lpstr>Chinook Music Store - Data Analysis &amp; Strategic Recommendations</vt:lpstr>
      <vt:lpstr>Problem Statement</vt:lpstr>
      <vt:lpstr>Introduction</vt:lpstr>
      <vt:lpstr>Business Applications of Data Analysis</vt:lpstr>
      <vt:lpstr>Data Overview</vt:lpstr>
      <vt:lpstr>Database Schema (ER Diagram)</vt:lpstr>
      <vt:lpstr>PowerPoint Presentation</vt:lpstr>
      <vt:lpstr>Analytical Approach</vt:lpstr>
      <vt:lpstr>Sales Insights – Top 5 Purchased Tracks</vt:lpstr>
      <vt:lpstr>Top-Selling Music Genres</vt:lpstr>
      <vt:lpstr>Best-Selling Albums</vt:lpstr>
      <vt:lpstr>Market Trends – Regional Spending Insights</vt:lpstr>
      <vt:lpstr>Key Recommendations for Growth</vt:lpstr>
      <vt:lpstr>Conclusion – A Data-Driven Future</vt:lpstr>
      <vt:lpstr>Dashboard Overview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Kadam</dc:creator>
  <cp:keywords/>
  <dc:description>generated using python-pptx</dc:description>
  <cp:lastModifiedBy>ashutosh kadam</cp:lastModifiedBy>
  <cp:revision>3</cp:revision>
  <dcterms:created xsi:type="dcterms:W3CDTF">2013-01-27T09:14:16Z</dcterms:created>
  <dcterms:modified xsi:type="dcterms:W3CDTF">2025-04-04T01:54:21Z</dcterms:modified>
  <cp:category/>
</cp:coreProperties>
</file>