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72" r:id="rId4"/>
    <p:sldId id="262" r:id="rId5"/>
    <p:sldId id="263" r:id="rId6"/>
    <p:sldId id="264" r:id="rId7"/>
    <p:sldId id="265" r:id="rId8"/>
    <p:sldId id="266" r:id="rId9"/>
    <p:sldId id="259" r:id="rId10"/>
    <p:sldId id="273" r:id="rId11"/>
    <p:sldId id="260" r:id="rId12"/>
    <p:sldId id="261" r:id="rId13"/>
    <p:sldId id="274" r:id="rId14"/>
    <p:sldId id="267" r:id="rId15"/>
    <p:sldId id="275"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97661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24428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0623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27-03-2021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253414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27-03-2021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6007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27-03-2021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973994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854066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08533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83751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97415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B580B-9548-4E08-B108-EA185389F2B1}" type="datetimeFigureOut">
              <a:rPr lang="en-IN" smtClean="0"/>
              <a:t>27-03-2021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27836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5B580B-9548-4E08-B108-EA185389F2B1}" type="datetimeFigureOut">
              <a:rPr lang="en-IN" smtClean="0"/>
              <a:t>27-03-2021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297365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5B580B-9548-4E08-B108-EA185389F2B1}" type="datetimeFigureOut">
              <a:rPr lang="en-IN" smtClean="0"/>
              <a:t>27-03-2021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11242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B580B-9548-4E08-B108-EA185389F2B1}" type="datetimeFigureOut">
              <a:rPr lang="en-IN" smtClean="0"/>
              <a:t>27-03-2021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84611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27-03-2021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73126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27-03-2021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87104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5B580B-9548-4E08-B108-EA185389F2B1}" type="datetimeFigureOut">
              <a:rPr lang="en-IN" smtClean="0"/>
              <a:t>27-03-2021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FBF0F0-58B7-4577-8CC8-C5FFDAD45EC7}" type="slidenum">
              <a:rPr lang="en-IN" smtClean="0"/>
              <a:t>‹#›</a:t>
            </a:fld>
            <a:endParaRPr lang="en-IN"/>
          </a:p>
        </p:txBody>
      </p:sp>
    </p:spTree>
    <p:extLst>
      <p:ext uri="{BB962C8B-B14F-4D97-AF65-F5344CB8AC3E}">
        <p14:creationId xmlns:p14="http://schemas.microsoft.com/office/powerpoint/2010/main" val="306628423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490" y="891543"/>
            <a:ext cx="8456023" cy="963889"/>
          </a:xfrm>
        </p:spPr>
        <p:txBody>
          <a:bodyPr>
            <a:normAutofit/>
          </a:bodyPr>
          <a:lstStyle/>
          <a:p>
            <a:pPr algn="ct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MALIGNANT COMMENTS CLASSIFICATION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Subtitle 2"/>
          <p:cNvSpPr>
            <a:spLocks noGrp="1"/>
          </p:cNvSpPr>
          <p:nvPr>
            <p:ph type="subTitle" idx="1"/>
          </p:nvPr>
        </p:nvSpPr>
        <p:spPr>
          <a:xfrm>
            <a:off x="2778034" y="4829946"/>
            <a:ext cx="9144000" cy="1655762"/>
          </a:xfrm>
        </p:spPr>
        <p:txBody>
          <a:bodyPr/>
          <a:lstStyle/>
          <a:p>
            <a:r>
              <a:rPr lang="en-US" dirty="0"/>
              <a:t>                                                                        </a:t>
            </a:r>
            <a:r>
              <a:rPr lang="en-US" sz="1400" b="1" dirty="0"/>
              <a:t>Submitted by-</a:t>
            </a:r>
          </a:p>
          <a:p>
            <a:r>
              <a:rPr lang="en-US" sz="1400" dirty="0"/>
              <a:t>                                                                                                                                  </a:t>
            </a:r>
            <a:r>
              <a:rPr lang="en-US" sz="1400" b="1" dirty="0" err="1"/>
              <a:t>Arumoy</a:t>
            </a:r>
            <a:r>
              <a:rPr lang="en-US" sz="1400" b="1" dirty="0"/>
              <a:t> </a:t>
            </a:r>
            <a:r>
              <a:rPr lang="en-US" sz="1400" b="1" dirty="0" err="1"/>
              <a:t>Saha</a:t>
            </a:r>
            <a:endParaRPr lang="en-IN" sz="1400" b="1" dirty="0"/>
          </a:p>
        </p:txBody>
      </p:sp>
    </p:spTree>
    <p:extLst>
      <p:ext uri="{BB962C8B-B14F-4D97-AF65-F5344CB8AC3E}">
        <p14:creationId xmlns:p14="http://schemas.microsoft.com/office/powerpoint/2010/main" val="3602781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6AD1-589E-4ED8-B15A-30D81AC34216}"/>
              </a:ext>
            </a:extLst>
          </p:cNvPr>
          <p:cNvSpPr>
            <a:spLocks noGrp="1"/>
          </p:cNvSpPr>
          <p:nvPr>
            <p:ph type="title"/>
          </p:nvPr>
        </p:nvSpPr>
        <p:spPr>
          <a:xfrm>
            <a:off x="2592926" y="624110"/>
            <a:ext cx="8299976" cy="556620"/>
          </a:xfrm>
        </p:spPr>
        <p:txBody>
          <a:bodyPr>
            <a:normAutofit/>
          </a:bodyPr>
          <a:lstStyle/>
          <a:p>
            <a:pPr algn="ctr"/>
            <a:r>
              <a:rPr lang="en-US" sz="2400" dirty="0">
                <a:latin typeface="Times New Roman" panose="02020603050405020304" pitchFamily="18" charset="0"/>
                <a:cs typeface="Times New Roman" panose="02020603050405020304" pitchFamily="18" charset="0"/>
              </a:rPr>
              <a:t>Data Visualization process</a:t>
            </a:r>
            <a:endParaRPr lang="en-IN" sz="2400" dirty="0"/>
          </a:p>
        </p:txBody>
      </p:sp>
      <p:pic>
        <p:nvPicPr>
          <p:cNvPr id="4" name="Content Placeholder 3">
            <a:extLst>
              <a:ext uri="{FF2B5EF4-FFF2-40B4-BE49-F238E27FC236}">
                <a16:creationId xmlns:a16="http://schemas.microsoft.com/office/drawing/2014/main" id="{2508864D-2A1C-4AC4-840B-3E74134F2A4A}"/>
              </a:ext>
            </a:extLst>
          </p:cNvPr>
          <p:cNvPicPr>
            <a:picLocks noGrp="1"/>
          </p:cNvPicPr>
          <p:nvPr>
            <p:ph idx="1"/>
          </p:nvPr>
        </p:nvPicPr>
        <p:blipFill>
          <a:blip r:embed="rId2"/>
          <a:stretch>
            <a:fillRect/>
          </a:stretch>
        </p:blipFill>
        <p:spPr>
          <a:xfrm>
            <a:off x="3584727" y="1441142"/>
            <a:ext cx="4846998" cy="377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073A1436-CAA9-42EB-B1F7-CACB9DF2D8BC}"/>
              </a:ext>
            </a:extLst>
          </p:cNvPr>
          <p:cNvSpPr txBox="1"/>
          <p:nvPr/>
        </p:nvSpPr>
        <p:spPr>
          <a:xfrm>
            <a:off x="1979720" y="5699464"/>
            <a:ext cx="9206144" cy="477888"/>
          </a:xfrm>
          <a:prstGeom prst="rect">
            <a:avLst/>
          </a:prstGeom>
          <a:noFill/>
        </p:spPr>
        <p:txBody>
          <a:bodyPr wrap="square" rtlCol="0">
            <a:sp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visualizations using heatmap we are trying to find out if there is any null value present in the training dataset of the project. As clearly shown using the heatmap there is no null value present in the training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332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9"/>
            <a:ext cx="9908177" cy="679904"/>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sp>
        <p:nvSpPr>
          <p:cNvPr id="5" name="TextBox 4"/>
          <p:cNvSpPr txBox="1"/>
          <p:nvPr/>
        </p:nvSpPr>
        <p:spPr>
          <a:xfrm>
            <a:off x="1881051" y="5616147"/>
            <a:ext cx="9213669" cy="280270"/>
          </a:xfrm>
          <a:prstGeom prst="rect">
            <a:avLst/>
          </a:prstGeom>
          <a:noFill/>
        </p:spPr>
        <p:txBody>
          <a:bodyPr wrap="square" rtlCol="0">
            <a:sp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count plot, we are trying to find out the malignant comments in the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1D93FBEB-E74E-42E2-8CA3-8734D356C9F3}"/>
              </a:ext>
            </a:extLst>
          </p:cNvPr>
          <p:cNvSpPr>
            <a:spLocks noGrp="1"/>
          </p:cNvSpPr>
          <p:nvPr>
            <p:ph idx="1"/>
          </p:nvPr>
        </p:nvSpPr>
        <p:spPr>
          <a:xfrm>
            <a:off x="2331760" y="1487979"/>
            <a:ext cx="8915400" cy="3777622"/>
          </a:xfrm>
        </p:spPr>
        <p:txBody>
          <a:bodyPr/>
          <a:lstStyle/>
          <a:p>
            <a:endParaRPr lang="en-IN"/>
          </a:p>
        </p:txBody>
      </p:sp>
      <p:pic>
        <p:nvPicPr>
          <p:cNvPr id="7" name="Picture 6">
            <a:extLst>
              <a:ext uri="{FF2B5EF4-FFF2-40B4-BE49-F238E27FC236}">
                <a16:creationId xmlns:a16="http://schemas.microsoft.com/office/drawing/2014/main" id="{2CCC7FD2-78A4-42C9-8D64-C52C0651FC29}"/>
              </a:ext>
            </a:extLst>
          </p:cNvPr>
          <p:cNvPicPr/>
          <p:nvPr/>
        </p:nvPicPr>
        <p:blipFill>
          <a:blip r:embed="rId2"/>
          <a:stretch>
            <a:fillRect/>
          </a:stretch>
        </p:blipFill>
        <p:spPr>
          <a:xfrm>
            <a:off x="3230245" y="1978660"/>
            <a:ext cx="5731510" cy="290068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91164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64634" cy="531858"/>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sp>
        <p:nvSpPr>
          <p:cNvPr id="6" name="TextBox 5"/>
          <p:cNvSpPr txBox="1"/>
          <p:nvPr/>
        </p:nvSpPr>
        <p:spPr>
          <a:xfrm>
            <a:off x="1471749" y="5617029"/>
            <a:ext cx="8961120" cy="368755"/>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graph we are getting the highly malignant count in the training dataset using the count plot under seaborn library.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8AB14C2-9979-40AE-9906-2F388081BC42}"/>
              </a:ext>
            </a:extLst>
          </p:cNvPr>
          <p:cNvPicPr>
            <a:picLocks noGrp="1"/>
          </p:cNvPicPr>
          <p:nvPr>
            <p:ph idx="1"/>
          </p:nvPr>
        </p:nvPicPr>
        <p:blipFill>
          <a:blip r:embed="rId2"/>
          <a:stretch>
            <a:fillRect/>
          </a:stretch>
        </p:blipFill>
        <p:spPr>
          <a:xfrm>
            <a:off x="2905833" y="1539875"/>
            <a:ext cx="5729367"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86999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A0EF-5294-49E6-BB2D-7A6EF6B434C4}"/>
              </a:ext>
            </a:extLst>
          </p:cNvPr>
          <p:cNvSpPr>
            <a:spLocks noGrp="1"/>
          </p:cNvSpPr>
          <p:nvPr>
            <p:ph type="title"/>
          </p:nvPr>
        </p:nvSpPr>
        <p:spPr>
          <a:xfrm>
            <a:off x="2646192" y="322269"/>
            <a:ext cx="6480054" cy="814073"/>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a:extLst>
              <a:ext uri="{FF2B5EF4-FFF2-40B4-BE49-F238E27FC236}">
                <a16:creationId xmlns:a16="http://schemas.microsoft.com/office/drawing/2014/main" id="{184A6FB8-DBC1-4059-949C-DF155067A777}"/>
              </a:ext>
            </a:extLst>
          </p:cNvPr>
          <p:cNvPicPr>
            <a:picLocks noGrp="1"/>
          </p:cNvPicPr>
          <p:nvPr>
            <p:ph idx="1"/>
          </p:nvPr>
        </p:nvPicPr>
        <p:blipFill>
          <a:blip r:embed="rId2"/>
          <a:stretch>
            <a:fillRect/>
          </a:stretch>
        </p:blipFill>
        <p:spPr>
          <a:xfrm>
            <a:off x="3692990" y="1361243"/>
            <a:ext cx="5269664"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a:extLst>
              <a:ext uri="{FF2B5EF4-FFF2-40B4-BE49-F238E27FC236}">
                <a16:creationId xmlns:a16="http://schemas.microsoft.com/office/drawing/2014/main" id="{11E1EBA9-F5B4-4EE6-A8D0-EB06049CC878}"/>
              </a:ext>
            </a:extLst>
          </p:cNvPr>
          <p:cNvSpPr txBox="1"/>
          <p:nvPr/>
        </p:nvSpPr>
        <p:spPr>
          <a:xfrm>
            <a:off x="2370338" y="5690586"/>
            <a:ext cx="8851037" cy="738664"/>
          </a:xfrm>
          <a:prstGeom prst="rect">
            <a:avLst/>
          </a:prstGeom>
          <a:noFill/>
        </p:spPr>
        <p:txBody>
          <a:bodyPr wrap="square" rtlCol="0">
            <a:spAutoFit/>
          </a:bodyPr>
          <a:lstStyle/>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distribution plot, we have found out how the input parameters like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malignant’, ‘highly_malignant’, ‘rude’, ‘threat’, ‘abuse’, ‘loathe’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are distributed across the dataset using a pie chart.</a:t>
            </a:r>
          </a:p>
          <a:p>
            <a:endParaRPr lang="en-IN" dirty="0"/>
          </a:p>
        </p:txBody>
      </p:sp>
    </p:spTree>
    <p:extLst>
      <p:ext uri="{BB962C8B-B14F-4D97-AF65-F5344CB8AC3E}">
        <p14:creationId xmlns:p14="http://schemas.microsoft.com/office/powerpoint/2010/main" val="158027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55926" cy="662486"/>
          </a:xfrm>
        </p:spPr>
        <p:txBody>
          <a:bodyPr>
            <a:normAutofit/>
          </a:bodyPr>
          <a:lstStyle/>
          <a:p>
            <a:pPr algn="ctr"/>
            <a:r>
              <a:rPr lang="en-US" sz="2800" dirty="0">
                <a:latin typeface="Times New Roman" panose="02020603050405020304" pitchFamily="18" charset="0"/>
                <a:cs typeface="Times New Roman" panose="02020603050405020304" pitchFamily="18" charset="0"/>
              </a:rPr>
              <a:t>Data preprocessing stage</a:t>
            </a:r>
            <a:endParaRPr lang="en-IN"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flipH="1">
            <a:off x="1236616" y="5442857"/>
            <a:ext cx="8934993" cy="616772"/>
          </a:xfrm>
          <a:prstGeom prst="rect">
            <a:avLst/>
          </a:prstGeom>
          <a:noFill/>
        </p:spPr>
        <p:txBody>
          <a:bodyPr wrap="square" rtlCol="0">
            <a:spAutoFit/>
          </a:bodyPr>
          <a:lstStyle/>
          <a:p>
            <a:pPr marL="228600">
              <a:lnSpc>
                <a:spcPct val="150000"/>
              </a:lnSpc>
              <a:spcAft>
                <a:spcPts val="8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n this pre-processing process I have mainly cleansed the data using NLTK library and prepared the right set of data for further processing &amp; for classifying the  model.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BDB91D1-2BB5-4E10-9946-8ABD7AB6C3E9}"/>
              </a:ext>
            </a:extLst>
          </p:cNvPr>
          <p:cNvPicPr>
            <a:picLocks noGrp="1" noChangeAspect="1"/>
          </p:cNvPicPr>
          <p:nvPr>
            <p:ph idx="1"/>
          </p:nvPr>
        </p:nvPicPr>
        <p:blipFill>
          <a:blip r:embed="rId2"/>
          <a:stretch>
            <a:fillRect/>
          </a:stretch>
        </p:blipFill>
        <p:spPr>
          <a:xfrm>
            <a:off x="2901555" y="1139301"/>
            <a:ext cx="5875990" cy="3778250"/>
          </a:xfrm>
        </p:spPr>
      </p:pic>
    </p:spTree>
    <p:extLst>
      <p:ext uri="{BB962C8B-B14F-4D97-AF65-F5344CB8AC3E}">
        <p14:creationId xmlns:p14="http://schemas.microsoft.com/office/powerpoint/2010/main" val="53501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3367-443E-4708-AD33-5409C24F682C}"/>
              </a:ext>
            </a:extLst>
          </p:cNvPr>
          <p:cNvSpPr>
            <a:spLocks noGrp="1"/>
          </p:cNvSpPr>
          <p:nvPr>
            <p:ph type="title"/>
          </p:nvPr>
        </p:nvSpPr>
        <p:spPr>
          <a:xfrm>
            <a:off x="2042510" y="375535"/>
            <a:ext cx="6906182" cy="550640"/>
          </a:xfrm>
        </p:spPr>
        <p:txBody>
          <a:bodyPr>
            <a:normAutofit/>
          </a:bodyPr>
          <a:lstStyle/>
          <a:p>
            <a:pPr algn="ctr"/>
            <a:r>
              <a:rPr lang="en-US" sz="1800" dirty="0">
                <a:latin typeface="Times New Roman" panose="02020603050405020304" pitchFamily="18" charset="0"/>
                <a:cs typeface="Times New Roman" panose="02020603050405020304" pitchFamily="18" charset="0"/>
              </a:rPr>
              <a:t>Data preprocessing stage</a:t>
            </a:r>
            <a:endParaRPr lang="en-IN" sz="1800" dirty="0"/>
          </a:p>
        </p:txBody>
      </p:sp>
      <p:pic>
        <p:nvPicPr>
          <p:cNvPr id="5" name="Content Placeholder 4">
            <a:extLst>
              <a:ext uri="{FF2B5EF4-FFF2-40B4-BE49-F238E27FC236}">
                <a16:creationId xmlns:a16="http://schemas.microsoft.com/office/drawing/2014/main" id="{D2ABB9F6-A257-425F-89E5-2E55B51B423D}"/>
              </a:ext>
            </a:extLst>
          </p:cNvPr>
          <p:cNvPicPr>
            <a:picLocks noGrp="1" noChangeAspect="1"/>
          </p:cNvPicPr>
          <p:nvPr>
            <p:ph idx="1"/>
          </p:nvPr>
        </p:nvPicPr>
        <p:blipFill>
          <a:blip r:embed="rId2"/>
          <a:stretch>
            <a:fillRect/>
          </a:stretch>
        </p:blipFill>
        <p:spPr>
          <a:xfrm>
            <a:off x="2255127" y="1452239"/>
            <a:ext cx="8074368"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a:extLst>
              <a:ext uri="{FF2B5EF4-FFF2-40B4-BE49-F238E27FC236}">
                <a16:creationId xmlns:a16="http://schemas.microsoft.com/office/drawing/2014/main" id="{A729252D-05A6-4AA7-80FD-0080DA5A32B8}"/>
              </a:ext>
            </a:extLst>
          </p:cNvPr>
          <p:cNvSpPr txBox="1"/>
          <p:nvPr/>
        </p:nvSpPr>
        <p:spPr>
          <a:xfrm>
            <a:off x="1473693" y="5726097"/>
            <a:ext cx="9747682"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We have removed the stop words from the dataset and used wordnet </a:t>
            </a:r>
            <a:r>
              <a:rPr lang="en-US" sz="1200" dirty="0" err="1">
                <a:latin typeface="Times New Roman" panose="02020603050405020304" pitchFamily="18" charset="0"/>
                <a:cs typeface="Times New Roman" panose="02020603050405020304" pitchFamily="18" charset="0"/>
              </a:rPr>
              <a:t>lemmatizer</a:t>
            </a:r>
            <a:r>
              <a:rPr lang="en-US" sz="1200" dirty="0">
                <a:latin typeface="Times New Roman" panose="02020603050405020304" pitchFamily="18" charset="0"/>
                <a:cs typeface="Times New Roman" panose="02020603050405020304" pitchFamily="18" charset="0"/>
              </a:rPr>
              <a:t> to split the comments and find the structured semantic relationship between words and clean the text data/comments  for further processing.</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976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612086" cy="653778"/>
          </a:xfrm>
        </p:spPr>
        <p:txBody>
          <a:bodyPr>
            <a:normAutofit/>
          </a:bodyPr>
          <a:lstStyle/>
          <a:p>
            <a:pPr algn="ctr"/>
            <a:r>
              <a:rPr lang="en-US" sz="2800" dirty="0">
                <a:latin typeface="Times New Roman" panose="02020603050405020304" pitchFamily="18" charset="0"/>
                <a:cs typeface="Times New Roman" panose="02020603050405020304" pitchFamily="18" charset="0"/>
              </a:rPr>
              <a:t>Model building process </a:t>
            </a:r>
            <a:endParaRPr lang="en-IN" sz="2800" dirty="0"/>
          </a:p>
        </p:txBody>
      </p:sp>
      <p:sp>
        <p:nvSpPr>
          <p:cNvPr id="3" name="Content Placeholder 2"/>
          <p:cNvSpPr>
            <a:spLocks noGrp="1"/>
          </p:cNvSpPr>
          <p:nvPr>
            <p:ph idx="1"/>
          </p:nvPr>
        </p:nvSpPr>
        <p:spPr/>
        <p:txBody>
          <a:bodyPr>
            <a:normAutofit/>
          </a:bodyPr>
          <a:lstStyle/>
          <a:p>
            <a:pPr>
              <a:lnSpc>
                <a:spcPct val="150000"/>
              </a:lnSpc>
            </a:pPr>
            <a:r>
              <a:rPr lang="en-IN" sz="1400" dirty="0">
                <a:latin typeface="Times New Roman" panose="02020603050405020304" pitchFamily="18" charset="0"/>
                <a:ea typeface="Calibri" panose="020F0502020204030204" pitchFamily="34" charset="0"/>
                <a:cs typeface="Times New Roman" panose="02020603050405020304" pitchFamily="18" charset="0"/>
              </a:rPr>
              <a:t>In this dataset, I classified “bad” as the target variable which is a binary classification data, hence we have used various classification method for Machine learning model building process. </a:t>
            </a:r>
          </a:p>
          <a:p>
            <a:pPr>
              <a:lnSpc>
                <a:spcPct val="150000"/>
              </a:lnSpc>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a:latin typeface="Times New Roman" panose="02020603050405020304" pitchFamily="18" charset="0"/>
                <a:ea typeface="Calibri" panose="020F0502020204030204" pitchFamily="34" charset="0"/>
                <a:cs typeface="Times New Roman" panose="02020603050405020304" pitchFamily="18" charset="0"/>
              </a:rPr>
              <a:t>I have come across some features for malignant/highly malignant comments which handled as per the my understanding.</a:t>
            </a:r>
          </a:p>
          <a:p>
            <a:pPr>
              <a:lnSpc>
                <a:spcPct val="150000"/>
              </a:lnSpc>
            </a:pPr>
            <a:endPar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Proposed a random forest classifier model to predict the best accuracy score , also used cross validation to find the trade off between bias-variance</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782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51126" cy="706029"/>
          </a:xfrm>
        </p:spPr>
        <p:txBody>
          <a:bodyPr>
            <a:normAutofit/>
          </a:bodyPr>
          <a:lstStyle/>
          <a:p>
            <a:pPr algn="ctr"/>
            <a:r>
              <a:rPr lang="en-US" sz="2800" dirty="0">
                <a:latin typeface="Times New Roman" panose="02020603050405020304" pitchFamily="18" charset="0"/>
                <a:cs typeface="Times New Roman" panose="02020603050405020304" pitchFamily="18" charset="0"/>
              </a:rPr>
              <a:t>Model Dashboard</a:t>
            </a:r>
            <a:endParaRPr lang="en-IN" sz="2800" dirty="0"/>
          </a:p>
        </p:txBody>
      </p:sp>
      <p:sp>
        <p:nvSpPr>
          <p:cNvPr id="8" name="Rectangle 7"/>
          <p:cNvSpPr/>
          <p:nvPr/>
        </p:nvSpPr>
        <p:spPr>
          <a:xfrm>
            <a:off x="838200" y="4705066"/>
            <a:ext cx="10075817" cy="1125308"/>
          </a:xfrm>
          <a:prstGeom prst="rect">
            <a:avLst/>
          </a:prstGeom>
        </p:spPr>
        <p:txBody>
          <a:bodyPr wrap="square">
            <a:spAutoFit/>
          </a:bodyPr>
          <a:lstStyle/>
          <a:p>
            <a:pPr marL="742950" indent="-285750">
              <a:lnSpc>
                <a:spcPct val="150000"/>
              </a:lnSpc>
              <a:spcAft>
                <a:spcPts val="800"/>
              </a:spcAft>
              <a:buFont typeface="Arial" panose="020B0604020202020204" pitchFamily="34" charset="0"/>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To predict the result of this dataset above are classification models  used for evaluations.</a:t>
            </a:r>
          </a:p>
          <a:p>
            <a:pPr marL="742950" indent="-285750">
              <a:lnSpc>
                <a:spcPct val="150000"/>
              </a:lnSpc>
              <a:spcAft>
                <a:spcPts val="800"/>
              </a:spcAft>
              <a:buFont typeface="Arial" panose="020B0604020202020204" pitchFamily="34" charset="0"/>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Out of all the machine learning models used I have selected Random forest classifier model for further evaluation of this dataset.</a:t>
            </a:r>
            <a:endParaRPr lang="en-IN" sz="1400" dirty="0"/>
          </a:p>
        </p:txBody>
      </p:sp>
      <p:graphicFrame>
        <p:nvGraphicFramePr>
          <p:cNvPr id="6" name="Content Placeholder 5">
            <a:extLst>
              <a:ext uri="{FF2B5EF4-FFF2-40B4-BE49-F238E27FC236}">
                <a16:creationId xmlns:a16="http://schemas.microsoft.com/office/drawing/2014/main" id="{26051739-5C57-4493-B99C-502C749F1944}"/>
              </a:ext>
            </a:extLst>
          </p:cNvPr>
          <p:cNvGraphicFramePr>
            <a:graphicFrameLocks noGrp="1"/>
          </p:cNvGraphicFramePr>
          <p:nvPr>
            <p:ph idx="1"/>
            <p:extLst>
              <p:ext uri="{D42A27DB-BD31-4B8C-83A1-F6EECF244321}">
                <p14:modId xmlns:p14="http://schemas.microsoft.com/office/powerpoint/2010/main" val="2888720863"/>
              </p:ext>
            </p:extLst>
          </p:nvPr>
        </p:nvGraphicFramePr>
        <p:xfrm>
          <a:off x="2074308" y="1604013"/>
          <a:ext cx="8915400" cy="2535750"/>
        </p:xfrm>
        <a:graphic>
          <a:graphicData uri="http://schemas.openxmlformats.org/drawingml/2006/table">
            <a:tbl>
              <a:tblPr firstRow="1" firstCol="1" bandRow="1">
                <a:tableStyleId>{5C22544A-7EE6-4342-B048-85BDC9FD1C3A}</a:tableStyleId>
              </a:tblPr>
              <a:tblGrid>
                <a:gridCol w="5470489">
                  <a:extLst>
                    <a:ext uri="{9D8B030D-6E8A-4147-A177-3AD203B41FA5}">
                      <a16:colId xmlns:a16="http://schemas.microsoft.com/office/drawing/2014/main" val="3397713444"/>
                    </a:ext>
                  </a:extLst>
                </a:gridCol>
                <a:gridCol w="3444911">
                  <a:extLst>
                    <a:ext uri="{9D8B030D-6E8A-4147-A177-3AD203B41FA5}">
                      <a16:colId xmlns:a16="http://schemas.microsoft.com/office/drawing/2014/main" val="4128404257"/>
                    </a:ext>
                  </a:extLst>
                </a:gridCol>
              </a:tblGrid>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ML Algorithm Used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Predicted Score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45447315"/>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Random Forest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95.77%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4970594"/>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Decision Tree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94.22%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37866951"/>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Gradient Boosting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94.08%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03081418"/>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Ada Boosting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94.59%</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48451380"/>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Extra Tree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95.68%</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81021698"/>
                  </a:ext>
                </a:extLst>
              </a:tr>
              <a:tr h="182880">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k neighbors classifier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91.60%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20335509"/>
                  </a:ext>
                </a:extLst>
              </a:tr>
              <a:tr h="182880">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Xgboost Classifier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95.46%</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2011305"/>
                  </a:ext>
                </a:extLst>
              </a:tr>
              <a:tr h="182880">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Logistic Regression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95.62%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78738467"/>
                  </a:ext>
                </a:extLst>
              </a:tr>
            </a:tbl>
          </a:graphicData>
        </a:graphic>
      </p:graphicFrame>
    </p:spTree>
    <p:extLst>
      <p:ext uri="{BB962C8B-B14F-4D97-AF65-F5344CB8AC3E}">
        <p14:creationId xmlns:p14="http://schemas.microsoft.com/office/powerpoint/2010/main" val="3686191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749572"/>
          </a:xfrm>
        </p:spPr>
        <p:txBody>
          <a:bodyPr>
            <a:normAutofit/>
          </a:bodyPr>
          <a:lstStyle/>
          <a:p>
            <a:pPr algn="ctr"/>
            <a:r>
              <a:rPr lang="en-US" sz="2800" dirty="0">
                <a:latin typeface="Times New Roman" panose="02020603050405020304" pitchFamily="18" charset="0"/>
                <a:cs typeface="Times New Roman" panose="02020603050405020304" pitchFamily="18" charset="0"/>
              </a:rPr>
              <a:t>CONCLUSIONS</a:t>
            </a:r>
            <a:endParaRPr lang="en-IN" sz="2800" dirty="0"/>
          </a:p>
        </p:txBody>
      </p:sp>
      <p:sp>
        <p:nvSpPr>
          <p:cNvPr id="3" name="Content Placeholder 2"/>
          <p:cNvSpPr>
            <a:spLocks noGrp="1"/>
          </p:cNvSpPr>
          <p:nvPr>
            <p:ph idx="1"/>
          </p:nvPr>
        </p:nvSpPr>
        <p:spPr/>
        <p:txBody>
          <a:bodyPr>
            <a:normAutofit/>
          </a:bodyPr>
          <a:lstStyle/>
          <a:p>
            <a:pPr>
              <a:lnSpc>
                <a:spcPct val="150000"/>
              </a:lnSpc>
            </a:pP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 have used various classifications methods and out of all algorithm, random forest classifier yields the best results.</a:t>
            </a:r>
          </a:p>
          <a:p>
            <a:pPr>
              <a:lnSpc>
                <a:spcPct val="150000"/>
              </a:lnSpc>
            </a:pPr>
            <a:endParaRPr lang="en-US"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 have also used cross validation technique to find the trade-off between bias&amp; variance </a:t>
            </a:r>
          </a:p>
          <a:p>
            <a:pPr marL="0" indent="0">
              <a:lnSpc>
                <a:spcPct val="150000"/>
              </a:lnSpc>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lvl="0"/>
            <a:r>
              <a:rPr lang="en-IN" sz="1400" dirty="0">
                <a:solidFill>
                  <a:schemeClr val="tx1"/>
                </a:solidFill>
                <a:effectLst/>
                <a:latin typeface="Times New Roman" panose="02020603050405020304" pitchFamily="18" charset="0"/>
                <a:ea typeface="Calibri" panose="020F0502020204030204" pitchFamily="34" charset="0"/>
              </a:rPr>
              <a:t>These malignant comments classification can be used by social media companies to filter and classify some keywords as highly malignant and set their own policy going forward for the customers and other shareholders.</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98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25594" cy="732155"/>
          </a:xfrm>
        </p:spPr>
        <p:txBody>
          <a:bodyPr>
            <a:normAutofit/>
          </a:bodyPr>
          <a:lstStyle/>
          <a:p>
            <a:pPr algn="ctr"/>
            <a:r>
              <a:rPr lang="en-US" sz="3200" dirty="0"/>
              <a:t>Problem Statement Analysis</a:t>
            </a:r>
            <a:endParaRPr lang="en-IN" sz="3200" dirty="0"/>
          </a:p>
        </p:txBody>
      </p:sp>
      <p:sp>
        <p:nvSpPr>
          <p:cNvPr id="3" name="Content Placeholder 2"/>
          <p:cNvSpPr>
            <a:spLocks noGrp="1"/>
          </p:cNvSpPr>
          <p:nvPr>
            <p:ph idx="1"/>
          </p:nvPr>
        </p:nvSpPr>
        <p:spPr/>
        <p:txBody>
          <a:bodyPr>
            <a:no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Social media platforms are the most prominent grounds for toxic behaviour.   </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There has been a remarkable increase in the cases of cyberbullying and trolls on various social media platforms.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Although researchers have found that hate is a problem across multiple platforms, there is a lack of models for online hate detection.</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342125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B4BC-D97F-4A64-80EA-0DE427788526}"/>
              </a:ext>
            </a:extLst>
          </p:cNvPr>
          <p:cNvSpPr>
            <a:spLocks noGrp="1"/>
          </p:cNvSpPr>
          <p:nvPr>
            <p:ph type="title"/>
          </p:nvPr>
        </p:nvSpPr>
        <p:spPr>
          <a:xfrm>
            <a:off x="2296680" y="242370"/>
            <a:ext cx="7598640" cy="592131"/>
          </a:xfrm>
        </p:spPr>
        <p:txBody>
          <a:bodyPr>
            <a:normAutofit fontScale="90000"/>
          </a:bodyPr>
          <a:lstStyle/>
          <a:p>
            <a:pPr algn="ctr"/>
            <a:r>
              <a:rPr lang="en-US" sz="3600" dirty="0"/>
              <a:t>Data set description </a:t>
            </a:r>
            <a:endParaRPr lang="en-IN" dirty="0"/>
          </a:p>
        </p:txBody>
      </p:sp>
      <p:sp>
        <p:nvSpPr>
          <p:cNvPr id="3" name="Content Placeholder 2">
            <a:extLst>
              <a:ext uri="{FF2B5EF4-FFF2-40B4-BE49-F238E27FC236}">
                <a16:creationId xmlns:a16="http://schemas.microsoft.com/office/drawing/2014/main" id="{209FC726-6C06-4437-9032-6147A900D179}"/>
              </a:ext>
            </a:extLst>
          </p:cNvPr>
          <p:cNvSpPr>
            <a:spLocks noGrp="1"/>
          </p:cNvSpPr>
          <p:nvPr>
            <p:ph idx="1"/>
          </p:nvPr>
        </p:nvSpPr>
        <p:spPr/>
        <p:txBody>
          <a:bodyPr>
            <a:normAutofit/>
          </a:bodyPr>
          <a:lstStyle/>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a:t>
            </a:r>
          </a:p>
          <a:p>
            <a:endParaRPr lang="en-IN" sz="1200" dirty="0">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first attribute is a unique ID associated with each comment.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56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52017" cy="898320"/>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1948205" y="4230890"/>
            <a:ext cx="88696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Using the shape we find out the total number of rows &amp; columns present in the dataset.</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2B86A3D0-E48E-4E00-9BE6-FA4A8C0A262C}"/>
              </a:ext>
            </a:extLst>
          </p:cNvPr>
          <p:cNvPicPr>
            <a:picLocks noGrp="1" noChangeAspect="1"/>
          </p:cNvPicPr>
          <p:nvPr>
            <p:ph idx="1"/>
          </p:nvPr>
        </p:nvPicPr>
        <p:blipFill>
          <a:blip r:embed="rId2"/>
          <a:stretch>
            <a:fillRect/>
          </a:stretch>
        </p:blipFill>
        <p:spPr>
          <a:xfrm>
            <a:off x="3932808" y="1423935"/>
            <a:ext cx="2450237" cy="23522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5911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25297" cy="636361"/>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1506583" y="5782491"/>
            <a:ext cx="100845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By using columns function we find out name of each columns available in both training &amp; testing dataset. </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89259704-7904-422B-A279-2F6241919DA1}"/>
              </a:ext>
            </a:extLst>
          </p:cNvPr>
          <p:cNvPicPr>
            <a:picLocks noGrp="1" noChangeAspect="1"/>
          </p:cNvPicPr>
          <p:nvPr>
            <p:ph idx="1"/>
          </p:nvPr>
        </p:nvPicPr>
        <p:blipFill>
          <a:blip r:embed="rId2"/>
          <a:stretch>
            <a:fillRect/>
          </a:stretch>
        </p:blipFill>
        <p:spPr>
          <a:xfrm>
            <a:off x="2514816" y="1960747"/>
            <a:ext cx="7839075" cy="2028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6810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73640" cy="793115"/>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705394" y="5303520"/>
            <a:ext cx="10694126"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this function we find out the number of null values available in each columns that is the number of missing values available in each column both in train &amp; test dataset.</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DF868A54-4508-48EF-A7DE-C7FC205DD0B3}"/>
              </a:ext>
            </a:extLst>
          </p:cNvPr>
          <p:cNvPicPr>
            <a:picLocks noGrp="1" noChangeAspect="1"/>
          </p:cNvPicPr>
          <p:nvPr>
            <p:ph idx="1"/>
          </p:nvPr>
        </p:nvPicPr>
        <p:blipFill>
          <a:blip r:embed="rId2"/>
          <a:stretch>
            <a:fillRect/>
          </a:stretch>
        </p:blipFill>
        <p:spPr>
          <a:xfrm>
            <a:off x="4108542" y="1357019"/>
            <a:ext cx="3000375" cy="3467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5094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12680" cy="610235"/>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flipH="1">
            <a:off x="1029786" y="5364480"/>
            <a:ext cx="1057873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the describe method we got to know the  five point summary analysis for a continuous variable.</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11C2DEE9-1C18-4CAD-83B4-560C90DD8104}"/>
              </a:ext>
            </a:extLst>
          </p:cNvPr>
          <p:cNvPicPr>
            <a:picLocks noGrp="1" noChangeAspect="1"/>
          </p:cNvPicPr>
          <p:nvPr>
            <p:ph idx="1"/>
          </p:nvPr>
        </p:nvPicPr>
        <p:blipFill>
          <a:blip r:embed="rId2"/>
          <a:stretch>
            <a:fillRect/>
          </a:stretch>
        </p:blipFill>
        <p:spPr>
          <a:xfrm>
            <a:off x="2013855" y="1589134"/>
            <a:ext cx="861060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1661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618944"/>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flipH="1">
            <a:off x="1532709" y="5495108"/>
            <a:ext cx="8908868"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By using “</a:t>
            </a:r>
            <a:r>
              <a:rPr lang="en-US" sz="1400" dirty="0" err="1">
                <a:latin typeface="Times New Roman" panose="02020603050405020304" pitchFamily="18" charset="0"/>
                <a:cs typeface="Times New Roman" panose="02020603050405020304" pitchFamily="18" charset="0"/>
              </a:rPr>
              <a:t>dtypes</a:t>
            </a:r>
            <a:r>
              <a:rPr lang="en-US" sz="1400" dirty="0">
                <a:latin typeface="Times New Roman" panose="02020603050405020304" pitchFamily="18" charset="0"/>
                <a:cs typeface="Times New Roman" panose="02020603050405020304" pitchFamily="18" charset="0"/>
              </a:rPr>
              <a:t>” we got to know the data types for each of the columns. Mostly data type are int64 in nature for training dataset and for test data type are classified under object type.</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08B31792-CC88-49F5-BFC6-45C37F6DB54D}"/>
              </a:ext>
            </a:extLst>
          </p:cNvPr>
          <p:cNvPicPr>
            <a:picLocks noGrp="1" noChangeAspect="1"/>
          </p:cNvPicPr>
          <p:nvPr>
            <p:ph idx="1"/>
          </p:nvPr>
        </p:nvPicPr>
        <p:blipFill>
          <a:blip r:embed="rId2"/>
          <a:stretch>
            <a:fillRect/>
          </a:stretch>
        </p:blipFill>
        <p:spPr>
          <a:xfrm>
            <a:off x="4103914" y="1496514"/>
            <a:ext cx="3429000" cy="3486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4665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9812383" cy="732155"/>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sp>
        <p:nvSpPr>
          <p:cNvPr id="5" name="TextBox 4"/>
          <p:cNvSpPr txBox="1"/>
          <p:nvPr/>
        </p:nvSpPr>
        <p:spPr>
          <a:xfrm>
            <a:off x="1166949" y="5608319"/>
            <a:ext cx="10162901" cy="477888"/>
          </a:xfrm>
          <a:prstGeom prst="rect">
            <a:avLst/>
          </a:prstGeom>
          <a:noFill/>
        </p:spPr>
        <p:txBody>
          <a:bodyPr wrap="square" rtlCol="0">
            <a:sp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visualizations using heatmap we are trying to find out if there is any null value present in the testing dataset of the project. As clearly shown using the heatmap there is no null value present in the test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EA751D3-F4A3-4F55-A281-DBC9A68C9B9C}"/>
              </a:ext>
            </a:extLst>
          </p:cNvPr>
          <p:cNvPicPr>
            <a:picLocks noGrp="1"/>
          </p:cNvPicPr>
          <p:nvPr>
            <p:ph idx="1"/>
          </p:nvPr>
        </p:nvPicPr>
        <p:blipFill>
          <a:blip r:embed="rId2"/>
          <a:stretch>
            <a:fillRect/>
          </a:stretch>
        </p:blipFill>
        <p:spPr>
          <a:xfrm>
            <a:off x="3089645" y="1543050"/>
            <a:ext cx="5553075" cy="3771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699572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152</TotalTime>
  <Words>850</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Wisp</vt:lpstr>
      <vt:lpstr>MALIGNANT COMMENTS CLASSIFICATION </vt:lpstr>
      <vt:lpstr>Problem Statement Analysis</vt:lpstr>
      <vt:lpstr>Data set description </vt:lpstr>
      <vt:lpstr>Exploratory data analysis process</vt:lpstr>
      <vt:lpstr>Exploratory data analysis process</vt:lpstr>
      <vt:lpstr>Exploratory data analysis process</vt:lpstr>
      <vt:lpstr>Exploratory data analysis process</vt:lpstr>
      <vt:lpstr>Exploratory data analysis process</vt:lpstr>
      <vt:lpstr>Data Visualization process</vt:lpstr>
      <vt:lpstr>Data Visualization process</vt:lpstr>
      <vt:lpstr>Data Visualization process</vt:lpstr>
      <vt:lpstr>Data Visualization process</vt:lpstr>
      <vt:lpstr>Data Visualization process</vt:lpstr>
      <vt:lpstr>Data preprocessing stage</vt:lpstr>
      <vt:lpstr>Data preprocessing stage</vt:lpstr>
      <vt:lpstr>Model building process </vt:lpstr>
      <vt:lpstr>Model Dashboard</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PREDICITION</dc:title>
  <dc:creator>sodainmind</dc:creator>
  <cp:lastModifiedBy>sodainmind</cp:lastModifiedBy>
  <cp:revision>17</cp:revision>
  <dcterms:created xsi:type="dcterms:W3CDTF">2021-02-20T08:16:17Z</dcterms:created>
  <dcterms:modified xsi:type="dcterms:W3CDTF">2021-03-27T06:40:52Z</dcterms:modified>
</cp:coreProperties>
</file>