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1"/>
  </p:notesMasterIdLst>
  <p:handoutMasterIdLst>
    <p:handoutMasterId r:id="rId22"/>
  </p:handoutMasterIdLst>
  <p:sldIdLst>
    <p:sldId id="256" r:id="rId4"/>
    <p:sldId id="290" r:id="rId5"/>
    <p:sldId id="278" r:id="rId6"/>
    <p:sldId id="475" r:id="rId7"/>
    <p:sldId id="476" r:id="rId8"/>
    <p:sldId id="295" r:id="rId9"/>
    <p:sldId id="289" r:id="rId10"/>
    <p:sldId id="282" r:id="rId11"/>
    <p:sldId id="257" r:id="rId12"/>
    <p:sldId id="291" r:id="rId13"/>
    <p:sldId id="267" r:id="rId14"/>
    <p:sldId id="296" r:id="rId15"/>
    <p:sldId id="297" r:id="rId16"/>
    <p:sldId id="283" r:id="rId17"/>
    <p:sldId id="285" r:id="rId18"/>
    <p:sldId id="286" r:id="rId19"/>
    <p:sldId id="293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0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6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b.epam.com/display/GDOKB/Java+Practice+On-Boarding+Program" TargetMode="External"/><Relationship Id="rId2" Type="http://schemas.openxmlformats.org/officeDocument/2006/relationships/hyperlink" Target="https://epa.ms/jpop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b.epam.com/display/GDOKB/JPOP2+Case+stud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Practice Onboarding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1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85D66CD-F472-4932-B0B7-76688C826CB5}"/>
              </a:ext>
            </a:extLst>
          </p:cNvPr>
          <p:cNvSpPr txBox="1">
            <a:spLocks/>
          </p:cNvSpPr>
          <p:nvPr/>
        </p:nvSpPr>
        <p:spPr>
          <a:xfrm>
            <a:off x="2326530" y="939388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Team2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18A0D2C-6778-48BF-8FAC-8323299DFAE7}"/>
              </a:ext>
            </a:extLst>
          </p:cNvPr>
          <p:cNvSpPr txBox="1">
            <a:spLocks/>
          </p:cNvSpPr>
          <p:nvPr/>
        </p:nvSpPr>
        <p:spPr>
          <a:xfrm>
            <a:off x="2326530" y="1391167"/>
            <a:ext cx="2035125" cy="27112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Akbar Mohmad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Salauddin Mohammed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Salimuddin Khan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Shyam Karri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Vamsi Balanagu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Maruthi Konda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7F73419-3018-42B2-BFA8-143352BA15AB}"/>
              </a:ext>
            </a:extLst>
          </p:cNvPr>
          <p:cNvSpPr txBox="1">
            <a:spLocks/>
          </p:cNvSpPr>
          <p:nvPr/>
        </p:nvSpPr>
        <p:spPr>
          <a:xfrm>
            <a:off x="4360754" y="939221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team3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9F64EE8-C9C2-434B-B699-ACCC50DC2056}"/>
              </a:ext>
            </a:extLst>
          </p:cNvPr>
          <p:cNvSpPr txBox="1">
            <a:spLocks/>
          </p:cNvSpPr>
          <p:nvPr/>
        </p:nvSpPr>
        <p:spPr>
          <a:xfrm>
            <a:off x="6395879" y="939388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team4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6A525EE-4911-4B57-BE0B-DD384FEB8471}"/>
              </a:ext>
            </a:extLst>
          </p:cNvPr>
          <p:cNvSpPr txBox="1">
            <a:spLocks/>
          </p:cNvSpPr>
          <p:nvPr/>
        </p:nvSpPr>
        <p:spPr>
          <a:xfrm>
            <a:off x="4360754" y="1391167"/>
            <a:ext cx="2035125" cy="27005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Sadiq Nutankaluva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Rahul Nanda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Bishal Chhotray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Saurabhkumar Marpadge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Prabhudeep Banga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Arpan Ladani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E93138C-E4F6-49B4-B93C-B936F2F0B369}"/>
              </a:ext>
            </a:extLst>
          </p:cNvPr>
          <p:cNvSpPr txBox="1">
            <a:spLocks/>
          </p:cNvSpPr>
          <p:nvPr/>
        </p:nvSpPr>
        <p:spPr>
          <a:xfrm>
            <a:off x="6395878" y="1389752"/>
            <a:ext cx="2035125" cy="27107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Vinay Murkpudi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Rakesh Budugu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Arnab Mondal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Sukesh Pusarla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Manoj Kalyan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Sandhya Kallapally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A9DD5B-A0C0-488E-8170-E4F831501062}"/>
              </a:ext>
            </a:extLst>
          </p:cNvPr>
          <p:cNvSpPr txBox="1">
            <a:spLocks/>
          </p:cNvSpPr>
          <p:nvPr/>
        </p:nvSpPr>
        <p:spPr>
          <a:xfrm>
            <a:off x="290504" y="949217"/>
            <a:ext cx="2069507" cy="44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Team1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6BE09E2B-CF1D-4614-B1B3-5A4ADCC099DA}"/>
              </a:ext>
            </a:extLst>
          </p:cNvPr>
          <p:cNvSpPr txBox="1">
            <a:spLocks/>
          </p:cNvSpPr>
          <p:nvPr/>
        </p:nvSpPr>
        <p:spPr>
          <a:xfrm>
            <a:off x="290504" y="1378133"/>
            <a:ext cx="2035125" cy="27072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Sydubabu Vasantha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Ramesh Korada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Rajeev Marrapu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Spallya Omar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Santosh Chavva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Roumak Chakraborty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7D88FBD-F9C0-4E8E-9FBD-76C44525868B}"/>
              </a:ext>
            </a:extLst>
          </p:cNvPr>
          <p:cNvSpPr txBox="1">
            <a:spLocks/>
          </p:cNvSpPr>
          <p:nvPr/>
        </p:nvSpPr>
        <p:spPr>
          <a:xfrm>
            <a:off x="290504" y="4100513"/>
            <a:ext cx="2035125" cy="20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Saurabh Mishra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494DD3-301F-45AF-B151-0423AD6BEDAE}"/>
              </a:ext>
            </a:extLst>
          </p:cNvPr>
          <p:cNvSpPr txBox="1">
            <a:spLocks/>
          </p:cNvSpPr>
          <p:nvPr/>
        </p:nvSpPr>
        <p:spPr>
          <a:xfrm>
            <a:off x="2343496" y="4102785"/>
            <a:ext cx="2035125" cy="20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Ajay Rabidas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1D281AD-93DE-44B7-BA9F-6F1ECBDDDC33}"/>
              </a:ext>
            </a:extLst>
          </p:cNvPr>
          <p:cNvSpPr txBox="1">
            <a:spLocks/>
          </p:cNvSpPr>
          <p:nvPr/>
        </p:nvSpPr>
        <p:spPr>
          <a:xfrm>
            <a:off x="4378621" y="4103188"/>
            <a:ext cx="2035125" cy="20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Ashok P/Prasad K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7141860-A64A-4DCA-B4AD-AEE207097DAF}"/>
              </a:ext>
            </a:extLst>
          </p:cNvPr>
          <p:cNvSpPr txBox="1">
            <a:spLocks/>
          </p:cNvSpPr>
          <p:nvPr/>
        </p:nvSpPr>
        <p:spPr>
          <a:xfrm>
            <a:off x="6392300" y="4085375"/>
            <a:ext cx="2035125" cy="224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Rama Karri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52E49-16A1-49C9-B95A-982DF144EA0C}"/>
              </a:ext>
            </a:extLst>
          </p:cNvPr>
          <p:cNvSpPr txBox="1"/>
          <p:nvPr/>
        </p:nvSpPr>
        <p:spPr>
          <a:xfrm>
            <a:off x="362310" y="345057"/>
            <a:ext cx="173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BATCH#2</a:t>
            </a:r>
          </a:p>
        </p:txBody>
      </p:sp>
    </p:spTree>
    <p:extLst>
      <p:ext uri="{BB962C8B-B14F-4D97-AF65-F5344CB8AC3E}">
        <p14:creationId xmlns:p14="http://schemas.microsoft.com/office/powerpoint/2010/main" val="340179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85D66CD-F472-4932-B0B7-76688C826CB5}"/>
              </a:ext>
            </a:extLst>
          </p:cNvPr>
          <p:cNvSpPr txBox="1">
            <a:spLocks/>
          </p:cNvSpPr>
          <p:nvPr/>
        </p:nvSpPr>
        <p:spPr>
          <a:xfrm>
            <a:off x="2326530" y="939388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Team6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18A0D2C-6778-48BF-8FAC-8323299DFAE7}"/>
              </a:ext>
            </a:extLst>
          </p:cNvPr>
          <p:cNvSpPr txBox="1">
            <a:spLocks/>
          </p:cNvSpPr>
          <p:nvPr/>
        </p:nvSpPr>
        <p:spPr>
          <a:xfrm>
            <a:off x="2326530" y="1391167"/>
            <a:ext cx="2035125" cy="27112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Vaibhav Srivastava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Charit Saini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Ajit Kumar1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Suyog Chakre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Pranav Shukla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Sarthak Jain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7F73419-3018-42B2-BFA8-143352BA15AB}"/>
              </a:ext>
            </a:extLst>
          </p:cNvPr>
          <p:cNvSpPr txBox="1">
            <a:spLocks/>
          </p:cNvSpPr>
          <p:nvPr/>
        </p:nvSpPr>
        <p:spPr>
          <a:xfrm>
            <a:off x="4360754" y="939221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team7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9F64EE8-C9C2-434B-B699-ACCC50DC2056}"/>
              </a:ext>
            </a:extLst>
          </p:cNvPr>
          <p:cNvSpPr txBox="1">
            <a:spLocks/>
          </p:cNvSpPr>
          <p:nvPr/>
        </p:nvSpPr>
        <p:spPr>
          <a:xfrm>
            <a:off x="6395879" y="939388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team8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6A525EE-4911-4B57-BE0B-DD384FEB8471}"/>
              </a:ext>
            </a:extLst>
          </p:cNvPr>
          <p:cNvSpPr txBox="1">
            <a:spLocks/>
          </p:cNvSpPr>
          <p:nvPr/>
        </p:nvSpPr>
        <p:spPr>
          <a:xfrm>
            <a:off x="4360754" y="1391167"/>
            <a:ext cx="2035125" cy="27005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Vishal Gautam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Kaushal Gour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Harshal Kathole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Nilesh Tomar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Manmeet Singh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Nishant Bansal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E93138C-E4F6-49B4-B93C-B936F2F0B369}"/>
              </a:ext>
            </a:extLst>
          </p:cNvPr>
          <p:cNvSpPr txBox="1">
            <a:spLocks/>
          </p:cNvSpPr>
          <p:nvPr/>
        </p:nvSpPr>
        <p:spPr>
          <a:xfrm>
            <a:off x="6395878" y="1389752"/>
            <a:ext cx="2035125" cy="27107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Giriraj Vyas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Ashutosh Ranjan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Aakash Sen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Umang Boriwala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Mohammad Yaseen Khan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Ashutosh Sharma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A9DD5B-A0C0-488E-8170-E4F831501062}"/>
              </a:ext>
            </a:extLst>
          </p:cNvPr>
          <p:cNvSpPr txBox="1">
            <a:spLocks/>
          </p:cNvSpPr>
          <p:nvPr/>
        </p:nvSpPr>
        <p:spPr>
          <a:xfrm>
            <a:off x="290504" y="949217"/>
            <a:ext cx="2069507" cy="44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Team5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6BE09E2B-CF1D-4614-B1B3-5A4ADCC099DA}"/>
              </a:ext>
            </a:extLst>
          </p:cNvPr>
          <p:cNvSpPr txBox="1">
            <a:spLocks/>
          </p:cNvSpPr>
          <p:nvPr/>
        </p:nvSpPr>
        <p:spPr>
          <a:xfrm>
            <a:off x="290504" y="1378133"/>
            <a:ext cx="2035125" cy="27072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Santosh Ganji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Narayana Singana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Vikrama Vembuluru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Deepak Behera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Praveen Kumar1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Abhishek Kumar Mandal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7D88FBD-F9C0-4E8E-9FBD-76C44525868B}"/>
              </a:ext>
            </a:extLst>
          </p:cNvPr>
          <p:cNvSpPr txBox="1">
            <a:spLocks/>
          </p:cNvSpPr>
          <p:nvPr/>
        </p:nvSpPr>
        <p:spPr>
          <a:xfrm>
            <a:off x="290504" y="4100513"/>
            <a:ext cx="2035125" cy="20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Vinay L/Sridhar Y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494DD3-301F-45AF-B151-0423AD6BEDAE}"/>
              </a:ext>
            </a:extLst>
          </p:cNvPr>
          <p:cNvSpPr txBox="1">
            <a:spLocks/>
          </p:cNvSpPr>
          <p:nvPr/>
        </p:nvSpPr>
        <p:spPr>
          <a:xfrm>
            <a:off x="2343496" y="4102785"/>
            <a:ext cx="2035125" cy="20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Jiten Vij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1D281AD-93DE-44B7-BA9F-6F1ECBDDDC33}"/>
              </a:ext>
            </a:extLst>
          </p:cNvPr>
          <p:cNvSpPr txBox="1">
            <a:spLocks/>
          </p:cNvSpPr>
          <p:nvPr/>
        </p:nvSpPr>
        <p:spPr>
          <a:xfrm>
            <a:off x="4378621" y="4103188"/>
            <a:ext cx="2035125" cy="20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Santosh Borfalkar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A7141860-A64A-4DCA-B4AD-AEE207097DAF}"/>
              </a:ext>
            </a:extLst>
          </p:cNvPr>
          <p:cNvSpPr txBox="1">
            <a:spLocks/>
          </p:cNvSpPr>
          <p:nvPr/>
        </p:nvSpPr>
        <p:spPr>
          <a:xfrm>
            <a:off x="6392300" y="4085375"/>
            <a:ext cx="2035125" cy="224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Vipul Gupta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E648E-D448-433C-8107-FADA6D0020A7}"/>
              </a:ext>
            </a:extLst>
          </p:cNvPr>
          <p:cNvSpPr txBox="1"/>
          <p:nvPr/>
        </p:nvSpPr>
        <p:spPr>
          <a:xfrm>
            <a:off x="379563" y="345057"/>
            <a:ext cx="173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BATCH#2 Cont.</a:t>
            </a:r>
          </a:p>
        </p:txBody>
      </p:sp>
    </p:spTree>
    <p:extLst>
      <p:ext uri="{BB962C8B-B14F-4D97-AF65-F5344CB8AC3E}">
        <p14:creationId xmlns:p14="http://schemas.microsoft.com/office/powerpoint/2010/main" val="120393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A9DD5B-A0C0-488E-8170-E4F831501062}"/>
              </a:ext>
            </a:extLst>
          </p:cNvPr>
          <p:cNvSpPr txBox="1">
            <a:spLocks/>
          </p:cNvSpPr>
          <p:nvPr/>
        </p:nvSpPr>
        <p:spPr>
          <a:xfrm>
            <a:off x="3025072" y="949217"/>
            <a:ext cx="2069507" cy="44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Team9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6BE09E2B-CF1D-4614-B1B3-5A4ADCC099DA}"/>
              </a:ext>
            </a:extLst>
          </p:cNvPr>
          <p:cNvSpPr txBox="1">
            <a:spLocks/>
          </p:cNvSpPr>
          <p:nvPr/>
        </p:nvSpPr>
        <p:spPr>
          <a:xfrm>
            <a:off x="3042262" y="1393272"/>
            <a:ext cx="2035125" cy="27072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Varma Datla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Siva Alla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Purushotham Pratapa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Ashok Yathirajula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Daljit Singh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Rizwana M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7D88FBD-F9C0-4E8E-9FBD-76C44525868B}"/>
              </a:ext>
            </a:extLst>
          </p:cNvPr>
          <p:cNvSpPr txBox="1">
            <a:spLocks/>
          </p:cNvSpPr>
          <p:nvPr/>
        </p:nvSpPr>
        <p:spPr>
          <a:xfrm>
            <a:off x="3033698" y="4100513"/>
            <a:ext cx="2035125" cy="20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Perwez/Vinay/Ashok</a:t>
            </a:r>
          </a:p>
        </p:txBody>
      </p:sp>
    </p:spTree>
    <p:extLst>
      <p:ext uri="{BB962C8B-B14F-4D97-AF65-F5344CB8AC3E}">
        <p14:creationId xmlns:p14="http://schemas.microsoft.com/office/powerpoint/2010/main" val="6993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1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7188" y="841930"/>
            <a:ext cx="356616" cy="356616"/>
          </a:xfrm>
        </p:spPr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0971" y="843578"/>
            <a:ext cx="6961416" cy="356616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repository for each service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57188" y="1769460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357188" y="2851926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357188" y="3328868"/>
            <a:ext cx="356616" cy="356616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710972" y="1769048"/>
            <a:ext cx="6961416" cy="356616"/>
          </a:xfrm>
        </p:spPr>
        <p:txBody>
          <a:bodyPr/>
          <a:lstStyle/>
          <a:p>
            <a:r>
              <a:rPr lang="en-US" dirty="0"/>
              <a:t>CREATE a branch for the weekly assignment and commit the code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6961415" cy="356616"/>
          </a:xfrm>
        </p:spPr>
        <p:txBody>
          <a:bodyPr/>
          <a:lstStyle/>
          <a:p>
            <a:r>
              <a:rPr lang="en-US" dirty="0"/>
              <a:t>Create pull request and notify mentors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710972" y="2850690"/>
            <a:ext cx="6961414" cy="356616"/>
          </a:xfrm>
        </p:spPr>
        <p:txBody>
          <a:bodyPr/>
          <a:lstStyle/>
          <a:p>
            <a:r>
              <a:rPr lang="en-US" dirty="0"/>
              <a:t>Mentor reviews and gives feedback on pull request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710972" y="3327220"/>
            <a:ext cx="6961414" cy="356616"/>
          </a:xfrm>
        </p:spPr>
        <p:txBody>
          <a:bodyPr/>
          <a:lstStyle/>
          <a:p>
            <a:r>
              <a:rPr lang="en-US" dirty="0"/>
              <a:t>FIX review comments and notify mentor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23AB2F-1D9E-4BF9-824A-87EA057CFDF2}"/>
              </a:ext>
            </a:extLst>
          </p:cNvPr>
          <p:cNvSpPr txBox="1">
            <a:spLocks/>
          </p:cNvSpPr>
          <p:nvPr/>
        </p:nvSpPr>
        <p:spPr>
          <a:xfrm>
            <a:off x="359566" y="129436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ED15BD91-79CC-4DDD-AE64-E5D4B5D80031}"/>
              </a:ext>
            </a:extLst>
          </p:cNvPr>
          <p:cNvSpPr txBox="1">
            <a:spLocks/>
          </p:cNvSpPr>
          <p:nvPr/>
        </p:nvSpPr>
        <p:spPr>
          <a:xfrm>
            <a:off x="713349" y="1296014"/>
            <a:ext cx="695903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week specific goal from grow template (https://epa.ms/jpop-grow) 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967FC612-68D4-438A-BF25-330ACA3C7019}"/>
              </a:ext>
            </a:extLst>
          </p:cNvPr>
          <p:cNvSpPr txBox="1">
            <a:spLocks/>
          </p:cNvSpPr>
          <p:nvPr/>
        </p:nvSpPr>
        <p:spPr>
          <a:xfrm>
            <a:off x="357188" y="384229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27423B0A-5BBC-4EDC-91B1-A913193BF917}"/>
              </a:ext>
            </a:extLst>
          </p:cNvPr>
          <p:cNvSpPr txBox="1">
            <a:spLocks/>
          </p:cNvSpPr>
          <p:nvPr/>
        </p:nvSpPr>
        <p:spPr>
          <a:xfrm>
            <a:off x="710972" y="3840643"/>
            <a:ext cx="6961414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 pull request after approval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5A2586A4-6EB4-4E2F-8ECE-EEED31D0160B}"/>
              </a:ext>
            </a:extLst>
          </p:cNvPr>
          <p:cNvSpPr txBox="1">
            <a:spLocks/>
          </p:cNvSpPr>
          <p:nvPr/>
        </p:nvSpPr>
        <p:spPr>
          <a:xfrm>
            <a:off x="359569" y="439723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89D68499-F12C-4CB0-A001-AE337C9BA153}"/>
              </a:ext>
            </a:extLst>
          </p:cNvPr>
          <p:cNvSpPr txBox="1">
            <a:spLocks/>
          </p:cNvSpPr>
          <p:nvPr/>
        </p:nvSpPr>
        <p:spPr>
          <a:xfrm>
            <a:off x="713353" y="4365443"/>
            <a:ext cx="6961414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</a:t>
            </a:r>
            <a:r>
              <a:rPr lang="en-US" dirty="0" err="1"/>
              <a:t>GoAL</a:t>
            </a:r>
            <a:r>
              <a:rPr lang="en-US" dirty="0"/>
              <a:t> on </a:t>
            </a:r>
            <a:r>
              <a:rPr lang="en-US" dirty="0" err="1"/>
              <a:t>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9" grpId="0" animBg="1"/>
      <p:bldP spid="22" grpId="0" animBg="1"/>
      <p:bldP spid="31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4641" y="5925189"/>
            <a:ext cx="1373372" cy="316862"/>
          </a:xfrm>
        </p:spPr>
        <p:txBody>
          <a:bodyPr/>
          <a:lstStyle/>
          <a:p>
            <a:pPr algn="ctr"/>
            <a:fld id="{3A707DD9-E92B-45E8-BE0A-E6B2EDF345EB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362918-C665-417B-A78C-A8662AEABA1D}"/>
              </a:ext>
            </a:extLst>
          </p:cNvPr>
          <p:cNvSpPr/>
          <p:nvPr/>
        </p:nvSpPr>
        <p:spPr>
          <a:xfrm>
            <a:off x="1524000" y="1974935"/>
            <a:ext cx="56769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https://epa.ms/jpop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CBBE11-0B49-42DB-B992-C5D72F7C8579}"/>
              </a:ext>
            </a:extLst>
          </p:cNvPr>
          <p:cNvSpPr/>
          <p:nvPr/>
        </p:nvSpPr>
        <p:spPr>
          <a:xfrm>
            <a:off x="1524000" y="1619335"/>
            <a:ext cx="56769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More details at KB…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4DC8A-24D9-4D5D-9594-76ED3623369E}"/>
              </a:ext>
            </a:extLst>
          </p:cNvPr>
          <p:cNvSpPr/>
          <p:nvPr/>
        </p:nvSpPr>
        <p:spPr>
          <a:xfrm>
            <a:off x="1733550" y="2421709"/>
            <a:ext cx="56769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https://kb.epam.com/display/GDOKB/Java+Practice+On-Boarding+Program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38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3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302576" y="1210296"/>
            <a:ext cx="2035125" cy="2903538"/>
          </a:xfrm>
        </p:spPr>
        <p:txBody>
          <a:bodyPr>
            <a:normAutofit/>
          </a:bodyPr>
          <a:lstStyle/>
          <a:p>
            <a:r>
              <a:rPr lang="en-US" dirty="0"/>
              <a:t>Architectural Concepts</a:t>
            </a:r>
          </a:p>
          <a:p>
            <a:r>
              <a:rPr lang="en-US" dirty="0"/>
              <a:t>Spring Boot, REST, Data JPA</a:t>
            </a:r>
          </a:p>
          <a:p>
            <a:r>
              <a:rPr lang="en-US" dirty="0"/>
              <a:t>Spring  Cloud, Netflix OSS</a:t>
            </a:r>
          </a:p>
          <a:p>
            <a:r>
              <a:rPr lang="en-US" dirty="0"/>
              <a:t>Service Discovery( Eureka)</a:t>
            </a:r>
          </a:p>
          <a:p>
            <a:r>
              <a:rPr lang="en-US" dirty="0"/>
              <a:t>Load Balancing (Ribbon), Routing, Filtering (ZUUL)</a:t>
            </a:r>
          </a:p>
          <a:p>
            <a:r>
              <a:rPr lang="en-US" dirty="0"/>
              <a:t>API Gateway</a:t>
            </a:r>
          </a:p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 &amp; Sleuth)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1675" y="758350"/>
            <a:ext cx="2035125" cy="438912"/>
          </a:xfrm>
        </p:spPr>
        <p:txBody>
          <a:bodyPr/>
          <a:lstStyle/>
          <a:p>
            <a:r>
              <a:rPr lang="en-US" dirty="0"/>
              <a:t>Micro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3D4B-614D-8845-BDC7-BFBDEFC5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96B537-6DE5-4DE5-81FA-0F3516710C26}"/>
              </a:ext>
            </a:extLst>
          </p:cNvPr>
          <p:cNvSpPr txBox="1">
            <a:spLocks/>
          </p:cNvSpPr>
          <p:nvPr/>
        </p:nvSpPr>
        <p:spPr>
          <a:xfrm>
            <a:off x="2336800" y="758517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containerization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0260F1F7-0D17-43AA-8376-BDA0A7117ACF}"/>
              </a:ext>
            </a:extLst>
          </p:cNvPr>
          <p:cNvSpPr txBox="1">
            <a:spLocks/>
          </p:cNvSpPr>
          <p:nvPr/>
        </p:nvSpPr>
        <p:spPr>
          <a:xfrm>
            <a:off x="2336800" y="1210296"/>
            <a:ext cx="2035125" cy="29035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 Introduction</a:t>
            </a:r>
          </a:p>
          <a:p>
            <a:r>
              <a:rPr lang="en-US" dirty="0"/>
              <a:t>Build Images</a:t>
            </a:r>
          </a:p>
          <a:p>
            <a:r>
              <a:rPr lang="en-US" dirty="0"/>
              <a:t>Run services</a:t>
            </a:r>
          </a:p>
          <a:p>
            <a:r>
              <a:rPr lang="en-US" dirty="0"/>
              <a:t>Docker-Compose</a:t>
            </a:r>
          </a:p>
          <a:p>
            <a:r>
              <a:rPr lang="en-US" dirty="0"/>
              <a:t>Docker 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197913F-7517-4000-A49B-8560907383F5}"/>
              </a:ext>
            </a:extLst>
          </p:cNvPr>
          <p:cNvSpPr txBox="1">
            <a:spLocks/>
          </p:cNvSpPr>
          <p:nvPr/>
        </p:nvSpPr>
        <p:spPr>
          <a:xfrm>
            <a:off x="4371024" y="758350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9C4B3F76-04B0-4E44-A480-26BC70792839}"/>
              </a:ext>
            </a:extLst>
          </p:cNvPr>
          <p:cNvSpPr txBox="1">
            <a:spLocks/>
          </p:cNvSpPr>
          <p:nvPr/>
        </p:nvSpPr>
        <p:spPr>
          <a:xfrm>
            <a:off x="6406149" y="758517"/>
            <a:ext cx="203512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none" lIns="91440" tIns="0" rIns="9144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EEC3304D-2496-4E78-BB4B-58948E0D9AD1}"/>
              </a:ext>
            </a:extLst>
          </p:cNvPr>
          <p:cNvSpPr txBox="1">
            <a:spLocks/>
          </p:cNvSpPr>
          <p:nvPr/>
        </p:nvSpPr>
        <p:spPr>
          <a:xfrm>
            <a:off x="4371024" y="1210296"/>
            <a:ext cx="2035125" cy="29035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AWS Introduction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ECS</a:t>
            </a:r>
          </a:p>
          <a:p>
            <a:r>
              <a:rPr lang="en-US" dirty="0"/>
              <a:t>Code Pipeline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BA802F6-37F5-4238-8155-AE54B27B2EAE}"/>
              </a:ext>
            </a:extLst>
          </p:cNvPr>
          <p:cNvSpPr txBox="1">
            <a:spLocks/>
          </p:cNvSpPr>
          <p:nvPr/>
        </p:nvSpPr>
        <p:spPr>
          <a:xfrm>
            <a:off x="6406148" y="1208881"/>
            <a:ext cx="2035125" cy="29035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 7 </a:t>
            </a:r>
          </a:p>
          <a:p>
            <a:r>
              <a:rPr lang="en-US" dirty="0"/>
              <a:t>(Or) React JS</a:t>
            </a:r>
          </a:p>
        </p:txBody>
      </p:sp>
    </p:spTree>
    <p:extLst>
      <p:ext uri="{BB962C8B-B14F-4D97-AF65-F5344CB8AC3E}">
        <p14:creationId xmlns:p14="http://schemas.microsoft.com/office/powerpoint/2010/main" val="17677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4" grpId="0" animBg="1"/>
      <p:bldP spid="15" grpId="0" animBg="1"/>
      <p:bldP spid="19" grpId="0" animBg="1"/>
      <p:bldP spid="20" grpId="0" animBg="1"/>
      <p:bldP spid="22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charset="0"/>
                <a:ea typeface="Arial Black" charset="0"/>
                <a:cs typeface="Arial Black" charset="0"/>
              </a:rPr>
              <a:t>HOMETASKS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2"/>
            <a:ext cx="7954765" cy="1345031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Hometasks</a:t>
            </a:r>
            <a:r>
              <a:rPr lang="en-US" sz="2000" dirty="0"/>
              <a:t> has deadlines (~1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Missed deadline </a:t>
            </a:r>
            <a:r>
              <a:rPr lang="mr-IN" sz="2000" dirty="0"/>
              <a:t>–</a:t>
            </a:r>
            <a:r>
              <a:rPr lang="en-US" sz="2000" dirty="0"/>
              <a:t> black 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black marks </a:t>
            </a:r>
            <a:r>
              <a:rPr lang="mr-IN" sz="2000" dirty="0"/>
              <a:t>–</a:t>
            </a:r>
            <a:r>
              <a:rPr lang="en-US" sz="2000" dirty="0"/>
              <a:t> automatic exclusion from program</a:t>
            </a:r>
          </a:p>
        </p:txBody>
      </p:sp>
    </p:spTree>
    <p:extLst>
      <p:ext uri="{BB962C8B-B14F-4D97-AF65-F5344CB8AC3E}">
        <p14:creationId xmlns:p14="http://schemas.microsoft.com/office/powerpoint/2010/main" val="68887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200" dirty="0">
                <a:solidFill>
                  <a:schemeClr val="accent1">
                    <a:lumMod val="75000"/>
                  </a:schemeClr>
                </a:solidFill>
                <a:latin typeface="Arial Black" charset="0"/>
                <a:ea typeface="+mn-ea"/>
                <a:cs typeface="+mn-cs"/>
              </a:rPr>
              <a:t>COMPLETION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986212" cy="1320800"/>
          </a:xfrm>
        </p:spPr>
        <p:txBody>
          <a:bodyPr vert="horz" lIns="0" tIns="0" rIns="0" bIns="0" rtlCol="0" anchor="t">
            <a:noAutofit/>
          </a:bodyPr>
          <a:lstStyle/>
          <a:p>
            <a:pPr fontAlgn="base">
              <a:buClr>
                <a:schemeClr val="accent1"/>
              </a:buClr>
            </a:pPr>
            <a:r>
              <a:rPr lang="en-US" dirty="0">
                <a:latin typeface="Calibri "/>
              </a:rPr>
              <a:t>A mentee should complete the whole program, which is complete all </a:t>
            </a:r>
            <a:r>
              <a:rPr lang="en-US" dirty="0" err="1">
                <a:latin typeface="Calibri "/>
              </a:rPr>
              <a:t>hometasks</a:t>
            </a:r>
            <a:r>
              <a:rPr lang="en-US" dirty="0">
                <a:latin typeface="Calibri "/>
              </a:rPr>
              <a:t> </a:t>
            </a:r>
          </a:p>
          <a:p>
            <a:pPr fontAlgn="base">
              <a:buClr>
                <a:schemeClr val="accent1"/>
              </a:buClr>
            </a:pPr>
            <a:r>
              <a:rPr lang="en-US" dirty="0">
                <a:latin typeface="Calibri "/>
              </a:rPr>
              <a:t>The program is done if all  modules have a score more than </a:t>
            </a:r>
            <a:r>
              <a:rPr lang="ru-RU" dirty="0">
                <a:latin typeface="Calibri "/>
              </a:rPr>
              <a:t>2</a:t>
            </a:r>
            <a:r>
              <a:rPr lang="en-US" dirty="0">
                <a:latin typeface="Calibri "/>
              </a:rPr>
              <a:t>.0 per each 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vert="horz" wrap="none" lIns="0" tIns="0" rIns="0" bIns="0" rtlCol="0" anchor="t">
            <a:noAutofit/>
          </a:bodyPr>
          <a:lstStyle/>
          <a:p>
            <a:r>
              <a:rPr lang="en-US" sz="1400" dirty="0"/>
              <a:t>GENERAL</a:t>
            </a:r>
            <a:r>
              <a:rPr lang="en-US" dirty="0"/>
              <a:t>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00599" y="1422400"/>
            <a:ext cx="3993357" cy="883265"/>
          </a:xfrm>
        </p:spPr>
        <p:txBody>
          <a:bodyPr vert="horz" lIns="0" tIns="0" rIns="0" bIns="0" rtlCol="0" anchor="t">
            <a:noAutofit/>
          </a:bodyPr>
          <a:lstStyle/>
          <a:p>
            <a:pPr fontAlgn="base">
              <a:buClr>
                <a:schemeClr val="accent1"/>
              </a:buClr>
            </a:pPr>
            <a:r>
              <a:rPr lang="en-US" b="1" dirty="0">
                <a:latin typeface="Calibri "/>
              </a:rPr>
              <a:t>All tasks should be done</a:t>
            </a:r>
          </a:p>
          <a:p>
            <a:r>
              <a:rPr lang="en-US" dirty="0">
                <a:latin typeface="Calibri "/>
              </a:rPr>
              <a:t>Home tasks have deadlines (~1 week)</a:t>
            </a:r>
          </a:p>
          <a:p>
            <a:r>
              <a:rPr lang="en-US" dirty="0">
                <a:latin typeface="Calibri "/>
              </a:rPr>
              <a:t>Missed deadline </a:t>
            </a:r>
            <a:r>
              <a:rPr lang="mr-IN" dirty="0">
                <a:latin typeface="Calibri "/>
              </a:rPr>
              <a:t>–</a:t>
            </a:r>
            <a:r>
              <a:rPr lang="en-US" dirty="0">
                <a:latin typeface="Calibri "/>
              </a:rPr>
              <a:t> black mark</a:t>
            </a:r>
          </a:p>
          <a:p>
            <a:r>
              <a:rPr lang="en-US" dirty="0">
                <a:latin typeface="Calibri "/>
              </a:rPr>
              <a:t>3 black marks </a:t>
            </a:r>
            <a:r>
              <a:rPr lang="mr-IN" dirty="0">
                <a:latin typeface="Calibri "/>
              </a:rPr>
              <a:t>–</a:t>
            </a:r>
            <a:r>
              <a:rPr lang="en-US" dirty="0">
                <a:latin typeface="Calibri "/>
              </a:rPr>
              <a:t> automatic exclusion from the program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800597" y="1079500"/>
            <a:ext cx="3993359" cy="342900"/>
          </a:xfr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1400" dirty="0"/>
              <a:t>HOMEWORK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5589" y="3228668"/>
            <a:ext cx="2802627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b="1" cap="all" spc="200" dirty="0">
                <a:solidFill>
                  <a:schemeClr val="accent1"/>
                </a:solidFill>
              </a:rPr>
              <a:t>Completion with honor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676" y="3533771"/>
            <a:ext cx="4572000" cy="57394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latin typeface="Calibri "/>
              </a:rPr>
              <a:t>Average score not less than 4.8</a:t>
            </a:r>
          </a:p>
          <a:p>
            <a:pPr marL="171450" indent="-17145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latin typeface="Calibri "/>
              </a:rPr>
              <a:t>No missed deadlines (except missed for good reason)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9413EC-D5B6-438F-8AEB-4F323C2B7783}"/>
              </a:ext>
            </a:extLst>
          </p:cNvPr>
          <p:cNvSpPr/>
          <p:nvPr/>
        </p:nvSpPr>
        <p:spPr>
          <a:xfrm>
            <a:off x="4820676" y="3222430"/>
            <a:ext cx="32967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Badges on Successful course completion</a:t>
            </a:r>
            <a:endParaRPr lang="en-US" dirty="0"/>
          </a:p>
        </p:txBody>
      </p:sp>
      <p:pic>
        <p:nvPicPr>
          <p:cNvPr id="1026" name="Picture 2" descr="https://heroes.epam.com/api/images/7161/content?width=112&amp;height=112">
            <a:extLst>
              <a:ext uri="{FF2B5EF4-FFF2-40B4-BE49-F238E27FC236}">
                <a16:creationId xmlns:a16="http://schemas.microsoft.com/office/drawing/2014/main" id="{87A94B7E-D96F-4C9D-8431-6DDBD697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88" y="357431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eroes.epam.com/api/images/7163/content?width=112&amp;height=112">
            <a:extLst>
              <a:ext uri="{FF2B5EF4-FFF2-40B4-BE49-F238E27FC236}">
                <a16:creationId xmlns:a16="http://schemas.microsoft.com/office/drawing/2014/main" id="{46C5E26E-E007-40E0-8453-FA28EFE2C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76" y="357431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eroes.epam.com/api/images/7178/content?width=112&amp;height=112">
            <a:extLst>
              <a:ext uri="{FF2B5EF4-FFF2-40B4-BE49-F238E27FC236}">
                <a16:creationId xmlns:a16="http://schemas.microsoft.com/office/drawing/2014/main" id="{5FEAA7E0-8ADD-4EAE-84B4-3661F3C5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64" y="359517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1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Details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6" y="1949828"/>
            <a:ext cx="8264297" cy="2055585"/>
          </a:xfrm>
        </p:spPr>
        <p:txBody>
          <a:bodyPr/>
          <a:lstStyle/>
          <a:p>
            <a:r>
              <a:rPr lang="en-US" sz="1800" dirty="0"/>
              <a:t>Backend services: Library, Book, User services</a:t>
            </a:r>
          </a:p>
          <a:p>
            <a:r>
              <a:rPr lang="en-US" sz="1800" dirty="0"/>
              <a:t>Front end application: UI Client to access backend services</a:t>
            </a:r>
          </a:p>
          <a:p>
            <a:r>
              <a:rPr lang="en-US" sz="1800" dirty="0"/>
              <a:t>Follow micro services architecture</a:t>
            </a:r>
          </a:p>
          <a:p>
            <a:r>
              <a:rPr lang="en-US" sz="1800" dirty="0"/>
              <a:t>Address the micro-services’ challenges</a:t>
            </a:r>
          </a:p>
          <a:p>
            <a:r>
              <a:rPr lang="en-US" sz="1800" dirty="0"/>
              <a:t>Make it cloud native </a:t>
            </a:r>
          </a:p>
          <a:p>
            <a:r>
              <a:rPr lang="en-US" sz="1800" dirty="0"/>
              <a:t>Containerize the applications</a:t>
            </a:r>
          </a:p>
          <a:p>
            <a:r>
              <a:rPr lang="en-US" sz="1800" dirty="0"/>
              <a:t>Implement CI/CD on cloud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F81DA4C-7422-41C7-92C9-2EB35BEF7447}"/>
              </a:ext>
            </a:extLst>
          </p:cNvPr>
          <p:cNvSpPr txBox="1">
            <a:spLocks/>
          </p:cNvSpPr>
          <p:nvPr/>
        </p:nvSpPr>
        <p:spPr>
          <a:xfrm>
            <a:off x="357186" y="985756"/>
            <a:ext cx="8264297" cy="8028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2"/>
              </a:rPr>
              <a:t>https://kb.epam.com/display/GDOKB/JPOP2+Case+study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96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2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A9C009-35CC-4148-A1BB-27175C250E9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45935974"/>
              </p:ext>
            </p:extLst>
          </p:nvPr>
        </p:nvGraphicFramePr>
        <p:xfrm>
          <a:off x="358776" y="444234"/>
          <a:ext cx="8426448" cy="16459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50453">
                  <a:extLst>
                    <a:ext uri="{9D8B030D-6E8A-4147-A177-3AD203B41FA5}">
                      <a16:colId xmlns:a16="http://schemas.microsoft.com/office/drawing/2014/main" val="2531099756"/>
                    </a:ext>
                  </a:extLst>
                </a:gridCol>
                <a:gridCol w="882317">
                  <a:extLst>
                    <a:ext uri="{9D8B030D-6E8A-4147-A177-3AD203B41FA5}">
                      <a16:colId xmlns:a16="http://schemas.microsoft.com/office/drawing/2014/main" val="3519558456"/>
                    </a:ext>
                  </a:extLst>
                </a:gridCol>
                <a:gridCol w="6193678">
                  <a:extLst>
                    <a:ext uri="{9D8B030D-6E8A-4147-A177-3AD203B41FA5}">
                      <a16:colId xmlns:a16="http://schemas.microsoft.com/office/drawing/2014/main" val="1495955039"/>
                    </a:ext>
                  </a:extLst>
                </a:gridCol>
              </a:tblGrid>
              <a:tr h="248063">
                <a:tc>
                  <a:txBody>
                    <a:bodyPr/>
                    <a:lstStyle/>
                    <a:p>
                      <a:r>
                        <a:rPr lang="en-US" sz="1200" dirty="0"/>
                        <a:t>Micro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Spring Boot + 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GIT + Service#1 (CRUD), H2/MySQL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0272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200" b="0" i="0" u="none" strike="noStrike" noProof="0" dirty="0"/>
                        <a:t>Microservices Introduction 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+ </a:t>
                      </a:r>
                      <a:r>
                        <a:rPr lang="en-US" sz="1200" dirty="0"/>
                        <a:t>Swagger, </a:t>
                      </a:r>
                      <a:r>
                        <a:rPr lang="en-US" sz="1200" dirty="0" err="1"/>
                        <a:t>Liquibase</a:t>
                      </a:r>
                      <a:r>
                        <a:rPr lang="en-US" sz="1200" dirty="0"/>
                        <a:t> or Flyway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25470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Service#2, 3 (with swagger &amp; </a:t>
                      </a:r>
                      <a:r>
                        <a:rPr lang="en-US" sz="1200" dirty="0" err="1"/>
                        <a:t>liquibase</a:t>
                      </a:r>
                      <a:r>
                        <a:rPr lang="en-US" sz="1200" dirty="0"/>
                        <a:t>), extend Service#1 to talk to Service#2,3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9390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Registration &amp; discovery of services#1,2,3 with Eureka + Spring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10242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Feign, </a:t>
                      </a:r>
                      <a:r>
                        <a:rPr lang="en-US" sz="1200" dirty="0" err="1"/>
                        <a:t>Hystrix</a:t>
                      </a:r>
                      <a:r>
                        <a:rPr lang="en-US" sz="1200" dirty="0"/>
                        <a:t> for Serivce#1, #2, #3 +  Distributed Transactions(SAGA) 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04656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Gateway, Distributed Tracing (Sleuth, Zipkin)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759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F0801A-A405-4C43-82C8-1C717E925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42648"/>
              </p:ext>
            </p:extLst>
          </p:nvPr>
        </p:nvGraphicFramePr>
        <p:xfrm>
          <a:off x="358776" y="2292373"/>
          <a:ext cx="8426448" cy="548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355725">
                  <a:extLst>
                    <a:ext uri="{9D8B030D-6E8A-4147-A177-3AD203B41FA5}">
                      <a16:colId xmlns:a16="http://schemas.microsoft.com/office/drawing/2014/main" val="5981375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139304792"/>
                    </a:ext>
                  </a:extLst>
                </a:gridCol>
                <a:gridCol w="6175373">
                  <a:extLst>
                    <a:ext uri="{9D8B030D-6E8A-4147-A177-3AD203B41FA5}">
                      <a16:colId xmlns:a16="http://schemas.microsoft.com/office/drawing/2014/main" val="402574657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 &amp; Develop Docker images for services#1, services#2, Services#3 (including </a:t>
                      </a:r>
                      <a:r>
                        <a:rPr lang="en-US" sz="1200" dirty="0" err="1"/>
                        <a:t>db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Docker Compose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164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8DBFC9B-18AF-4A0D-A35B-1FA096957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47159"/>
              </p:ext>
            </p:extLst>
          </p:nvPr>
        </p:nvGraphicFramePr>
        <p:xfrm>
          <a:off x="358776" y="3043232"/>
          <a:ext cx="8426448" cy="54864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50453">
                  <a:extLst>
                    <a:ext uri="{9D8B030D-6E8A-4147-A177-3AD203B41FA5}">
                      <a16:colId xmlns:a16="http://schemas.microsoft.com/office/drawing/2014/main" val="2531099756"/>
                    </a:ext>
                  </a:extLst>
                </a:gridCol>
                <a:gridCol w="882317">
                  <a:extLst>
                    <a:ext uri="{9D8B030D-6E8A-4147-A177-3AD203B41FA5}">
                      <a16:colId xmlns:a16="http://schemas.microsoft.com/office/drawing/2014/main" val="3519558456"/>
                    </a:ext>
                  </a:extLst>
                </a:gridCol>
                <a:gridCol w="6193678">
                  <a:extLst>
                    <a:ext uri="{9D8B030D-6E8A-4147-A177-3AD203B41FA5}">
                      <a16:colId xmlns:a16="http://schemas.microsoft.com/office/drawing/2014/main" val="1495955039"/>
                    </a:ext>
                  </a:extLst>
                </a:gridCol>
              </a:tblGrid>
              <a:tr h="248063">
                <a:tc>
                  <a:txBody>
                    <a:bodyPr/>
                    <a:lstStyle/>
                    <a:p>
                      <a:r>
                        <a:rPr lang="en-US" sz="1200" dirty="0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 &amp; Run Docker services on 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0272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ECS, Code pipe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254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84CFCD-6903-46FC-B57F-132787218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3362"/>
              </p:ext>
            </p:extLst>
          </p:nvPr>
        </p:nvGraphicFramePr>
        <p:xfrm>
          <a:off x="358776" y="3794091"/>
          <a:ext cx="8426448" cy="548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355725">
                  <a:extLst>
                    <a:ext uri="{9D8B030D-6E8A-4147-A177-3AD203B41FA5}">
                      <a16:colId xmlns:a16="http://schemas.microsoft.com/office/drawing/2014/main" val="5981375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139304792"/>
                    </a:ext>
                  </a:extLst>
                </a:gridCol>
                <a:gridCol w="6175373">
                  <a:extLst>
                    <a:ext uri="{9D8B030D-6E8A-4147-A177-3AD203B41FA5}">
                      <a16:colId xmlns:a16="http://schemas.microsoft.com/office/drawing/2014/main" val="402574657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 Home page to list products (Angular/ReactJs)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 create/update/delete product, and add reviews; Dockerize and deploy in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905</TotalTime>
  <Words>662</Words>
  <Application>Microsoft Office PowerPoint</Application>
  <PresentationFormat>On-screen Show (16:9)</PresentationFormat>
  <Paragraphs>205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Arial Black</vt:lpstr>
      <vt:lpstr>Calibri</vt:lpstr>
      <vt:lpstr>Calibri </vt:lpstr>
      <vt:lpstr>Calibri Light</vt:lpstr>
      <vt:lpstr>Covers</vt:lpstr>
      <vt:lpstr>General</vt:lpstr>
      <vt:lpstr>Breakers</vt:lpstr>
      <vt:lpstr>Java Practice Onboarding Program</vt:lpstr>
      <vt:lpstr>COURSE OUTLINE</vt:lpstr>
      <vt:lpstr>PowerPoint Presentation</vt:lpstr>
      <vt:lpstr>PowerPoint Presentation</vt:lpstr>
      <vt:lpstr>COMPLETION CRITERIA</vt:lpstr>
      <vt:lpstr>PROBLEM STATEMENT</vt:lpstr>
      <vt:lpstr>Problem Details</vt:lpstr>
      <vt:lpstr>PLAN</vt:lpstr>
      <vt:lpstr>PowerPoint Presentation</vt:lpstr>
      <vt:lpstr>TEAMs</vt:lpstr>
      <vt:lpstr>PowerPoint Presentation</vt:lpstr>
      <vt:lpstr>PowerPoint Presentation</vt:lpstr>
      <vt:lpstr>PowerPoint Presentation</vt:lpstr>
      <vt:lpstr>Assignments workflow</vt:lpstr>
      <vt:lpstr>WORKFLOW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Sathish Venkateswarlu</cp:lastModifiedBy>
  <cp:revision>130</cp:revision>
  <dcterms:created xsi:type="dcterms:W3CDTF">2018-01-26T19:23:30Z</dcterms:created>
  <dcterms:modified xsi:type="dcterms:W3CDTF">2019-07-10T15:39:45Z</dcterms:modified>
</cp:coreProperties>
</file>