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15"/>
  </p:notesMasterIdLst>
  <p:sldIdLst>
    <p:sldId id="256" r:id="rId2"/>
    <p:sldId id="268" r:id="rId3"/>
    <p:sldId id="257" r:id="rId4"/>
    <p:sldId id="258" r:id="rId5"/>
    <p:sldId id="259" r:id="rId6"/>
    <p:sldId id="260" r:id="rId7"/>
    <p:sldId id="261" r:id="rId8"/>
    <p:sldId id="265" r:id="rId9"/>
    <p:sldId id="262" r:id="rId10"/>
    <p:sldId id="263" r:id="rId11"/>
    <p:sldId id="266" r:id="rId12"/>
    <p:sldId id="264" r:id="rId13"/>
    <p:sldId id="267"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4660"/>
  </p:normalViewPr>
  <p:slideViewPr>
    <p:cSldViewPr snapToGrid="0">
      <p:cViewPr varScale="1">
        <p:scale>
          <a:sx n="81" d="100"/>
          <a:sy n="81" d="100"/>
        </p:scale>
        <p:origin x="72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25ba7fdf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25ba7fdf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25ba7fdf6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25ba7fdf6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25ba7fdf6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25ba7fdf6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2" descr="Droplets-HD-Title-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4" name="Google Shape;14;p2"/>
          <p:cNvSpPr txBox="1">
            <a:spLocks noGrp="1"/>
          </p:cNvSpPr>
          <p:nvPr>
            <p:ph type="ctrTitle"/>
          </p:nvPr>
        </p:nvSpPr>
        <p:spPr>
          <a:xfrm>
            <a:off x="1751012" y="1300785"/>
            <a:ext cx="8689976" cy="2509213"/>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1751012" y="3886200"/>
            <a:ext cx="8689976" cy="1371599"/>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1000"/>
              </a:spcBef>
              <a:spcAft>
                <a:spcPts val="0"/>
              </a:spcAft>
              <a:buSzPts val="2200"/>
              <a:buNone/>
              <a:defRPr sz="2200">
                <a:solidFill>
                  <a:srgbClr val="7F7F7F"/>
                </a:solidFil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16" name="Google Shape;16;p2"/>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6"/>
        <p:cNvGrpSpPr/>
        <p:nvPr/>
      </p:nvGrpSpPr>
      <p:grpSpPr>
        <a:xfrm>
          <a:off x="0" y="0"/>
          <a:ext cx="0" cy="0"/>
          <a:chOff x="0" y="0"/>
          <a:chExt cx="0" cy="0"/>
        </a:xfrm>
      </p:grpSpPr>
      <p:pic>
        <p:nvPicPr>
          <p:cNvPr id="77" name="Google Shape;77;p11"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8" name="Google Shape;78;p11"/>
          <p:cNvSpPr txBox="1">
            <a:spLocks noGrp="1"/>
          </p:cNvSpPr>
          <p:nvPr>
            <p:ph type="title"/>
          </p:nvPr>
        </p:nvSpPr>
        <p:spPr>
          <a:xfrm>
            <a:off x="913774" y="609600"/>
            <a:ext cx="5934969" cy="2023254"/>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1"/>
          <p:cNvSpPr>
            <a:spLocks noGrp="1"/>
          </p:cNvSpPr>
          <p:nvPr>
            <p:ph type="pic" idx="2"/>
          </p:nvPr>
        </p:nvSpPr>
        <p:spPr>
          <a:xfrm>
            <a:off x="7424803" y="609601"/>
            <a:ext cx="3255358" cy="5181600"/>
          </a:xfrm>
          <a:prstGeom prst="roundRect">
            <a:avLst>
              <a:gd name="adj" fmla="val 4943"/>
            </a:avLst>
          </a:prstGeom>
          <a:noFill/>
          <a:ln w="82550" cap="sq" cmpd="sng">
            <a:solidFill>
              <a:srgbClr val="EAEAEA"/>
            </a:solidFill>
            <a:prstDash val="solid"/>
            <a:miter lim="800000"/>
            <a:headEnd type="none" w="sm" len="sm"/>
            <a:tailEnd type="none" w="sm" len="sm"/>
          </a:ln>
        </p:spPr>
      </p:sp>
      <p:sp>
        <p:nvSpPr>
          <p:cNvPr id="80" name="Google Shape;80;p11"/>
          <p:cNvSpPr txBox="1">
            <a:spLocks noGrp="1"/>
          </p:cNvSpPr>
          <p:nvPr>
            <p:ph type="body" idx="1"/>
          </p:nvPr>
        </p:nvSpPr>
        <p:spPr>
          <a:xfrm>
            <a:off x="913794" y="2632852"/>
            <a:ext cx="5934949" cy="3158347"/>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81" name="Google Shape;81;p11"/>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4"/>
        <p:cNvGrpSpPr/>
        <p:nvPr/>
      </p:nvGrpSpPr>
      <p:grpSpPr>
        <a:xfrm>
          <a:off x="0" y="0"/>
          <a:ext cx="0" cy="0"/>
          <a:chOff x="0" y="0"/>
          <a:chExt cx="0" cy="0"/>
        </a:xfrm>
      </p:grpSpPr>
      <p:pic>
        <p:nvPicPr>
          <p:cNvPr id="85" name="Google Shape;85;p12"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6" name="Google Shape;86;p12"/>
          <p:cNvSpPr txBox="1">
            <a:spLocks noGrp="1"/>
          </p:cNvSpPr>
          <p:nvPr>
            <p:ph type="title"/>
          </p:nvPr>
        </p:nvSpPr>
        <p:spPr>
          <a:xfrm>
            <a:off x="913794" y="4289374"/>
            <a:ext cx="10364432" cy="81161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2"/>
          <p:cNvSpPr>
            <a:spLocks noGrp="1"/>
          </p:cNvSpPr>
          <p:nvPr>
            <p:ph type="pic" idx="2"/>
          </p:nvPr>
        </p:nvSpPr>
        <p:spPr>
          <a:xfrm>
            <a:off x="1184744" y="698261"/>
            <a:ext cx="9822532" cy="3214136"/>
          </a:xfrm>
          <a:prstGeom prst="roundRect">
            <a:avLst>
              <a:gd name="adj" fmla="val 4944"/>
            </a:avLst>
          </a:prstGeom>
          <a:noFill/>
          <a:ln w="82550" cap="sq" cmpd="sng">
            <a:solidFill>
              <a:srgbClr val="EAEAEA"/>
            </a:solidFill>
            <a:prstDash val="solid"/>
            <a:miter lim="800000"/>
            <a:headEnd type="none" w="sm" len="sm"/>
            <a:tailEnd type="none" w="sm" len="sm"/>
          </a:ln>
        </p:spPr>
      </p:sp>
      <p:sp>
        <p:nvSpPr>
          <p:cNvPr id="88" name="Google Shape;88;p12"/>
          <p:cNvSpPr txBox="1">
            <a:spLocks noGrp="1"/>
          </p:cNvSpPr>
          <p:nvPr>
            <p:ph type="body" idx="1"/>
          </p:nvPr>
        </p:nvSpPr>
        <p:spPr>
          <a:xfrm>
            <a:off x="913774" y="5108728"/>
            <a:ext cx="10364452" cy="682472"/>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89" name="Google Shape;89;p12"/>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2"/>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2"/>
        <p:cNvGrpSpPr/>
        <p:nvPr/>
      </p:nvGrpSpPr>
      <p:grpSpPr>
        <a:xfrm>
          <a:off x="0" y="0"/>
          <a:ext cx="0" cy="0"/>
          <a:chOff x="0" y="0"/>
          <a:chExt cx="0" cy="0"/>
        </a:xfrm>
      </p:grpSpPr>
      <p:pic>
        <p:nvPicPr>
          <p:cNvPr id="93" name="Google Shape;93;p13"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94" name="Google Shape;94;p13"/>
          <p:cNvSpPr txBox="1">
            <a:spLocks noGrp="1"/>
          </p:cNvSpPr>
          <p:nvPr>
            <p:ph type="title"/>
          </p:nvPr>
        </p:nvSpPr>
        <p:spPr>
          <a:xfrm>
            <a:off x="913774" y="609599"/>
            <a:ext cx="10364452" cy="342724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3"/>
          <p:cNvSpPr txBox="1">
            <a:spLocks noGrp="1"/>
          </p:cNvSpPr>
          <p:nvPr>
            <p:ph type="body" idx="1"/>
          </p:nvPr>
        </p:nvSpPr>
        <p:spPr>
          <a:xfrm>
            <a:off x="913775" y="4204821"/>
            <a:ext cx="10364452" cy="1586380"/>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6" name="Google Shape;96;p13"/>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9"/>
        <p:cNvGrpSpPr/>
        <p:nvPr/>
      </p:nvGrpSpPr>
      <p:grpSpPr>
        <a:xfrm>
          <a:off x="0" y="0"/>
          <a:ext cx="0" cy="0"/>
          <a:chOff x="0" y="0"/>
          <a:chExt cx="0" cy="0"/>
        </a:xfrm>
      </p:grpSpPr>
      <p:pic>
        <p:nvPicPr>
          <p:cNvPr id="100" name="Google Shape;100;p14"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01" name="Google Shape;101;p14"/>
          <p:cNvSpPr txBox="1">
            <a:spLocks noGrp="1"/>
          </p:cNvSpPr>
          <p:nvPr>
            <p:ph type="title"/>
          </p:nvPr>
        </p:nvSpPr>
        <p:spPr>
          <a:xfrm>
            <a:off x="1446212" y="609600"/>
            <a:ext cx="9302752" cy="299290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4"/>
          <p:cNvSpPr txBox="1">
            <a:spLocks noGrp="1"/>
          </p:cNvSpPr>
          <p:nvPr>
            <p:ph type="body" idx="1"/>
          </p:nvPr>
        </p:nvSpPr>
        <p:spPr>
          <a:xfrm>
            <a:off x="1720644" y="3610032"/>
            <a:ext cx="8752299" cy="59478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03" name="Google Shape;103;p14"/>
          <p:cNvSpPr txBox="1">
            <a:spLocks noGrp="1"/>
          </p:cNvSpPr>
          <p:nvPr>
            <p:ph type="body" idx="2"/>
          </p:nvPr>
        </p:nvSpPr>
        <p:spPr>
          <a:xfrm>
            <a:off x="913774" y="4372796"/>
            <a:ext cx="10364452" cy="1421053"/>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04" name="Google Shape;104;p14"/>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4"/>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4"/>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14"/>
          <p:cNvSpPr txBox="1"/>
          <p:nvPr/>
        </p:nvSpPr>
        <p:spPr>
          <a:xfrm>
            <a:off x="1001488" y="75416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Twentieth Century"/>
              <a:buNone/>
            </a:pPr>
            <a:r>
              <a:rPr lang="en-US" sz="8000" b="0" i="0" u="none" strike="noStrike" cap="none">
                <a:solidFill>
                  <a:schemeClr val="dk1"/>
                </a:solidFill>
                <a:latin typeface="Twentieth Century"/>
                <a:ea typeface="Twentieth Century"/>
                <a:cs typeface="Twentieth Century"/>
                <a:sym typeface="Twentieth Century"/>
              </a:rPr>
              <a:t>“</a:t>
            </a:r>
            <a:endParaRPr/>
          </a:p>
        </p:txBody>
      </p:sp>
      <p:sp>
        <p:nvSpPr>
          <p:cNvPr id="108" name="Google Shape;108;p14"/>
          <p:cNvSpPr txBox="1"/>
          <p:nvPr/>
        </p:nvSpPr>
        <p:spPr>
          <a:xfrm>
            <a:off x="10557558" y="2993578"/>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Twentieth Century"/>
              <a:buNone/>
            </a:pPr>
            <a:r>
              <a:rPr lang="en-US" sz="8000" b="0" i="0" u="none" strike="noStrike" cap="none">
                <a:solidFill>
                  <a:schemeClr val="dk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pic>
        <p:nvPicPr>
          <p:cNvPr id="110" name="Google Shape;110;p15"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1" name="Google Shape;111;p15"/>
          <p:cNvSpPr txBox="1">
            <a:spLocks noGrp="1"/>
          </p:cNvSpPr>
          <p:nvPr>
            <p:ph type="title"/>
          </p:nvPr>
        </p:nvSpPr>
        <p:spPr>
          <a:xfrm>
            <a:off x="913775" y="2138721"/>
            <a:ext cx="10364452" cy="251183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15"/>
          <p:cNvSpPr txBox="1">
            <a:spLocks noGrp="1"/>
          </p:cNvSpPr>
          <p:nvPr>
            <p:ph type="body" idx="1"/>
          </p:nvPr>
        </p:nvSpPr>
        <p:spPr>
          <a:xfrm>
            <a:off x="913775" y="4662335"/>
            <a:ext cx="10364452" cy="1140644"/>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13" name="Google Shape;113;p15"/>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5"/>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5"/>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16"/>
        <p:cNvGrpSpPr/>
        <p:nvPr/>
      </p:nvGrpSpPr>
      <p:grpSpPr>
        <a:xfrm>
          <a:off x="0" y="0"/>
          <a:ext cx="0" cy="0"/>
          <a:chOff x="0" y="0"/>
          <a:chExt cx="0" cy="0"/>
        </a:xfrm>
      </p:grpSpPr>
      <p:pic>
        <p:nvPicPr>
          <p:cNvPr id="117" name="Google Shape;117;p16"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8" name="Google Shape;118;p16"/>
          <p:cNvSpPr txBox="1">
            <a:spLocks noGrp="1"/>
          </p:cNvSpPr>
          <p:nvPr>
            <p:ph type="title"/>
          </p:nvPr>
        </p:nvSpPr>
        <p:spPr>
          <a:xfrm>
            <a:off x="913774" y="609600"/>
            <a:ext cx="10364452" cy="160509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16"/>
          <p:cNvSpPr txBox="1">
            <a:spLocks noGrp="1"/>
          </p:cNvSpPr>
          <p:nvPr>
            <p:ph type="body" idx="1"/>
          </p:nvPr>
        </p:nvSpPr>
        <p:spPr>
          <a:xfrm>
            <a:off x="913774" y="2367093"/>
            <a:ext cx="3298976"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0" name="Google Shape;120;p16"/>
          <p:cNvSpPr txBox="1">
            <a:spLocks noGrp="1"/>
          </p:cNvSpPr>
          <p:nvPr>
            <p:ph type="body" idx="2"/>
          </p:nvPr>
        </p:nvSpPr>
        <p:spPr>
          <a:xfrm>
            <a:off x="913774" y="2943355"/>
            <a:ext cx="3298976"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21" name="Google Shape;121;p16"/>
          <p:cNvSpPr txBox="1">
            <a:spLocks noGrp="1"/>
          </p:cNvSpPr>
          <p:nvPr>
            <p:ph type="body" idx="3"/>
          </p:nvPr>
        </p:nvSpPr>
        <p:spPr>
          <a:xfrm>
            <a:off x="4452389" y="2367093"/>
            <a:ext cx="329152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2" name="Google Shape;122;p16"/>
          <p:cNvSpPr txBox="1">
            <a:spLocks noGrp="1"/>
          </p:cNvSpPr>
          <p:nvPr>
            <p:ph type="body" idx="4"/>
          </p:nvPr>
        </p:nvSpPr>
        <p:spPr>
          <a:xfrm>
            <a:off x="4441348" y="2943355"/>
            <a:ext cx="3303351"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23" name="Google Shape;123;p16"/>
          <p:cNvSpPr txBox="1">
            <a:spLocks noGrp="1"/>
          </p:cNvSpPr>
          <p:nvPr>
            <p:ph type="body" idx="5"/>
          </p:nvPr>
        </p:nvSpPr>
        <p:spPr>
          <a:xfrm>
            <a:off x="7973298" y="2367093"/>
            <a:ext cx="33049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4" name="Google Shape;124;p16"/>
          <p:cNvSpPr txBox="1">
            <a:spLocks noGrp="1"/>
          </p:cNvSpPr>
          <p:nvPr>
            <p:ph type="body" idx="6"/>
          </p:nvPr>
        </p:nvSpPr>
        <p:spPr>
          <a:xfrm>
            <a:off x="7973298" y="2943355"/>
            <a:ext cx="3304928"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25" name="Google Shape;125;p16"/>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6"/>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6"/>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28"/>
        <p:cNvGrpSpPr/>
        <p:nvPr/>
      </p:nvGrpSpPr>
      <p:grpSpPr>
        <a:xfrm>
          <a:off x="0" y="0"/>
          <a:ext cx="0" cy="0"/>
          <a:chOff x="0" y="0"/>
          <a:chExt cx="0" cy="0"/>
        </a:xfrm>
      </p:grpSpPr>
      <p:pic>
        <p:nvPicPr>
          <p:cNvPr id="129" name="Google Shape;129;p17"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30" name="Google Shape;130;p17"/>
          <p:cNvSpPr txBox="1">
            <a:spLocks noGrp="1"/>
          </p:cNvSpPr>
          <p:nvPr>
            <p:ph type="title"/>
          </p:nvPr>
        </p:nvSpPr>
        <p:spPr>
          <a:xfrm>
            <a:off x="913774" y="610772"/>
            <a:ext cx="10364452" cy="160392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17"/>
          <p:cNvSpPr txBox="1">
            <a:spLocks noGrp="1"/>
          </p:cNvSpPr>
          <p:nvPr>
            <p:ph type="body" idx="1"/>
          </p:nvPr>
        </p:nvSpPr>
        <p:spPr>
          <a:xfrm>
            <a:off x="913774" y="4204820"/>
            <a:ext cx="3296409"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32" name="Google Shape;132;p17"/>
          <p:cNvSpPr>
            <a:spLocks noGrp="1"/>
          </p:cNvSpPr>
          <p:nvPr>
            <p:ph type="pic" idx="2"/>
          </p:nvPr>
        </p:nvSpPr>
        <p:spPr>
          <a:xfrm>
            <a:off x="913774" y="2367093"/>
            <a:ext cx="3296409" cy="1524000"/>
          </a:xfrm>
          <a:prstGeom prst="roundRect">
            <a:avLst>
              <a:gd name="adj" fmla="val 9363"/>
            </a:avLst>
          </a:prstGeom>
          <a:noFill/>
          <a:ln w="82550" cap="sq" cmpd="sng">
            <a:solidFill>
              <a:srgbClr val="EAEAEA"/>
            </a:solidFill>
            <a:prstDash val="solid"/>
            <a:miter lim="800000"/>
            <a:headEnd type="none" w="sm" len="sm"/>
            <a:tailEnd type="none" w="sm" len="sm"/>
          </a:ln>
        </p:spPr>
      </p:sp>
      <p:sp>
        <p:nvSpPr>
          <p:cNvPr id="133" name="Google Shape;133;p17"/>
          <p:cNvSpPr txBox="1">
            <a:spLocks noGrp="1"/>
          </p:cNvSpPr>
          <p:nvPr>
            <p:ph type="body" idx="3"/>
          </p:nvPr>
        </p:nvSpPr>
        <p:spPr>
          <a:xfrm>
            <a:off x="913774" y="4781082"/>
            <a:ext cx="3296409" cy="101011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4" name="Google Shape;134;p17"/>
          <p:cNvSpPr txBox="1">
            <a:spLocks noGrp="1"/>
          </p:cNvSpPr>
          <p:nvPr>
            <p:ph type="body" idx="4"/>
          </p:nvPr>
        </p:nvSpPr>
        <p:spPr>
          <a:xfrm>
            <a:off x="4442759" y="4204820"/>
            <a:ext cx="33018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35" name="Google Shape;135;p17"/>
          <p:cNvSpPr>
            <a:spLocks noGrp="1"/>
          </p:cNvSpPr>
          <p:nvPr>
            <p:ph type="pic" idx="5"/>
          </p:nvPr>
        </p:nvSpPr>
        <p:spPr>
          <a:xfrm>
            <a:off x="4441348" y="2367093"/>
            <a:ext cx="3303352" cy="1524000"/>
          </a:xfrm>
          <a:prstGeom prst="roundRect">
            <a:avLst>
              <a:gd name="adj" fmla="val 8841"/>
            </a:avLst>
          </a:prstGeom>
          <a:noFill/>
          <a:ln w="82550" cap="sq" cmpd="sng">
            <a:solidFill>
              <a:srgbClr val="EAEAEA"/>
            </a:solidFill>
            <a:prstDash val="solid"/>
            <a:miter lim="800000"/>
            <a:headEnd type="none" w="sm" len="sm"/>
            <a:tailEnd type="none" w="sm" len="sm"/>
          </a:ln>
        </p:spPr>
      </p:sp>
      <p:sp>
        <p:nvSpPr>
          <p:cNvPr id="136" name="Google Shape;136;p17"/>
          <p:cNvSpPr txBox="1">
            <a:spLocks noGrp="1"/>
          </p:cNvSpPr>
          <p:nvPr>
            <p:ph type="body" idx="6"/>
          </p:nvPr>
        </p:nvSpPr>
        <p:spPr>
          <a:xfrm>
            <a:off x="4441348" y="4781080"/>
            <a:ext cx="3303352" cy="1010119"/>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7" name="Google Shape;137;p17"/>
          <p:cNvSpPr txBox="1">
            <a:spLocks noGrp="1"/>
          </p:cNvSpPr>
          <p:nvPr>
            <p:ph type="body" idx="7"/>
          </p:nvPr>
        </p:nvSpPr>
        <p:spPr>
          <a:xfrm>
            <a:off x="7973298" y="4204820"/>
            <a:ext cx="330068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38" name="Google Shape;138;p17"/>
          <p:cNvSpPr>
            <a:spLocks noGrp="1"/>
          </p:cNvSpPr>
          <p:nvPr>
            <p:ph type="pic" idx="8"/>
          </p:nvPr>
        </p:nvSpPr>
        <p:spPr>
          <a:xfrm>
            <a:off x="7973298" y="2367093"/>
            <a:ext cx="3304928" cy="1524000"/>
          </a:xfrm>
          <a:prstGeom prst="roundRect">
            <a:avLst>
              <a:gd name="adj" fmla="val 8841"/>
            </a:avLst>
          </a:prstGeom>
          <a:noFill/>
          <a:ln w="82550" cap="sq" cmpd="sng">
            <a:solidFill>
              <a:srgbClr val="EAEAEA"/>
            </a:solidFill>
            <a:prstDash val="solid"/>
            <a:miter lim="800000"/>
            <a:headEnd type="none" w="sm" len="sm"/>
            <a:tailEnd type="none" w="sm" len="sm"/>
          </a:ln>
        </p:spPr>
      </p:sp>
      <p:sp>
        <p:nvSpPr>
          <p:cNvPr id="139" name="Google Shape;139;p17"/>
          <p:cNvSpPr txBox="1">
            <a:spLocks noGrp="1"/>
          </p:cNvSpPr>
          <p:nvPr>
            <p:ph type="body" idx="9"/>
          </p:nvPr>
        </p:nvSpPr>
        <p:spPr>
          <a:xfrm>
            <a:off x="7973173" y="4781078"/>
            <a:ext cx="3305053" cy="1010121"/>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40" name="Google Shape;140;p17"/>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7"/>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7"/>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3"/>
        <p:cNvGrpSpPr/>
        <p:nvPr/>
      </p:nvGrpSpPr>
      <p:grpSpPr>
        <a:xfrm>
          <a:off x="0" y="0"/>
          <a:ext cx="0" cy="0"/>
          <a:chOff x="0" y="0"/>
          <a:chExt cx="0" cy="0"/>
        </a:xfrm>
      </p:grpSpPr>
      <p:pic>
        <p:nvPicPr>
          <p:cNvPr id="144" name="Google Shape;144;p18"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45" name="Google Shape;145;p18"/>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18"/>
          <p:cNvSpPr txBox="1">
            <a:spLocks noGrp="1"/>
          </p:cNvSpPr>
          <p:nvPr>
            <p:ph type="body" idx="1"/>
          </p:nvPr>
        </p:nvSpPr>
        <p:spPr>
          <a:xfrm rot="5400000">
            <a:off x="4383948" y="-1103080"/>
            <a:ext cx="3424107" cy="1036445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47" name="Google Shape;147;p18"/>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18"/>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18"/>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0"/>
        <p:cNvGrpSpPr/>
        <p:nvPr/>
      </p:nvGrpSpPr>
      <p:grpSpPr>
        <a:xfrm>
          <a:off x="0" y="0"/>
          <a:ext cx="0" cy="0"/>
          <a:chOff x="0" y="0"/>
          <a:chExt cx="0" cy="0"/>
        </a:xfrm>
      </p:grpSpPr>
      <p:pic>
        <p:nvPicPr>
          <p:cNvPr id="151" name="Google Shape;151;p19"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52" name="Google Shape;152;p19"/>
          <p:cNvSpPr txBox="1">
            <a:spLocks noGrp="1"/>
          </p:cNvSpPr>
          <p:nvPr>
            <p:ph type="title"/>
          </p:nvPr>
        </p:nvSpPr>
        <p:spPr>
          <a:xfrm rot="5400000">
            <a:off x="7410763" y="1923738"/>
            <a:ext cx="5181599" cy="25533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9"/>
          <p:cNvSpPr txBox="1">
            <a:spLocks noGrp="1"/>
          </p:cNvSpPr>
          <p:nvPr>
            <p:ph type="body" idx="1"/>
          </p:nvPr>
        </p:nvSpPr>
        <p:spPr>
          <a:xfrm rot="5400000">
            <a:off x="2152338" y="-628962"/>
            <a:ext cx="5181599" cy="7658724"/>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54" name="Google Shape;154;p19"/>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9"/>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19"/>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913775" y="2367093"/>
            <a:ext cx="10364452"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22" name="Google Shape;22;p3"/>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pic>
        <p:nvPicPr>
          <p:cNvPr id="26" name="Google Shape;26;p4"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7" name="Google Shape;27;p4"/>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1"/>
        <p:cNvGrpSpPr/>
        <p:nvPr/>
      </p:nvGrpSpPr>
      <p:grpSpPr>
        <a:xfrm>
          <a:off x="0" y="0"/>
          <a:ext cx="0" cy="0"/>
          <a:chOff x="0" y="0"/>
          <a:chExt cx="0" cy="0"/>
        </a:xfrm>
      </p:grpSpPr>
      <p:pic>
        <p:nvPicPr>
          <p:cNvPr id="32" name="Google Shape;32;p5"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3" name="Google Shape;33;p5"/>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913774" y="2367092"/>
            <a:ext cx="10363826"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5" name="Google Shape;35;p5"/>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pic>
        <p:nvPicPr>
          <p:cNvPr id="39" name="Google Shape;39;p6"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0" name="Google Shape;40;p6"/>
          <p:cNvSpPr txBox="1">
            <a:spLocks noGrp="1"/>
          </p:cNvSpPr>
          <p:nvPr>
            <p:ph type="title"/>
          </p:nvPr>
        </p:nvSpPr>
        <p:spPr>
          <a:xfrm>
            <a:off x="913774" y="828563"/>
            <a:ext cx="10351752" cy="2736819"/>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913774" y="3657457"/>
            <a:ext cx="10351752" cy="1368183"/>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000"/>
              <a:buNone/>
              <a:defRPr sz="2000">
                <a:solidFill>
                  <a:srgbClr val="7F7F7F"/>
                </a:solidFill>
              </a:defRPr>
            </a:lvl1pPr>
            <a:lvl2pPr marL="914400" lvl="1" indent="-228600" algn="l">
              <a:lnSpc>
                <a:spcPct val="120000"/>
              </a:lnSpc>
              <a:spcBef>
                <a:spcPts val="500"/>
              </a:spcBef>
              <a:spcAft>
                <a:spcPts val="0"/>
              </a:spcAft>
              <a:buSzPts val="2000"/>
              <a:buNone/>
              <a:defRPr sz="20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42" name="Google Shape;42;p6"/>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pic>
        <p:nvPicPr>
          <p:cNvPr id="46" name="Google Shape;46;p7"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7" name="Google Shape;47;p7"/>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913774" y="2367092"/>
            <a:ext cx="5106026"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9" name="Google Shape;49;p7"/>
          <p:cNvSpPr txBox="1">
            <a:spLocks noGrp="1"/>
          </p:cNvSpPr>
          <p:nvPr>
            <p:ph type="body" idx="2"/>
          </p:nvPr>
        </p:nvSpPr>
        <p:spPr>
          <a:xfrm>
            <a:off x="6172200" y="2367092"/>
            <a:ext cx="5105400"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0" name="Google Shape;50;p7"/>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pic>
        <p:nvPicPr>
          <p:cNvPr id="54" name="Google Shape;54;p8"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5" name="Google Shape;55;p8"/>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8"/>
          <p:cNvSpPr txBox="1">
            <a:spLocks noGrp="1"/>
          </p:cNvSpPr>
          <p:nvPr>
            <p:ph type="body" idx="1"/>
          </p:nvPr>
        </p:nvSpPr>
        <p:spPr>
          <a:xfrm>
            <a:off x="1146328" y="2371018"/>
            <a:ext cx="4873474" cy="679994"/>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1000"/>
              </a:spcBef>
              <a:spcAft>
                <a:spcPts val="0"/>
              </a:spcAft>
              <a:buSzPts val="2600"/>
              <a:buNone/>
              <a:defRPr sz="26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7" name="Google Shape;57;p8"/>
          <p:cNvSpPr txBox="1">
            <a:spLocks noGrp="1"/>
          </p:cNvSpPr>
          <p:nvPr>
            <p:ph type="body" idx="2"/>
          </p:nvPr>
        </p:nvSpPr>
        <p:spPr>
          <a:xfrm>
            <a:off x="913774" y="3051012"/>
            <a:ext cx="5106027" cy="274018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8" name="Google Shape;58;p8"/>
          <p:cNvSpPr txBox="1">
            <a:spLocks noGrp="1"/>
          </p:cNvSpPr>
          <p:nvPr>
            <p:ph type="body" idx="3"/>
          </p:nvPr>
        </p:nvSpPr>
        <p:spPr>
          <a:xfrm>
            <a:off x="6396423" y="2371018"/>
            <a:ext cx="4881804" cy="679994"/>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1000"/>
              </a:spcBef>
              <a:spcAft>
                <a:spcPts val="0"/>
              </a:spcAft>
              <a:buSzPts val="2600"/>
              <a:buNone/>
              <a:defRPr sz="26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9" name="Google Shape;59;p8"/>
          <p:cNvSpPr txBox="1">
            <a:spLocks noGrp="1"/>
          </p:cNvSpPr>
          <p:nvPr>
            <p:ph type="body" idx="4"/>
          </p:nvPr>
        </p:nvSpPr>
        <p:spPr>
          <a:xfrm>
            <a:off x="6172200" y="3051012"/>
            <a:ext cx="5105401" cy="274018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0" name="Google Shape;60;p8"/>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pic>
        <p:nvPicPr>
          <p:cNvPr id="64" name="Google Shape;64;p9"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5" name="Google Shape;65;p9"/>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pic>
        <p:nvPicPr>
          <p:cNvPr id="69" name="Google Shape;69;p10"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0" name="Google Shape;70;p10"/>
          <p:cNvSpPr txBox="1">
            <a:spLocks noGrp="1"/>
          </p:cNvSpPr>
          <p:nvPr>
            <p:ph type="title"/>
          </p:nvPr>
        </p:nvSpPr>
        <p:spPr>
          <a:xfrm>
            <a:off x="913775" y="609600"/>
            <a:ext cx="3935688" cy="202325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0"/>
          <p:cNvSpPr txBox="1">
            <a:spLocks noGrp="1"/>
          </p:cNvSpPr>
          <p:nvPr>
            <p:ph type="body" idx="1"/>
          </p:nvPr>
        </p:nvSpPr>
        <p:spPr>
          <a:xfrm>
            <a:off x="5078062" y="609600"/>
            <a:ext cx="6200163" cy="5181599"/>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72" name="Google Shape;72;p10"/>
          <p:cNvSpPr txBox="1">
            <a:spLocks noGrp="1"/>
          </p:cNvSpPr>
          <p:nvPr>
            <p:ph type="body" idx="2"/>
          </p:nvPr>
        </p:nvSpPr>
        <p:spPr>
          <a:xfrm>
            <a:off x="913774" y="2632852"/>
            <a:ext cx="3935689" cy="315834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3" name="Google Shape;73;p10"/>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rgbClr val="B7B7B7"/>
            </a:gs>
          </a:gsLst>
          <a:lin ang="5400000" scaled="0"/>
        </a:gradFill>
        <a:effectLst/>
      </p:bgPr>
    </p:bg>
    <p:spTree>
      <p:nvGrpSpPr>
        <p:cNvPr id="1" name="Shape 5"/>
        <p:cNvGrpSpPr/>
        <p:nvPr/>
      </p:nvGrpSpPr>
      <p:grpSpPr>
        <a:xfrm>
          <a:off x="0" y="0"/>
          <a:ext cx="0" cy="0"/>
          <a:chOff x="0" y="0"/>
          <a:chExt cx="0" cy="0"/>
        </a:xfrm>
      </p:grpSpPr>
      <p:pic>
        <p:nvPicPr>
          <p:cNvPr id="6" name="Google Shape;6;p1" descr="\\DROBO-FS\QuickDrops\JB\PPTX NG\Droplets\LightingOverlay.png"/>
          <p:cNvPicPr preferRelativeResize="0"/>
          <p:nvPr/>
        </p:nvPicPr>
        <p:blipFill rotWithShape="1">
          <a:blip r:embed="rId20">
            <a:alphaModFix/>
          </a:blip>
          <a:srcRect/>
          <a:stretch/>
        </p:blipFill>
        <p:spPr>
          <a:xfrm>
            <a:off x="0" y="-1"/>
            <a:ext cx="12192003" cy="6858001"/>
          </a:xfrm>
          <a:prstGeom prst="rect">
            <a:avLst/>
          </a:prstGeom>
          <a:noFill/>
          <a:ln>
            <a:noFill/>
          </a:ln>
        </p:spPr>
      </p:pic>
      <p:sp>
        <p:nvSpPr>
          <p:cNvPr id="7" name="Google Shape;7;p1"/>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dk1"/>
              </a:buClr>
              <a:buSzPts val="36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913775" y="2367093"/>
            <a:ext cx="10364452" cy="3424107"/>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9" name="Google Shape;9;p1"/>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0" name="Google Shape;10;p1"/>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1" name="Google Shape;11;p1"/>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ctrTitle"/>
          </p:nvPr>
        </p:nvSpPr>
        <p:spPr>
          <a:xfrm>
            <a:off x="1751012" y="919787"/>
            <a:ext cx="8689976" cy="250921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800"/>
              <a:buFont typeface="Twentieth Century"/>
              <a:buNone/>
            </a:pPr>
            <a:r>
              <a:rPr lang="en-US" b="1" dirty="0"/>
              <a:t>Resume classification project </a:t>
            </a:r>
            <a:endParaRPr dirty="0"/>
          </a:p>
        </p:txBody>
      </p:sp>
      <p:sp>
        <p:nvSpPr>
          <p:cNvPr id="162" name="Google Shape;162;p20"/>
          <p:cNvSpPr txBox="1">
            <a:spLocks noGrp="1"/>
          </p:cNvSpPr>
          <p:nvPr>
            <p:ph type="subTitle" idx="1"/>
          </p:nvPr>
        </p:nvSpPr>
        <p:spPr>
          <a:xfrm>
            <a:off x="1751012" y="3509128"/>
            <a:ext cx="8689976" cy="1371599"/>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SzPts val="2200"/>
              <a:buNone/>
            </a:pPr>
            <a:r>
              <a:rPr lang="en-US" sz="2800" dirty="0"/>
              <a:t>Presented By- GROUP 1</a:t>
            </a:r>
            <a:endParaRPr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21" name="Google Shape;221;p27"/>
          <p:cNvPicPr preferRelativeResize="0"/>
          <p:nvPr/>
        </p:nvPicPr>
        <p:blipFill>
          <a:blip r:embed="rId3">
            <a:alphaModFix/>
          </a:blip>
          <a:stretch>
            <a:fillRect/>
          </a:stretch>
        </p:blipFill>
        <p:spPr>
          <a:xfrm>
            <a:off x="1778523" y="1397315"/>
            <a:ext cx="8634953" cy="4682973"/>
          </a:xfrm>
          <a:prstGeom prst="rect">
            <a:avLst/>
          </a:prstGeom>
          <a:noFill/>
          <a:ln>
            <a:noFill/>
          </a:ln>
        </p:spPr>
      </p:pic>
      <p:sp>
        <p:nvSpPr>
          <p:cNvPr id="3" name="TextBox 2">
            <a:extLst>
              <a:ext uri="{FF2B5EF4-FFF2-40B4-BE49-F238E27FC236}">
                <a16:creationId xmlns:a16="http://schemas.microsoft.com/office/drawing/2014/main" id="{431778A5-B7ED-4DF2-ABE5-9B7C15543ECD}"/>
              </a:ext>
            </a:extLst>
          </p:cNvPr>
          <p:cNvSpPr txBox="1"/>
          <p:nvPr/>
        </p:nvSpPr>
        <p:spPr>
          <a:xfrm>
            <a:off x="3214539" y="282804"/>
            <a:ext cx="5618375" cy="646331"/>
          </a:xfrm>
          <a:prstGeom prst="rect">
            <a:avLst/>
          </a:prstGeom>
          <a:noFill/>
        </p:spPr>
        <p:txBody>
          <a:bodyPr wrap="square" rtlCol="0">
            <a:spAutoFit/>
          </a:bodyPr>
          <a:lstStyle/>
          <a:p>
            <a:r>
              <a:rPr lang="en-IN" sz="3600" b="1" dirty="0">
                <a:latin typeface="Twentieth Century"/>
              </a:rPr>
              <a:t>Random Forest Classifier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3BFA8-C031-411C-8D32-444E15A065EE}"/>
              </a:ext>
            </a:extLst>
          </p:cNvPr>
          <p:cNvSpPr>
            <a:spLocks noGrp="1"/>
          </p:cNvSpPr>
          <p:nvPr>
            <p:ph type="title"/>
          </p:nvPr>
        </p:nvSpPr>
        <p:spPr>
          <a:xfrm>
            <a:off x="913774" y="1"/>
            <a:ext cx="10364451" cy="1522134"/>
          </a:xfrm>
        </p:spPr>
        <p:txBody>
          <a:bodyPr/>
          <a:lstStyle/>
          <a:p>
            <a:r>
              <a:rPr lang="en-IN" b="1" dirty="0"/>
              <a:t>Combining All Models</a:t>
            </a:r>
          </a:p>
        </p:txBody>
      </p:sp>
      <p:pic>
        <p:nvPicPr>
          <p:cNvPr id="3" name="Google Shape;220;p27">
            <a:extLst>
              <a:ext uri="{FF2B5EF4-FFF2-40B4-BE49-F238E27FC236}">
                <a16:creationId xmlns:a16="http://schemas.microsoft.com/office/drawing/2014/main" id="{8C3FFB1B-8B41-4483-ADEF-D8D840E5F962}"/>
              </a:ext>
            </a:extLst>
          </p:cNvPr>
          <p:cNvPicPr preferRelativeResize="0"/>
          <p:nvPr/>
        </p:nvPicPr>
        <p:blipFill>
          <a:blip r:embed="rId2">
            <a:alphaModFix/>
          </a:blip>
          <a:stretch>
            <a:fillRect/>
          </a:stretch>
        </p:blipFill>
        <p:spPr>
          <a:xfrm>
            <a:off x="2487007" y="1522135"/>
            <a:ext cx="7364004" cy="3676748"/>
          </a:xfrm>
          <a:prstGeom prst="rect">
            <a:avLst/>
          </a:prstGeom>
          <a:noFill/>
          <a:ln>
            <a:noFill/>
          </a:ln>
        </p:spPr>
      </p:pic>
    </p:spTree>
    <p:extLst>
      <p:ext uri="{BB962C8B-B14F-4D97-AF65-F5344CB8AC3E}">
        <p14:creationId xmlns:p14="http://schemas.microsoft.com/office/powerpoint/2010/main" val="1194206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p:nvPr/>
        </p:nvSpPr>
        <p:spPr>
          <a:xfrm>
            <a:off x="3919759" y="68840"/>
            <a:ext cx="4352479" cy="683234"/>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US" sz="3600" b="1" dirty="0">
                <a:solidFill>
                  <a:schemeClr val="dk1"/>
                </a:solidFill>
                <a:latin typeface="Twentieth Century"/>
                <a:ea typeface="Twentieth Century"/>
                <a:cs typeface="Twentieth Century"/>
                <a:sym typeface="Twentieth Century"/>
              </a:rPr>
              <a:t>Model Deployment</a:t>
            </a:r>
            <a:endParaRPr sz="3600" b="1" dirty="0">
              <a:solidFill>
                <a:schemeClr val="dk1"/>
              </a:solidFill>
              <a:latin typeface="Twentieth Century"/>
              <a:ea typeface="Twentieth Century"/>
              <a:cs typeface="Twentieth Century"/>
              <a:sym typeface="Twentieth Century"/>
            </a:endParaRPr>
          </a:p>
        </p:txBody>
      </p:sp>
      <p:pic>
        <p:nvPicPr>
          <p:cNvPr id="227" name="Google Shape;227;p28"/>
          <p:cNvPicPr preferRelativeResize="0"/>
          <p:nvPr/>
        </p:nvPicPr>
        <p:blipFill>
          <a:blip r:embed="rId3">
            <a:alphaModFix/>
          </a:blip>
          <a:stretch>
            <a:fillRect/>
          </a:stretch>
        </p:blipFill>
        <p:spPr>
          <a:xfrm>
            <a:off x="2869587" y="752074"/>
            <a:ext cx="6452825" cy="5793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AB929-E826-44B2-9E6F-09B5C0B84DB5}"/>
              </a:ext>
            </a:extLst>
          </p:cNvPr>
          <p:cNvSpPr>
            <a:spLocks noGrp="1"/>
          </p:cNvSpPr>
          <p:nvPr>
            <p:ph type="title"/>
          </p:nvPr>
        </p:nvSpPr>
        <p:spPr>
          <a:xfrm>
            <a:off x="913774" y="2630911"/>
            <a:ext cx="10364451" cy="1596177"/>
          </a:xfrm>
        </p:spPr>
        <p:txBody>
          <a:bodyPr>
            <a:normAutofit/>
          </a:bodyPr>
          <a:lstStyle/>
          <a:p>
            <a:r>
              <a:rPr lang="en-IN" sz="8000" b="1" dirty="0"/>
              <a:t>Thank You!</a:t>
            </a:r>
          </a:p>
        </p:txBody>
      </p:sp>
    </p:spTree>
    <p:extLst>
      <p:ext uri="{BB962C8B-B14F-4D97-AF65-F5344CB8AC3E}">
        <p14:creationId xmlns:p14="http://schemas.microsoft.com/office/powerpoint/2010/main" val="1355227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6C4A3-B940-4F91-8215-4D8BBD2E9005}"/>
              </a:ext>
            </a:extLst>
          </p:cNvPr>
          <p:cNvSpPr>
            <a:spLocks noGrp="1"/>
          </p:cNvSpPr>
          <p:nvPr>
            <p:ph type="title"/>
          </p:nvPr>
        </p:nvSpPr>
        <p:spPr>
          <a:xfrm>
            <a:off x="913774" y="122548"/>
            <a:ext cx="10364451" cy="1875329"/>
          </a:xfrm>
        </p:spPr>
        <p:txBody>
          <a:bodyPr/>
          <a:lstStyle/>
          <a:p>
            <a:r>
              <a:rPr lang="en-US" b="1" dirty="0">
                <a:solidFill>
                  <a:schemeClr val="tx1"/>
                </a:solidFill>
                <a:cs typeface="Times New Roman" panose="02020603050405020304" pitchFamily="18" charset="0"/>
                <a:sym typeface="Arial"/>
              </a:rPr>
              <a:t>Group 1</a:t>
            </a:r>
            <a:br>
              <a:rPr lang="en-US" b="1" dirty="0">
                <a:solidFill>
                  <a:schemeClr val="tx1"/>
                </a:solidFill>
                <a:cs typeface="Times New Roman" panose="02020603050405020304" pitchFamily="18" charset="0"/>
                <a:sym typeface="Arial"/>
              </a:rPr>
            </a:br>
            <a:r>
              <a:rPr lang="en-US" b="1" dirty="0">
                <a:solidFill>
                  <a:schemeClr val="tx1"/>
                </a:solidFill>
                <a:cs typeface="Times New Roman" panose="02020603050405020304" pitchFamily="18" charset="0"/>
                <a:sym typeface="Arial"/>
              </a:rPr>
              <a:t>Mentor’s Name : Priyanka Mam</a:t>
            </a:r>
            <a:endParaRPr lang="en-IN" dirty="0">
              <a:solidFill>
                <a:schemeClr val="tx1"/>
              </a:solidFill>
            </a:endParaRPr>
          </a:p>
        </p:txBody>
      </p:sp>
      <p:sp>
        <p:nvSpPr>
          <p:cNvPr id="3" name="Text Placeholder 2">
            <a:extLst>
              <a:ext uri="{FF2B5EF4-FFF2-40B4-BE49-F238E27FC236}">
                <a16:creationId xmlns:a16="http://schemas.microsoft.com/office/drawing/2014/main" id="{F02E4989-D16C-48AB-B781-2F59C110BCC7}"/>
              </a:ext>
            </a:extLst>
          </p:cNvPr>
          <p:cNvSpPr>
            <a:spLocks noGrp="1"/>
          </p:cNvSpPr>
          <p:nvPr>
            <p:ph type="body" idx="1"/>
          </p:nvPr>
        </p:nvSpPr>
        <p:spPr>
          <a:xfrm>
            <a:off x="2386240" y="2092654"/>
            <a:ext cx="7419520" cy="4146829"/>
          </a:xfrm>
        </p:spPr>
        <p:txBody>
          <a:bodyPr>
            <a:normAutofit/>
          </a:bodyPr>
          <a:lstStyle/>
          <a:p>
            <a:pPr marL="114300" indent="0">
              <a:buNone/>
            </a:pPr>
            <a:r>
              <a:rPr lang="en-IN" sz="2400" b="1" dirty="0">
                <a:solidFill>
                  <a:schemeClr val="tx1"/>
                </a:solidFill>
                <a:latin typeface="Sylfaen" panose="010A0502050306030303" pitchFamily="18" charset="0"/>
              </a:rPr>
              <a:t>Team Member’s </a:t>
            </a:r>
            <a:r>
              <a:rPr lang="en-IN" sz="2400" b="1" dirty="0">
                <a:solidFill>
                  <a:schemeClr val="tx1"/>
                </a:solidFill>
              </a:rPr>
              <a:t>:    </a:t>
            </a:r>
            <a:r>
              <a:rPr lang="da-DK" sz="2400" b="1" i="0" dirty="0">
                <a:solidFill>
                  <a:schemeClr val="tx1"/>
                </a:solidFill>
                <a:effectLst/>
                <a:latin typeface="Sylfaen" panose="010A0502050306030303" pitchFamily="18" charset="0"/>
              </a:rPr>
              <a:t>Mr. Kapil Deshmukh</a:t>
            </a:r>
          </a:p>
          <a:p>
            <a:pPr marL="114300" indent="0">
              <a:buNone/>
            </a:pPr>
            <a:r>
              <a:rPr lang="da-DK" sz="2400" b="1" dirty="0">
                <a:solidFill>
                  <a:schemeClr val="tx1"/>
                </a:solidFill>
                <a:latin typeface="Sylfaen" panose="010A0502050306030303" pitchFamily="18" charset="0"/>
              </a:rPr>
              <a:t>                                 Mrs. Vijaya Durga </a:t>
            </a:r>
          </a:p>
          <a:p>
            <a:pPr marL="114300" indent="0">
              <a:buNone/>
            </a:pPr>
            <a:r>
              <a:rPr lang="da-DK" sz="2400" b="1" dirty="0">
                <a:solidFill>
                  <a:schemeClr val="tx1"/>
                </a:solidFill>
                <a:latin typeface="Sylfaen" panose="010A0502050306030303" pitchFamily="18" charset="0"/>
              </a:rPr>
              <a:t>                                 Mr. Avinash Singh</a:t>
            </a:r>
          </a:p>
          <a:p>
            <a:pPr marL="114300" indent="0">
              <a:buNone/>
            </a:pPr>
            <a:r>
              <a:rPr lang="da-DK" sz="2400" b="1" dirty="0">
                <a:solidFill>
                  <a:schemeClr val="tx1"/>
                </a:solidFill>
                <a:latin typeface="Sylfaen" panose="010A0502050306030303" pitchFamily="18" charset="0"/>
              </a:rPr>
              <a:t>                                 Mrs. Vaishnavi Swamy</a:t>
            </a:r>
          </a:p>
          <a:p>
            <a:pPr marL="114300" indent="0">
              <a:buNone/>
            </a:pPr>
            <a:r>
              <a:rPr lang="da-DK" sz="2400" b="1" dirty="0">
                <a:solidFill>
                  <a:schemeClr val="tx1"/>
                </a:solidFill>
                <a:latin typeface="Sylfaen" panose="010A0502050306030303" pitchFamily="18" charset="0"/>
              </a:rPr>
              <a:t>                                 Mr. Pavan Kumar</a:t>
            </a:r>
            <a:endParaRPr lang="en-IN" sz="2400" b="1" dirty="0">
              <a:solidFill>
                <a:schemeClr val="tx1"/>
              </a:solidFill>
              <a:latin typeface="Sylfaen" panose="010A0502050306030303" pitchFamily="18" charset="0"/>
            </a:endParaRPr>
          </a:p>
          <a:p>
            <a:pPr marL="114300" indent="0">
              <a:buNone/>
            </a:pPr>
            <a:r>
              <a:rPr lang="en-IN" sz="2400" b="1" dirty="0">
                <a:solidFill>
                  <a:schemeClr val="tx1"/>
                </a:solidFill>
                <a:latin typeface="Sylfaen" panose="010A0502050306030303" pitchFamily="18" charset="0"/>
              </a:rPr>
              <a:t>                                 Mr. Kamlesh Patil</a:t>
            </a:r>
          </a:p>
          <a:p>
            <a:pPr marL="114300" indent="0">
              <a:buNone/>
            </a:pPr>
            <a:r>
              <a:rPr lang="en-IN" sz="2400" b="1" dirty="0">
                <a:solidFill>
                  <a:schemeClr val="tx1"/>
                </a:solidFill>
                <a:latin typeface="Sylfaen" panose="010A0502050306030303" pitchFamily="18" charset="0"/>
              </a:rPr>
              <a:t>                                 Mr. Ashitosh Adsule</a:t>
            </a:r>
            <a:endParaRPr lang="da-DK" sz="2400" b="1" dirty="0">
              <a:solidFill>
                <a:schemeClr val="tx1"/>
              </a:solidFill>
              <a:latin typeface="Sylfaen" panose="010A0502050306030303" pitchFamily="18" charset="0"/>
            </a:endParaRPr>
          </a:p>
        </p:txBody>
      </p:sp>
    </p:spTree>
    <p:extLst>
      <p:ext uri="{BB962C8B-B14F-4D97-AF65-F5344CB8AC3E}">
        <p14:creationId xmlns:p14="http://schemas.microsoft.com/office/powerpoint/2010/main" val="3279930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1"/>
          <p:cNvSpPr txBox="1">
            <a:spLocks noGrp="1"/>
          </p:cNvSpPr>
          <p:nvPr>
            <p:ph type="title"/>
          </p:nvPr>
        </p:nvSpPr>
        <p:spPr>
          <a:xfrm>
            <a:off x="913800" y="-226251"/>
            <a:ext cx="10364400" cy="1596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n-US" b="1" dirty="0"/>
              <a:t>BUSINESS PROBLEM </a:t>
            </a:r>
            <a:endParaRPr dirty="0"/>
          </a:p>
        </p:txBody>
      </p:sp>
      <p:sp>
        <p:nvSpPr>
          <p:cNvPr id="168" name="Google Shape;168;p21"/>
          <p:cNvSpPr txBox="1">
            <a:spLocks noGrp="1"/>
          </p:cNvSpPr>
          <p:nvPr>
            <p:ph type="body" idx="1"/>
          </p:nvPr>
        </p:nvSpPr>
        <p:spPr>
          <a:xfrm>
            <a:off x="423179" y="892900"/>
            <a:ext cx="11195400" cy="6613200"/>
          </a:xfrm>
          <a:prstGeom prst="rect">
            <a:avLst/>
          </a:prstGeom>
          <a:noFill/>
          <a:ln>
            <a:noFill/>
          </a:ln>
        </p:spPr>
        <p:txBody>
          <a:bodyPr spcFirstLastPara="1" wrap="square" lIns="0" tIns="198375" rIns="0" bIns="198375" anchor="ctr" anchorCtr="0">
            <a:spAutoFit/>
          </a:bodyPr>
          <a:lstStyle/>
          <a:p>
            <a:pPr marL="0" marR="0" lvl="0" indent="0" algn="l" rtl="0">
              <a:lnSpc>
                <a:spcPct val="120000"/>
              </a:lnSpc>
              <a:spcBef>
                <a:spcPts val="0"/>
              </a:spcBef>
              <a:spcAft>
                <a:spcPts val="0"/>
              </a:spcAft>
              <a:buClr>
                <a:schemeClr val="dk1"/>
              </a:buClr>
              <a:buSzPts val="1800"/>
              <a:buFont typeface="Arial"/>
              <a:buNone/>
            </a:pPr>
            <a:r>
              <a:rPr lang="en-US" sz="1800" dirty="0">
                <a:solidFill>
                  <a:srgbClr val="000000"/>
                </a:solidFill>
                <a:latin typeface="Arial"/>
                <a:ea typeface="Arial"/>
                <a:cs typeface="Arial"/>
                <a:sym typeface="Arial"/>
              </a:rPr>
              <a:t>Designing a cutting-edge Resume Parsing Model for efficient and accurate classification of resumes. Leveraging advanced natural language processing techniques, machine learning algorithms, and data engineering to extract and categorize key information from resumes, enabling streamlined talent acquisition and candidate evaluation processes.</a:t>
            </a:r>
            <a:endParaRPr dirty="0"/>
          </a:p>
          <a:p>
            <a:pPr marL="0" marR="0" lvl="0" indent="0" algn="l" rtl="0">
              <a:lnSpc>
                <a:spcPct val="120000"/>
              </a:lnSpc>
              <a:spcBef>
                <a:spcPts val="0"/>
              </a:spcBef>
              <a:spcAft>
                <a:spcPts val="0"/>
              </a:spcAft>
              <a:buClr>
                <a:schemeClr val="dk1"/>
              </a:buClr>
              <a:buSzPts val="1100"/>
              <a:buFont typeface="Arial"/>
              <a:buNone/>
            </a:pPr>
            <a:endParaRPr sz="1100" b="0" i="0" u="none" strike="noStrike" cap="none"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600"/>
              <a:buFont typeface="Arial"/>
              <a:buNone/>
            </a:pPr>
            <a:r>
              <a:rPr lang="en-US" sz="1600" b="1" i="0" u="none" strike="noStrike" cap="none" dirty="0">
                <a:solidFill>
                  <a:schemeClr val="dk1"/>
                </a:solidFill>
                <a:latin typeface="Arial"/>
                <a:ea typeface="Arial"/>
                <a:cs typeface="Arial"/>
                <a:sym typeface="Arial"/>
              </a:rPr>
              <a:t>OBJECTIVE:</a:t>
            </a:r>
            <a:endParaRPr dirty="0"/>
          </a:p>
          <a:p>
            <a:pPr marL="0" marR="0" lvl="0" indent="0" algn="l" rtl="0">
              <a:lnSpc>
                <a:spcPct val="120000"/>
              </a:lnSpc>
              <a:spcBef>
                <a:spcPts val="0"/>
              </a:spcBef>
              <a:spcAft>
                <a:spcPts val="0"/>
              </a:spcAft>
              <a:buClr>
                <a:schemeClr val="dk1"/>
              </a:buClr>
              <a:buSzPts val="1100"/>
              <a:buFont typeface="Arial"/>
              <a:buNone/>
            </a:pPr>
            <a:r>
              <a:rPr lang="en-US" sz="1600" b="1" dirty="0">
                <a:latin typeface="Arial"/>
                <a:ea typeface="Arial"/>
                <a:cs typeface="Arial"/>
                <a:sym typeface="Arial"/>
              </a:rPr>
              <a:t>Develop an advanced Resume Parsing Model utilizing state-of-the-art natural language processing (NLP) techniques to extract and classify relevant information from resumes, such as candidate qualifications, experience, and skills.</a:t>
            </a:r>
            <a:endParaRPr sz="1600" b="1" dirty="0">
              <a:latin typeface="Arial"/>
              <a:ea typeface="Arial"/>
              <a:cs typeface="Arial"/>
              <a:sym typeface="Arial"/>
            </a:endParaRPr>
          </a:p>
          <a:p>
            <a:pPr marL="0" marR="0" lvl="0" indent="0" algn="l" rtl="0">
              <a:lnSpc>
                <a:spcPct val="120000"/>
              </a:lnSpc>
              <a:spcBef>
                <a:spcPts val="0"/>
              </a:spcBef>
              <a:spcAft>
                <a:spcPts val="0"/>
              </a:spcAft>
              <a:buClr>
                <a:schemeClr val="dk1"/>
              </a:buClr>
              <a:buSzPts val="1100"/>
              <a:buFont typeface="Arial"/>
              <a:buNone/>
            </a:pPr>
            <a:endParaRPr sz="1600" b="1" dirty="0">
              <a:latin typeface="Arial"/>
              <a:ea typeface="Arial"/>
              <a:cs typeface="Arial"/>
              <a:sym typeface="Arial"/>
            </a:endParaRPr>
          </a:p>
          <a:p>
            <a:pPr marL="0" marR="0" lvl="0" indent="0" algn="l" rtl="0">
              <a:lnSpc>
                <a:spcPct val="120000"/>
              </a:lnSpc>
              <a:spcBef>
                <a:spcPts val="0"/>
              </a:spcBef>
              <a:spcAft>
                <a:spcPts val="0"/>
              </a:spcAft>
              <a:buClr>
                <a:schemeClr val="dk1"/>
              </a:buClr>
              <a:buSzPts val="1100"/>
              <a:buFont typeface="Arial"/>
              <a:buNone/>
            </a:pPr>
            <a:r>
              <a:rPr lang="en-US" sz="1600" b="1" dirty="0">
                <a:latin typeface="Arial"/>
                <a:ea typeface="Arial"/>
                <a:cs typeface="Arial"/>
                <a:sym typeface="Arial"/>
              </a:rPr>
              <a:t>Enhance accuracy and efficiency in talent acquisition processes by automating resume screening and categorization, reducing manual effort, and accelerating candidate evaluation.</a:t>
            </a:r>
            <a:endParaRPr sz="1600" b="1" dirty="0">
              <a:latin typeface="Arial"/>
              <a:ea typeface="Arial"/>
              <a:cs typeface="Arial"/>
              <a:sym typeface="Arial"/>
            </a:endParaRPr>
          </a:p>
          <a:p>
            <a:pPr marL="0" marR="0" lvl="0" indent="0" algn="l" rtl="0">
              <a:lnSpc>
                <a:spcPct val="120000"/>
              </a:lnSpc>
              <a:spcBef>
                <a:spcPts val="0"/>
              </a:spcBef>
              <a:spcAft>
                <a:spcPts val="0"/>
              </a:spcAft>
              <a:buClr>
                <a:schemeClr val="dk1"/>
              </a:buClr>
              <a:buSzPts val="1100"/>
              <a:buFont typeface="Arial"/>
              <a:buNone/>
            </a:pPr>
            <a:endParaRPr sz="1600" b="1" dirty="0">
              <a:latin typeface="Arial"/>
              <a:ea typeface="Arial"/>
              <a:cs typeface="Arial"/>
              <a:sym typeface="Arial"/>
            </a:endParaRPr>
          </a:p>
          <a:p>
            <a:pPr marL="0" marR="0" lvl="0" indent="0" algn="l" rtl="0">
              <a:lnSpc>
                <a:spcPct val="120000"/>
              </a:lnSpc>
              <a:spcBef>
                <a:spcPts val="0"/>
              </a:spcBef>
              <a:spcAft>
                <a:spcPts val="0"/>
              </a:spcAft>
              <a:buClr>
                <a:schemeClr val="dk1"/>
              </a:buClr>
              <a:buSzPts val="1100"/>
              <a:buFont typeface="Arial"/>
              <a:buNone/>
            </a:pPr>
            <a:r>
              <a:rPr lang="en-US" sz="1600" b="1" dirty="0">
                <a:latin typeface="Arial"/>
                <a:ea typeface="Arial"/>
                <a:cs typeface="Arial"/>
                <a:sym typeface="Arial"/>
              </a:rPr>
              <a:t>Implement machine learning algorithms and data engineering to ensure the model's ability to handle diverse resume formats and languages, optimizing its adaptability for a wide range of candidates.</a:t>
            </a:r>
            <a:endParaRPr sz="1600" b="1" dirty="0">
              <a:latin typeface="Arial"/>
              <a:ea typeface="Arial"/>
              <a:cs typeface="Arial"/>
              <a:sym typeface="Arial"/>
            </a:endParaRPr>
          </a:p>
          <a:p>
            <a:pPr marL="0" marR="0" lvl="0" indent="0" algn="l" rtl="0">
              <a:lnSpc>
                <a:spcPct val="120000"/>
              </a:lnSpc>
              <a:spcBef>
                <a:spcPts val="0"/>
              </a:spcBef>
              <a:spcAft>
                <a:spcPts val="0"/>
              </a:spcAft>
              <a:buClr>
                <a:schemeClr val="dk1"/>
              </a:buClr>
              <a:buSzPts val="1100"/>
              <a:buFont typeface="Arial"/>
              <a:buNone/>
            </a:pPr>
            <a:endParaRPr sz="1600" b="1" dirty="0">
              <a:latin typeface="Arial"/>
              <a:ea typeface="Arial"/>
              <a:cs typeface="Arial"/>
              <a:sym typeface="Arial"/>
            </a:endParaRPr>
          </a:p>
          <a:p>
            <a:pPr marL="0" marR="0" lvl="0" indent="0" algn="l" rtl="0">
              <a:lnSpc>
                <a:spcPct val="120000"/>
              </a:lnSpc>
              <a:spcBef>
                <a:spcPts val="0"/>
              </a:spcBef>
              <a:spcAft>
                <a:spcPts val="0"/>
              </a:spcAft>
              <a:buClr>
                <a:schemeClr val="dk1"/>
              </a:buClr>
              <a:buSzPts val="1100"/>
              <a:buFont typeface="Arial"/>
              <a:buNone/>
            </a:pPr>
            <a:r>
              <a:rPr lang="en-US" sz="1600" b="1" dirty="0">
                <a:latin typeface="Arial"/>
                <a:ea typeface="Arial"/>
                <a:cs typeface="Arial"/>
                <a:sym typeface="Arial"/>
              </a:rPr>
              <a:t>Facilitate seamless integration of the Resume Parsing Model with existing applicant tracking systems (ATS) and HR software, providing recruiters and HR professionals with a user-friendly and impactful solution for candidate assessment and selection.</a:t>
            </a:r>
            <a:endParaRPr sz="1600" b="1" dirty="0">
              <a:latin typeface="Arial"/>
              <a:ea typeface="Arial"/>
              <a:cs typeface="Arial"/>
              <a:sym typeface="Arial"/>
            </a:endParaRPr>
          </a:p>
          <a:p>
            <a:pPr marL="0" marR="0" lvl="0" indent="0" algn="l" rtl="0">
              <a:lnSpc>
                <a:spcPct val="120000"/>
              </a:lnSpc>
              <a:spcBef>
                <a:spcPts val="0"/>
              </a:spcBef>
              <a:spcAft>
                <a:spcPts val="0"/>
              </a:spcAft>
              <a:buClr>
                <a:schemeClr val="dk1"/>
              </a:buClr>
              <a:buSzPts val="1600"/>
              <a:buFont typeface="Arial"/>
              <a:buNone/>
            </a:pPr>
            <a:endParaRPr sz="1600" b="1"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strike="noStrike" cap="none"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2"/>
          <p:cNvSpPr txBox="1">
            <a:spLocks noGrp="1"/>
          </p:cNvSpPr>
          <p:nvPr>
            <p:ph type="title"/>
          </p:nvPr>
        </p:nvSpPr>
        <p:spPr>
          <a:xfrm>
            <a:off x="913774" y="-62214"/>
            <a:ext cx="10364400" cy="1596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wentieth Century"/>
              <a:buNone/>
            </a:pPr>
            <a:r>
              <a:rPr lang="en-US" sz="4000" b="1" i="0" u="sng"/>
              <a:t>PROJECT ARCHITECTURE / PROJECT FLOW</a:t>
            </a:r>
            <a:endParaRPr sz="4000" b="1"/>
          </a:p>
        </p:txBody>
      </p:sp>
      <p:sp>
        <p:nvSpPr>
          <p:cNvPr id="174" name="Google Shape;174;p22"/>
          <p:cNvSpPr/>
          <p:nvPr/>
        </p:nvSpPr>
        <p:spPr>
          <a:xfrm>
            <a:off x="1145406" y="1587272"/>
            <a:ext cx="2018700" cy="1814100"/>
          </a:xfrm>
          <a:prstGeom prst="ellipse">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Twentieth Century"/>
                <a:ea typeface="Twentieth Century"/>
                <a:cs typeface="Twentieth Century"/>
                <a:sym typeface="Twentieth Century"/>
              </a:rPr>
              <a:t>Raw Data</a:t>
            </a:r>
            <a:endParaRPr/>
          </a:p>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75" name="Google Shape;175;p22"/>
          <p:cNvSpPr/>
          <p:nvPr/>
        </p:nvSpPr>
        <p:spPr>
          <a:xfrm>
            <a:off x="4812631" y="1533980"/>
            <a:ext cx="1915500" cy="1814700"/>
          </a:xfrm>
          <a:prstGeom prst="ellipse">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Twentieth Century"/>
                <a:ea typeface="Twentieth Century"/>
                <a:cs typeface="Twentieth Century"/>
                <a:sym typeface="Twentieth Century"/>
              </a:rPr>
              <a:t>Data Processing &amp;</a:t>
            </a:r>
            <a:endParaRPr/>
          </a:p>
          <a:p>
            <a:pPr marL="0" marR="0" lvl="0" indent="0" algn="ctr" rtl="0">
              <a:spcBef>
                <a:spcPts val="0"/>
              </a:spcBef>
              <a:spcAft>
                <a:spcPts val="0"/>
              </a:spcAft>
              <a:buNone/>
            </a:pPr>
            <a:r>
              <a:rPr lang="en-US" sz="1800" b="0" i="0" u="none" strike="noStrike" cap="none">
                <a:solidFill>
                  <a:schemeClr val="lt1"/>
                </a:solidFill>
                <a:latin typeface="Twentieth Century"/>
                <a:ea typeface="Twentieth Century"/>
                <a:cs typeface="Twentieth Century"/>
                <a:sym typeface="Twentieth Century"/>
              </a:rPr>
              <a:t>Data Cleaning</a:t>
            </a:r>
            <a:endParaRPr/>
          </a:p>
        </p:txBody>
      </p:sp>
      <p:sp>
        <p:nvSpPr>
          <p:cNvPr id="176" name="Google Shape;176;p22"/>
          <p:cNvSpPr/>
          <p:nvPr/>
        </p:nvSpPr>
        <p:spPr>
          <a:xfrm>
            <a:off x="8665319" y="1606611"/>
            <a:ext cx="1800000" cy="1742100"/>
          </a:xfrm>
          <a:prstGeom prst="ellipse">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Twentieth Century"/>
                <a:ea typeface="Twentieth Century"/>
                <a:cs typeface="Twentieth Century"/>
                <a:sym typeface="Twentieth Century"/>
              </a:rPr>
              <a:t>Exploratory data</a:t>
            </a:r>
            <a:endParaRPr/>
          </a:p>
          <a:p>
            <a:pPr marL="0" marR="0" lvl="0" indent="0" algn="ctr" rtl="0">
              <a:spcBef>
                <a:spcPts val="0"/>
              </a:spcBef>
              <a:spcAft>
                <a:spcPts val="0"/>
              </a:spcAft>
              <a:buNone/>
            </a:pPr>
            <a:r>
              <a:rPr lang="en-US" sz="1800" b="0" i="0" u="none" strike="noStrike" cap="none">
                <a:solidFill>
                  <a:schemeClr val="lt1"/>
                </a:solidFill>
                <a:latin typeface="Twentieth Century"/>
                <a:ea typeface="Twentieth Century"/>
                <a:cs typeface="Twentieth Century"/>
                <a:sym typeface="Twentieth Century"/>
              </a:rPr>
              <a:t>Analysis</a:t>
            </a:r>
            <a:endParaRPr/>
          </a:p>
        </p:txBody>
      </p:sp>
      <p:cxnSp>
        <p:nvCxnSpPr>
          <p:cNvPr id="177" name="Google Shape;177;p22"/>
          <p:cNvCxnSpPr/>
          <p:nvPr/>
        </p:nvCxnSpPr>
        <p:spPr>
          <a:xfrm>
            <a:off x="3359217" y="2441382"/>
            <a:ext cx="1318661" cy="0"/>
          </a:xfrm>
          <a:prstGeom prst="straightConnector1">
            <a:avLst/>
          </a:prstGeom>
          <a:noFill/>
          <a:ln w="9525" cap="flat" cmpd="sng">
            <a:solidFill>
              <a:schemeClr val="dk1"/>
            </a:solidFill>
            <a:prstDash val="solid"/>
            <a:round/>
            <a:headEnd type="none" w="sm" len="sm"/>
            <a:tailEnd type="triangle" w="med" len="med"/>
          </a:ln>
        </p:spPr>
      </p:cxnSp>
      <p:cxnSp>
        <p:nvCxnSpPr>
          <p:cNvPr id="178" name="Google Shape;178;p22"/>
          <p:cNvCxnSpPr/>
          <p:nvPr/>
        </p:nvCxnSpPr>
        <p:spPr>
          <a:xfrm>
            <a:off x="6930189" y="2441382"/>
            <a:ext cx="1540043" cy="0"/>
          </a:xfrm>
          <a:prstGeom prst="straightConnector1">
            <a:avLst/>
          </a:prstGeom>
          <a:noFill/>
          <a:ln w="9525" cap="flat" cmpd="sng">
            <a:solidFill>
              <a:schemeClr val="dk1"/>
            </a:solidFill>
            <a:prstDash val="solid"/>
            <a:round/>
            <a:headEnd type="none" w="sm" len="sm"/>
            <a:tailEnd type="triangle" w="med" len="med"/>
          </a:ln>
        </p:spPr>
      </p:cxnSp>
      <p:sp>
        <p:nvSpPr>
          <p:cNvPr id="179" name="Google Shape;179;p22"/>
          <p:cNvSpPr/>
          <p:nvPr/>
        </p:nvSpPr>
        <p:spPr>
          <a:xfrm>
            <a:off x="5082139" y="3509217"/>
            <a:ext cx="1463100" cy="1381200"/>
          </a:xfrm>
          <a:prstGeom prst="ellipse">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Twentieth Century"/>
                <a:ea typeface="Twentieth Century"/>
                <a:cs typeface="Twentieth Century"/>
                <a:sym typeface="Twentieth Century"/>
              </a:rPr>
              <a:t>Model</a:t>
            </a:r>
            <a:endParaRPr/>
          </a:p>
          <a:p>
            <a:pPr marL="0" marR="0" lvl="0" indent="0" algn="ctr" rtl="0">
              <a:spcBef>
                <a:spcPts val="0"/>
              </a:spcBef>
              <a:spcAft>
                <a:spcPts val="0"/>
              </a:spcAft>
              <a:buNone/>
            </a:pPr>
            <a:r>
              <a:rPr lang="en-US" sz="1800" b="0" i="0" u="none" strike="noStrike" cap="none">
                <a:solidFill>
                  <a:schemeClr val="lt1"/>
                </a:solidFill>
                <a:latin typeface="Twentieth Century"/>
                <a:ea typeface="Twentieth Century"/>
                <a:cs typeface="Twentieth Century"/>
                <a:sym typeface="Twentieth Century"/>
              </a:rPr>
              <a:t>Building</a:t>
            </a:r>
            <a:endParaRPr/>
          </a:p>
        </p:txBody>
      </p:sp>
      <p:sp>
        <p:nvSpPr>
          <p:cNvPr id="180" name="Google Shape;180;p22"/>
          <p:cNvSpPr/>
          <p:nvPr/>
        </p:nvSpPr>
        <p:spPr>
          <a:xfrm>
            <a:off x="1145406" y="5245498"/>
            <a:ext cx="2213811" cy="1490215"/>
          </a:xfrm>
          <a:prstGeom prst="ellipse">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chemeClr val="lt1"/>
                </a:solidFill>
                <a:latin typeface="Twentieth Century"/>
                <a:ea typeface="Twentieth Century"/>
                <a:cs typeface="Twentieth Century"/>
                <a:sym typeface="Twentieth Century"/>
              </a:rPr>
              <a:t>Deployment</a:t>
            </a:r>
            <a:endParaRPr dirty="0"/>
          </a:p>
        </p:txBody>
      </p:sp>
      <p:sp>
        <p:nvSpPr>
          <p:cNvPr id="181" name="Google Shape;181;p22"/>
          <p:cNvSpPr/>
          <p:nvPr/>
        </p:nvSpPr>
        <p:spPr>
          <a:xfrm>
            <a:off x="4716379" y="5324020"/>
            <a:ext cx="2213810" cy="1490100"/>
          </a:xfrm>
          <a:prstGeom prst="ellipse">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chemeClr val="lt1"/>
                </a:solidFill>
                <a:latin typeface="Twentieth Century"/>
                <a:ea typeface="Twentieth Century"/>
                <a:cs typeface="Twentieth Century"/>
                <a:sym typeface="Twentieth Century"/>
              </a:rPr>
              <a:t>Visualization</a:t>
            </a:r>
            <a:endParaRPr dirty="0"/>
          </a:p>
        </p:txBody>
      </p:sp>
      <p:sp>
        <p:nvSpPr>
          <p:cNvPr id="182" name="Google Shape;182;p22"/>
          <p:cNvSpPr/>
          <p:nvPr/>
        </p:nvSpPr>
        <p:spPr>
          <a:xfrm>
            <a:off x="9056747" y="5197019"/>
            <a:ext cx="1800000" cy="1490100"/>
          </a:xfrm>
          <a:prstGeom prst="ellipse">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Twentieth Century"/>
                <a:ea typeface="Twentieth Century"/>
                <a:cs typeface="Twentieth Century"/>
                <a:sym typeface="Twentieth Century"/>
              </a:rPr>
              <a:t>Decision Making</a:t>
            </a:r>
            <a:endParaRPr/>
          </a:p>
        </p:txBody>
      </p:sp>
      <p:cxnSp>
        <p:nvCxnSpPr>
          <p:cNvPr id="183" name="Google Shape;183;p22"/>
          <p:cNvCxnSpPr>
            <a:cxnSpLocks/>
            <a:stCxn id="179" idx="4"/>
            <a:endCxn id="181" idx="0"/>
          </p:cNvCxnSpPr>
          <p:nvPr/>
        </p:nvCxnSpPr>
        <p:spPr>
          <a:xfrm>
            <a:off x="5813689" y="4890417"/>
            <a:ext cx="9595" cy="433603"/>
          </a:xfrm>
          <a:prstGeom prst="straightConnector1">
            <a:avLst/>
          </a:prstGeom>
          <a:noFill/>
          <a:ln w="9525" cap="flat" cmpd="sng">
            <a:solidFill>
              <a:schemeClr val="dk1"/>
            </a:solidFill>
            <a:prstDash val="solid"/>
            <a:round/>
            <a:headEnd type="none" w="sm" len="sm"/>
            <a:tailEnd type="triangle" w="med" len="med"/>
          </a:ln>
        </p:spPr>
      </p:cxnSp>
      <p:cxnSp>
        <p:nvCxnSpPr>
          <p:cNvPr id="184" name="Google Shape;184;p22"/>
          <p:cNvCxnSpPr/>
          <p:nvPr/>
        </p:nvCxnSpPr>
        <p:spPr>
          <a:xfrm flipH="1">
            <a:off x="2983832" y="4369869"/>
            <a:ext cx="2098307" cy="1045387"/>
          </a:xfrm>
          <a:prstGeom prst="straightConnector1">
            <a:avLst/>
          </a:prstGeom>
          <a:noFill/>
          <a:ln w="9525" cap="flat" cmpd="sng">
            <a:solidFill>
              <a:schemeClr val="dk1"/>
            </a:solidFill>
            <a:prstDash val="solid"/>
            <a:round/>
            <a:headEnd type="none" w="sm" len="sm"/>
            <a:tailEnd type="triangle" w="med" len="med"/>
          </a:ln>
        </p:spPr>
      </p:cxnSp>
      <p:cxnSp>
        <p:nvCxnSpPr>
          <p:cNvPr id="185" name="Google Shape;185;p22"/>
          <p:cNvCxnSpPr>
            <a:endCxn id="182" idx="1"/>
          </p:cNvCxnSpPr>
          <p:nvPr/>
        </p:nvCxnSpPr>
        <p:spPr>
          <a:xfrm>
            <a:off x="6545051" y="4369739"/>
            <a:ext cx="2775300" cy="1045500"/>
          </a:xfrm>
          <a:prstGeom prst="straightConnector1">
            <a:avLst/>
          </a:prstGeom>
          <a:noFill/>
          <a:ln w="9525" cap="flat" cmpd="sng">
            <a:solidFill>
              <a:schemeClr val="dk1"/>
            </a:solidFill>
            <a:prstDash val="solid"/>
            <a:round/>
            <a:headEnd type="none" w="sm" len="sm"/>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title"/>
          </p:nvPr>
        </p:nvSpPr>
        <p:spPr>
          <a:xfrm>
            <a:off x="838749" y="-465196"/>
            <a:ext cx="10364400" cy="1596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n-US" b="1"/>
              <a:t>DATA SET DETAILS</a:t>
            </a:r>
            <a:endParaRPr/>
          </a:p>
        </p:txBody>
      </p:sp>
      <p:sp>
        <p:nvSpPr>
          <p:cNvPr id="191" name="Google Shape;191;p23"/>
          <p:cNvSpPr txBox="1">
            <a:spLocks noGrp="1"/>
          </p:cNvSpPr>
          <p:nvPr>
            <p:ph type="body" idx="1"/>
          </p:nvPr>
        </p:nvSpPr>
        <p:spPr>
          <a:xfrm>
            <a:off x="778694" y="642881"/>
            <a:ext cx="10364400" cy="54198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20000"/>
              </a:lnSpc>
              <a:spcBef>
                <a:spcPts val="0"/>
              </a:spcBef>
              <a:spcAft>
                <a:spcPts val="0"/>
              </a:spcAft>
              <a:buNone/>
            </a:pPr>
            <a:r>
              <a:rPr lang="en-US" sz="4800">
                <a:latin typeface="Arial"/>
                <a:ea typeface="Arial"/>
                <a:cs typeface="Arial"/>
                <a:sym typeface="Arial"/>
              </a:rPr>
              <a:t>The dataset comprises resumes of various professionals categorized as follows:</a:t>
            </a:r>
            <a:endParaRPr sz="4800">
              <a:latin typeface="Arial"/>
              <a:ea typeface="Arial"/>
              <a:cs typeface="Arial"/>
              <a:sym typeface="Arial"/>
            </a:endParaRPr>
          </a:p>
          <a:p>
            <a:pPr marL="228600" lvl="0" indent="0" algn="l" rtl="0">
              <a:lnSpc>
                <a:spcPct val="120000"/>
              </a:lnSpc>
              <a:spcBef>
                <a:spcPts val="0"/>
              </a:spcBef>
              <a:spcAft>
                <a:spcPts val="0"/>
              </a:spcAft>
              <a:buNone/>
            </a:pPr>
            <a:endParaRPr sz="4800">
              <a:latin typeface="Arial"/>
              <a:ea typeface="Arial"/>
              <a:cs typeface="Arial"/>
              <a:sym typeface="Arial"/>
            </a:endParaRPr>
          </a:p>
          <a:p>
            <a:pPr marL="228600" lvl="0" indent="-234950" algn="l" rtl="0">
              <a:lnSpc>
                <a:spcPct val="120000"/>
              </a:lnSpc>
              <a:spcBef>
                <a:spcPts val="0"/>
              </a:spcBef>
              <a:spcAft>
                <a:spcPts val="0"/>
              </a:spcAft>
              <a:buSzPct val="100000"/>
              <a:buChar char="•"/>
            </a:pPr>
            <a:r>
              <a:rPr lang="en-US" sz="4800">
                <a:latin typeface="Arial"/>
                <a:ea typeface="Arial"/>
                <a:cs typeface="Arial"/>
                <a:sym typeface="Arial"/>
              </a:rPr>
              <a:t>React Developer: 24 resumes</a:t>
            </a:r>
            <a:endParaRPr sz="4800">
              <a:latin typeface="Arial"/>
              <a:ea typeface="Arial"/>
              <a:cs typeface="Arial"/>
              <a:sym typeface="Arial"/>
            </a:endParaRPr>
          </a:p>
          <a:p>
            <a:pPr marL="228600" lvl="0" indent="-234950" algn="l" rtl="0">
              <a:lnSpc>
                <a:spcPct val="120000"/>
              </a:lnSpc>
              <a:spcBef>
                <a:spcPts val="0"/>
              </a:spcBef>
              <a:spcAft>
                <a:spcPts val="0"/>
              </a:spcAft>
              <a:buSzPct val="100000"/>
              <a:buChar char="•"/>
            </a:pPr>
            <a:r>
              <a:rPr lang="en-US" sz="4800">
                <a:latin typeface="Arial"/>
                <a:ea typeface="Arial"/>
                <a:cs typeface="Arial"/>
                <a:sym typeface="Arial"/>
              </a:rPr>
              <a:t>Workday Resumes: 21 resumes</a:t>
            </a:r>
            <a:endParaRPr sz="4800">
              <a:latin typeface="Arial"/>
              <a:ea typeface="Arial"/>
              <a:cs typeface="Arial"/>
              <a:sym typeface="Arial"/>
            </a:endParaRPr>
          </a:p>
          <a:p>
            <a:pPr marL="228600" lvl="0" indent="-234950" algn="l" rtl="0">
              <a:lnSpc>
                <a:spcPct val="120000"/>
              </a:lnSpc>
              <a:spcBef>
                <a:spcPts val="0"/>
              </a:spcBef>
              <a:spcAft>
                <a:spcPts val="0"/>
              </a:spcAft>
              <a:buSzPct val="100000"/>
              <a:buChar char="•"/>
            </a:pPr>
            <a:r>
              <a:rPr lang="en-US" sz="4800">
                <a:latin typeface="Arial"/>
                <a:ea typeface="Arial"/>
                <a:cs typeface="Arial"/>
                <a:sym typeface="Arial"/>
              </a:rPr>
              <a:t>Peoplesoft Resumes: 20 resumes</a:t>
            </a:r>
            <a:endParaRPr sz="4800">
              <a:latin typeface="Arial"/>
              <a:ea typeface="Arial"/>
              <a:cs typeface="Arial"/>
              <a:sym typeface="Arial"/>
            </a:endParaRPr>
          </a:p>
          <a:p>
            <a:pPr marL="228600" lvl="0" indent="-234950" algn="l" rtl="0">
              <a:lnSpc>
                <a:spcPct val="120000"/>
              </a:lnSpc>
              <a:spcBef>
                <a:spcPts val="0"/>
              </a:spcBef>
              <a:spcAft>
                <a:spcPts val="0"/>
              </a:spcAft>
              <a:buSzPct val="100000"/>
              <a:buChar char="•"/>
            </a:pPr>
            <a:r>
              <a:rPr lang="en-US" sz="4800">
                <a:latin typeface="Arial"/>
                <a:ea typeface="Arial"/>
                <a:cs typeface="Arial"/>
                <a:sym typeface="Arial"/>
              </a:rPr>
              <a:t>SQL Developer Lightning Insight: 14 resumes</a:t>
            </a:r>
            <a:endParaRPr sz="4800">
              <a:latin typeface="Arial"/>
              <a:ea typeface="Arial"/>
              <a:cs typeface="Arial"/>
              <a:sym typeface="Arial"/>
            </a:endParaRPr>
          </a:p>
          <a:p>
            <a:pPr marL="0" lvl="0" indent="0" algn="l" rtl="0">
              <a:lnSpc>
                <a:spcPct val="120000"/>
              </a:lnSpc>
              <a:spcBef>
                <a:spcPts val="0"/>
              </a:spcBef>
              <a:spcAft>
                <a:spcPts val="0"/>
              </a:spcAft>
              <a:buNone/>
            </a:pPr>
            <a:r>
              <a:rPr lang="en-US" sz="4800">
                <a:latin typeface="Arial"/>
                <a:ea typeface="Arial"/>
                <a:cs typeface="Arial"/>
                <a:sym typeface="Arial"/>
              </a:rPr>
              <a:t>These resume samples have been carefully collected and curated, providing valuable information for talent acquisition, HR evaluation, and skills analysis in their respective domains.</a:t>
            </a:r>
            <a:endParaRPr sz="4800">
              <a:latin typeface="Arial"/>
              <a:ea typeface="Arial"/>
              <a:cs typeface="Arial"/>
              <a:sym typeface="Arial"/>
            </a:endParaRPr>
          </a:p>
          <a:p>
            <a:pPr marL="0" lvl="0" indent="0" algn="l" rtl="0">
              <a:lnSpc>
                <a:spcPct val="120000"/>
              </a:lnSpc>
              <a:spcBef>
                <a:spcPts val="1000"/>
              </a:spcBef>
              <a:spcAft>
                <a:spcPts val="0"/>
              </a:spcAft>
              <a:buSzPct val="145454"/>
              <a:buNone/>
            </a:pPr>
            <a:r>
              <a:rPr lang="en-US" sz="4400" b="1">
                <a:latin typeface="Arial"/>
                <a:ea typeface="Arial"/>
                <a:cs typeface="Arial"/>
                <a:sym typeface="Arial"/>
              </a:rPr>
              <a:t>ATTRIBUTE INFORMATION</a:t>
            </a:r>
            <a:endParaRPr sz="4400" b="1">
              <a:latin typeface="Arial"/>
              <a:ea typeface="Arial"/>
              <a:cs typeface="Arial"/>
              <a:sym typeface="Arial"/>
            </a:endParaRPr>
          </a:p>
          <a:p>
            <a:pPr marL="0" lvl="0" indent="0" algn="l" rtl="0">
              <a:lnSpc>
                <a:spcPct val="120000"/>
              </a:lnSpc>
              <a:spcBef>
                <a:spcPts val="1000"/>
              </a:spcBef>
              <a:spcAft>
                <a:spcPts val="0"/>
              </a:spcAft>
              <a:buClr>
                <a:schemeClr val="dk1"/>
              </a:buClr>
              <a:buSzPts val="275"/>
              <a:buFont typeface="Arial"/>
              <a:buNone/>
            </a:pPr>
            <a:r>
              <a:rPr lang="en-US" sz="4400">
                <a:latin typeface="Arial"/>
                <a:ea typeface="Arial"/>
                <a:cs typeface="Arial"/>
                <a:sym typeface="Arial"/>
              </a:rPr>
              <a:t>Attribute information refers to the characteristics or features present in a dataset that provide meaningful insights and enable analysis. In the context of resumes, potential attributes could include:</a:t>
            </a:r>
            <a:endParaRPr sz="4400">
              <a:latin typeface="Arial"/>
              <a:ea typeface="Arial"/>
              <a:cs typeface="Arial"/>
              <a:sym typeface="Arial"/>
            </a:endParaRPr>
          </a:p>
          <a:p>
            <a:pPr marL="0" lvl="0" indent="0" algn="l" rtl="0">
              <a:lnSpc>
                <a:spcPct val="120000"/>
              </a:lnSpc>
              <a:spcBef>
                <a:spcPts val="1000"/>
              </a:spcBef>
              <a:spcAft>
                <a:spcPts val="0"/>
              </a:spcAft>
              <a:buClr>
                <a:schemeClr val="dk1"/>
              </a:buClr>
              <a:buSzPts val="275"/>
              <a:buFont typeface="Arial"/>
              <a:buNone/>
            </a:pPr>
            <a:endParaRPr sz="4400">
              <a:latin typeface="Arial"/>
              <a:ea typeface="Arial"/>
              <a:cs typeface="Arial"/>
              <a:sym typeface="Arial"/>
            </a:endParaRPr>
          </a:p>
          <a:p>
            <a:pPr marL="0" lvl="0" indent="0" algn="l" rtl="0">
              <a:lnSpc>
                <a:spcPct val="120000"/>
              </a:lnSpc>
              <a:spcBef>
                <a:spcPts val="1000"/>
              </a:spcBef>
              <a:spcAft>
                <a:spcPts val="0"/>
              </a:spcAft>
              <a:buClr>
                <a:schemeClr val="dk1"/>
              </a:buClr>
              <a:buSzPts val="275"/>
              <a:buFont typeface="Arial"/>
              <a:buNone/>
            </a:pPr>
            <a:r>
              <a:rPr lang="en-US" sz="4400">
                <a:latin typeface="Arial"/>
                <a:ea typeface="Arial"/>
                <a:cs typeface="Arial"/>
                <a:sym typeface="Arial"/>
              </a:rPr>
              <a:t>Name: The candidate's full name.</a:t>
            </a:r>
            <a:endParaRPr sz="4400">
              <a:latin typeface="Arial"/>
              <a:ea typeface="Arial"/>
              <a:cs typeface="Arial"/>
              <a:sym typeface="Arial"/>
            </a:endParaRPr>
          </a:p>
          <a:p>
            <a:pPr marL="0" lvl="0" indent="0" algn="l" rtl="0">
              <a:lnSpc>
                <a:spcPct val="120000"/>
              </a:lnSpc>
              <a:spcBef>
                <a:spcPts val="1000"/>
              </a:spcBef>
              <a:spcAft>
                <a:spcPts val="0"/>
              </a:spcAft>
              <a:buClr>
                <a:schemeClr val="dk1"/>
              </a:buClr>
              <a:buSzPts val="275"/>
              <a:buFont typeface="Arial"/>
              <a:buNone/>
            </a:pPr>
            <a:r>
              <a:rPr lang="en-US" sz="4400">
                <a:latin typeface="Arial"/>
                <a:ea typeface="Arial"/>
                <a:cs typeface="Arial"/>
                <a:sym typeface="Arial"/>
              </a:rPr>
              <a:t>Contact Information: Phone number, email address, and location.</a:t>
            </a:r>
            <a:endParaRPr sz="4400">
              <a:latin typeface="Arial"/>
              <a:ea typeface="Arial"/>
              <a:cs typeface="Arial"/>
              <a:sym typeface="Arial"/>
            </a:endParaRPr>
          </a:p>
          <a:p>
            <a:pPr marL="0" lvl="0" indent="0" algn="l" rtl="0">
              <a:lnSpc>
                <a:spcPct val="120000"/>
              </a:lnSpc>
              <a:spcBef>
                <a:spcPts val="1000"/>
              </a:spcBef>
              <a:spcAft>
                <a:spcPts val="0"/>
              </a:spcAft>
              <a:buClr>
                <a:schemeClr val="dk1"/>
              </a:buClr>
              <a:buSzPts val="275"/>
              <a:buFont typeface="Arial"/>
              <a:buNone/>
            </a:pPr>
            <a:r>
              <a:rPr lang="en-US" sz="4400">
                <a:latin typeface="Arial"/>
                <a:ea typeface="Arial"/>
                <a:cs typeface="Arial"/>
                <a:sym typeface="Arial"/>
              </a:rPr>
              <a:t>Experience: Work history, including job titles, companies, and dates.</a:t>
            </a:r>
            <a:endParaRPr sz="4400">
              <a:latin typeface="Arial"/>
              <a:ea typeface="Arial"/>
              <a:cs typeface="Arial"/>
              <a:sym typeface="Arial"/>
            </a:endParaRPr>
          </a:p>
          <a:p>
            <a:pPr marL="0" lvl="0" indent="0" algn="l" rtl="0">
              <a:lnSpc>
                <a:spcPct val="120000"/>
              </a:lnSpc>
              <a:spcBef>
                <a:spcPts val="1000"/>
              </a:spcBef>
              <a:spcAft>
                <a:spcPts val="0"/>
              </a:spcAft>
              <a:buClr>
                <a:schemeClr val="dk1"/>
              </a:buClr>
              <a:buSzPts val="275"/>
              <a:buFont typeface="Arial"/>
              <a:buNone/>
            </a:pPr>
            <a:r>
              <a:rPr lang="en-US" sz="4400">
                <a:latin typeface="Arial"/>
                <a:ea typeface="Arial"/>
                <a:cs typeface="Arial"/>
                <a:sym typeface="Arial"/>
              </a:rPr>
              <a:t>Education: Educational qualifications and institutions attended.</a:t>
            </a:r>
            <a:endParaRPr sz="4400">
              <a:latin typeface="Arial"/>
              <a:ea typeface="Arial"/>
              <a:cs typeface="Arial"/>
              <a:sym typeface="Arial"/>
            </a:endParaRPr>
          </a:p>
          <a:p>
            <a:pPr marL="0" lvl="0" indent="0" algn="l" rtl="0">
              <a:lnSpc>
                <a:spcPct val="120000"/>
              </a:lnSpc>
              <a:spcBef>
                <a:spcPts val="1000"/>
              </a:spcBef>
              <a:spcAft>
                <a:spcPts val="0"/>
              </a:spcAft>
              <a:buClr>
                <a:schemeClr val="dk1"/>
              </a:buClr>
              <a:buSzPts val="275"/>
              <a:buFont typeface="Arial"/>
              <a:buNone/>
            </a:pPr>
            <a:r>
              <a:rPr lang="en-US" sz="4400">
                <a:latin typeface="Arial"/>
                <a:ea typeface="Arial"/>
                <a:cs typeface="Arial"/>
                <a:sym typeface="Arial"/>
              </a:rPr>
              <a:t>Skills: Technical skills, languages, and certifications.</a:t>
            </a:r>
            <a:endParaRPr sz="4400">
              <a:latin typeface="Arial"/>
              <a:ea typeface="Arial"/>
              <a:cs typeface="Arial"/>
              <a:sym typeface="Arial"/>
            </a:endParaRPr>
          </a:p>
          <a:p>
            <a:pPr marL="0" lvl="0" indent="0" algn="l" rtl="0">
              <a:lnSpc>
                <a:spcPct val="120000"/>
              </a:lnSpc>
              <a:spcBef>
                <a:spcPts val="1000"/>
              </a:spcBef>
              <a:spcAft>
                <a:spcPts val="0"/>
              </a:spcAft>
              <a:buClr>
                <a:schemeClr val="dk1"/>
              </a:buClr>
              <a:buSzPts val="275"/>
              <a:buFont typeface="Arial"/>
              <a:buNone/>
            </a:pPr>
            <a:r>
              <a:rPr lang="en-US" sz="4400">
                <a:latin typeface="Arial"/>
                <a:ea typeface="Arial"/>
                <a:cs typeface="Arial"/>
                <a:sym typeface="Arial"/>
              </a:rPr>
              <a:t>Projects: Details of relevant projects undertaken by the candidate.</a:t>
            </a:r>
            <a:endParaRPr sz="4400">
              <a:latin typeface="Arial"/>
              <a:ea typeface="Arial"/>
              <a:cs typeface="Arial"/>
              <a:sym typeface="Arial"/>
            </a:endParaRPr>
          </a:p>
          <a:p>
            <a:pPr marL="0" lvl="0" indent="0" algn="l" rtl="0">
              <a:lnSpc>
                <a:spcPct val="120000"/>
              </a:lnSpc>
              <a:spcBef>
                <a:spcPts val="1000"/>
              </a:spcBef>
              <a:spcAft>
                <a:spcPts val="0"/>
              </a:spcAft>
              <a:buClr>
                <a:schemeClr val="dk1"/>
              </a:buClr>
              <a:buSzPts val="275"/>
              <a:buFont typeface="Arial"/>
              <a:buNone/>
            </a:pPr>
            <a:r>
              <a:rPr lang="en-US" sz="4400">
                <a:latin typeface="Arial"/>
                <a:ea typeface="Arial"/>
                <a:cs typeface="Arial"/>
                <a:sym typeface="Arial"/>
              </a:rPr>
              <a:t>Summary/Objective: A brief overview or career objective stated by the candidate.</a:t>
            </a:r>
            <a:endParaRPr sz="4400">
              <a:latin typeface="Arial"/>
              <a:ea typeface="Arial"/>
              <a:cs typeface="Arial"/>
              <a:sym typeface="Arial"/>
            </a:endParaRPr>
          </a:p>
          <a:p>
            <a:pPr marL="0" lvl="0" indent="0" algn="l" rtl="0">
              <a:lnSpc>
                <a:spcPct val="120000"/>
              </a:lnSpc>
              <a:spcBef>
                <a:spcPts val="1000"/>
              </a:spcBef>
              <a:spcAft>
                <a:spcPts val="0"/>
              </a:spcAft>
              <a:buClr>
                <a:schemeClr val="dk1"/>
              </a:buClr>
              <a:buSzPts val="275"/>
              <a:buFont typeface="Arial"/>
              <a:buNone/>
            </a:pPr>
            <a:r>
              <a:rPr lang="en-US" sz="4400">
                <a:latin typeface="Arial"/>
                <a:ea typeface="Arial"/>
                <a:cs typeface="Arial"/>
                <a:sym typeface="Arial"/>
              </a:rPr>
              <a:t>Achievements: Notable accomplishments or awards received.</a:t>
            </a:r>
            <a:endParaRPr sz="4400">
              <a:latin typeface="Arial"/>
              <a:ea typeface="Arial"/>
              <a:cs typeface="Arial"/>
              <a:sym typeface="Arial"/>
            </a:endParaRPr>
          </a:p>
          <a:p>
            <a:pPr marL="0" lvl="0" indent="0" algn="l" rtl="0">
              <a:lnSpc>
                <a:spcPct val="120000"/>
              </a:lnSpc>
              <a:spcBef>
                <a:spcPts val="1000"/>
              </a:spcBef>
              <a:spcAft>
                <a:spcPts val="0"/>
              </a:spcAft>
              <a:buClr>
                <a:schemeClr val="dk1"/>
              </a:buClr>
              <a:buSzPts val="275"/>
              <a:buFont typeface="Arial"/>
              <a:buNone/>
            </a:pPr>
            <a:r>
              <a:rPr lang="en-US" sz="4400">
                <a:latin typeface="Arial"/>
                <a:ea typeface="Arial"/>
                <a:cs typeface="Arial"/>
                <a:sym typeface="Arial"/>
              </a:rPr>
              <a:t>References: Contact information of professional references.</a:t>
            </a:r>
            <a:endParaRPr sz="4400">
              <a:latin typeface="Arial"/>
              <a:ea typeface="Arial"/>
              <a:cs typeface="Arial"/>
              <a:sym typeface="Arial"/>
            </a:endParaRPr>
          </a:p>
          <a:p>
            <a:pPr marL="0" lvl="0" indent="0" algn="l" rtl="0">
              <a:lnSpc>
                <a:spcPct val="120000"/>
              </a:lnSpc>
              <a:spcBef>
                <a:spcPts val="1000"/>
              </a:spcBef>
              <a:spcAft>
                <a:spcPts val="0"/>
              </a:spcAft>
              <a:buClr>
                <a:schemeClr val="dk1"/>
              </a:buClr>
              <a:buSzPts val="275"/>
              <a:buFont typeface="Arial"/>
              <a:buNone/>
            </a:pPr>
            <a:r>
              <a:rPr lang="en-US" sz="4400">
                <a:latin typeface="Arial"/>
                <a:ea typeface="Arial"/>
                <a:cs typeface="Arial"/>
                <a:sym typeface="Arial"/>
              </a:rPr>
              <a:t>Keywords: Specific terms or phrases used for keyword-based matching.</a:t>
            </a:r>
            <a:endParaRPr sz="4400">
              <a:latin typeface="Arial"/>
              <a:ea typeface="Arial"/>
              <a:cs typeface="Arial"/>
              <a:sym typeface="Arial"/>
            </a:endParaRPr>
          </a:p>
          <a:p>
            <a:pPr marL="0" lvl="0" indent="0" algn="l" rtl="0">
              <a:lnSpc>
                <a:spcPct val="120000"/>
              </a:lnSpc>
              <a:spcBef>
                <a:spcPts val="1000"/>
              </a:spcBef>
              <a:spcAft>
                <a:spcPts val="0"/>
              </a:spcAft>
              <a:buClr>
                <a:schemeClr val="dk1"/>
              </a:buClr>
              <a:buSzPts val="275"/>
              <a:buFont typeface="Arial"/>
              <a:buNone/>
            </a:pPr>
            <a:r>
              <a:rPr lang="en-US" sz="4400">
                <a:latin typeface="Arial"/>
                <a:ea typeface="Arial"/>
                <a:cs typeface="Arial"/>
                <a:sym typeface="Arial"/>
              </a:rPr>
              <a:t>These attributes enable efficient resume parsing and classification for effective talent acquisition and recruitment processes.</a:t>
            </a:r>
            <a:endParaRPr sz="4400">
              <a:latin typeface="Arial"/>
              <a:ea typeface="Arial"/>
              <a:cs typeface="Arial"/>
              <a:sym typeface="Arial"/>
            </a:endParaRPr>
          </a:p>
          <a:p>
            <a:pPr marL="0" lvl="0" indent="0" algn="l" rtl="0">
              <a:lnSpc>
                <a:spcPct val="120000"/>
              </a:lnSpc>
              <a:spcBef>
                <a:spcPts val="1000"/>
              </a:spcBef>
              <a:spcAft>
                <a:spcPts val="0"/>
              </a:spcAft>
              <a:buSzPct val="145454"/>
              <a:buNone/>
            </a:pPr>
            <a:endParaRPr sz="4400">
              <a:latin typeface="Arial"/>
              <a:ea typeface="Arial"/>
              <a:cs typeface="Arial"/>
              <a:sym typeface="Arial"/>
            </a:endParaRPr>
          </a:p>
          <a:p>
            <a:pPr marL="228600" lvl="0" indent="-196850" algn="l" rtl="0">
              <a:lnSpc>
                <a:spcPct val="120000"/>
              </a:lnSpc>
              <a:spcBef>
                <a:spcPts val="1000"/>
              </a:spcBef>
              <a:spcAft>
                <a:spcPts val="0"/>
              </a:spcAft>
              <a:buSzPct val="1000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a:spLocks noGrp="1"/>
          </p:cNvSpPr>
          <p:nvPr>
            <p:ph type="title"/>
          </p:nvPr>
        </p:nvSpPr>
        <p:spPr>
          <a:xfrm>
            <a:off x="836773" y="144380"/>
            <a:ext cx="10364451" cy="17141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n-US" b="1"/>
              <a:t>DATA SET DETAILS</a:t>
            </a:r>
            <a:endParaRPr/>
          </a:p>
        </p:txBody>
      </p:sp>
      <p:pic>
        <p:nvPicPr>
          <p:cNvPr id="197" name="Google Shape;197;p24"/>
          <p:cNvPicPr preferRelativeResize="0"/>
          <p:nvPr/>
        </p:nvPicPr>
        <p:blipFill>
          <a:blip r:embed="rId3">
            <a:alphaModFix/>
          </a:blip>
          <a:stretch>
            <a:fillRect/>
          </a:stretch>
        </p:blipFill>
        <p:spPr>
          <a:xfrm>
            <a:off x="92350" y="1389579"/>
            <a:ext cx="5200650" cy="2019300"/>
          </a:xfrm>
          <a:prstGeom prst="rect">
            <a:avLst/>
          </a:prstGeom>
          <a:noFill/>
          <a:ln>
            <a:noFill/>
          </a:ln>
        </p:spPr>
      </p:pic>
      <p:pic>
        <p:nvPicPr>
          <p:cNvPr id="198" name="Google Shape;198;p24"/>
          <p:cNvPicPr preferRelativeResize="0"/>
          <p:nvPr/>
        </p:nvPicPr>
        <p:blipFill>
          <a:blip r:embed="rId4">
            <a:alphaModFix/>
          </a:blip>
          <a:stretch>
            <a:fillRect/>
          </a:stretch>
        </p:blipFill>
        <p:spPr>
          <a:xfrm>
            <a:off x="2376750" y="3591304"/>
            <a:ext cx="9575138" cy="31443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5"/>
          <p:cNvSpPr txBox="1">
            <a:spLocks noGrp="1"/>
          </p:cNvSpPr>
          <p:nvPr>
            <p:ph type="title"/>
          </p:nvPr>
        </p:nvSpPr>
        <p:spPr>
          <a:xfrm>
            <a:off x="273871" y="141892"/>
            <a:ext cx="10364451" cy="159617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n-US" b="1" dirty="0"/>
              <a:t>VISUALIZATIONS</a:t>
            </a:r>
            <a:endParaRPr dirty="0"/>
          </a:p>
        </p:txBody>
      </p:sp>
      <p:pic>
        <p:nvPicPr>
          <p:cNvPr id="204" name="Google Shape;204;p25"/>
          <p:cNvPicPr preferRelativeResize="0"/>
          <p:nvPr/>
        </p:nvPicPr>
        <p:blipFill>
          <a:blip r:embed="rId3">
            <a:alphaModFix/>
          </a:blip>
          <a:stretch>
            <a:fillRect/>
          </a:stretch>
        </p:blipFill>
        <p:spPr>
          <a:xfrm>
            <a:off x="152400" y="1890475"/>
            <a:ext cx="5212516" cy="3475000"/>
          </a:xfrm>
          <a:prstGeom prst="rect">
            <a:avLst/>
          </a:prstGeom>
          <a:noFill/>
          <a:ln>
            <a:noFill/>
          </a:ln>
        </p:spPr>
      </p:pic>
      <p:pic>
        <p:nvPicPr>
          <p:cNvPr id="205" name="Google Shape;205;p25"/>
          <p:cNvPicPr preferRelativeResize="0"/>
          <p:nvPr/>
        </p:nvPicPr>
        <p:blipFill>
          <a:blip r:embed="rId4">
            <a:alphaModFix/>
          </a:blip>
          <a:stretch>
            <a:fillRect/>
          </a:stretch>
        </p:blipFill>
        <p:spPr>
          <a:xfrm>
            <a:off x="6831001" y="1890473"/>
            <a:ext cx="5013675" cy="347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86ED23-6F3C-4DDE-AD74-F195D117C581}"/>
              </a:ext>
            </a:extLst>
          </p:cNvPr>
          <p:cNvSpPr txBox="1">
            <a:spLocks/>
          </p:cNvSpPr>
          <p:nvPr/>
        </p:nvSpPr>
        <p:spPr>
          <a:xfrm>
            <a:off x="1187777" y="1905000"/>
            <a:ext cx="9034681" cy="4844592"/>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150000"/>
              </a:lnSpc>
              <a:buFont typeface="Wingdings" panose="05000000000000000000" pitchFamily="2" charset="2"/>
              <a:buChar char="v"/>
            </a:pPr>
            <a:r>
              <a:rPr lang="en-US" sz="2000" b="1" dirty="0">
                <a:solidFill>
                  <a:schemeClr val="tx1"/>
                </a:solidFill>
                <a:latin typeface="Bookman Old Style" panose="02050604050505020204" pitchFamily="18" charset="0"/>
              </a:rPr>
              <a:t>Logistic Regression</a:t>
            </a:r>
          </a:p>
          <a:p>
            <a:pPr marL="342900" indent="-342900">
              <a:lnSpc>
                <a:spcPct val="150000"/>
              </a:lnSpc>
              <a:buFont typeface="Wingdings" panose="05000000000000000000" pitchFamily="2" charset="2"/>
              <a:buChar char="v"/>
            </a:pPr>
            <a:r>
              <a:rPr lang="en-US" sz="2000" b="1" dirty="0">
                <a:solidFill>
                  <a:schemeClr val="tx1"/>
                </a:solidFill>
                <a:latin typeface="Bookman Old Style" panose="02050604050505020204" pitchFamily="18" charset="0"/>
              </a:rPr>
              <a:t>Support Vector Classifier</a:t>
            </a:r>
          </a:p>
          <a:p>
            <a:pPr marL="342900" indent="-342900">
              <a:lnSpc>
                <a:spcPct val="150000"/>
              </a:lnSpc>
              <a:buFont typeface="Wingdings" panose="05000000000000000000" pitchFamily="2" charset="2"/>
              <a:buChar char="v"/>
            </a:pPr>
            <a:r>
              <a:rPr lang="en-US" sz="2000" b="1" dirty="0">
                <a:solidFill>
                  <a:schemeClr val="tx1"/>
                </a:solidFill>
                <a:latin typeface="Bookman Old Style" panose="02050604050505020204" pitchFamily="18" charset="0"/>
              </a:rPr>
              <a:t>KNN Classifier</a:t>
            </a:r>
          </a:p>
          <a:p>
            <a:pPr marL="342900" indent="-342900">
              <a:lnSpc>
                <a:spcPct val="150000"/>
              </a:lnSpc>
              <a:buFont typeface="Wingdings" panose="05000000000000000000" pitchFamily="2" charset="2"/>
              <a:buChar char="v"/>
            </a:pPr>
            <a:r>
              <a:rPr lang="en-IN" sz="2000" b="1" dirty="0">
                <a:solidFill>
                  <a:schemeClr val="tx1"/>
                </a:solidFill>
                <a:latin typeface="Bookman Old Style" panose="02050604050505020204" pitchFamily="18" charset="0"/>
              </a:rPr>
              <a:t>Decision Tree Classifier</a:t>
            </a:r>
          </a:p>
          <a:p>
            <a:pPr marL="342900" indent="-342900">
              <a:lnSpc>
                <a:spcPct val="150000"/>
              </a:lnSpc>
              <a:buFont typeface="Wingdings" panose="05000000000000000000" pitchFamily="2" charset="2"/>
              <a:buChar char="v"/>
            </a:pPr>
            <a:r>
              <a:rPr lang="en-IN" sz="2000" b="1" dirty="0">
                <a:solidFill>
                  <a:schemeClr val="tx1"/>
                </a:solidFill>
                <a:latin typeface="Bookman Old Style" panose="02050604050505020204" pitchFamily="18" charset="0"/>
              </a:rPr>
              <a:t>Random Forest Classifier</a:t>
            </a:r>
          </a:p>
          <a:p>
            <a:pPr marL="342900" indent="-342900">
              <a:lnSpc>
                <a:spcPct val="150000"/>
              </a:lnSpc>
              <a:buFont typeface="Wingdings" panose="05000000000000000000" pitchFamily="2" charset="2"/>
              <a:buChar char="v"/>
            </a:pPr>
            <a:r>
              <a:rPr lang="en-IN" sz="2000" b="1" dirty="0">
                <a:solidFill>
                  <a:schemeClr val="tx1"/>
                </a:solidFill>
                <a:latin typeface="Bookman Old Style" panose="02050604050505020204" pitchFamily="18" charset="0"/>
              </a:rPr>
              <a:t>Naïve Bayes Classifier</a:t>
            </a:r>
          </a:p>
          <a:p>
            <a:pPr marL="342900" indent="-342900">
              <a:lnSpc>
                <a:spcPct val="150000"/>
              </a:lnSpc>
              <a:buFont typeface="Wingdings" panose="05000000000000000000" pitchFamily="2" charset="2"/>
              <a:buChar char="v"/>
            </a:pPr>
            <a:r>
              <a:rPr lang="en-IN" sz="2000" b="1" dirty="0">
                <a:solidFill>
                  <a:schemeClr val="tx1"/>
                </a:solidFill>
                <a:latin typeface="Bookman Old Style" panose="02050604050505020204" pitchFamily="18" charset="0"/>
              </a:rPr>
              <a:t>Xtreme </a:t>
            </a:r>
            <a:r>
              <a:rPr lang="en-US" sz="2000" b="1" dirty="0">
                <a:solidFill>
                  <a:schemeClr val="tx1"/>
                </a:solidFill>
                <a:latin typeface="Bookman Old Style" panose="02050604050505020204" pitchFamily="18" charset="0"/>
              </a:rPr>
              <a:t>Gradient Boosting Classifier</a:t>
            </a:r>
          </a:p>
          <a:p>
            <a:pPr marL="342900" indent="-342900">
              <a:lnSpc>
                <a:spcPct val="150000"/>
              </a:lnSpc>
              <a:buFont typeface="Wingdings" panose="05000000000000000000" pitchFamily="2" charset="2"/>
              <a:buChar char="v"/>
            </a:pPr>
            <a:r>
              <a:rPr lang="en-IN" sz="2000" b="1" dirty="0">
                <a:solidFill>
                  <a:schemeClr val="tx1"/>
                </a:solidFill>
                <a:latin typeface="Bookman Old Style" panose="02050604050505020204" pitchFamily="18" charset="0"/>
              </a:rPr>
              <a:t>Light Gradient Boosting Classifier</a:t>
            </a:r>
          </a:p>
          <a:p>
            <a:pPr marL="342900" indent="-342900">
              <a:lnSpc>
                <a:spcPct val="150000"/>
              </a:lnSpc>
              <a:buFont typeface="Wingdings" panose="05000000000000000000" pitchFamily="2" charset="2"/>
              <a:buChar char="v"/>
            </a:pPr>
            <a:endParaRPr lang="en-IN" sz="2000" b="1" dirty="0">
              <a:solidFill>
                <a:schemeClr val="tx1"/>
              </a:solidFill>
              <a:latin typeface="Bookman Old Style" panose="02050604050505020204" pitchFamily="18" charset="0"/>
            </a:endParaRPr>
          </a:p>
        </p:txBody>
      </p:sp>
      <p:sp>
        <p:nvSpPr>
          <p:cNvPr id="4" name="Title 1">
            <a:extLst>
              <a:ext uri="{FF2B5EF4-FFF2-40B4-BE49-F238E27FC236}">
                <a16:creationId xmlns:a16="http://schemas.microsoft.com/office/drawing/2014/main" id="{D4F72F18-ABCD-475E-AD37-D4C9991F6509}"/>
              </a:ext>
            </a:extLst>
          </p:cNvPr>
          <p:cNvSpPr txBox="1">
            <a:spLocks/>
          </p:cNvSpPr>
          <p:nvPr/>
        </p:nvSpPr>
        <p:spPr>
          <a:xfrm>
            <a:off x="4545289" y="306333"/>
            <a:ext cx="3410933" cy="128089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000" b="1" dirty="0">
                <a:solidFill>
                  <a:schemeClr val="tx1"/>
                </a:solidFill>
                <a:latin typeface="Twentieth Century"/>
                <a:cs typeface="Times New Roman" panose="02020603050405020304" pitchFamily="18" charset="0"/>
              </a:rPr>
              <a:t>Model</a:t>
            </a:r>
            <a:r>
              <a:rPr lang="en-IN" sz="4000" b="1" dirty="0">
                <a:solidFill>
                  <a:schemeClr val="tx1"/>
                </a:solidFill>
                <a:latin typeface="Twentieth Century"/>
                <a:cs typeface="Times New Roman" panose="02020603050405020304" pitchFamily="18" charset="0"/>
              </a:rPr>
              <a:t> Building</a:t>
            </a:r>
            <a:endParaRPr lang="en-IN" sz="4000" dirty="0">
              <a:solidFill>
                <a:schemeClr val="tx1"/>
              </a:solidFill>
              <a:latin typeface="Twentieth Century"/>
            </a:endParaRPr>
          </a:p>
        </p:txBody>
      </p:sp>
    </p:spTree>
    <p:extLst>
      <p:ext uri="{BB962C8B-B14F-4D97-AF65-F5344CB8AC3E}">
        <p14:creationId xmlns:p14="http://schemas.microsoft.com/office/powerpoint/2010/main" val="3210327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1" name="Google Shape;211;p26"/>
          <p:cNvPicPr preferRelativeResize="0"/>
          <p:nvPr/>
        </p:nvPicPr>
        <p:blipFill>
          <a:blip r:embed="rId3">
            <a:alphaModFix/>
          </a:blip>
          <a:stretch>
            <a:fillRect/>
          </a:stretch>
        </p:blipFill>
        <p:spPr>
          <a:xfrm>
            <a:off x="518402" y="1096475"/>
            <a:ext cx="7246950" cy="2524375"/>
          </a:xfrm>
          <a:prstGeom prst="rect">
            <a:avLst/>
          </a:prstGeom>
          <a:noFill/>
          <a:ln>
            <a:noFill/>
          </a:ln>
        </p:spPr>
      </p:pic>
      <p:pic>
        <p:nvPicPr>
          <p:cNvPr id="212" name="Google Shape;212;p26"/>
          <p:cNvPicPr preferRelativeResize="0"/>
          <p:nvPr/>
        </p:nvPicPr>
        <p:blipFill>
          <a:blip r:embed="rId4">
            <a:alphaModFix/>
          </a:blip>
          <a:stretch>
            <a:fillRect/>
          </a:stretch>
        </p:blipFill>
        <p:spPr>
          <a:xfrm>
            <a:off x="7765352" y="839368"/>
            <a:ext cx="3893548" cy="2912500"/>
          </a:xfrm>
          <a:prstGeom prst="rect">
            <a:avLst/>
          </a:prstGeom>
          <a:noFill/>
          <a:ln>
            <a:noFill/>
          </a:ln>
        </p:spPr>
      </p:pic>
      <p:pic>
        <p:nvPicPr>
          <p:cNvPr id="213" name="Google Shape;213;p26"/>
          <p:cNvPicPr preferRelativeResize="0"/>
          <p:nvPr/>
        </p:nvPicPr>
        <p:blipFill>
          <a:blip r:embed="rId5">
            <a:alphaModFix/>
          </a:blip>
          <a:stretch>
            <a:fillRect/>
          </a:stretch>
        </p:blipFill>
        <p:spPr>
          <a:xfrm>
            <a:off x="533100" y="3858703"/>
            <a:ext cx="11125800" cy="2524375"/>
          </a:xfrm>
          <a:prstGeom prst="rect">
            <a:avLst/>
          </a:prstGeom>
          <a:noFill/>
          <a:ln>
            <a:noFill/>
          </a:ln>
        </p:spPr>
      </p:pic>
      <p:sp>
        <p:nvSpPr>
          <p:cNvPr id="3" name="Title 2">
            <a:extLst>
              <a:ext uri="{FF2B5EF4-FFF2-40B4-BE49-F238E27FC236}">
                <a16:creationId xmlns:a16="http://schemas.microsoft.com/office/drawing/2014/main" id="{6D167744-BA64-4EA8-AC49-7B5DA5217C48}"/>
              </a:ext>
            </a:extLst>
          </p:cNvPr>
          <p:cNvSpPr>
            <a:spLocks noGrp="1"/>
          </p:cNvSpPr>
          <p:nvPr>
            <p:ph type="title"/>
          </p:nvPr>
        </p:nvSpPr>
        <p:spPr/>
        <p:txBody>
          <a:bodyPr/>
          <a:lstStyle/>
          <a:p>
            <a:r>
              <a:rPr lang="en-IN" dirty="0"/>
              <a:t> </a:t>
            </a:r>
            <a:br>
              <a:rPr lang="en-IN" dirty="0"/>
            </a:br>
            <a:endParaRPr lang="en-IN" dirty="0"/>
          </a:p>
        </p:txBody>
      </p:sp>
    </p:spTree>
  </p:cSld>
  <p:clrMapOvr>
    <a:masterClrMapping/>
  </p:clrMapOvr>
</p:sld>
</file>

<file path=ppt/theme/theme1.xml><?xml version="1.0" encoding="utf-8"?>
<a:theme xmlns:a="http://schemas.openxmlformats.org/drawingml/2006/main"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508</Words>
  <Application>Microsoft Office PowerPoint</Application>
  <PresentationFormat>Widescreen</PresentationFormat>
  <Paragraphs>70</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Sylfaen</vt:lpstr>
      <vt:lpstr>Twentieth Century</vt:lpstr>
      <vt:lpstr>Wingdings</vt:lpstr>
      <vt:lpstr>Droplet</vt:lpstr>
      <vt:lpstr>Resume classification project </vt:lpstr>
      <vt:lpstr>Group 1 Mentor’s Name : Priyanka Mam</vt:lpstr>
      <vt:lpstr>BUSINESS PROBLEM </vt:lpstr>
      <vt:lpstr>PROJECT ARCHITECTURE / PROJECT FLOW</vt:lpstr>
      <vt:lpstr>DATA SET DETAILS</vt:lpstr>
      <vt:lpstr>DATA SET DETAILS</vt:lpstr>
      <vt:lpstr>VISUALIZATIONS</vt:lpstr>
      <vt:lpstr>PowerPoint Presentation</vt:lpstr>
      <vt:lpstr>  </vt:lpstr>
      <vt:lpstr>PowerPoint Presentation</vt:lpstr>
      <vt:lpstr>Combining All Models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classification project</dc:title>
  <dc:creator>Ashitosh Adsule</dc:creator>
  <cp:lastModifiedBy>Ashitosh Adsule</cp:lastModifiedBy>
  <cp:revision>2</cp:revision>
  <dcterms:modified xsi:type="dcterms:W3CDTF">2023-07-28T09:39:40Z</dcterms:modified>
</cp:coreProperties>
</file>