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536" r:id="rId2"/>
    <p:sldId id="483" r:id="rId3"/>
    <p:sldId id="564" r:id="rId4"/>
    <p:sldId id="507" r:id="rId5"/>
    <p:sldId id="488" r:id="rId6"/>
    <p:sldId id="489" r:id="rId7"/>
    <p:sldId id="490" r:id="rId8"/>
    <p:sldId id="497" r:id="rId9"/>
    <p:sldId id="499" r:id="rId10"/>
    <p:sldId id="509" r:id="rId11"/>
    <p:sldId id="496" r:id="rId12"/>
    <p:sldId id="494" r:id="rId13"/>
    <p:sldId id="521" r:id="rId14"/>
    <p:sldId id="514" r:id="rId15"/>
    <p:sldId id="493" r:id="rId16"/>
    <p:sldId id="495" r:id="rId17"/>
    <p:sldId id="534" r:id="rId18"/>
    <p:sldId id="500" r:id="rId19"/>
    <p:sldId id="502" r:id="rId20"/>
    <p:sldId id="505" r:id="rId21"/>
    <p:sldId id="515" r:id="rId22"/>
    <p:sldId id="503" r:id="rId23"/>
    <p:sldId id="566" r:id="rId24"/>
    <p:sldId id="565" r:id="rId25"/>
    <p:sldId id="535" r:id="rId26"/>
    <p:sldId id="506" r:id="rId27"/>
    <p:sldId id="524" r:id="rId28"/>
    <p:sldId id="54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3" autoAdjust="0"/>
    <p:restoredTop sz="94587" autoAdjust="0"/>
  </p:normalViewPr>
  <p:slideViewPr>
    <p:cSldViewPr>
      <p:cViewPr varScale="1">
        <p:scale>
          <a:sx n="72" d="100"/>
          <a:sy n="72" d="100"/>
        </p:scale>
        <p:origin x="2248"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10/31/22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10/31/22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10/31/22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10/31/22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10/31/22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10/31/22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10/31/22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10/31/22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10/31/22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10/31/22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10/31/22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4.png"/><Relationship Id="rId4" Type="http://schemas.openxmlformats.org/officeDocument/2006/relationships/image" Target="../media/image511.png"/></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102.png"/><Relationship Id="rId2" Type="http://schemas.openxmlformats.org/officeDocument/2006/relationships/image" Target="../media/image6100.png"/><Relationship Id="rId1" Type="http://schemas.openxmlformats.org/officeDocument/2006/relationships/slideLayout" Target="../slideLayouts/slideLayout2.xml"/><Relationship Id="rId5" Type="http://schemas.openxmlformats.org/officeDocument/2006/relationships/image" Target="../media/image411.png"/><Relationship Id="rId10" Type="http://schemas.openxmlformats.org/officeDocument/2006/relationships/image" Target="../media/image10.png"/><Relationship Id="rId4" Type="http://schemas.openxmlformats.org/officeDocument/2006/relationships/image" Target="../media/image80.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4.png"/><Relationship Id="rId2" Type="http://schemas.openxmlformats.org/officeDocument/2006/relationships/image" Target="../media/image6100.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21" Type="http://schemas.openxmlformats.org/officeDocument/2006/relationships/image" Target="../media/image32.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0.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2.png"/><Relationship Id="rId10" Type="http://schemas.openxmlformats.org/officeDocument/2006/relationships/image" Target="../media/image171.png"/><Relationship Id="rId19" Type="http://schemas.openxmlformats.org/officeDocument/2006/relationships/image" Target="../media/image26.png"/><Relationship Id="rId4" Type="http://schemas.openxmlformats.org/officeDocument/2006/relationships/image" Target="../media/image111.png"/><Relationship Id="rId9" Type="http://schemas.openxmlformats.org/officeDocument/2006/relationships/image" Target="../media/image17.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26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5.png"/><Relationship Id="rId5" Type="http://schemas.openxmlformats.org/officeDocument/2006/relationships/image" Target="../media/image120.png"/><Relationship Id="rId10" Type="http://schemas.openxmlformats.org/officeDocument/2006/relationships/image" Target="../media/image24.png"/><Relationship Id="rId4" Type="http://schemas.openxmlformats.org/officeDocument/2006/relationships/image" Target="../media/image111.png"/><Relationship Id="rId9" Type="http://schemas.openxmlformats.org/officeDocument/2006/relationships/image" Target="../media/image170.png"/><Relationship Id="rId14" Type="http://schemas.openxmlformats.org/officeDocument/2006/relationships/image" Target="../media/image330.png"/></Relationships>
</file>

<file path=ppt/slides/_rels/slide17.xml.rels><?xml version="1.0" encoding="UTF-8" standalone="yes"?>
<Relationships xmlns="http://schemas.openxmlformats.org/package/2006/relationships"><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30.png"/><Relationship Id="rId1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25.png"/><Relationship Id="rId5" Type="http://schemas.openxmlformats.org/officeDocument/2006/relationships/image" Target="../media/image111.png"/><Relationship Id="rId10" Type="http://schemas.openxmlformats.org/officeDocument/2006/relationships/image" Target="../media/image2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1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60.png"/><Relationship Id="rId21" Type="http://schemas.openxmlformats.org/officeDocument/2006/relationships/image" Target="../media/image52.png"/><Relationship Id="rId7" Type="http://schemas.openxmlformats.org/officeDocument/2006/relationships/image" Target="../media/image39.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50.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2.png"/><Relationship Id="rId5" Type="http://schemas.openxmlformats.org/officeDocument/2006/relationships/image" Target="../media/image120.png"/><Relationship Id="rId15" Type="http://schemas.openxmlformats.org/officeDocument/2006/relationships/image" Target="../media/image46.png"/><Relationship Id="rId10" Type="http://schemas.openxmlformats.org/officeDocument/2006/relationships/image" Target="../media/image410.png"/><Relationship Id="rId19" Type="http://schemas.openxmlformats.org/officeDocument/2006/relationships/image" Target="../media/image50.png"/><Relationship Id="rId4" Type="http://schemas.openxmlformats.org/officeDocument/2006/relationships/image" Target="../media/image370.png"/><Relationship Id="rId9" Type="http://schemas.openxmlformats.org/officeDocument/2006/relationships/image" Target="../media/image41.png"/><Relationship Id="rId14" Type="http://schemas.openxmlformats.org/officeDocument/2006/relationships/image" Target="../media/image45.png"/><Relationship Id="rId22"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34.png"/><Relationship Id="rId18" Type="http://schemas.openxmlformats.org/officeDocument/2006/relationships/image" Target="../media/image49.png"/><Relationship Id="rId3" Type="http://schemas.openxmlformats.org/officeDocument/2006/relationships/image" Target="../media/image360.png"/><Relationship Id="rId7" Type="http://schemas.openxmlformats.org/officeDocument/2006/relationships/image" Target="../media/image380.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70.png"/><Relationship Id="rId19" Type="http://schemas.openxmlformats.org/officeDocument/2006/relationships/image" Target="../media/image50.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30.png"/><Relationship Id="rId7" Type="http://schemas.openxmlformats.org/officeDocument/2006/relationships/image" Target="../media/image560.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3.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240.png"/><Relationship Id="rId12" Type="http://schemas.openxmlformats.org/officeDocument/2006/relationships/image" Target="../media/image60.png"/><Relationship Id="rId17" Type="http://schemas.openxmlformats.org/officeDocument/2006/relationships/image" Target="../media/image6.png"/><Relationship Id="rId2" Type="http://schemas.openxmlformats.org/officeDocument/2006/relationships/image" Target="../media/image2.png"/><Relationship Id="rId16" Type="http://schemas.openxmlformats.org/officeDocument/2006/relationships/image" Target="../media/image4.png"/><Relationship Id="rId1" Type="http://schemas.openxmlformats.org/officeDocument/2006/relationships/slideLayout" Target="../slideLayouts/slideLayout2.xml"/><Relationship Id="rId11" Type="http://schemas.openxmlformats.org/officeDocument/2006/relationships/image" Target="../media/image59.png"/><Relationship Id="rId15" Type="http://schemas.openxmlformats.org/officeDocument/2006/relationships/image" Target="../media/image63.png"/><Relationship Id="rId10" Type="http://schemas.openxmlformats.org/officeDocument/2006/relationships/image" Target="../media/image58.png"/><Relationship Id="rId9" Type="http://schemas.openxmlformats.org/officeDocument/2006/relationships/image" Target="../media/image57.png"/><Relationship Id="rId1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29</a:t>
            </a:r>
          </a:p>
          <a:p>
            <a:pPr fontAlgn="auto">
              <a:spcAft>
                <a:spcPts val="0"/>
              </a:spcAft>
              <a:defRPr/>
            </a:pPr>
            <a:r>
              <a:rPr lang="en-US" sz="2400" b="1" dirty="0">
                <a:solidFill>
                  <a:srgbClr val="7030A0"/>
                </a:solidFill>
              </a:rPr>
              <a:t>Amortized Analysis – II</a:t>
            </a:r>
          </a:p>
          <a:p>
            <a:pPr fontAlgn="auto">
              <a:spcAft>
                <a:spcPts val="0"/>
              </a:spcAft>
              <a:defRPr/>
            </a:pPr>
            <a:r>
              <a:rPr lang="en-US" sz="2400" dirty="0">
                <a:solidFill>
                  <a:schemeClr val="tx1"/>
                </a:solidFill>
              </a:rPr>
              <a:t>(Application: Dynamic Table)</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3886201" y="3077409"/>
            <a:ext cx="4267199" cy="523220"/>
          </a:xfrm>
          <a:prstGeom prst="rect">
            <a:avLst/>
          </a:prstGeom>
          <a:noFill/>
        </p:spPr>
        <p:txBody>
          <a:bodyPr wrap="square" rtlCol="0">
            <a:spAutoFit/>
          </a:bodyPr>
          <a:lstStyle/>
          <a:p>
            <a:r>
              <a:rPr lang="en-US" sz="2800" b="1" dirty="0">
                <a:solidFill>
                  <a:srgbClr val="7030A0"/>
                </a:solidFill>
              </a:rPr>
              <a:t>CS345A</a:t>
            </a:r>
          </a:p>
        </p:txBody>
      </p:sp>
    </p:spTree>
    <p:custDataLst>
      <p:tags r:id="rId1"/>
    </p:custDataLst>
    <p:extLst>
      <p:ext uri="{BB962C8B-B14F-4D97-AF65-F5344CB8AC3E}">
        <p14:creationId xmlns:p14="http://schemas.microsoft.com/office/powerpoint/2010/main" val="238679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7030A0"/>
                </a:solidFill>
              </a:rPr>
              <a:t>Some notations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14:m>
                  <m:oMath xmlns:m="http://schemas.openxmlformats.org/officeDocument/2006/math">
                    <m:r>
                      <a:rPr lang="en-US" sz="2000" b="1" i="1" dirty="0" smtClean="0">
                        <a:solidFill>
                          <a:srgbClr val="0070C0"/>
                        </a:solidFill>
                        <a:latin typeface="Cambria Math"/>
                      </a:rPr>
                      <m:t>𝒏</m:t>
                    </m:r>
                  </m:oMath>
                </a14:m>
                <a:endParaRPr lang="en-US" sz="2000" dirty="0"/>
              </a:p>
              <a:p>
                <a:endParaRPr lang="en-US" sz="2000" dirty="0"/>
              </a:p>
              <a:p>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r>
                  <a:rPr lang="en-US" sz="2000" dirty="0"/>
                  <a:t>      A system-call that creates a table of size </a:t>
                </a:r>
                <a14:m>
                  <m:oMath xmlns:m="http://schemas.openxmlformats.org/officeDocument/2006/math">
                    <m:r>
                      <a:rPr lang="en-US" sz="2000" b="1" i="1" dirty="0">
                        <a:solidFill>
                          <a:srgbClr val="0070C0"/>
                        </a:solidFill>
                        <a:latin typeface="Cambria Math"/>
                      </a:rPr>
                      <m:t>𝒌</m:t>
                    </m:r>
                  </m:oMath>
                </a14:m>
                <a:endParaRPr lang="en-US" sz="2000" dirty="0"/>
              </a:p>
              <a:p>
                <a:pPr marL="0" indent="0">
                  <a:buNone/>
                </a:pPr>
                <a:endParaRPr lang="en-US" sz="2000" dirty="0"/>
              </a:p>
              <a:p>
                <a:r>
                  <a:rPr lang="en-US" sz="2000" b="1" dirty="0"/>
                  <a:t>size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endParaRPr lang="en-US" sz="2000" b="1" dirty="0"/>
              </a:p>
              <a:p>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a:p>
                <a:endParaRPr lang="en-US" sz="2000" dirty="0"/>
              </a:p>
              <a:p>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10</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3429000"/>
                <a:ext cx="2242024" cy="400110"/>
              </a:xfrm>
              <a:prstGeom prst="rect">
                <a:avLst/>
              </a:prstGeom>
              <a:noFill/>
            </p:spPr>
            <p:txBody>
              <a:bodyPr wrap="none" rtlCol="0">
                <a:spAutoFit/>
              </a:bodyPr>
              <a:lstStyle/>
              <a:p>
                <a:r>
                  <a:rPr lang="en-US" sz="2000" dirty="0"/>
                  <a:t>: the size of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600200" y="3429000"/>
                <a:ext cx="2242024" cy="400110"/>
              </a:xfrm>
              <a:prstGeom prst="rect">
                <a:avLst/>
              </a:prstGeom>
              <a:blipFill rotWithShape="1">
                <a:blip r:embed="rId3"/>
                <a:stretch>
                  <a:fillRect l="-2997" t="-7692" r="-4905"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81200" y="4171890"/>
                <a:ext cx="4238148" cy="400110"/>
              </a:xfrm>
              <a:prstGeom prst="rect">
                <a:avLst/>
              </a:prstGeom>
              <a:noFill/>
            </p:spPr>
            <p:txBody>
              <a:bodyPr wrap="none" rtlCol="0">
                <a:spAutoFit/>
              </a:bodyPr>
              <a:lstStyle/>
              <a:p>
                <a:r>
                  <a:rPr lang="en-US" sz="2000" dirty="0"/>
                  <a:t>: copies the contents of table </a:t>
                </a:r>
                <a14:m>
                  <m:oMath xmlns:m="http://schemas.openxmlformats.org/officeDocument/2006/math">
                    <m:r>
                      <a:rPr lang="en-US" sz="2000" b="1" i="1" dirty="0">
                        <a:solidFill>
                          <a:srgbClr val="0070C0"/>
                        </a:solidFill>
                        <a:latin typeface="Cambria Math"/>
                      </a:rPr>
                      <m:t>𝑻</m:t>
                    </m:r>
                  </m:oMath>
                </a14:m>
                <a:r>
                  <a:rPr lang="en-US" sz="2000" dirty="0"/>
                  <a:t> into </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981200" y="4171890"/>
                <a:ext cx="4238148" cy="400110"/>
              </a:xfrm>
              <a:prstGeom prst="rect">
                <a:avLst/>
              </a:prstGeom>
              <a:blipFill rotWithShape="1">
                <a:blip r:embed="rId4"/>
                <a:stretch>
                  <a:fillRect l="-1439" t="-7576" r="-201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885038"/>
                <a:ext cx="6535122" cy="400110"/>
              </a:xfrm>
              <a:prstGeom prst="rect">
                <a:avLst/>
              </a:prstGeom>
              <a:noFill/>
            </p:spPr>
            <p:txBody>
              <a:bodyPr wrap="none" rtlCol="0">
                <a:spAutoFit/>
              </a:bodyPr>
              <a:lstStyle/>
              <a:p>
                <a:r>
                  <a:rPr lang="en-US" sz="2000" dirty="0"/>
                  <a:t>: free the space (return the space to </a:t>
                </a:r>
                <a:r>
                  <a:rPr lang="en-US" sz="2000" b="1" dirty="0"/>
                  <a:t>OS</a:t>
                </a:r>
                <a:r>
                  <a:rPr lang="en-US" sz="2000" dirty="0"/>
                  <a:t>) occupied by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676400" y="4885038"/>
                <a:ext cx="6535122" cy="400110"/>
              </a:xfrm>
              <a:prstGeom prst="rect">
                <a:avLst/>
              </a:prstGeom>
              <a:blipFill rotWithShape="1">
                <a:blip r:embed="rId5"/>
                <a:stretch>
                  <a:fillRect l="-933" t="-7576" r="-933" b="-25758"/>
                </a:stretch>
              </a:blipFill>
            </p:spPr>
            <p:txBody>
              <a:bodyPr/>
              <a:lstStyle/>
              <a:p>
                <a:r>
                  <a:rPr lang="en-US">
                    <a:noFill/>
                  </a:rPr>
                  <a:t> </a:t>
                </a:r>
              </a:p>
            </p:txBody>
          </p:sp>
        </mc:Fallback>
      </mc:AlternateContent>
      <p:sp>
        <p:nvSpPr>
          <p:cNvPr id="8" name="TextBox 7"/>
          <p:cNvSpPr txBox="1"/>
          <p:nvPr/>
        </p:nvSpPr>
        <p:spPr>
          <a:xfrm>
            <a:off x="5244529" y="2689654"/>
            <a:ext cx="2319866" cy="369332"/>
          </a:xfrm>
          <a:prstGeom prst="rect">
            <a:avLst/>
          </a:prstGeom>
          <a:noFill/>
        </p:spPr>
        <p:txBody>
          <a:bodyPr wrap="none" rtlCol="0">
            <a:spAutoFit/>
          </a:bodyPr>
          <a:lstStyle/>
          <a:p>
            <a:r>
              <a:rPr lang="en-US" dirty="0"/>
              <a:t>and returns its pointer.</a:t>
            </a:r>
          </a:p>
        </p:txBody>
      </p:sp>
      <mc:AlternateContent xmlns:mc="http://schemas.openxmlformats.org/markup-compatibility/2006" xmlns:a14="http://schemas.microsoft.com/office/drawing/2010/main">
        <mc:Choice Requires="a14">
          <p:sp>
            <p:nvSpPr>
              <p:cNvPr id="9" name="TextBox 8"/>
              <p:cNvSpPr txBox="1"/>
              <p:nvPr/>
            </p:nvSpPr>
            <p:spPr>
              <a:xfrm>
                <a:off x="1102050" y="1600200"/>
                <a:ext cx="3963842" cy="400110"/>
              </a:xfrm>
              <a:prstGeom prst="rect">
                <a:avLst/>
              </a:prstGeom>
              <a:noFill/>
            </p:spPr>
            <p:txBody>
              <a:bodyPr wrap="none" rtlCol="0">
                <a:spAutoFit/>
              </a:bodyPr>
              <a:lstStyle/>
              <a:p>
                <a:r>
                  <a:rPr lang="en-US" sz="2000" dirty="0"/>
                  <a:t>: number of elements in the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102050" y="1600200"/>
                <a:ext cx="3963842" cy="400110"/>
              </a:xfrm>
              <a:prstGeom prst="rect">
                <a:avLst/>
              </a:prstGeom>
              <a:blipFill rotWithShape="1">
                <a:blip r:embed="rId6"/>
                <a:stretch>
                  <a:fillRect l="-1692" t="-7692" r="-2154" b="-2615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D720B6-95E4-0BC9-AE8B-028DB409657B}"/>
              </a:ext>
            </a:extLst>
          </p:cNvPr>
          <p:cNvSpPr txBox="1"/>
          <p:nvPr/>
        </p:nvSpPr>
        <p:spPr>
          <a:xfrm>
            <a:off x="525580" y="5816024"/>
            <a:ext cx="7765074" cy="369332"/>
          </a:xfrm>
          <a:prstGeom prst="rect">
            <a:avLst/>
          </a:prstGeom>
          <a:solidFill>
            <a:srgbClr val="FFC000"/>
          </a:solidFill>
        </p:spPr>
        <p:txBody>
          <a:bodyPr wrap="none" rtlCol="0">
            <a:spAutoFit/>
          </a:bodyPr>
          <a:lstStyle/>
          <a:p>
            <a:r>
              <a:rPr lang="en-US" dirty="0"/>
              <a:t>The max number of elements to be inserted into Table is not known in advance.</a:t>
            </a:r>
          </a:p>
        </p:txBody>
      </p:sp>
    </p:spTree>
    <p:extLst>
      <p:ext uri="{BB962C8B-B14F-4D97-AF65-F5344CB8AC3E}">
        <p14:creationId xmlns:p14="http://schemas.microsoft.com/office/powerpoint/2010/main" val="282817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randombar(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randombar(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randombar(horizont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p:bldP spid="3" grpId="0"/>
      <p:bldP spid="7" grpId="0"/>
      <p:bldP spid="8"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 </a:t>
                </a:r>
                <a:r>
                  <a:rPr lang="en-US" sz="3200" b="1" dirty="0">
                    <a:solidFill>
                      <a:srgbClr val="7030A0"/>
                    </a:solidFill>
                  </a:rPr>
                  <a:t>trivial</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a:t>
                </a:r>
                <a:r>
                  <a:rPr lang="en-US" sz="2000" dirty="0"/>
                  <a: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a:p>
                <a:pPr marL="0" indent="0">
                  <a:buNone/>
                </a:pPr>
                <a:r>
                  <a:rPr lang="en-US" sz="2000" dirty="0"/>
                  <a:t>Time complexity of </a:t>
                </a:r>
                <a14:m>
                  <m:oMath xmlns:m="http://schemas.openxmlformats.org/officeDocument/2006/math">
                    <m:r>
                      <a:rPr lang="en-US" sz="2000" b="1" i="1" dirty="0">
                        <a:solidFill>
                          <a:srgbClr val="0070C0"/>
                        </a:solidFill>
                        <a:latin typeface="Cambria Math"/>
                      </a:rPr>
                      <m:t>𝒏</m:t>
                    </m:r>
                  </m:oMath>
                </a14:m>
                <a:r>
                  <a:rPr lang="en-US" sz="2000" dirty="0"/>
                  <a:t> insertions </a:t>
                </a:r>
                <a:r>
                  <a:rPr lang="en-US" sz="2000" dirty="0">
                    <a:sym typeface="Wingdings" pitchFamily="2" charset="2"/>
                  </a:rPr>
                  <a:t> </a:t>
                </a:r>
                <a:r>
                  <a:rPr lang="en-US" sz="2000" dirty="0"/>
                  <a:t>: </a:t>
                </a:r>
                <a14:m>
                  <m:oMath xmlns:m="http://schemas.openxmlformats.org/officeDocument/2006/math">
                    <m:r>
                      <a:rPr lang="en-US" sz="2000" b="1" i="1" dirty="0" smtClean="0">
                        <a:solidFill>
                          <a:schemeClr val="tx1"/>
                        </a:solidFill>
                        <a:latin typeface="Cambria Math"/>
                      </a:rPr>
                      <m:t>𝑶</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a:solidFill>
                              <a:srgbClr val="0070C0"/>
                            </a:solidFill>
                            <a:latin typeface="Cambria Math"/>
                          </a:rPr>
                          <m:t>𝒏</m:t>
                        </m:r>
                      </m:e>
                      <m:sup>
                        <m:r>
                          <a:rPr lang="en-US" sz="2000" b="1" i="1" dirty="0" smtClean="0">
                            <a:solidFill>
                              <a:srgbClr val="0070C0"/>
                            </a:solidFill>
                            <a:latin typeface="Cambria Math"/>
                          </a:rPr>
                          <m:t>𝟐</m:t>
                        </m:r>
                      </m:sup>
                    </m:sSup>
                    <m:r>
                      <a:rPr lang="en-US" sz="2000" b="1" i="1" dirty="0" smtClean="0">
                        <a:solidFill>
                          <a:schemeClr val="tx1"/>
                        </a:solidFill>
                        <a:latin typeface="Cambria Math"/>
                      </a:rPr>
                      <m:t>)</m:t>
                    </m:r>
                  </m:oMath>
                </a14:m>
                <a:endParaRPr lang="en-US" sz="2000" dirty="0">
                  <a:solidFill>
                    <a:schemeClr val="tx1"/>
                  </a:solidFill>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b="-163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5" name="TextBox 4"/>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p:cxnSp>
        <p:nvCxnSpPr>
          <p:cNvPr id="7" name="Straight Connector 6"/>
          <p:cNvCxnSpPr/>
          <p:nvPr/>
        </p:nvCxnSpPr>
        <p:spPr>
          <a:xfrm flipV="1">
            <a:off x="533400" y="5715000"/>
            <a:ext cx="762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Left Arrow 10"/>
              <p:cNvSpPr/>
              <p:nvPr/>
            </p:nvSpPr>
            <p:spPr>
              <a:xfrm>
                <a:off x="4431792" y="3048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Left Arrow 11"/>
              <p:cNvSpPr/>
              <p:nvPr/>
            </p:nvSpPr>
            <p:spPr>
              <a:xfrm>
                <a:off x="2590800" y="3429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2" name="Left Arrow 11"/>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rotWithShape="1">
                <a:blip r:embed="rId5"/>
                <a:stretch>
                  <a:fillRect b="-4819"/>
                </a:stretch>
              </a:blipFill>
            </p:spPr>
            <p:txBody>
              <a:bodyPr/>
              <a:lstStyle/>
              <a:p>
                <a:r>
                  <a:rPr lang="en-US">
                    <a:noFill/>
                  </a:rPr>
                  <a:t> </a:t>
                </a:r>
              </a:p>
            </p:txBody>
          </p:sp>
        </mc:Fallback>
      </mc:AlternateContent>
      <p:sp>
        <p:nvSpPr>
          <p:cNvPr id="9" name="Down Ribbon 8"/>
          <p:cNvSpPr/>
          <p:nvPr/>
        </p:nvSpPr>
        <p:spPr>
          <a:xfrm>
            <a:off x="4558709" y="4191000"/>
            <a:ext cx="4280491" cy="12105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 </a:t>
            </a:r>
          </a:p>
          <a:p>
            <a:pPr algn="ctr"/>
            <a:r>
              <a:rPr lang="en-US" dirty="0">
                <a:solidFill>
                  <a:schemeClr val="tx1"/>
                </a:solidFill>
              </a:rPr>
              <a:t>Every time a table is full, create a new table of </a:t>
            </a:r>
            <a:r>
              <a:rPr lang="en-US" b="1" dirty="0">
                <a:solidFill>
                  <a:schemeClr val="tx1"/>
                </a:solidFill>
              </a:rPr>
              <a:t>double  the size.</a:t>
            </a:r>
          </a:p>
        </p:txBody>
      </p:sp>
      <mc:AlternateContent xmlns:mc="http://schemas.openxmlformats.org/markup-compatibility/2006" xmlns:a14="http://schemas.microsoft.com/office/drawing/2010/main">
        <mc:Choice Requires="a14">
          <p:sp>
            <p:nvSpPr>
              <p:cNvPr id="6" name="Left Arrow 10">
                <a:extLst>
                  <a:ext uri="{FF2B5EF4-FFF2-40B4-BE49-F238E27FC236}">
                    <a16:creationId xmlns:a16="http://schemas.microsoft.com/office/drawing/2014/main" id="{CE669906-D1BC-00E6-AD13-2617CD15D732}"/>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6" name="Left Arrow 10">
                <a:extLst>
                  <a:ext uri="{FF2B5EF4-FFF2-40B4-BE49-F238E27FC236}">
                    <a16:creationId xmlns:a16="http://schemas.microsoft.com/office/drawing/2014/main" id="{CE669906-D1BC-00E6-AD13-2617CD15D732}"/>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6"/>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369688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1000"/>
                                        <p:tgtEl>
                                          <p:spTgt spid="9"/>
                                        </p:tgtEl>
                                      </p:cBhvr>
                                    </p:animEffect>
                                    <p:anim calcmode="lin" valueType="num">
                                      <p:cBhvr>
                                        <p:cTn id="102" dur="1000" fill="hold"/>
                                        <p:tgtEl>
                                          <p:spTgt spid="9"/>
                                        </p:tgtEl>
                                        <p:attrNameLst>
                                          <p:attrName>ppt_x</p:attrName>
                                        </p:attrNameLst>
                                      </p:cBhvr>
                                      <p:tavLst>
                                        <p:tav tm="0">
                                          <p:val>
                                            <p:strVal val="#ppt_x"/>
                                          </p:val>
                                        </p:tav>
                                        <p:tav tm="100000">
                                          <p:val>
                                            <p:strVal val="#ppt_x"/>
                                          </p:val>
                                        </p:tav>
                                      </p:tavLst>
                                    </p:anim>
                                    <p:anim calcmode="lin" valueType="num">
                                      <p:cBhvr>
                                        <p:cTn id="10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P spid="9" grpId="0" animBg="1"/>
      <p:bldP spid="9"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6" name="TextBox 5"/>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mc:AlternateContent xmlns:mc="http://schemas.openxmlformats.org/markup-compatibility/2006" xmlns:a14="http://schemas.microsoft.com/office/drawing/2010/main">
        <mc:Choice Requires="a14">
          <p:sp>
            <p:nvSpPr>
              <p:cNvPr id="7" name="TextBox 6"/>
              <p:cNvSpPr txBox="1"/>
              <p:nvPr/>
            </p:nvSpPr>
            <p:spPr>
              <a:xfrm>
                <a:off x="3259105" y="3135868"/>
                <a:ext cx="627095"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a:solidFill>
                            <a:srgbClr val="0070C0"/>
                          </a:solidFill>
                          <a:latin typeface="Cambria Math"/>
                        </a:rPr>
                        <m:t>𝒏</m:t>
                      </m:r>
                      <m:r>
                        <a:rPr lang="en-US" b="1" i="1" dirty="0" smtClean="0">
                          <a:solidFill>
                            <a:srgbClr val="0070C0"/>
                          </a:solidFill>
                          <a:latin typeface="Cambria Math"/>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59105" y="3135868"/>
                <a:ext cx="627095" cy="369332"/>
              </a:xfrm>
              <a:prstGeom prst="rect">
                <a:avLst/>
              </a:prstGeom>
              <a:blipFill rotWithShape="1">
                <a:blip r:embed="rId4"/>
                <a:stretch>
                  <a:fillRect t="-8197" r="-116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Left Arrow 9"/>
              <p:cNvSpPr/>
              <p:nvPr/>
            </p:nvSpPr>
            <p:spPr>
              <a:xfrm>
                <a:off x="4431792" y="3048000"/>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5"/>
                <a:stretch>
                  <a:fillRect b="-4762"/>
                </a:stretch>
              </a:blipFill>
            </p:spPr>
            <p:txBody>
              <a:bodyPr/>
              <a:lstStyle/>
              <a:p>
                <a:r>
                  <a:rPr lang="en-US">
                    <a:noFill/>
                  </a:rPr>
                  <a:t> </a:t>
                </a:r>
              </a:p>
            </p:txBody>
          </p:sp>
        </mc:Fallback>
      </mc:AlternateContent>
      <p:sp>
        <p:nvSpPr>
          <p:cNvPr id="9" name="Down Ribbon 8"/>
          <p:cNvSpPr/>
          <p:nvPr/>
        </p:nvSpPr>
        <p:spPr>
          <a:xfrm>
            <a:off x="3886201" y="42672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mc:AlternateContent xmlns:mc="http://schemas.openxmlformats.org/markup-compatibility/2006" xmlns:a14="http://schemas.microsoft.com/office/drawing/2010/main">
        <mc:Choice Requires="a14">
          <p:sp>
            <p:nvSpPr>
              <p:cNvPr id="12" name="TextBox 11"/>
              <p:cNvSpPr txBox="1"/>
              <p:nvPr/>
            </p:nvSpPr>
            <p:spPr>
              <a:xfrm>
                <a:off x="2743200" y="1992868"/>
                <a:ext cx="628698" cy="369332"/>
              </a:xfrm>
              <a:prstGeom prst="rect">
                <a:avLst/>
              </a:prstGeom>
              <a:solidFill>
                <a:schemeClr val="bg2"/>
              </a:solidFill>
            </p:spPr>
            <p:txBody>
              <a:bodyPr wrap="none" rtlCol="0">
                <a:spAutoFit/>
              </a:bodyPr>
              <a:lstStyle/>
              <a:p>
                <a:r>
                  <a:rPr lang="en-US" dirty="0"/>
                  <a:t>(</a:t>
                </a:r>
                <a14:m>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smtClean="0">
                        <a:solidFill>
                          <a:srgbClr val="0070C0"/>
                        </a:solidFill>
                        <a:latin typeface="Cambria Math"/>
                      </a:rPr>
                      <m:t> </m:t>
                    </m:r>
                  </m:oMath>
                </a14:m>
                <a:r>
                  <a:rPr lang="en-US"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2743200" y="1992868"/>
                <a:ext cx="628698" cy="369332"/>
              </a:xfrm>
              <a:prstGeom prst="rect">
                <a:avLst/>
              </a:prstGeom>
              <a:blipFill rotWithShape="1">
                <a:blip r:embed="rId7"/>
                <a:stretch>
                  <a:fillRect l="-7767" t="-8197" r="-16505" b="-24590"/>
                </a:stretch>
              </a:blipFill>
            </p:spPr>
            <p:txBody>
              <a:bodyPr/>
              <a:lstStyle/>
              <a:p>
                <a:r>
                  <a:rPr lang="en-US">
                    <a:noFill/>
                  </a:rPr>
                  <a:t> </a:t>
                </a:r>
              </a:p>
            </p:txBody>
          </p:sp>
        </mc:Fallback>
      </mc:AlternateContent>
      <p:sp>
        <p:nvSpPr>
          <p:cNvPr id="13" name="Cloud Callout 12"/>
          <p:cNvSpPr/>
          <p:nvPr/>
        </p:nvSpPr>
        <p:spPr>
          <a:xfrm>
            <a:off x="5715000" y="1371600"/>
            <a:ext cx="3048000" cy="993648"/>
          </a:xfrm>
          <a:prstGeom prst="cloudCallout">
            <a:avLst>
              <a:gd name="adj1" fmla="val -31837"/>
              <a:gd name="adj2" fmla="val 8737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Space utilization ?</a:t>
            </a:r>
          </a:p>
        </p:txBody>
      </p:sp>
      <mc:AlternateContent xmlns:mc="http://schemas.openxmlformats.org/markup-compatibility/2006" xmlns:a14="http://schemas.microsoft.com/office/drawing/2010/main">
        <mc:Choice Requires="a14">
          <p:sp>
            <p:nvSpPr>
              <p:cNvPr id="15" name="Left Arrow 14"/>
              <p:cNvSpPr/>
              <p:nvPr/>
            </p:nvSpPr>
            <p:spPr>
              <a:xfrm>
                <a:off x="2590800" y="3429000"/>
                <a:ext cx="978408" cy="4846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5" name="Left Arrow 14"/>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a:blip r:embed="rId9"/>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Left Arrow 10">
                <a:extLst>
                  <a:ext uri="{FF2B5EF4-FFF2-40B4-BE49-F238E27FC236}">
                    <a16:creationId xmlns:a16="http://schemas.microsoft.com/office/drawing/2014/main" id="{15E74312-E193-64E7-58EE-0D06D3BC8940}"/>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5" name="Left Arrow 10">
                <a:extLst>
                  <a:ext uri="{FF2B5EF4-FFF2-40B4-BE49-F238E27FC236}">
                    <a16:creationId xmlns:a16="http://schemas.microsoft.com/office/drawing/2014/main" id="{15E74312-E193-64E7-58EE-0D06D3BC8940}"/>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10"/>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123937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9" grpId="1"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H="1">
            <a:off x="838200" y="2209800"/>
            <a:ext cx="6629400" cy="3810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p:graphicFrame>
        <p:nvGraphicFramePr>
          <p:cNvPr id="19" name="Content Placeholder 18"/>
          <p:cNvGraphicFramePr>
            <a:graphicFrameLocks noGrp="1"/>
          </p:cNvGraphicFramePr>
          <p:nvPr>
            <p:ph idx="1"/>
            <p:extLst>
              <p:ext uri="{D42A27DB-BD31-4B8C-83A1-F6EECF244321}">
                <p14:modId xmlns:p14="http://schemas.microsoft.com/office/powerpoint/2010/main" val="872227342"/>
              </p:ext>
            </p:extLst>
          </p:nvPr>
        </p:nvGraphicFramePr>
        <p:xfrm>
          <a:off x="838193" y="6106160"/>
          <a:ext cx="7010406" cy="335280"/>
        </p:xfrm>
        <a:graphic>
          <a:graphicData uri="http://schemas.openxmlformats.org/drawingml/2006/table">
            <a:tbl>
              <a:tblPr firstRow="1" bandRow="1">
                <a:tableStyleId>{2D5ABB26-0587-4C30-8999-92F81FD0307C}</a:tableStyleId>
              </a:tblPr>
              <a:tblGrid>
                <a:gridCol w="389467">
                  <a:extLst>
                    <a:ext uri="{9D8B030D-6E8A-4147-A177-3AD203B41FA5}">
                      <a16:colId xmlns:a16="http://schemas.microsoft.com/office/drawing/2014/main" val="20000"/>
                    </a:ext>
                  </a:extLst>
                </a:gridCol>
                <a:gridCol w="389467">
                  <a:extLst>
                    <a:ext uri="{9D8B030D-6E8A-4147-A177-3AD203B41FA5}">
                      <a16:colId xmlns:a16="http://schemas.microsoft.com/office/drawing/2014/main" val="20001"/>
                    </a:ext>
                  </a:extLst>
                </a:gridCol>
                <a:gridCol w="389467">
                  <a:extLst>
                    <a:ext uri="{9D8B030D-6E8A-4147-A177-3AD203B41FA5}">
                      <a16:colId xmlns:a16="http://schemas.microsoft.com/office/drawing/2014/main" val="20002"/>
                    </a:ext>
                  </a:extLst>
                </a:gridCol>
                <a:gridCol w="389467">
                  <a:extLst>
                    <a:ext uri="{9D8B030D-6E8A-4147-A177-3AD203B41FA5}">
                      <a16:colId xmlns:a16="http://schemas.microsoft.com/office/drawing/2014/main" val="20003"/>
                    </a:ext>
                  </a:extLst>
                </a:gridCol>
                <a:gridCol w="389467">
                  <a:extLst>
                    <a:ext uri="{9D8B030D-6E8A-4147-A177-3AD203B41FA5}">
                      <a16:colId xmlns:a16="http://schemas.microsoft.com/office/drawing/2014/main" val="20004"/>
                    </a:ext>
                  </a:extLst>
                </a:gridCol>
                <a:gridCol w="389467">
                  <a:extLst>
                    <a:ext uri="{9D8B030D-6E8A-4147-A177-3AD203B41FA5}">
                      <a16:colId xmlns:a16="http://schemas.microsoft.com/office/drawing/2014/main" val="20005"/>
                    </a:ext>
                  </a:extLst>
                </a:gridCol>
                <a:gridCol w="389467">
                  <a:extLst>
                    <a:ext uri="{9D8B030D-6E8A-4147-A177-3AD203B41FA5}">
                      <a16:colId xmlns:a16="http://schemas.microsoft.com/office/drawing/2014/main" val="20006"/>
                    </a:ext>
                  </a:extLst>
                </a:gridCol>
                <a:gridCol w="389467">
                  <a:extLst>
                    <a:ext uri="{9D8B030D-6E8A-4147-A177-3AD203B41FA5}">
                      <a16:colId xmlns:a16="http://schemas.microsoft.com/office/drawing/2014/main" val="20007"/>
                    </a:ext>
                  </a:extLst>
                </a:gridCol>
                <a:gridCol w="389467">
                  <a:extLst>
                    <a:ext uri="{9D8B030D-6E8A-4147-A177-3AD203B41FA5}">
                      <a16:colId xmlns:a16="http://schemas.microsoft.com/office/drawing/2014/main" val="20008"/>
                    </a:ext>
                  </a:extLst>
                </a:gridCol>
                <a:gridCol w="389467">
                  <a:extLst>
                    <a:ext uri="{9D8B030D-6E8A-4147-A177-3AD203B41FA5}">
                      <a16:colId xmlns:a16="http://schemas.microsoft.com/office/drawing/2014/main" val="20009"/>
                    </a:ext>
                  </a:extLst>
                </a:gridCol>
                <a:gridCol w="389467">
                  <a:extLst>
                    <a:ext uri="{9D8B030D-6E8A-4147-A177-3AD203B41FA5}">
                      <a16:colId xmlns:a16="http://schemas.microsoft.com/office/drawing/2014/main" val="20010"/>
                    </a:ext>
                  </a:extLst>
                </a:gridCol>
                <a:gridCol w="389467">
                  <a:extLst>
                    <a:ext uri="{9D8B030D-6E8A-4147-A177-3AD203B41FA5}">
                      <a16:colId xmlns:a16="http://schemas.microsoft.com/office/drawing/2014/main" val="20011"/>
                    </a:ext>
                  </a:extLst>
                </a:gridCol>
                <a:gridCol w="389467">
                  <a:extLst>
                    <a:ext uri="{9D8B030D-6E8A-4147-A177-3AD203B41FA5}">
                      <a16:colId xmlns:a16="http://schemas.microsoft.com/office/drawing/2014/main" val="20012"/>
                    </a:ext>
                  </a:extLst>
                </a:gridCol>
                <a:gridCol w="389467">
                  <a:extLst>
                    <a:ext uri="{9D8B030D-6E8A-4147-A177-3AD203B41FA5}">
                      <a16:colId xmlns:a16="http://schemas.microsoft.com/office/drawing/2014/main" val="20013"/>
                    </a:ext>
                  </a:extLst>
                </a:gridCol>
                <a:gridCol w="389467">
                  <a:extLst>
                    <a:ext uri="{9D8B030D-6E8A-4147-A177-3AD203B41FA5}">
                      <a16:colId xmlns:a16="http://schemas.microsoft.com/office/drawing/2014/main" val="20014"/>
                    </a:ext>
                  </a:extLst>
                </a:gridCol>
                <a:gridCol w="389467">
                  <a:extLst>
                    <a:ext uri="{9D8B030D-6E8A-4147-A177-3AD203B41FA5}">
                      <a16:colId xmlns:a16="http://schemas.microsoft.com/office/drawing/2014/main" val="20015"/>
                    </a:ext>
                  </a:extLst>
                </a:gridCol>
                <a:gridCol w="389467">
                  <a:extLst>
                    <a:ext uri="{9D8B030D-6E8A-4147-A177-3AD203B41FA5}">
                      <a16:colId xmlns:a16="http://schemas.microsoft.com/office/drawing/2014/main" val="20016"/>
                    </a:ext>
                  </a:extLst>
                </a:gridCol>
                <a:gridCol w="389467">
                  <a:extLst>
                    <a:ext uri="{9D8B030D-6E8A-4147-A177-3AD203B41FA5}">
                      <a16:colId xmlns:a16="http://schemas.microsoft.com/office/drawing/2014/main" val="20017"/>
                    </a:ext>
                  </a:extLst>
                </a:gridCol>
              </a:tblGrid>
              <a:tr h="294640">
                <a:tc>
                  <a:txBody>
                    <a:bodyPr/>
                    <a:lstStyle/>
                    <a:p>
                      <a:r>
                        <a:rPr lang="en-US" sz="1600" dirty="0"/>
                        <a:t>1</a:t>
                      </a:r>
                      <a:endParaRPr lang="en-US" sz="1600" b="0" dirty="0">
                        <a:solidFill>
                          <a:schemeClr val="tx1"/>
                        </a:solidFill>
                      </a:endParaRPr>
                    </a:p>
                  </a:txBody>
                  <a:tcPr/>
                </a:tc>
                <a:tc>
                  <a:txBody>
                    <a:bodyPr/>
                    <a:lstStyle/>
                    <a:p>
                      <a:r>
                        <a:rPr lang="en-US" sz="1600" dirty="0"/>
                        <a:t>2</a:t>
                      </a:r>
                      <a:endParaRPr lang="en-US" sz="1600" b="0" dirty="0">
                        <a:solidFill>
                          <a:schemeClr val="tx1"/>
                        </a:solidFill>
                      </a:endParaRPr>
                    </a:p>
                  </a:txBody>
                  <a:tcPr/>
                </a:tc>
                <a:tc>
                  <a:txBody>
                    <a:bodyPr/>
                    <a:lstStyle/>
                    <a:p>
                      <a:r>
                        <a:rPr lang="en-US" sz="1600" dirty="0"/>
                        <a:t>3</a:t>
                      </a:r>
                      <a:endParaRPr lang="en-US" sz="1600" b="0" dirty="0">
                        <a:solidFill>
                          <a:schemeClr val="tx1"/>
                        </a:solidFill>
                      </a:endParaRPr>
                    </a:p>
                  </a:txBody>
                  <a:tcPr/>
                </a:tc>
                <a:tc>
                  <a:txBody>
                    <a:bodyPr/>
                    <a:lstStyle/>
                    <a:p>
                      <a:r>
                        <a:rPr lang="en-US" sz="1600" dirty="0"/>
                        <a:t>4</a:t>
                      </a:r>
                      <a:endParaRPr lang="en-US" sz="1600" b="0" dirty="0">
                        <a:solidFill>
                          <a:schemeClr val="tx1"/>
                        </a:solidFill>
                      </a:endParaRPr>
                    </a:p>
                  </a:txBody>
                  <a:tcPr/>
                </a:tc>
                <a:tc>
                  <a:txBody>
                    <a:bodyPr/>
                    <a:lstStyle/>
                    <a:p>
                      <a:r>
                        <a:rPr lang="en-US" sz="1600" dirty="0"/>
                        <a:t>5</a:t>
                      </a:r>
                      <a:endParaRPr lang="en-US" sz="1600" b="0" dirty="0">
                        <a:solidFill>
                          <a:schemeClr val="tx1"/>
                        </a:solidFill>
                      </a:endParaRPr>
                    </a:p>
                  </a:txBody>
                  <a:tcPr/>
                </a:tc>
                <a:tc>
                  <a:txBody>
                    <a:bodyPr/>
                    <a:lstStyle/>
                    <a:p>
                      <a:r>
                        <a:rPr lang="en-US" sz="1600" dirty="0"/>
                        <a:t>6</a:t>
                      </a:r>
                      <a:endParaRPr lang="en-US" sz="1600" b="0" dirty="0">
                        <a:solidFill>
                          <a:schemeClr val="tx1"/>
                        </a:solidFill>
                      </a:endParaRPr>
                    </a:p>
                  </a:txBody>
                  <a:tcPr/>
                </a:tc>
                <a:tc>
                  <a:txBody>
                    <a:bodyPr/>
                    <a:lstStyle/>
                    <a:p>
                      <a:r>
                        <a:rPr lang="en-US" sz="1600" dirty="0"/>
                        <a:t>7</a:t>
                      </a:r>
                      <a:endParaRPr lang="en-US" sz="1600" b="0" dirty="0">
                        <a:solidFill>
                          <a:schemeClr val="tx1"/>
                        </a:solidFill>
                      </a:endParaRPr>
                    </a:p>
                  </a:txBody>
                  <a:tcPr/>
                </a:tc>
                <a:tc>
                  <a:txBody>
                    <a:bodyPr/>
                    <a:lstStyle/>
                    <a:p>
                      <a:r>
                        <a:rPr lang="en-US" sz="1600" dirty="0"/>
                        <a:t>8</a:t>
                      </a:r>
                      <a:endParaRPr lang="en-US" sz="1600" b="0" dirty="0">
                        <a:solidFill>
                          <a:schemeClr val="tx1"/>
                        </a:solidFill>
                      </a:endParaRPr>
                    </a:p>
                  </a:txBody>
                  <a:tcPr/>
                </a:tc>
                <a:tc>
                  <a:txBody>
                    <a:bodyPr/>
                    <a:lstStyle/>
                    <a:p>
                      <a:r>
                        <a:rPr lang="en-US" sz="1600" dirty="0"/>
                        <a:t>9</a:t>
                      </a:r>
                      <a:endParaRPr lang="en-US" sz="1600" b="0" dirty="0">
                        <a:solidFill>
                          <a:schemeClr val="tx1"/>
                        </a:solidFill>
                      </a:endParaRPr>
                    </a:p>
                  </a:txBody>
                  <a:tcPr/>
                </a:tc>
                <a:tc>
                  <a:txBody>
                    <a:bodyPr/>
                    <a:lstStyle/>
                    <a:p>
                      <a:r>
                        <a:rPr lang="en-US" sz="1600" dirty="0"/>
                        <a:t>10</a:t>
                      </a:r>
                      <a:endParaRPr lang="en-US" sz="1600" b="0" dirty="0">
                        <a:solidFill>
                          <a:schemeClr val="tx1"/>
                        </a:solidFill>
                      </a:endParaRPr>
                    </a:p>
                  </a:txBody>
                  <a:tcPr/>
                </a:tc>
                <a:tc>
                  <a:txBody>
                    <a:bodyPr/>
                    <a:lstStyle/>
                    <a:p>
                      <a:r>
                        <a:rPr lang="en-US" sz="1600" dirty="0"/>
                        <a:t>11</a:t>
                      </a:r>
                      <a:endParaRPr lang="en-US" sz="1600" b="0" dirty="0">
                        <a:solidFill>
                          <a:schemeClr val="tx1"/>
                        </a:solidFill>
                      </a:endParaRPr>
                    </a:p>
                  </a:txBody>
                  <a:tcPr/>
                </a:tc>
                <a:tc>
                  <a:txBody>
                    <a:bodyPr/>
                    <a:lstStyle/>
                    <a:p>
                      <a:r>
                        <a:rPr lang="en-US" sz="1600" dirty="0"/>
                        <a:t>12</a:t>
                      </a:r>
                      <a:endParaRPr lang="en-US" sz="1600" b="0" dirty="0">
                        <a:solidFill>
                          <a:schemeClr val="tx1"/>
                        </a:solidFill>
                      </a:endParaRPr>
                    </a:p>
                  </a:txBody>
                  <a:tcPr/>
                </a:tc>
                <a:tc>
                  <a:txBody>
                    <a:bodyPr/>
                    <a:lstStyle/>
                    <a:p>
                      <a:r>
                        <a:rPr lang="en-US" sz="1600" dirty="0"/>
                        <a:t>13</a:t>
                      </a:r>
                      <a:endParaRPr lang="en-US" sz="1600" b="0" dirty="0">
                        <a:solidFill>
                          <a:schemeClr val="tx1"/>
                        </a:solidFill>
                      </a:endParaRPr>
                    </a:p>
                  </a:txBody>
                  <a:tcPr/>
                </a:tc>
                <a:tc>
                  <a:txBody>
                    <a:bodyPr/>
                    <a:lstStyle/>
                    <a:p>
                      <a:r>
                        <a:rPr lang="en-US" sz="1600" dirty="0"/>
                        <a:t>14</a:t>
                      </a:r>
                      <a:endParaRPr lang="en-US" sz="1600" b="0" dirty="0">
                        <a:solidFill>
                          <a:schemeClr val="tx1"/>
                        </a:solidFill>
                      </a:endParaRPr>
                    </a:p>
                  </a:txBody>
                  <a:tcPr/>
                </a:tc>
                <a:tc>
                  <a:txBody>
                    <a:bodyPr/>
                    <a:lstStyle/>
                    <a:p>
                      <a:r>
                        <a:rPr lang="en-US" sz="1600" dirty="0"/>
                        <a:t>15</a:t>
                      </a:r>
                      <a:endParaRPr lang="en-US" sz="1600" b="0" dirty="0">
                        <a:solidFill>
                          <a:schemeClr val="tx1"/>
                        </a:solidFill>
                      </a:endParaRPr>
                    </a:p>
                  </a:txBody>
                  <a:tcPr/>
                </a:tc>
                <a:tc>
                  <a:txBody>
                    <a:bodyPr/>
                    <a:lstStyle/>
                    <a:p>
                      <a:r>
                        <a:rPr lang="en-US" sz="1600" dirty="0"/>
                        <a:t>16</a:t>
                      </a:r>
                      <a:endParaRPr lang="en-US" sz="1600" b="0" dirty="0">
                        <a:solidFill>
                          <a:schemeClr val="tx1"/>
                        </a:solidFill>
                      </a:endParaRPr>
                    </a:p>
                  </a:txBody>
                  <a:tcPr/>
                </a:tc>
                <a:tc>
                  <a:txBody>
                    <a:bodyPr/>
                    <a:lstStyle/>
                    <a:p>
                      <a:r>
                        <a:rPr lang="en-US" sz="1600" dirty="0"/>
                        <a:t>17</a:t>
                      </a:r>
                      <a:endParaRPr lang="en-US" sz="1600" b="0" dirty="0">
                        <a:solidFill>
                          <a:schemeClr val="tx1"/>
                        </a:solidFill>
                      </a:endParaRPr>
                    </a:p>
                  </a:txBody>
                  <a:tcPr/>
                </a:tc>
                <a:tc>
                  <a:txBody>
                    <a:bodyPr/>
                    <a:lstStyle/>
                    <a:p>
                      <a:r>
                        <a:rPr lang="en-US" sz="1600" b="0" dirty="0">
                          <a:solidFill>
                            <a:schemeClr val="tx1"/>
                          </a:solidFill>
                        </a:rPr>
                        <a:t>18</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23" name="Group 22"/>
          <p:cNvGrpSpPr/>
          <p:nvPr/>
        </p:nvGrpSpPr>
        <p:grpSpPr>
          <a:xfrm>
            <a:off x="838200" y="1752600"/>
            <a:ext cx="7010400" cy="4267200"/>
            <a:chOff x="838200" y="1752600"/>
            <a:chExt cx="7010400" cy="4267200"/>
          </a:xfrm>
        </p:grpSpPr>
        <p:cxnSp>
          <p:nvCxnSpPr>
            <p:cNvPr id="8" name="Straight Connector 7"/>
            <p:cNvCxnSpPr/>
            <p:nvPr/>
          </p:nvCxnSpPr>
          <p:spPr>
            <a:xfrm>
              <a:off x="838200" y="1752600"/>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6019800"/>
              <a:ext cx="701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838200" y="5829300"/>
            <a:ext cx="6858000" cy="1905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00200" y="5486400"/>
            <a:ext cx="304800" cy="533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62200" y="5029200"/>
            <a:ext cx="304800" cy="990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62400" y="4152900"/>
            <a:ext cx="304800" cy="18669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86600" y="2362200"/>
            <a:ext cx="304800" cy="3657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600200" y="5193268"/>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3</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600200" y="5193268"/>
                <a:ext cx="344966" cy="338554"/>
              </a:xfrm>
              <a:prstGeom prst="rect">
                <a:avLst/>
              </a:prstGeom>
              <a:blipFill rotWithShape="1">
                <a:blip r:embed="rId3"/>
                <a:stretch>
                  <a:fillRect t="-5455" r="-1428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62200" y="47668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62200" y="4766846"/>
                <a:ext cx="344966" cy="338554"/>
              </a:xfrm>
              <a:prstGeom prst="rect">
                <a:avLst/>
              </a:prstGeom>
              <a:blipFill rotWithShape="1">
                <a:blip r:embed="rId4"/>
                <a:stretch>
                  <a:fillRect t="-5357" r="-14286"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98434" y="38524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9</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998434" y="3852446"/>
                <a:ext cx="344966" cy="338554"/>
              </a:xfrm>
              <a:prstGeom prst="rect">
                <a:avLst/>
              </a:prstGeom>
              <a:blipFill rotWithShape="1">
                <a:blip r:embed="rId5"/>
                <a:stretch>
                  <a:fillRect t="-5357" r="-1228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046434" y="2099846"/>
                <a:ext cx="45877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17</m:t>
                      </m:r>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046434" y="2099846"/>
                <a:ext cx="458779" cy="338554"/>
              </a:xfrm>
              <a:prstGeom prst="rect">
                <a:avLst/>
              </a:prstGeom>
              <a:blipFill rotWithShape="1">
                <a:blip r:embed="rId6"/>
                <a:stretch>
                  <a:fillRect t="-5357" r="-1066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9434" y="5638800"/>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m:t>
                      </m:r>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69434" y="5638800"/>
                <a:ext cx="344966" cy="338554"/>
              </a:xfrm>
              <a:prstGeom prst="rect">
                <a:avLst/>
              </a:prstGeom>
              <a:blipFill rotWithShape="1">
                <a:blip r:embed="rId7"/>
                <a:stretch>
                  <a:fillRect t="-5357" r="-14035" b="-21429"/>
                </a:stretch>
              </a:blipFill>
            </p:spPr>
            <p:txBody>
              <a:bodyPr/>
              <a:lstStyle/>
              <a:p>
                <a:r>
                  <a:rPr lang="en-US">
                    <a:noFill/>
                  </a:rPr>
                  <a:t> </a:t>
                </a:r>
              </a:p>
            </p:txBody>
          </p:sp>
        </mc:Fallback>
      </mc:AlternateContent>
      <p:sp>
        <p:nvSpPr>
          <p:cNvPr id="3" name="TextBox 2"/>
          <p:cNvSpPr txBox="1"/>
          <p:nvPr/>
        </p:nvSpPr>
        <p:spPr>
          <a:xfrm>
            <a:off x="0" y="1371600"/>
            <a:ext cx="2469266" cy="369332"/>
          </a:xfrm>
          <a:prstGeom prst="rect">
            <a:avLst/>
          </a:prstGeom>
          <a:noFill/>
        </p:spPr>
        <p:txBody>
          <a:bodyPr wrap="none" rtlCol="0">
            <a:spAutoFit/>
          </a:bodyPr>
          <a:lstStyle/>
          <a:p>
            <a:r>
              <a:rPr lang="en-US" dirty="0"/>
              <a:t>Actual cost per insertion</a:t>
            </a:r>
          </a:p>
        </p:txBody>
      </p:sp>
      <p:sp>
        <p:nvSpPr>
          <p:cNvPr id="25" name="TextBox 24"/>
          <p:cNvSpPr txBox="1"/>
          <p:nvPr/>
        </p:nvSpPr>
        <p:spPr>
          <a:xfrm>
            <a:off x="3169534" y="6412468"/>
            <a:ext cx="1107996" cy="369332"/>
          </a:xfrm>
          <a:prstGeom prst="rect">
            <a:avLst/>
          </a:prstGeom>
          <a:noFill/>
        </p:spPr>
        <p:txBody>
          <a:bodyPr wrap="none" rtlCol="0">
            <a:spAutoFit/>
          </a:bodyPr>
          <a:lstStyle/>
          <a:p>
            <a:r>
              <a:rPr lang="en-US" dirty="0"/>
              <a:t>insertions</a:t>
            </a:r>
          </a:p>
        </p:txBody>
      </p:sp>
    </p:spTree>
    <p:extLst>
      <p:ext uri="{BB962C8B-B14F-4D97-AF65-F5344CB8AC3E}">
        <p14:creationId xmlns:p14="http://schemas.microsoft.com/office/powerpoint/2010/main" val="18711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30" grpId="0"/>
      <p:bldP spid="31" grpId="0"/>
      <p:bldP spid="32" grpId="0"/>
      <p:bldP spid="33" grpId="0"/>
      <p:bldP spid="34" grpId="0"/>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Insert(</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r>
                  <a:rPr lang="en-US" sz="2000" dirty="0"/>
                  <a:t>Once the table is full, we create a table of double the size.</a:t>
                </a:r>
              </a:p>
              <a:p>
                <a:pPr marL="0" indent="0" algn="ctr">
                  <a:buNone/>
                </a:pPr>
                <a:r>
                  <a:rPr lang="en-US" sz="2000" dirty="0">
                    <a:sym typeface="Wingdings" panose="05000000000000000000" pitchFamily="2" charset="2"/>
                  </a:rPr>
                  <a:t></a:t>
                </a:r>
                <a:r>
                  <a:rPr lang="en-US" sz="2000" dirty="0"/>
                  <a: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next </a:t>
                </a:r>
                <a:r>
                  <a:rPr lang="en-US" sz="2000" i="1" u="sng" dirty="0"/>
                  <a:t>many</a:t>
                </a:r>
                <a:r>
                  <a:rPr lang="en-US" sz="2000" dirty="0"/>
                  <a:t> insertions (filling up empty slots).</a:t>
                </a:r>
              </a:p>
              <a:p>
                <a:pPr marL="0" indent="0">
                  <a:buNone/>
                </a:pPr>
                <a:endParaRPr lang="en-US" sz="2000" dirty="0"/>
              </a:p>
              <a:p>
                <a:pPr marL="0" indent="0">
                  <a:buNone/>
                </a:pPr>
                <a:r>
                  <a:rPr lang="en-US" sz="2000" dirty="0"/>
                  <a:t>So the heavy operation (copying the table into new table) will occur </a:t>
                </a:r>
              </a:p>
              <a:p>
                <a:pPr marL="0" indent="0">
                  <a:buNone/>
                </a:pPr>
                <a:r>
                  <a:rPr lang="en-US" sz="2000" dirty="0"/>
                  <a:t>only whenever  </a:t>
                </a:r>
                <a14:m>
                  <m:oMath xmlns:m="http://schemas.openxmlformats.org/officeDocument/2006/math">
                    <m:r>
                      <a:rPr lang="en-US" sz="2000" b="1" i="1" dirty="0" smtClean="0">
                        <a:solidFill>
                          <a:srgbClr val="0070C0"/>
                        </a:solidFill>
                        <a:latin typeface="Cambria Math"/>
                      </a:rPr>
                      <m:t>𝒏</m:t>
                    </m:r>
                  </m:oMath>
                </a14:m>
                <a:r>
                  <a:rPr lang="en-US" sz="2000" dirty="0"/>
                  <a:t> just exceeds some power of </a:t>
                </a:r>
                <a14:m>
                  <m:oMath xmlns:m="http://schemas.openxmlformats.org/officeDocument/2006/math">
                    <m:r>
                      <a:rPr lang="en-US" sz="2000" b="1" i="1" dirty="0" smtClean="0">
                        <a:solidFill>
                          <a:srgbClr val="0070C0"/>
                        </a:solidFill>
                        <a:latin typeface="Cambria Math"/>
                      </a:rPr>
                      <m:t>𝟐</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insertions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a:t>
                </a:r>
              </a:p>
              <a:p>
                <a:pPr marL="0" indent="0">
                  <a:buNone/>
                </a:pPr>
                <a:r>
                  <a:rPr lang="en-US" sz="2000" dirty="0"/>
                  <a:t>But the aim here is to make you familiar with amortized analysis </a:t>
                </a:r>
                <a:r>
                  <a:rPr lang="en-US" sz="2000" dirty="0">
                    <a:sym typeface="Wingdings"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3"/>
                <a:stretch>
                  <a:fillRect l="-690" t="-674" r="-17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Cloud Callout 4"/>
              <p:cNvSpPr/>
              <p:nvPr/>
            </p:nvSpPr>
            <p:spPr>
              <a:xfrm>
                <a:off x="1371600" y="3657600"/>
                <a:ext cx="4876800" cy="1295400"/>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increments in a binary counter ? </a:t>
                </a:r>
              </a:p>
            </p:txBody>
          </p:sp>
        </mc:Choice>
        <mc:Fallback xmlns="">
          <p:sp>
            <p:nvSpPr>
              <p:cNvPr id="5" name="Cloud Callout 4"/>
              <p:cNvSpPr>
                <a:spLocks noRot="1" noChangeAspect="1" noMove="1" noResize="1" noEditPoints="1" noAdjustHandles="1" noChangeArrowheads="1" noChangeShapeType="1" noTextEdit="1"/>
              </p:cNvSpPr>
              <p:nvPr/>
            </p:nvSpPr>
            <p:spPr>
              <a:xfrm>
                <a:off x="1371600" y="3657600"/>
                <a:ext cx="4876800" cy="1295400"/>
              </a:xfrm>
              <a:prstGeom prst="cloudCallout">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7723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25146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25146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9" name="Rectangle 18"/>
          <p:cNvSpPr/>
          <p:nvPr/>
        </p:nvSpPr>
        <p:spPr>
          <a:xfrm>
            <a:off x="1524000" y="2514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15240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22053386"/>
              </p:ext>
            </p:extLst>
          </p:nvPr>
        </p:nvGraphicFramePr>
        <p:xfrm>
          <a:off x="1524000" y="1539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98613346"/>
              </p:ext>
            </p:extLst>
          </p:nvPr>
        </p:nvGraphicFramePr>
        <p:xfrm>
          <a:off x="1524000" y="2514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1" name="Cloud Callout 30"/>
              <p:cNvSpPr/>
              <p:nvPr/>
            </p:nvSpPr>
            <p:spPr>
              <a:xfrm>
                <a:off x="3839736" y="5839942"/>
                <a:ext cx="3788376" cy="776716"/>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Cloud Callout 30"/>
              <p:cNvSpPr>
                <a:spLocks noRot="1" noChangeAspect="1" noMove="1" noResize="1" noEditPoints="1" noAdjustHandles="1" noChangeArrowheads="1" noChangeShapeType="1" noTextEdit="1"/>
              </p:cNvSpPr>
              <p:nvPr/>
            </p:nvSpPr>
            <p:spPr>
              <a:xfrm>
                <a:off x="3839736" y="5839942"/>
                <a:ext cx="3788376" cy="776716"/>
              </a:xfrm>
              <a:prstGeom prst="cloudCallou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a:t>
                </a:r>
                <a:r>
                  <a:rPr lang="en-US" b="1" dirty="0"/>
                  <a:t>size</a:t>
                </a:r>
                <a:r>
                  <a:rPr lang="en-US" dirty="0"/>
                  <a:t>(</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10"/>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17299" y="1535668"/>
                <a:ext cx="1107996"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117299" y="1535668"/>
                <a:ext cx="1107996" cy="369332"/>
              </a:xfrm>
              <a:prstGeom prst="rect">
                <a:avLst/>
              </a:prstGeom>
              <a:blipFill rotWithShape="1">
                <a:blip r:embed="rId12"/>
                <a:stretch>
                  <a:fillRect l="-1099" t="-8197" r="-98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1021433"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oMath>
                </a14:m>
                <a:r>
                  <a:rPr lang="en-US"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1021433" cy="369332"/>
              </a:xfrm>
              <a:prstGeom prst="rect">
                <a:avLst/>
              </a:prstGeom>
              <a:blipFill rotWithShape="1">
                <a:blip r:embed="rId13"/>
                <a:stretch>
                  <a:fillRect l="-1190" t="-8197" r="-10119" b="-24590"/>
                </a:stretch>
              </a:blipFill>
            </p:spPr>
            <p:txBody>
              <a:bodyPr/>
              <a:lstStyle/>
              <a:p>
                <a:r>
                  <a:rPr lang="en-US">
                    <a:noFill/>
                  </a:rPr>
                  <a:t> </a:t>
                </a:r>
              </a:p>
            </p:txBody>
          </p:sp>
        </mc:Fallback>
      </mc:AlternateContent>
      <p:grpSp>
        <p:nvGrpSpPr>
          <p:cNvPr id="39" name="Group 38"/>
          <p:cNvGrpSpPr/>
          <p:nvPr/>
        </p:nvGrpSpPr>
        <p:grpSpPr>
          <a:xfrm>
            <a:off x="1524000" y="838200"/>
            <a:ext cx="2971800" cy="614536"/>
            <a:chOff x="1524000" y="838200"/>
            <a:chExt cx="2971800" cy="614536"/>
          </a:xfrm>
        </p:grpSpPr>
        <p:sp>
          <p:nvSpPr>
            <p:cNvPr id="37" name="Right Brace 36"/>
            <p:cNvSpPr/>
            <p:nvPr/>
          </p:nvSpPr>
          <p:spPr>
            <a:xfrm rot="16200000">
              <a:off x="2855031" y="-188032"/>
              <a:ext cx="30973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8382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838200"/>
                  <a:ext cx="452368" cy="369332"/>
                </a:xfrm>
                <a:prstGeom prst="rect">
                  <a:avLst/>
                </a:prstGeom>
                <a:blipFill rotWithShape="1">
                  <a:blip r:embed="rId14"/>
                  <a:stretch>
                    <a:fillRect t="-8333" r="-17568" b="-25000"/>
                  </a:stretch>
                </a:blipFill>
              </p:spPr>
              <p:txBody>
                <a:bodyPr/>
                <a:lstStyle/>
                <a:p>
                  <a:r>
                    <a:rPr lang="en-US">
                      <a:noFill/>
                    </a:rPr>
                    <a:t> </a:t>
                  </a:r>
                </a:p>
              </p:txBody>
            </p:sp>
          </mc:Fallback>
        </mc:AlternateContent>
      </p:grpSp>
      <p:grpSp>
        <p:nvGrpSpPr>
          <p:cNvPr id="40" name="Group 39"/>
          <p:cNvGrpSpPr/>
          <p:nvPr/>
        </p:nvGrpSpPr>
        <p:grpSpPr>
          <a:xfrm>
            <a:off x="1524000" y="2988404"/>
            <a:ext cx="3276600" cy="516796"/>
            <a:chOff x="1600202" y="1452736"/>
            <a:chExt cx="3276600" cy="516796"/>
          </a:xfrm>
        </p:grpSpPr>
        <p:sp>
          <p:nvSpPr>
            <p:cNvPr id="41" name="Right Brace 40"/>
            <p:cNvSpPr/>
            <p:nvPr/>
          </p:nvSpPr>
          <p:spPr>
            <a:xfrm rot="16200000" flipH="1">
              <a:off x="3104703" y="-51765"/>
              <a:ext cx="267597" cy="3276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197" r="-8392" b="-24590"/>
                  </a:stretch>
                </a:blipFill>
              </p:spPr>
              <p:txBody>
                <a:bodyPr/>
                <a:lstStyle/>
                <a:p>
                  <a:r>
                    <a:rPr lang="en-US">
                      <a:noFill/>
                    </a:rPr>
                    <a:t> </a:t>
                  </a:r>
                </a:p>
              </p:txBody>
            </p:sp>
          </mc:Fallback>
        </mc:AlternateContent>
      </p:grpSp>
      <p:grpSp>
        <p:nvGrpSpPr>
          <p:cNvPr id="46" name="Group 45"/>
          <p:cNvGrpSpPr/>
          <p:nvPr/>
        </p:nvGrpSpPr>
        <p:grpSpPr>
          <a:xfrm>
            <a:off x="1524000" y="1828800"/>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197" r="-13402"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p:sp>
        <p:nvSpPr>
          <p:cNvPr id="32" name="Cloud Callout 31"/>
          <p:cNvSpPr/>
          <p:nvPr/>
        </p:nvSpPr>
        <p:spPr>
          <a:xfrm>
            <a:off x="4192030" y="5940552"/>
            <a:ext cx="4038600" cy="6888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p:sp>
        <p:nvSpPr>
          <p:cNvPr id="43" name="Down Ribbon 42"/>
          <p:cNvSpPr/>
          <p:nvPr/>
        </p:nvSpPr>
        <p:spPr>
          <a:xfrm>
            <a:off x="4089908" y="5980176"/>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4" name="Cloud Callout 43"/>
              <p:cNvSpPr/>
              <p:nvPr/>
            </p:nvSpPr>
            <p:spPr>
              <a:xfrm>
                <a:off x="-76200" y="5771100"/>
                <a:ext cx="2919704" cy="867567"/>
              </a:xfrm>
              <a:prstGeom prst="cloudCallout">
                <a:avLst>
                  <a:gd name="adj1" fmla="val -20605"/>
                  <a:gd name="adj2" fmla="val 977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Try “</a:t>
                </a:r>
                <a14:m>
                  <m:oMath xmlns:m="http://schemas.openxmlformats.org/officeDocument/2006/math">
                    <m:r>
                      <a:rPr lang="en-US" b="1" i="1" dirty="0" smtClean="0">
                        <a:solidFill>
                          <a:srgbClr val="0070C0"/>
                        </a:solidFill>
                        <a:latin typeface="Cambria Math"/>
                      </a:rPr>
                      <m:t>−</m:t>
                    </m:r>
                    <m:r>
                      <a:rPr lang="en-US" b="1" i="1" dirty="0">
                        <a:solidFill>
                          <a:srgbClr val="7030A0"/>
                        </a:solidFill>
                        <a:latin typeface="Cambria Math"/>
                      </a:rPr>
                      <m:t>𝒄</m:t>
                    </m:r>
                  </m:oMath>
                </a14:m>
                <a:r>
                  <a:rPr lang="en-US" b="1" dirty="0">
                    <a:solidFill>
                      <a:schemeClr val="tx1"/>
                    </a:solidFill>
                  </a:rPr>
                  <a:t> size</a:t>
                </a:r>
                <a:r>
                  <a:rPr lang="en-US" dirty="0"/>
                  <a:t> </a:t>
                </a:r>
                <a:r>
                  <a:rPr lang="en-US" dirty="0">
                    <a:solidFill>
                      <a:schemeClr val="tx1"/>
                    </a:solidFill>
                  </a:rPr>
                  <a:t>(</a:t>
                </a:r>
                <a14:m>
                  <m:oMath xmlns:m="http://schemas.openxmlformats.org/officeDocument/2006/math">
                    <m:r>
                      <a:rPr lang="en-US" b="1" i="1" dirty="0">
                        <a:solidFill>
                          <a:srgbClr val="0070C0"/>
                        </a:solidFill>
                        <a:latin typeface="Cambria Math"/>
                      </a:rPr>
                      <m:t>𝑻</m:t>
                    </m:r>
                  </m:oMath>
                </a14:m>
                <a:r>
                  <a:rPr lang="en-US" dirty="0">
                    <a:solidFill>
                      <a:schemeClr val="tx1"/>
                    </a:solidFill>
                  </a:rPr>
                  <a:t>)”.</a:t>
                </a:r>
              </a:p>
            </p:txBody>
          </p:sp>
        </mc:Choice>
        <mc:Fallback xmlns="">
          <p:sp>
            <p:nvSpPr>
              <p:cNvPr id="44" name="Cloud Callout 43"/>
              <p:cNvSpPr>
                <a:spLocks noRot="1" noChangeAspect="1" noMove="1" noResize="1" noEditPoints="1" noAdjustHandles="1" noChangeArrowheads="1" noChangeShapeType="1" noTextEdit="1"/>
              </p:cNvSpPr>
              <p:nvPr/>
            </p:nvSpPr>
            <p:spPr>
              <a:xfrm>
                <a:off x="-76200" y="5771100"/>
                <a:ext cx="2919704" cy="867567"/>
              </a:xfrm>
              <a:prstGeom prst="cloudCallout">
                <a:avLst>
                  <a:gd name="adj1" fmla="val -20605"/>
                  <a:gd name="adj2" fmla="val 97753"/>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Down Ribbon 44"/>
              <p:cNvSpPr/>
              <p:nvPr/>
            </p:nvSpPr>
            <p:spPr>
              <a:xfrm>
                <a:off x="3393338" y="5846311"/>
                <a:ext cx="5410200" cy="8412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Apparently everything (</a:t>
                </a:r>
                <a:r>
                  <a:rPr lang="en-US" b="1" dirty="0">
                    <a:solidFill>
                      <a:schemeClr val="tx1"/>
                    </a:solidFill>
                  </a:rPr>
                  <a:t>size </a:t>
                </a:r>
                <a:r>
                  <a:rPr lang="en-US" dirty="0">
                    <a:solidFill>
                      <a:schemeClr val="tx1"/>
                    </a:solidFill>
                  </a:rPr>
                  <a:t>or </a:t>
                </a:r>
                <a14:m>
                  <m:oMath xmlns:m="http://schemas.openxmlformats.org/officeDocument/2006/math">
                    <m:r>
                      <a:rPr lang="en-US" b="1" i="1" dirty="0">
                        <a:solidFill>
                          <a:srgbClr val="0070C0"/>
                        </a:solidFill>
                        <a:latin typeface="Cambria Math"/>
                      </a:rPr>
                      <m:t>𝒏</m:t>
                    </m:r>
                  </m:oMath>
                </a14:m>
                <a:r>
                  <a:rPr lang="en-US" dirty="0">
                    <a:solidFill>
                      <a:schemeClr val="tx1"/>
                    </a:solidFill>
                  </a:rPr>
                  <a:t>) seems to have increased.</a:t>
                </a:r>
                <a:r>
                  <a:rPr lang="en-US" dirty="0">
                    <a:solidFill>
                      <a:schemeClr val="tx1"/>
                    </a:solidFill>
                    <a:sym typeface="Wingdings" pitchFamily="2" charset="2"/>
                  </a:rPr>
                  <a:t></a:t>
                </a:r>
                <a:endParaRPr lang="en-US" dirty="0">
                  <a:solidFill>
                    <a:schemeClr val="tx1"/>
                  </a:solidFill>
                </a:endParaRPr>
              </a:p>
            </p:txBody>
          </p:sp>
        </mc:Choice>
        <mc:Fallback xmlns="">
          <p:sp>
            <p:nvSpPr>
              <p:cNvPr id="45" name="Down Ribbon 44"/>
              <p:cNvSpPr>
                <a:spLocks noRot="1" noChangeAspect="1" noMove="1" noResize="1" noEditPoints="1" noAdjustHandles="1" noChangeArrowheads="1" noChangeShapeType="1" noTextEdit="1"/>
              </p:cNvSpPr>
              <p:nvPr/>
            </p:nvSpPr>
            <p:spPr>
              <a:xfrm>
                <a:off x="3393338" y="5846311"/>
                <a:ext cx="5410200" cy="841248"/>
              </a:xfrm>
              <a:prstGeom prst="ribbon">
                <a:avLst>
                  <a:gd name="adj1" fmla="val 16667"/>
                  <a:gd name="adj2" fmla="val 75000"/>
                </a:avLst>
              </a:prstGeom>
              <a:blipFill rotWithShape="1">
                <a:blip r:embed="rId20"/>
                <a:stretch>
                  <a:fillRect b="-6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Down Ribbon 50"/>
              <p:cNvSpPr/>
              <p:nvPr/>
            </p:nvSpPr>
            <p:spPr>
              <a:xfrm>
                <a:off x="3404108" y="5771100"/>
                <a:ext cx="5410200" cy="9144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ensures </a:t>
                </a:r>
                <a14:m>
                  <m:oMath xmlns:m="http://schemas.openxmlformats.org/officeDocument/2006/math">
                    <m:r>
                      <a:rPr lang="en-US" smtClean="0">
                        <a:solidFill>
                          <a:schemeClr val="tx1"/>
                        </a:solidFill>
                        <a:latin typeface="Cambria Math"/>
                      </a:rPr>
                      <m:t>𝚫</m:t>
                    </m:r>
                    <m:r>
                      <a:rPr lang="en-US" smtClean="0">
                        <a:solidFill>
                          <a:schemeClr val="tx1"/>
                        </a:solidFill>
                        <a:latin typeface="Cambria Math"/>
                      </a:rPr>
                      <m:t>(</m:t>
                    </m:r>
                    <m:r>
                      <a:rPr lang="en-US">
                        <a:solidFill>
                          <a:srgbClr val="C00000"/>
                        </a:solidFill>
                        <a:latin typeface="Cambria Math"/>
                      </a:rPr>
                      <m:t>𝝓</m:t>
                    </m:r>
                    <m:r>
                      <a:rPr lang="en-US" smtClean="0">
                        <a:solidFill>
                          <a:schemeClr val="tx1"/>
                        </a:solidFill>
                        <a:latin typeface="Cambria Math"/>
                      </a:rPr>
                      <m:t>)</m:t>
                    </m:r>
                  </m:oMath>
                </a14:m>
                <a:r>
                  <a:rPr lang="en-US" dirty="0">
                    <a:solidFill>
                      <a:schemeClr val="tx1"/>
                    </a:solidFill>
                  </a:rPr>
                  <a:t> = </a:t>
                </a:r>
                <a14:m>
                  <m:oMath xmlns:m="http://schemas.openxmlformats.org/officeDocument/2006/math">
                    <m:r>
                      <a:rPr lang="en-US" b="1" i="1" dirty="0">
                        <a:solidFill>
                          <a:srgbClr val="0070C0"/>
                        </a:solidFill>
                        <a:latin typeface="Cambria Math"/>
                      </a:rPr>
                      <m:t>−</m:t>
                    </m:r>
                    <m:r>
                      <a:rPr lang="en-US" b="1" i="1" dirty="0" smtClean="0">
                        <a:solidFill>
                          <a:srgbClr val="7030A0"/>
                        </a:solidFill>
                        <a:latin typeface="Cambria Math"/>
                      </a:rPr>
                      <m:t>𝒄</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𝟏</m:t>
                    </m:r>
                    <m:r>
                      <a:rPr lang="en-US" b="1" i="1" dirty="0" smtClean="0">
                        <a:solidFill>
                          <a:srgbClr val="0070C0"/>
                        </a:solidFill>
                        <a:latin typeface="Cambria Math"/>
                      </a:rPr>
                      <m:t>)</m:t>
                    </m:r>
                  </m:oMath>
                </a14:m>
                <a:r>
                  <a:rPr lang="en-US" dirty="0">
                    <a:solidFill>
                      <a:schemeClr val="tx1"/>
                    </a:solidFill>
                  </a:rPr>
                  <a:t> </a:t>
                </a:r>
                <a:r>
                  <a:rPr lang="en-US" dirty="0">
                    <a:solidFill>
                      <a:schemeClr val="tx1"/>
                    </a:solidFill>
                    <a:sym typeface="Wingdings" pitchFamily="2" charset="2"/>
                  </a:rPr>
                  <a:t></a:t>
                </a:r>
                <a:endParaRPr lang="en-US" dirty="0">
                  <a:solidFill>
                    <a:schemeClr val="tx1"/>
                  </a:solidFill>
                </a:endParaRPr>
              </a:p>
              <a:p>
                <a:pPr algn="ctr"/>
                <a:r>
                  <a:rPr lang="en-US" dirty="0">
                    <a:solidFill>
                      <a:schemeClr val="tx1"/>
                    </a:solidFill>
                  </a:rPr>
                  <a:t>But </a:t>
                </a:r>
                <a14:m>
                  <m:oMath xmlns:m="http://schemas.openxmlformats.org/officeDocument/2006/math">
                    <m:r>
                      <a:rPr lang="en-US">
                        <a:solidFill>
                          <a:srgbClr val="C00000"/>
                        </a:solidFill>
                        <a:latin typeface="Cambria Math"/>
                      </a:rPr>
                      <m:t>𝝓</m:t>
                    </m:r>
                    <m:r>
                      <a:rPr lang="en-US" i="1">
                        <a:solidFill>
                          <a:srgbClr val="C00000"/>
                        </a:solidFill>
                        <a:latin typeface="Cambria Math"/>
                      </a:rPr>
                      <m:t> </m:t>
                    </m:r>
                  </m:oMath>
                </a14:m>
                <a:r>
                  <a:rPr lang="en-US" dirty="0">
                    <a:solidFill>
                      <a:schemeClr val="tx1"/>
                    </a:solidFill>
                  </a:rPr>
                  <a:t>is not non-negative </a:t>
                </a:r>
                <a:r>
                  <a:rPr lang="en-US" dirty="0">
                    <a:solidFill>
                      <a:schemeClr val="tx1"/>
                    </a:solidFill>
                    <a:sym typeface="Wingdings" pitchFamily="2" charset="2"/>
                  </a:rPr>
                  <a:t></a:t>
                </a:r>
              </a:p>
              <a:p>
                <a:pPr algn="ctr"/>
                <a:r>
                  <a:rPr lang="en-US" dirty="0">
                    <a:solidFill>
                      <a:schemeClr val="tx1"/>
                    </a:solidFill>
                    <a:sym typeface="Wingdings" pitchFamily="2" charset="2"/>
                  </a:rPr>
                  <a:t>How to make it non-negative? </a:t>
                </a:r>
                <a:r>
                  <a:rPr lang="en-US" dirty="0">
                    <a:solidFill>
                      <a:schemeClr val="tx1"/>
                    </a:solidFill>
                  </a:rPr>
                  <a:t> </a:t>
                </a:r>
              </a:p>
            </p:txBody>
          </p:sp>
        </mc:Choice>
        <mc:Fallback xmlns="">
          <p:sp>
            <p:nvSpPr>
              <p:cNvPr id="51" name="Down Ribbon 50"/>
              <p:cNvSpPr>
                <a:spLocks noRot="1" noChangeAspect="1" noMove="1" noResize="1" noEditPoints="1" noAdjustHandles="1" noChangeArrowheads="1" noChangeShapeType="1" noTextEdit="1"/>
              </p:cNvSpPr>
              <p:nvPr/>
            </p:nvSpPr>
            <p:spPr>
              <a:xfrm>
                <a:off x="3404108" y="5771100"/>
                <a:ext cx="5410200" cy="914400"/>
              </a:xfrm>
              <a:prstGeom prst="ribbon">
                <a:avLst>
                  <a:gd name="adj1" fmla="val 16667"/>
                  <a:gd name="adj2" fmla="val 75000"/>
                </a:avLst>
              </a:prstGeom>
              <a:blipFill rotWithShape="1">
                <a:blip r:embed="rId21"/>
                <a:stretch>
                  <a:fillRect b="-16883"/>
                </a:stretch>
              </a:blipFill>
            </p:spPr>
            <p:txBody>
              <a:bodyPr/>
              <a:lstStyle/>
              <a:p>
                <a:r>
                  <a:rPr lang="en-US">
                    <a:noFill/>
                  </a:rPr>
                  <a:t> </a:t>
                </a:r>
              </a:p>
            </p:txBody>
          </p:sp>
        </mc:Fallback>
      </mc:AlternateContent>
      <p:sp>
        <p:nvSpPr>
          <p:cNvPr id="52" name="Down Ribbon 51"/>
          <p:cNvSpPr/>
          <p:nvPr/>
        </p:nvSpPr>
        <p:spPr>
          <a:xfrm>
            <a:off x="2136048" y="5808211"/>
            <a:ext cx="6934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some positive quantity to make it non-negative.</a:t>
            </a:r>
          </a:p>
          <a:p>
            <a:pPr algn="ctr"/>
            <a:r>
              <a:rPr lang="en-US" dirty="0">
                <a:solidFill>
                  <a:schemeClr val="tx1"/>
                </a:solidFill>
              </a:rPr>
              <a:t>But what should it be ?</a:t>
            </a:r>
          </a:p>
        </p:txBody>
      </p:sp>
      <p:sp>
        <p:nvSpPr>
          <p:cNvPr id="53" name="Down Ribbon 52"/>
          <p:cNvSpPr/>
          <p:nvPr/>
        </p:nvSpPr>
        <p:spPr>
          <a:xfrm>
            <a:off x="3056238" y="5808211"/>
            <a:ext cx="5895392"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Hint</a:t>
            </a:r>
            <a:r>
              <a:rPr lang="en-US" dirty="0">
                <a:solidFill>
                  <a:schemeClr val="tx1"/>
                </a:solidFill>
              </a:rPr>
              <a:t>: Use the fact that </a:t>
            </a:r>
          </a:p>
          <a:p>
            <a:pPr algn="ctr"/>
            <a:r>
              <a:rPr lang="en-US" dirty="0">
                <a:solidFill>
                  <a:schemeClr val="tx1"/>
                </a:solidFill>
              </a:rPr>
              <a:t>the table is at least half-full always.</a:t>
            </a:r>
          </a:p>
        </p:txBody>
      </p:sp>
    </p:spTree>
    <p:extLst>
      <p:ext uri="{BB962C8B-B14F-4D97-AF65-F5344CB8AC3E}">
        <p14:creationId xmlns:p14="http://schemas.microsoft.com/office/powerpoint/2010/main" val="197557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1000"/>
                                        <p:tgtEl>
                                          <p:spTgt spid="44"/>
                                        </p:tgtEl>
                                      </p:cBhvr>
                                    </p:animEffect>
                                    <p:anim calcmode="lin" valueType="num">
                                      <p:cBhvr>
                                        <p:cTn id="125" dur="1000" fill="hold"/>
                                        <p:tgtEl>
                                          <p:spTgt spid="44"/>
                                        </p:tgtEl>
                                        <p:attrNameLst>
                                          <p:attrName>ppt_x</p:attrName>
                                        </p:attrNameLst>
                                      </p:cBhvr>
                                      <p:tavLst>
                                        <p:tav tm="0">
                                          <p:val>
                                            <p:strVal val="#ppt_x"/>
                                          </p:val>
                                        </p:tav>
                                        <p:tav tm="100000">
                                          <p:val>
                                            <p:strVal val="#ppt_x"/>
                                          </p:val>
                                        </p:tav>
                                      </p:tavLst>
                                    </p:anim>
                                    <p:anim calcmode="lin" valueType="num">
                                      <p:cBhvr>
                                        <p:cTn id="1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fade">
                                      <p:cBhvr>
                                        <p:cTn id="131" dur="1000"/>
                                        <p:tgtEl>
                                          <p:spTgt spid="51"/>
                                        </p:tgtEl>
                                      </p:cBhvr>
                                    </p:animEffect>
                                    <p:anim calcmode="lin" valueType="num">
                                      <p:cBhvr>
                                        <p:cTn id="132" dur="1000" fill="hold"/>
                                        <p:tgtEl>
                                          <p:spTgt spid="51"/>
                                        </p:tgtEl>
                                        <p:attrNameLst>
                                          <p:attrName>ppt_x</p:attrName>
                                        </p:attrNameLst>
                                      </p:cBhvr>
                                      <p:tavLst>
                                        <p:tav tm="0">
                                          <p:val>
                                            <p:strVal val="#ppt_x"/>
                                          </p:val>
                                        </p:tav>
                                        <p:tav tm="100000">
                                          <p:val>
                                            <p:strVal val="#ppt_x"/>
                                          </p:val>
                                        </p:tav>
                                      </p:tavLst>
                                    </p:anim>
                                    <p:anim calcmode="lin" valueType="num">
                                      <p:cBhvr>
                                        <p:cTn id="13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1">
                                            <p:txEl>
                                              <p:pRg st="0" end="0"/>
                                            </p:txEl>
                                          </p:spTgt>
                                        </p:tgtEl>
                                        <p:attrNameLst>
                                          <p:attrName>style.visibility</p:attrName>
                                        </p:attrNameLst>
                                      </p:cBhvr>
                                      <p:to>
                                        <p:strVal val="visible"/>
                                      </p:to>
                                    </p:set>
                                    <p:animEffect transition="in" filter="fade">
                                      <p:cBhvr>
                                        <p:cTn id="138" dur="500"/>
                                        <p:tgtEl>
                                          <p:spTgt spid="5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1">
                                            <p:txEl>
                                              <p:pRg st="1" end="1"/>
                                            </p:txEl>
                                          </p:spTgt>
                                        </p:tgtEl>
                                        <p:attrNameLst>
                                          <p:attrName>style.visibility</p:attrName>
                                        </p:attrNameLst>
                                      </p:cBhvr>
                                      <p:to>
                                        <p:strVal val="visible"/>
                                      </p:to>
                                    </p:set>
                                    <p:animEffect transition="in" filter="fade">
                                      <p:cBhvr>
                                        <p:cTn id="143" dur="500"/>
                                        <p:tgtEl>
                                          <p:spTgt spid="51">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51">
                                            <p:txEl>
                                              <p:pRg st="2" end="2"/>
                                            </p:txEl>
                                          </p:spTgt>
                                        </p:tgtEl>
                                        <p:attrNameLst>
                                          <p:attrName>style.visibility</p:attrName>
                                        </p:attrNameLst>
                                      </p:cBhvr>
                                      <p:to>
                                        <p:strVal val="visible"/>
                                      </p:to>
                                    </p:set>
                                    <p:animEffect transition="in" filter="fade">
                                      <p:cBhvr>
                                        <p:cTn id="148" dur="500"/>
                                        <p:tgtEl>
                                          <p:spTgt spid="51">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2" nodeType="clickEffect">
                                  <p:stCondLst>
                                    <p:cond delay="0"/>
                                  </p:stCondLst>
                                  <p:childTnLst>
                                    <p:animEffect transition="out" filter="fade">
                                      <p:cBhvr>
                                        <p:cTn id="152" dur="500"/>
                                        <p:tgtEl>
                                          <p:spTgt spid="51">
                                            <p:txEl>
                                              <p:pRg st="0" end="0"/>
                                            </p:txEl>
                                          </p:spTgt>
                                        </p:tgtEl>
                                      </p:cBhvr>
                                    </p:animEffect>
                                    <p:set>
                                      <p:cBhvr>
                                        <p:cTn id="153" dur="1" fill="hold">
                                          <p:stCondLst>
                                            <p:cond delay="499"/>
                                          </p:stCondLst>
                                        </p:cTn>
                                        <p:tgtEl>
                                          <p:spTgt spid="51">
                                            <p:txEl>
                                              <p:pRg st="0" end="0"/>
                                            </p:txEl>
                                          </p:spTgt>
                                        </p:tgtEl>
                                        <p:attrNameLst>
                                          <p:attrName>style.visibility</p:attrName>
                                        </p:attrNameLst>
                                      </p:cBhvr>
                                      <p:to>
                                        <p:strVal val="hidden"/>
                                      </p:to>
                                    </p:set>
                                  </p:childTnLst>
                                </p:cTn>
                              </p:par>
                              <p:par>
                                <p:cTn id="154" presetID="10" presetClass="exit" presetSubtype="0" fill="hold" grpId="2" nodeType="withEffect">
                                  <p:stCondLst>
                                    <p:cond delay="0"/>
                                  </p:stCondLst>
                                  <p:childTnLst>
                                    <p:animEffect transition="out" filter="fade">
                                      <p:cBhvr>
                                        <p:cTn id="155" dur="500"/>
                                        <p:tgtEl>
                                          <p:spTgt spid="51">
                                            <p:txEl>
                                              <p:pRg st="1" end="1"/>
                                            </p:txEl>
                                          </p:spTgt>
                                        </p:tgtEl>
                                      </p:cBhvr>
                                    </p:animEffect>
                                    <p:set>
                                      <p:cBhvr>
                                        <p:cTn id="156" dur="1" fill="hold">
                                          <p:stCondLst>
                                            <p:cond delay="499"/>
                                          </p:stCondLst>
                                        </p:cTn>
                                        <p:tgtEl>
                                          <p:spTgt spid="51">
                                            <p:txEl>
                                              <p:pRg st="1" end="1"/>
                                            </p:txEl>
                                          </p:spTgt>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51">
                                            <p:txEl>
                                              <p:pRg st="2" end="2"/>
                                            </p:txEl>
                                          </p:spTgt>
                                        </p:tgtEl>
                                      </p:cBhvr>
                                    </p:animEffect>
                                    <p:set>
                                      <p:cBhvr>
                                        <p:cTn id="159" dur="1" fill="hold">
                                          <p:stCondLst>
                                            <p:cond delay="499"/>
                                          </p:stCondLst>
                                        </p:cTn>
                                        <p:tgtEl>
                                          <p:spTgt spid="51">
                                            <p:txEl>
                                              <p:pRg st="2" end="2"/>
                                            </p:txEl>
                                          </p:spTgt>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51"/>
                                        </p:tgtEl>
                                      </p:cBhvr>
                                    </p:animEffect>
                                    <p:set>
                                      <p:cBhvr>
                                        <p:cTn id="162" dur="1" fill="hold">
                                          <p:stCondLst>
                                            <p:cond delay="499"/>
                                          </p:stCondLst>
                                        </p:cTn>
                                        <p:tgtEl>
                                          <p:spTgt spid="5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1000"/>
                                        <p:tgtEl>
                                          <p:spTgt spid="52"/>
                                        </p:tgtEl>
                                      </p:cBhvr>
                                    </p:animEffect>
                                    <p:anim calcmode="lin" valueType="num">
                                      <p:cBhvr>
                                        <p:cTn id="168" dur="1000" fill="hold"/>
                                        <p:tgtEl>
                                          <p:spTgt spid="52"/>
                                        </p:tgtEl>
                                        <p:attrNameLst>
                                          <p:attrName>ppt_x</p:attrName>
                                        </p:attrNameLst>
                                      </p:cBhvr>
                                      <p:tavLst>
                                        <p:tav tm="0">
                                          <p:val>
                                            <p:strVal val="#ppt_x"/>
                                          </p:val>
                                        </p:tav>
                                        <p:tav tm="100000">
                                          <p:val>
                                            <p:strVal val="#ppt_x"/>
                                          </p:val>
                                        </p:tav>
                                      </p:tavLst>
                                    </p:anim>
                                    <p:anim calcmode="lin" valueType="num">
                                      <p:cBhvr>
                                        <p:cTn id="16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52"/>
                                        </p:tgtEl>
                                      </p:cBhvr>
                                    </p:animEffect>
                                    <p:set>
                                      <p:cBhvr>
                                        <p:cTn id="174" dur="1" fill="hold">
                                          <p:stCondLst>
                                            <p:cond delay="499"/>
                                          </p:stCondLst>
                                        </p:cTn>
                                        <p:tgtEl>
                                          <p:spTgt spid="5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1000"/>
                                        <p:tgtEl>
                                          <p:spTgt spid="53"/>
                                        </p:tgtEl>
                                      </p:cBhvr>
                                    </p:animEffect>
                                    <p:anim calcmode="lin" valueType="num">
                                      <p:cBhvr>
                                        <p:cTn id="180" dur="1000" fill="hold"/>
                                        <p:tgtEl>
                                          <p:spTgt spid="53"/>
                                        </p:tgtEl>
                                        <p:attrNameLst>
                                          <p:attrName>ppt_x</p:attrName>
                                        </p:attrNameLst>
                                      </p:cBhvr>
                                      <p:tavLst>
                                        <p:tav tm="0">
                                          <p:val>
                                            <p:strVal val="#ppt_x"/>
                                          </p:val>
                                        </p:tav>
                                        <p:tav tm="100000">
                                          <p:val>
                                            <p:strVal val="#ppt_x"/>
                                          </p:val>
                                        </p:tav>
                                      </p:tavLst>
                                    </p:anim>
                                    <p:anim calcmode="lin" valueType="num">
                                      <p:cBhvr>
                                        <p:cTn id="18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53"/>
                                        </p:tgtEl>
                                      </p:cBhvr>
                                    </p:animEffect>
                                    <p:set>
                                      <p:cBhvr>
                                        <p:cTn id="186" dur="1" fill="hold">
                                          <p:stCondLst>
                                            <p:cond delay="499"/>
                                          </p:stCondLst>
                                        </p:cTn>
                                        <p:tgtEl>
                                          <p:spTgt spid="53"/>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44"/>
                                        </p:tgtEl>
                                      </p:cBhvr>
                                    </p:animEffect>
                                    <p:set>
                                      <p:cBhvr>
                                        <p:cTn id="189" dur="1" fill="hold">
                                          <p:stCondLst>
                                            <p:cond delay="499"/>
                                          </p:stCondLst>
                                        </p:cTn>
                                        <p:tgtEl>
                                          <p:spTgt spid="4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33"/>
                                        </p:tgtEl>
                                        <p:attrNameLst>
                                          <p:attrName>style.visibility</p:attrName>
                                        </p:attrNameLst>
                                      </p:cBhvr>
                                      <p:to>
                                        <p:strVal val="visible"/>
                                      </p:to>
                                    </p:set>
                                    <p:animEffect transition="in" filter="fade">
                                      <p:cBhvr>
                                        <p:cTn id="194" dur="500"/>
                                        <p:tgtEl>
                                          <p:spTgt spid="33"/>
                                        </p:tgtEl>
                                      </p:cBhvr>
                                    </p:animEffect>
                                  </p:childTnLst>
                                </p:cTn>
                              </p:par>
                            </p:childTnLst>
                          </p:cTn>
                        </p:par>
                      </p:childTnLst>
                    </p:cTn>
                  </p:par>
                  <p:par>
                    <p:cTn id="195" fill="hold">
                      <p:stCondLst>
                        <p:cond delay="indefinite"/>
                      </p:stCondLst>
                      <p:childTnLst>
                        <p:par>
                          <p:cTn id="196" fill="hold">
                            <p:stCondLst>
                              <p:cond delay="0"/>
                            </p:stCondLst>
                            <p:childTnLst>
                              <p:par>
                                <p:cTn id="197" presetID="47" presetClass="entr" presetSubtype="0" fill="hold" nodeType="clickEffect">
                                  <p:stCondLst>
                                    <p:cond delay="0"/>
                                  </p:stCondLst>
                                  <p:childTnLst>
                                    <p:set>
                                      <p:cBhvr>
                                        <p:cTn id="198" dur="1" fill="hold">
                                          <p:stCondLst>
                                            <p:cond delay="0"/>
                                          </p:stCondLst>
                                        </p:cTn>
                                        <p:tgtEl>
                                          <p:spTgt spid="39"/>
                                        </p:tgtEl>
                                        <p:attrNameLst>
                                          <p:attrName>style.visibility</p:attrName>
                                        </p:attrNameLst>
                                      </p:cBhvr>
                                      <p:to>
                                        <p:strVal val="visible"/>
                                      </p:to>
                                    </p:set>
                                    <p:animEffect transition="in" filter="fade">
                                      <p:cBhvr>
                                        <p:cTn id="199" dur="1000"/>
                                        <p:tgtEl>
                                          <p:spTgt spid="39"/>
                                        </p:tgtEl>
                                      </p:cBhvr>
                                    </p:animEffect>
                                    <p:anim calcmode="lin" valueType="num">
                                      <p:cBhvr>
                                        <p:cTn id="200" dur="1000" fill="hold"/>
                                        <p:tgtEl>
                                          <p:spTgt spid="39"/>
                                        </p:tgtEl>
                                        <p:attrNameLst>
                                          <p:attrName>ppt_x</p:attrName>
                                        </p:attrNameLst>
                                      </p:cBhvr>
                                      <p:tavLst>
                                        <p:tav tm="0">
                                          <p:val>
                                            <p:strVal val="#ppt_x"/>
                                          </p:val>
                                        </p:tav>
                                        <p:tav tm="100000">
                                          <p:val>
                                            <p:strVal val="#ppt_x"/>
                                          </p:val>
                                        </p:tav>
                                      </p:tavLst>
                                    </p:anim>
                                    <p:anim calcmode="lin" valueType="num">
                                      <p:cBhvr>
                                        <p:cTn id="20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47" presetClass="entr" presetSubtype="0" fill="hold" nodeType="clickEffect">
                                  <p:stCondLst>
                                    <p:cond delay="0"/>
                                  </p:stCondLst>
                                  <p:childTnLst>
                                    <p:set>
                                      <p:cBhvr>
                                        <p:cTn id="205" dur="1" fill="hold">
                                          <p:stCondLst>
                                            <p:cond delay="0"/>
                                          </p:stCondLst>
                                        </p:cTn>
                                        <p:tgtEl>
                                          <p:spTgt spid="40"/>
                                        </p:tgtEl>
                                        <p:attrNameLst>
                                          <p:attrName>style.visibility</p:attrName>
                                        </p:attrNameLst>
                                      </p:cBhvr>
                                      <p:to>
                                        <p:strVal val="visible"/>
                                      </p:to>
                                    </p:set>
                                    <p:animEffect transition="in" filter="fade">
                                      <p:cBhvr>
                                        <p:cTn id="206" dur="1000"/>
                                        <p:tgtEl>
                                          <p:spTgt spid="40"/>
                                        </p:tgtEl>
                                      </p:cBhvr>
                                    </p:animEffect>
                                    <p:anim calcmode="lin" valueType="num">
                                      <p:cBhvr>
                                        <p:cTn id="207" dur="1000" fill="hold"/>
                                        <p:tgtEl>
                                          <p:spTgt spid="40"/>
                                        </p:tgtEl>
                                        <p:attrNameLst>
                                          <p:attrName>ppt_x</p:attrName>
                                        </p:attrNameLst>
                                      </p:cBhvr>
                                      <p:tavLst>
                                        <p:tav tm="0">
                                          <p:val>
                                            <p:strVal val="#ppt_x"/>
                                          </p:val>
                                        </p:tav>
                                        <p:tav tm="100000">
                                          <p:val>
                                            <p:strVal val="#ppt_x"/>
                                          </p:val>
                                        </p:tav>
                                      </p:tavLst>
                                    </p:anim>
                                    <p:anim calcmode="lin" valueType="num">
                                      <p:cBhvr>
                                        <p:cTn id="2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7" presetClass="entr" presetSubtype="0" fill="hold" nodeType="clickEffect">
                                  <p:stCondLst>
                                    <p:cond delay="0"/>
                                  </p:stCondLst>
                                  <p:childTnLst>
                                    <p:set>
                                      <p:cBhvr>
                                        <p:cTn id="212" dur="1" fill="hold">
                                          <p:stCondLst>
                                            <p:cond delay="0"/>
                                          </p:stCondLst>
                                        </p:cTn>
                                        <p:tgtEl>
                                          <p:spTgt spid="46"/>
                                        </p:tgtEl>
                                        <p:attrNameLst>
                                          <p:attrName>style.visibility</p:attrName>
                                        </p:attrNameLst>
                                      </p:cBhvr>
                                      <p:to>
                                        <p:strVal val="visible"/>
                                      </p:to>
                                    </p:set>
                                    <p:animEffect transition="in" filter="fade">
                                      <p:cBhvr>
                                        <p:cTn id="213" dur="1000"/>
                                        <p:tgtEl>
                                          <p:spTgt spid="46"/>
                                        </p:tgtEl>
                                      </p:cBhvr>
                                    </p:animEffect>
                                    <p:anim calcmode="lin" valueType="num">
                                      <p:cBhvr>
                                        <p:cTn id="214" dur="1000" fill="hold"/>
                                        <p:tgtEl>
                                          <p:spTgt spid="46"/>
                                        </p:tgtEl>
                                        <p:attrNameLst>
                                          <p:attrName>ppt_x</p:attrName>
                                        </p:attrNameLst>
                                      </p:cBhvr>
                                      <p:tavLst>
                                        <p:tav tm="0">
                                          <p:val>
                                            <p:strVal val="#ppt_x"/>
                                          </p:val>
                                        </p:tav>
                                        <p:tav tm="100000">
                                          <p:val>
                                            <p:strVal val="#ppt_x"/>
                                          </p:val>
                                        </p:tav>
                                      </p:tavLst>
                                    </p:anim>
                                    <p:anim calcmode="lin" valueType="num">
                                      <p:cBhvr>
                                        <p:cTn id="21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35"/>
                                        </p:tgtEl>
                                        <p:attrNameLst>
                                          <p:attrName>style.visibility</p:attrName>
                                        </p:attrNameLst>
                                      </p:cBhvr>
                                      <p:to>
                                        <p:strVal val="visible"/>
                                      </p:to>
                                    </p:set>
                                    <p:animEffect transition="in" filter="wipe(left)">
                                      <p:cBhvr>
                                        <p:cTn id="220" dur="500"/>
                                        <p:tgtEl>
                                          <p:spTgt spid="35"/>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36"/>
                                        </p:tgtEl>
                                        <p:attrNameLst>
                                          <p:attrName>style.visibility</p:attrName>
                                        </p:attrNameLst>
                                      </p:cBhvr>
                                      <p:to>
                                        <p:strVal val="visible"/>
                                      </p:to>
                                    </p:set>
                                    <p:animEffect transition="in" filter="wipe(left)">
                                      <p:cBhvr>
                                        <p:cTn id="225" dur="500"/>
                                        <p:tgtEl>
                                          <p:spTgt spid="36"/>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34"/>
                                        </p:tgtEl>
                                        <p:attrNameLst>
                                          <p:attrName>style.visibility</p:attrName>
                                        </p:attrNameLst>
                                      </p:cBhvr>
                                      <p:to>
                                        <p:strVal val="visible"/>
                                      </p:to>
                                    </p:set>
                                    <p:animEffect transition="in" filter="fade">
                                      <p:cBhvr>
                                        <p:cTn id="230" dur="500"/>
                                        <p:tgtEl>
                                          <p:spTgt spid="34"/>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34"/>
                                        </p:tgtEl>
                                      </p:cBhvr>
                                    </p:animEffect>
                                    <p:set>
                                      <p:cBhvr>
                                        <p:cTn id="235" dur="1" fill="hold">
                                          <p:stCondLst>
                                            <p:cond delay="499"/>
                                          </p:stCondLst>
                                        </p:cTn>
                                        <p:tgtEl>
                                          <p:spTgt spid="34"/>
                                        </p:tgtEl>
                                        <p:attrNameLst>
                                          <p:attrName>style.visibility</p:attrName>
                                        </p:attrNameLst>
                                      </p:cBhvr>
                                      <p:to>
                                        <p:strVal val="hidden"/>
                                      </p:to>
                                    </p:set>
                                  </p:childTnLst>
                                </p:cTn>
                              </p:par>
                              <p:par>
                                <p:cTn id="236" presetID="10" presetClass="entr" presetSubtype="0" fill="hold" grpId="0" nodeType="withEffect">
                                  <p:stCondLst>
                                    <p:cond delay="0"/>
                                  </p:stCondLst>
                                  <p:childTnLst>
                                    <p:set>
                                      <p:cBhvr>
                                        <p:cTn id="237" dur="1" fill="hold">
                                          <p:stCondLst>
                                            <p:cond delay="0"/>
                                          </p:stCondLst>
                                        </p:cTn>
                                        <p:tgtEl>
                                          <p:spTgt spid="49"/>
                                        </p:tgtEl>
                                        <p:attrNameLst>
                                          <p:attrName>style.visibility</p:attrName>
                                        </p:attrNameLst>
                                      </p:cBhvr>
                                      <p:to>
                                        <p:strVal val="visible"/>
                                      </p:to>
                                    </p:set>
                                    <p:animEffect transition="in" filter="fade">
                                      <p:cBhvr>
                                        <p:cTn id="238" dur="500"/>
                                        <p:tgtEl>
                                          <p:spTgt spid="49"/>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fade">
                                      <p:cBhvr>
                                        <p:cTn id="243" dur="500"/>
                                        <p:tgtEl>
                                          <p:spTgt spid="50"/>
                                        </p:tgtEl>
                                      </p:cBhvr>
                                    </p:animEffect>
                                  </p:childTnLst>
                                </p:cTn>
                              </p:par>
                              <p:par>
                                <p:cTn id="244" presetID="10" presetClass="exit" presetSubtype="0" fill="hold" grpId="2" nodeType="withEffect">
                                  <p:stCondLst>
                                    <p:cond delay="0"/>
                                  </p:stCondLst>
                                  <p:childTnLst>
                                    <p:animEffect transition="out" filter="fade">
                                      <p:cBhvr>
                                        <p:cTn id="245" dur="500"/>
                                        <p:tgtEl>
                                          <p:spTgt spid="51">
                                            <p:bg/>
                                          </p:spTgt>
                                        </p:tgtEl>
                                      </p:cBhvr>
                                    </p:animEffect>
                                    <p:set>
                                      <p:cBhvr>
                                        <p:cTn id="246" dur="1" fill="hold">
                                          <p:stCondLst>
                                            <p:cond delay="499"/>
                                          </p:stCondLst>
                                        </p:cTn>
                                        <p:tgtEl>
                                          <p:spTgt spid="5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animBg="1"/>
      <p:bldP spid="32" grpId="1" animBg="1"/>
      <p:bldP spid="43" grpId="0" animBg="1"/>
      <p:bldP spid="43" grpId="1" animBg="1"/>
      <p:bldP spid="44" grpId="0" animBg="1"/>
      <p:bldP spid="44" grpId="1" animBg="1"/>
      <p:bldP spid="45" grpId="0" animBg="1"/>
      <p:bldP spid="45" grpId="1" animBg="1"/>
      <p:bldP spid="51" grpId="0" animBg="1"/>
      <p:bldP spid="51" grpId="1" animBg="1"/>
      <p:bldP spid="51" grpId="2" uiExpand="1" build="allAtOnce" animBg="1"/>
      <p:bldP spid="52" grpId="0" animBg="1"/>
      <p:bldP spid="52" grpId="1" animBg="1"/>
      <p:bldP spid="53" grpId="0" animBg="1"/>
      <p:bldP spid="5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97476029"/>
              </p:ext>
            </p:extLst>
          </p:nvPr>
        </p:nvGraphicFramePr>
        <p:xfrm>
          <a:off x="1524000" y="14478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9"/>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p:graphicFrame>
        <p:nvGraphicFramePr>
          <p:cNvPr id="32" name="Table 31"/>
          <p:cNvGraphicFramePr>
            <a:graphicFrameLocks noGrp="1"/>
          </p:cNvGraphicFramePr>
          <p:nvPr>
            <p:extLst>
              <p:ext uri="{D42A27DB-BD31-4B8C-83A1-F6EECF244321}">
                <p14:modId xmlns:p14="http://schemas.microsoft.com/office/powerpoint/2010/main" val="3236191746"/>
              </p:ext>
            </p:extLst>
          </p:nvPr>
        </p:nvGraphicFramePr>
        <p:xfrm>
          <a:off x="1524000" y="2682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4" name="TextBox 43"/>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21" name="Down Ribbon 20"/>
          <p:cNvSpPr/>
          <p:nvPr/>
        </p:nvSpPr>
        <p:spPr>
          <a:xfrm>
            <a:off x="22098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a:t>
            </a:r>
            <a:r>
              <a:rPr lang="en-US" b="1" dirty="0">
                <a:solidFill>
                  <a:schemeClr val="tx1"/>
                </a:solidFill>
              </a:rPr>
              <a:t>Case </a:t>
            </a:r>
            <a:r>
              <a:rPr lang="en-US" dirty="0">
                <a:solidFill>
                  <a:schemeClr val="tx1"/>
                </a:solidFill>
              </a:rPr>
              <a:t>1 now.</a:t>
            </a:r>
          </a:p>
        </p:txBody>
      </p:sp>
      <mc:AlternateContent xmlns:mc="http://schemas.openxmlformats.org/markup-compatibility/2006" xmlns:a14="http://schemas.microsoft.com/office/drawing/2010/main">
        <mc:Choice Requires="a14">
          <p:sp>
            <p:nvSpPr>
              <p:cNvPr id="25" name="Down Ribbon 24"/>
              <p:cNvSpPr/>
              <p:nvPr/>
            </p:nvSpPr>
            <p:spPr>
              <a:xfrm>
                <a:off x="1600200" y="5638800"/>
                <a:ext cx="6248400" cy="11430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Conclusion</a:t>
                </a:r>
                <a:r>
                  <a:rPr lang="en-US" dirty="0">
                    <a:solidFill>
                      <a:schemeClr val="tx1"/>
                    </a:solidFill>
                  </a:rPr>
                  <a:t>: </a:t>
                </a:r>
              </a:p>
              <a:p>
                <a:pPr algn="ctr"/>
                <a:r>
                  <a:rPr lang="en-US" dirty="0">
                    <a:solidFill>
                      <a:schemeClr val="tx1"/>
                    </a:solidFill>
                  </a:rPr>
                  <a:t>Amortized cost of each insert operation is </a:t>
                </a:r>
                <a:r>
                  <a:rPr lang="en-US" b="1" dirty="0">
                    <a:solidFill>
                      <a:schemeClr val="tx1"/>
                    </a:solidFill>
                  </a:rPr>
                  <a:t>O</a:t>
                </a:r>
                <a:r>
                  <a:rPr lang="en-US" dirty="0">
                    <a:solidFill>
                      <a:schemeClr val="tx1"/>
                    </a:solidFill>
                  </a:rPr>
                  <a:t>(</a:t>
                </a:r>
                <a:r>
                  <a:rPr lang="en-US" b="1" dirty="0">
                    <a:solidFill>
                      <a:srgbClr val="0070C0"/>
                    </a:solidFill>
                  </a:rPr>
                  <a:t>1</a:t>
                </a:r>
                <a:r>
                  <a:rPr lang="en-US" dirty="0">
                    <a:solidFill>
                      <a:schemeClr val="tx1"/>
                    </a:solidFill>
                  </a:rPr>
                  <a:t>).</a:t>
                </a:r>
              </a:p>
              <a:p>
                <a:pPr algn="ctr"/>
                <a:r>
                  <a:rPr lang="en-US" dirty="0">
                    <a:solidFill>
                      <a:schemeClr val="tx1"/>
                    </a:solidFill>
                    <a:sym typeface="Wingdings" pitchFamily="2" charset="2"/>
                  </a:rPr>
                  <a:t> Actual cost of </a:t>
                </a:r>
                <a14:m>
                  <m:oMath xmlns:m="http://schemas.openxmlformats.org/officeDocument/2006/math">
                    <m:r>
                      <a:rPr lang="en-US" b="1" i="1" dirty="0">
                        <a:solidFill>
                          <a:srgbClr val="0070C0"/>
                        </a:solidFill>
                        <a:latin typeface="Cambria Math"/>
                      </a:rPr>
                      <m:t>𝒏</m:t>
                    </m:r>
                  </m:oMath>
                </a14:m>
                <a:r>
                  <a:rPr lang="en-US" dirty="0">
                    <a:solidFill>
                      <a:srgbClr val="7030A0"/>
                    </a:solidFill>
                  </a:rPr>
                  <a:t> </a:t>
                </a:r>
                <a:r>
                  <a:rPr lang="en-US" dirty="0">
                    <a:solidFill>
                      <a:schemeClr val="tx1"/>
                    </a:solidFill>
                  </a:rPr>
                  <a:t>insert operations is </a:t>
                </a: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𝒏</m:t>
                    </m:r>
                  </m:oMath>
                </a14:m>
                <a:r>
                  <a:rPr lang="en-US" dirty="0">
                    <a:solidFill>
                      <a:schemeClr val="tx1"/>
                    </a:solidFill>
                  </a:rPr>
                  <a:t>).</a:t>
                </a:r>
              </a:p>
            </p:txBody>
          </p:sp>
        </mc:Choice>
        <mc:Fallback xmlns="">
          <p:sp>
            <p:nvSpPr>
              <p:cNvPr id="25" name="Down Ribbon 24"/>
              <p:cNvSpPr>
                <a:spLocks noRot="1" noChangeAspect="1" noMove="1" noResize="1" noEditPoints="1" noAdjustHandles="1" noChangeArrowheads="1" noChangeShapeType="1" noTextEdit="1"/>
              </p:cNvSpPr>
              <p:nvPr/>
            </p:nvSpPr>
            <p:spPr>
              <a:xfrm>
                <a:off x="1600200" y="5638800"/>
                <a:ext cx="6248400" cy="1143000"/>
              </a:xfrm>
              <a:prstGeom prst="ribbon">
                <a:avLst>
                  <a:gd name="adj1" fmla="val 16667"/>
                  <a:gd name="adj2" fmla="val 75000"/>
                </a:avLst>
              </a:prstGeom>
              <a:blipFill rotWithShape="1">
                <a:blip r:embed="rId14"/>
                <a:stretch>
                  <a:fillRect b="-5208"/>
                </a:stretch>
              </a:blipFill>
            </p:spPr>
            <p:txBody>
              <a:bodyPr/>
              <a:lstStyle/>
              <a:p>
                <a:r>
                  <a:rPr lang="en-US">
                    <a:noFill/>
                  </a:rPr>
                  <a:t> </a:t>
                </a:r>
              </a:p>
            </p:txBody>
          </p:sp>
        </mc:Fallback>
      </mc:AlternateContent>
    </p:spTree>
    <p:extLst>
      <p:ext uri="{BB962C8B-B14F-4D97-AF65-F5344CB8AC3E}">
        <p14:creationId xmlns:p14="http://schemas.microsoft.com/office/powerpoint/2010/main" val="62023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fade">
                                      <p:cBhvr>
                                        <p:cTn id="67" dur="500"/>
                                        <p:tgtEl>
                                          <p:spTgt spid="2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xEl>
                                              <p:pRg st="1" end="1"/>
                                            </p:txEl>
                                          </p:spTgt>
                                        </p:tgtEl>
                                        <p:attrNameLst>
                                          <p:attrName>style.visibility</p:attrName>
                                        </p:attrNameLst>
                                      </p:cBhvr>
                                      <p:to>
                                        <p:strVal val="visible"/>
                                      </p:to>
                                    </p:set>
                                    <p:animEffect transition="in" filter="fade">
                                      <p:cBhvr>
                                        <p:cTn id="72" dur="500"/>
                                        <p:tgtEl>
                                          <p:spTgt spid="2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
                                            <p:txEl>
                                              <p:pRg st="2" end="2"/>
                                            </p:txEl>
                                          </p:spTgt>
                                        </p:tgtEl>
                                        <p:attrNameLst>
                                          <p:attrName>style.visibility</p:attrName>
                                        </p:attrNameLst>
                                      </p:cBhvr>
                                      <p:to>
                                        <p:strVal val="visible"/>
                                      </p:to>
                                    </p:set>
                                    <p:animEffect transition="in" filter="fade">
                                      <p:cBhvr>
                                        <p:cTn id="7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2" grpId="0" animBg="1"/>
      <p:bldP spid="18" grpId="0" animBg="1"/>
      <p:bldP spid="27" grpId="0" animBg="1"/>
      <p:bldP spid="28" grpId="0" animBg="1"/>
      <p:bldP spid="44" grpId="0"/>
      <p:bldP spid="45" grpId="0"/>
      <p:bldP spid="21" grpId="0" animBg="1"/>
      <p:bldP spid="21" grpId="1"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give </a:t>
                </a:r>
                <a14:m>
                  <m:oMath xmlns:m="http://schemas.openxmlformats.org/officeDocument/2006/math">
                    <m:r>
                      <a:rPr lang="en-US" sz="2000" b="1" dirty="0">
                        <a:solidFill>
                          <a:srgbClr val="0070C0"/>
                        </a:solidFill>
                        <a:latin typeface="Cambria Math"/>
                      </a:rPr>
                      <m:t>𝟑</m:t>
                    </m:r>
                    <m:r>
                      <a:rPr lang="en-US" sz="2000" b="1" i="1" dirty="0">
                        <a:solidFill>
                          <a:srgbClr val="7030A0"/>
                        </a:solidFill>
                        <a:latin typeface="Cambria Math"/>
                      </a:rPr>
                      <m:t>𝒄</m:t>
                    </m:r>
                  </m:oMath>
                </a14:m>
                <a:r>
                  <a:rPr lang="en-US" sz="2000" dirty="0">
                    <a:solidFill>
                      <a:srgbClr val="7030A0"/>
                    </a:solidFill>
                  </a:rPr>
                  <a:t>  </a:t>
                </a:r>
                <a:r>
                  <a:rPr lang="en-US" sz="2000" dirty="0"/>
                  <a:t>credits when it is inserted.</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its insertion</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its copying into next table.</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a:t>
                </a:r>
                <a:r>
                  <a:rPr lang="en-US" sz="2000" i="1" dirty="0"/>
                  <a:t>more</a:t>
                </a:r>
                <a:r>
                  <a:rPr lang="en-US" sz="2000" dirty="0"/>
                  <a:t> element into next table.</a:t>
                </a:r>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distributed to the operations: </a:t>
                </a:r>
                <a14:m>
                  <m:oMath xmlns:m="http://schemas.openxmlformats.org/officeDocument/2006/math">
                    <m:r>
                      <a:rPr lang="en-US" sz="2000" b="1" i="1" dirty="0" smtClean="0">
                        <a:solidFill>
                          <a:srgbClr val="0070C0"/>
                        </a:solidFill>
                        <a:latin typeface="Cambria Math"/>
                      </a:rPr>
                      <m:t>𝟑</m:t>
                    </m:r>
                    <m:r>
                      <a:rPr lang="en-US" sz="2000" b="1" i="1" dirty="0" smtClean="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insertions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𝟑</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086519744"/>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5"/>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7"/>
                <a:stretch>
                  <a:fillRect t="-8333" r="-14458"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4" name="TextBox 33"/>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14" name="Rectangle 13"/>
          <p:cNvSpPr/>
          <p:nvPr/>
        </p:nvSpPr>
        <p:spPr>
          <a:xfrm>
            <a:off x="2819400" y="1936329"/>
            <a:ext cx="3166998"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24200" y="3120787"/>
            <a:ext cx="3657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4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1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125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1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randombar(horizontal)">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randombar(horizontal)">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52" dur="500"/>
                                        <p:tgtEl>
                                          <p:spTgt spid="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wipe(left)">
                                      <p:cBhvr>
                                        <p:cTn id="57" dur="1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deletions </a:t>
            </a:r>
            <a:r>
              <a:rPr lang="en-US" sz="2800" b="1" dirty="0">
                <a:solidFill>
                  <a:schemeClr val="tx1"/>
                </a:solidFill>
              </a:rPr>
              <a:t>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Tree>
    <p:extLst>
      <p:ext uri="{BB962C8B-B14F-4D97-AF65-F5344CB8AC3E}">
        <p14:creationId xmlns:p14="http://schemas.microsoft.com/office/powerpoint/2010/main" val="27518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524000"/>
            <a:ext cx="2286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solidFill>
                  <a:srgbClr val="7030A0"/>
                </a:solidFill>
              </a:rPr>
              <a:t>Sequence of </a:t>
            </a:r>
            <a:r>
              <a:rPr lang="en-US" sz="3200" b="1" dirty="0"/>
              <a:t>Deletions</a:t>
            </a:r>
            <a:br>
              <a:rPr lang="en-US" sz="3200" b="1" dirty="0"/>
            </a:b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89741857"/>
              </p:ext>
            </p:extLst>
          </p:nvPr>
        </p:nvGraphicFramePr>
        <p:xfrm>
          <a:off x="1524000" y="15240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2" name="Rectangle 31"/>
          <p:cNvSpPr/>
          <p:nvPr/>
        </p:nvSpPr>
        <p:spPr>
          <a:xfrm>
            <a:off x="1524000" y="24384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extLst>
              <p:ext uri="{D42A27DB-BD31-4B8C-83A1-F6EECF244321}">
                <p14:modId xmlns:p14="http://schemas.microsoft.com/office/powerpoint/2010/main" val="125059655"/>
              </p:ext>
            </p:extLst>
          </p:nvPr>
        </p:nvGraphicFramePr>
        <p:xfrm>
          <a:off x="1524000" y="2438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4" name="Rectangle 43"/>
          <p:cNvSpPr/>
          <p:nvPr/>
        </p:nvSpPr>
        <p:spPr>
          <a:xfrm>
            <a:off x="1524000" y="34290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able 44"/>
          <p:cNvGraphicFramePr>
            <a:graphicFrameLocks noGrp="1"/>
          </p:cNvGraphicFramePr>
          <p:nvPr>
            <p:extLst>
              <p:ext uri="{D42A27DB-BD31-4B8C-83A1-F6EECF244321}">
                <p14:modId xmlns:p14="http://schemas.microsoft.com/office/powerpoint/2010/main" val="987388065"/>
              </p:ext>
            </p:extLst>
          </p:nvPr>
        </p:nvGraphicFramePr>
        <p:xfrm>
          <a:off x="1524000" y="3444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1" name="Rectangle 50"/>
          <p:cNvSpPr/>
          <p:nvPr/>
        </p:nvSpPr>
        <p:spPr>
          <a:xfrm>
            <a:off x="1524000" y="5486400"/>
            <a:ext cx="685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extLst>
              <p:ext uri="{D42A27DB-BD31-4B8C-83A1-F6EECF244321}">
                <p14:modId xmlns:p14="http://schemas.microsoft.com/office/powerpoint/2010/main" val="4028383754"/>
              </p:ext>
            </p:extLst>
          </p:nvPr>
        </p:nvGraphicFramePr>
        <p:xfrm>
          <a:off x="1524000" y="5486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2667000" y="1981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2743200" y="2895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743200" y="3886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8000" y="4572000"/>
            <a:ext cx="152400" cy="533400"/>
            <a:chOff x="3048000" y="4572000"/>
            <a:chExt cx="152400" cy="533400"/>
          </a:xfrm>
        </p:grpSpPr>
        <p:sp>
          <p:nvSpPr>
            <p:cNvPr id="6" name="Oval 5"/>
            <p:cNvSpPr/>
            <p:nvPr/>
          </p:nvSpPr>
          <p:spPr>
            <a:xfrm>
              <a:off x="3048000" y="457200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7815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48000" y="50101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Ribbon 8"/>
          <p:cNvSpPr/>
          <p:nvPr/>
        </p:nvSpPr>
        <p:spPr>
          <a:xfrm>
            <a:off x="6248400" y="5257800"/>
            <a:ext cx="1901952" cy="990600"/>
          </a:xfrm>
          <a:prstGeom prst="ribbon">
            <a:avLst>
              <a:gd name="adj1" fmla="val 16667"/>
              <a:gd name="adj2" fmla="val 732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Wastage of space !!</a:t>
            </a:r>
          </a:p>
        </p:txBody>
      </p:sp>
    </p:spTree>
    <p:extLst>
      <p:ext uri="{BB962C8B-B14F-4D97-AF65-F5344CB8AC3E}">
        <p14:creationId xmlns:p14="http://schemas.microsoft.com/office/powerpoint/2010/main" val="418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up)">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44" grpId="0" animBg="1"/>
      <p:bldP spid="51" grpId="0" animBg="1"/>
      <p:bldP spid="3" grpId="0" animBg="1"/>
      <p:bldP spid="53" grpId="0" animBg="1"/>
      <p:bldP spid="54"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905125"/>
            <a:ext cx="7772400" cy="1362075"/>
          </a:xfrm>
        </p:spPr>
        <p:txBody>
          <a:bodyPr/>
          <a:lstStyle/>
          <a:p>
            <a:pPr algn="ctr"/>
            <a:r>
              <a:rPr lang="en-US" sz="3200" dirty="0">
                <a:solidFill>
                  <a:srgbClr val="7030A0"/>
                </a:solidFill>
              </a:rPr>
              <a:t>RECAP </a:t>
            </a:r>
            <a:r>
              <a:rPr lang="en-US" sz="3200" dirty="0"/>
              <a:t>of </a:t>
            </a:r>
            <a:r>
              <a:rPr lang="en-US" sz="3200" dirty="0">
                <a:solidFill>
                  <a:srgbClr val="7030A0"/>
                </a:solidFill>
              </a:rPr>
              <a:t> the Previous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302980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from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6" name="TextBox 5"/>
          <p:cNvSpPr txBox="1"/>
          <p:nvPr/>
        </p:nvSpPr>
        <p:spPr>
          <a:xfrm>
            <a:off x="2971800" y="3440668"/>
            <a:ext cx="1995675" cy="369332"/>
          </a:xfrm>
          <a:prstGeom prst="rect">
            <a:avLst/>
          </a:prstGeom>
          <a:solidFill>
            <a:srgbClr val="FFC000"/>
          </a:solidFill>
        </p:spPr>
        <p:txBody>
          <a:bodyPr wrap="none" rtlCol="0">
            <a:spAutoFit/>
          </a:bodyPr>
          <a:lstStyle/>
          <a:p>
            <a:r>
              <a:rPr lang="en-US" dirty="0"/>
              <a:t>// Table is half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p:sp>
        <p:nvSpPr>
          <p:cNvPr id="12" name="Down Ribbon 11"/>
          <p:cNvSpPr/>
          <p:nvPr/>
        </p:nvSpPr>
        <p:spPr>
          <a:xfrm>
            <a:off x="3886201" y="53340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p:spTree>
    <p:extLst>
      <p:ext uri="{BB962C8B-B14F-4D97-AF65-F5344CB8AC3E}">
        <p14:creationId xmlns:p14="http://schemas.microsoft.com/office/powerpoint/2010/main" val="258833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10" grpId="0" animBg="1"/>
      <p:bldP spid="11" grpId="0" animBg="1"/>
      <p:bldP spid="9" grpId="0" animBg="1"/>
      <p:bldP spid="12" grpId="0" animBg="1"/>
      <p:bldP spid="1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Delete(</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sz="2000" dirty="0"/>
                  <a:t>Once the table is created, it is full.</a:t>
                </a:r>
              </a:p>
              <a:p>
                <a:pPr marL="0" indent="0" algn="ctr">
                  <a:buNone/>
                </a:pPr>
                <a:r>
                  <a:rPr lang="en-US" sz="2000" dirty="0"/>
                  <a:t>We do not create any new table till half of its elements are deleted.</a:t>
                </a:r>
              </a:p>
              <a:p>
                <a:pPr marL="0" indent="0" algn="ctr">
                  <a:buNone/>
                </a:pPr>
                <a:r>
                  <a:rPr lang="en-US" sz="2000" dirty="0"/>
                  <a:t>As a result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many of these deletions.</a:t>
                </a:r>
              </a:p>
              <a:p>
                <a:pPr marL="0" indent="0">
                  <a:buNone/>
                </a:pPr>
                <a:endParaRPr lang="en-US" sz="2000" dirty="0"/>
              </a:p>
              <a:p>
                <a:pPr marL="0" indent="0">
                  <a:buNone/>
                </a:pPr>
                <a:r>
                  <a:rPr lang="en-US" sz="2000" dirty="0"/>
                  <a:t>So the heavy operation (copying the table into new table) will occur only very few times.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deletions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But the aim here is to make you familiar with amortized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r="-370" b="-5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mc:AlternateContent xmlns:mc="http://schemas.openxmlformats.org/markup-compatibility/2006" xmlns:a14="http://schemas.microsoft.com/office/drawing/2010/main">
        <mc:Choice Requires="a14">
          <p:sp>
            <p:nvSpPr>
              <p:cNvPr id="5" name="Down Ribbon 4"/>
              <p:cNvSpPr/>
              <p:nvPr/>
            </p:nvSpPr>
            <p:spPr>
              <a:xfrm>
                <a:off x="1447800" y="3886200"/>
                <a:ext cx="6477000" cy="1295400"/>
              </a:xfrm>
              <a:prstGeom prst="ribbon">
                <a:avLst>
                  <a:gd name="adj1" fmla="val 16667"/>
                  <a:gd name="adj2" fmla="val 75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decrements in a binary counter initialized to </a:t>
                </a:r>
                <a14:m>
                  <m:oMath xmlns:m="http://schemas.openxmlformats.org/officeDocument/2006/math">
                    <m:r>
                      <a:rPr lang="en-US" b="1" i="1" dirty="0">
                        <a:solidFill>
                          <a:srgbClr val="0070C0"/>
                        </a:solidFill>
                        <a:latin typeface="Cambria Math"/>
                      </a:rPr>
                      <m:t>𝒏</m:t>
                    </m:r>
                    <m:r>
                      <a:rPr lang="en-US" b="1" i="1" dirty="0">
                        <a:solidFill>
                          <a:srgbClr val="0070C0"/>
                        </a:solidFill>
                        <a:latin typeface="Cambria Math"/>
                      </a:rPr>
                      <m:t> </m:t>
                    </m:r>
                  </m:oMath>
                </a14:m>
                <a:r>
                  <a:rPr lang="en-US" dirty="0">
                    <a:solidFill>
                      <a:schemeClr val="tx1"/>
                    </a:solidFill>
                  </a:rPr>
                  <a:t>= a power of </a:t>
                </a:r>
                <a14:m>
                  <m:oMath xmlns:m="http://schemas.openxmlformats.org/officeDocument/2006/math">
                    <m:r>
                      <a:rPr lang="en-US" b="1" i="1" dirty="0" smtClean="0">
                        <a:solidFill>
                          <a:srgbClr val="0070C0"/>
                        </a:solidFill>
                        <a:latin typeface="Cambria Math"/>
                      </a:rPr>
                      <m:t>𝟐</m:t>
                    </m:r>
                  </m:oMath>
                </a14:m>
                <a:r>
                  <a:rPr lang="en-US" dirty="0">
                    <a:solidFill>
                      <a:schemeClr val="tx1"/>
                    </a:solidFill>
                  </a:rPr>
                  <a:t>? </a:t>
                </a:r>
              </a:p>
            </p:txBody>
          </p:sp>
        </mc:Choice>
        <mc:Fallback xmlns="">
          <p:sp>
            <p:nvSpPr>
              <p:cNvPr id="5" name="Down Ribbon 4"/>
              <p:cNvSpPr>
                <a:spLocks noRot="1" noChangeAspect="1" noMove="1" noResize="1" noEditPoints="1" noAdjustHandles="1" noChangeArrowheads="1" noChangeShapeType="1" noTextEdit="1"/>
              </p:cNvSpPr>
              <p:nvPr/>
            </p:nvSpPr>
            <p:spPr>
              <a:xfrm>
                <a:off x="1447800" y="3886200"/>
                <a:ext cx="6477000" cy="1295400"/>
              </a:xfrm>
              <a:prstGeom prst="ribbon">
                <a:avLst>
                  <a:gd name="adj1" fmla="val 16667"/>
                  <a:gd name="adj2" fmla="val 75000"/>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1603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1524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1524000"/>
                <a:ext cx="304800" cy="381000"/>
              </a:xfrm>
              <a:prstGeom prst="rect">
                <a:avLst/>
              </a:prstGeom>
              <a:blipFill rotWithShape="1">
                <a:blip r:embed="rId2"/>
                <a:stretch>
                  <a:fillRect t="-6349" r="-28000" b="-22222"/>
                </a:stretch>
              </a:blipFill>
              <a:ln>
                <a:noFill/>
              </a:ln>
            </p:spPr>
            <p:txBody>
              <a:bodyPr/>
              <a:lstStyle/>
              <a:p>
                <a:r>
                  <a:rPr lang="en-US">
                    <a:noFill/>
                  </a:rPr>
                  <a:t> </a:t>
                </a:r>
              </a:p>
            </p:txBody>
          </p:sp>
        </mc:Fallback>
      </mc:AlternateContent>
      <p:sp>
        <p:nvSpPr>
          <p:cNvPr id="19" name="Rectangle 18"/>
          <p:cNvSpPr/>
          <p:nvPr/>
        </p:nvSpPr>
        <p:spPr>
          <a:xfrm>
            <a:off x="1524000" y="1524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25146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18841866"/>
              </p:ext>
            </p:extLst>
          </p:nvPr>
        </p:nvGraphicFramePr>
        <p:xfrm>
          <a:off x="1524000" y="25146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77670147"/>
              </p:ext>
            </p:extLst>
          </p:nvPr>
        </p:nvGraphicFramePr>
        <p:xfrm>
          <a:off x="1524000" y="1524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4"/>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6"/>
                <a:stretch>
                  <a:fillRect t="-8333" r="-816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867884" cy="369332"/>
              </a:xfrm>
              <a:prstGeom prst="rect">
                <a:avLst/>
              </a:prstGeom>
              <a:blipFill rotWithShape="1">
                <a:blip r:embed="rId7"/>
                <a:stretch>
                  <a:fillRect l="-2614" t="-8333" r="-196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723036" cy="369332"/>
              </a:xfrm>
              <a:prstGeom prst="rect">
                <a:avLst/>
              </a:prstGeom>
              <a:blipFill rotWithShape="1">
                <a:blip r:embed="rId8"/>
                <a:stretch>
                  <a:fillRect l="-3191" t="-8333" r="-177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1" name="Down Ribbon 30"/>
              <p:cNvSpPr/>
              <p:nvPr/>
            </p:nvSpPr>
            <p:spPr>
              <a:xfrm>
                <a:off x="2209800" y="58674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Down Ribbon 30"/>
              <p:cNvSpPr>
                <a:spLocks noRot="1" noChangeAspect="1" noMove="1" noResize="1" noEditPoints="1" noAdjustHandles="1" noChangeArrowheads="1" noChangeShapeType="1" noTextEdit="1"/>
              </p:cNvSpPr>
              <p:nvPr/>
            </p:nvSpPr>
            <p:spPr>
              <a:xfrm>
                <a:off x="2209800" y="5867400"/>
                <a:ext cx="4038600" cy="688848"/>
              </a:xfrm>
              <a:prstGeom prst="ribbon">
                <a:avLst>
                  <a:gd name="adj1" fmla="val 16667"/>
                  <a:gd name="adj2" fmla="val 75000"/>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01589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14:m>
                  <m:oMath xmlns:m="http://schemas.openxmlformats.org/officeDocument/2006/math">
                    <m:r>
                      <a:rPr lang="en-US" b="1" i="1" dirty="0" smtClean="0">
                        <a:solidFill>
                          <a:schemeClr val="tx1"/>
                        </a:solidFill>
                        <a:latin typeface="Cambria Math"/>
                      </a:rPr>
                      <m:t>−</m:t>
                    </m:r>
                    <m:r>
                      <a:rPr lang="en-US" b="1" i="1" dirty="0">
                        <a:solidFill>
                          <a:srgbClr val="0070C0"/>
                        </a:solidFill>
                        <a:latin typeface="Cambria Math"/>
                      </a:rPr>
                      <m:t>𝒏</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015890" cy="369332"/>
              </a:xfrm>
              <a:prstGeom prst="rect">
                <a:avLst/>
              </a:prstGeom>
              <a:blipFill rotWithShape="1">
                <a:blip r:embed="rId10"/>
                <a:stretch>
                  <a:fillRect l="-404" t="-8197" r="-303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49278"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149278"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0" y="1535668"/>
                <a:ext cx="152157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𝟏</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0" y="1535668"/>
                <a:ext cx="1521570" cy="369332"/>
              </a:xfrm>
              <a:prstGeom prst="rect">
                <a:avLst/>
              </a:prstGeom>
              <a:blipFill rotWithShape="1">
                <a:blip r:embed="rId12"/>
                <a:stretch>
                  <a:fillRect l="-800" t="-8197" r="-64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710451" cy="369332"/>
              </a:xfrm>
              <a:prstGeom prst="rect">
                <a:avLst/>
              </a:prstGeom>
              <a:blipFill rotWithShape="1">
                <a:blip r:embed="rId13"/>
                <a:stretch>
                  <a:fillRect l="-1709" t="-8197" r="-13675" b="-24590"/>
                </a:stretch>
              </a:blipFill>
            </p:spPr>
            <p:txBody>
              <a:bodyPr/>
              <a:lstStyle/>
              <a:p>
                <a:r>
                  <a:rPr lang="en-US">
                    <a:noFill/>
                  </a:rPr>
                  <a:t> </a:t>
                </a:r>
              </a:p>
            </p:txBody>
          </p:sp>
        </mc:Fallback>
      </mc:AlternateContent>
      <p:grpSp>
        <p:nvGrpSpPr>
          <p:cNvPr id="39" name="Group 38"/>
          <p:cNvGrpSpPr/>
          <p:nvPr/>
        </p:nvGrpSpPr>
        <p:grpSpPr>
          <a:xfrm>
            <a:off x="1524000" y="2895600"/>
            <a:ext cx="2971800" cy="521732"/>
            <a:chOff x="1524000" y="1143000"/>
            <a:chExt cx="2971800" cy="521732"/>
          </a:xfrm>
        </p:grpSpPr>
        <p:sp>
          <p:nvSpPr>
            <p:cNvPr id="37" name="Right Brace 36"/>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14"/>
                  <a:stretch>
                    <a:fillRect t="-8197" r="-17568" b="-24590"/>
                  </a:stretch>
                </a:blipFill>
              </p:spPr>
              <p:txBody>
                <a:bodyPr/>
                <a:lstStyle/>
                <a:p>
                  <a:r>
                    <a:rPr lang="en-US">
                      <a:noFill/>
                    </a:rPr>
                    <a:t> </a:t>
                  </a:r>
                </a:p>
              </p:txBody>
            </p:sp>
          </mc:Fallback>
        </mc:AlternateContent>
      </p:grpSp>
      <p:grpSp>
        <p:nvGrpSpPr>
          <p:cNvPr id="40" name="Group 39"/>
          <p:cNvGrpSpPr/>
          <p:nvPr/>
        </p:nvGrpSpPr>
        <p:grpSpPr>
          <a:xfrm>
            <a:off x="1524000" y="1905001"/>
            <a:ext cx="3352802" cy="516795"/>
            <a:chOff x="1600202" y="1452737"/>
            <a:chExt cx="3352802" cy="516795"/>
          </a:xfrm>
        </p:grpSpPr>
        <p:sp>
          <p:nvSpPr>
            <p:cNvPr id="41" name="Right Brace 40"/>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333" r="-8392" b="-26667"/>
                  </a:stretch>
                </a:blipFill>
              </p:spPr>
              <p:txBody>
                <a:bodyPr/>
                <a:lstStyle/>
                <a:p>
                  <a:r>
                    <a:rPr lang="en-US">
                      <a:noFill/>
                    </a:rPr>
                    <a:t> </a:t>
                  </a:r>
                </a:p>
              </p:txBody>
            </p:sp>
          </mc:Fallback>
        </mc:AlternateContent>
      </p:grpSp>
      <p:grpSp>
        <p:nvGrpSpPr>
          <p:cNvPr id="46" name="Group 45"/>
          <p:cNvGrpSpPr/>
          <p:nvPr/>
        </p:nvGrpSpPr>
        <p:grpSpPr>
          <a:xfrm>
            <a:off x="1524000" y="838201"/>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333" r="-13402"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5138802"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4" name="Down Ribbon 43"/>
          <p:cNvSpPr/>
          <p:nvPr/>
        </p:nvSpPr>
        <p:spPr>
          <a:xfrm>
            <a:off x="21336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at the </a:t>
            </a:r>
            <a:r>
              <a:rPr lang="en-US" b="1" dirty="0">
                <a:solidFill>
                  <a:schemeClr val="tx1"/>
                </a:solidFill>
              </a:rPr>
              <a:t>Case 2</a:t>
            </a:r>
            <a:r>
              <a:rPr lang="en-US" dirty="0">
                <a:solidFill>
                  <a:schemeClr val="tx1"/>
                </a:solidFill>
              </a:rPr>
              <a:t>.</a:t>
            </a:r>
          </a:p>
        </p:txBody>
      </p:sp>
      <p:sp>
        <p:nvSpPr>
          <p:cNvPr id="45" name="Down Ribbon 44"/>
          <p:cNvSpPr/>
          <p:nvPr/>
        </p:nvSpPr>
        <p:spPr>
          <a:xfrm>
            <a:off x="22098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mc:AlternateContent xmlns:mc="http://schemas.openxmlformats.org/markup-compatibility/2006" xmlns:a14="http://schemas.microsoft.com/office/drawing/2010/main">
        <mc:Choice Requires="a14">
          <p:sp>
            <p:nvSpPr>
              <p:cNvPr id="51" name="Down Ribbon 50"/>
              <p:cNvSpPr/>
              <p:nvPr/>
            </p:nvSpPr>
            <p:spPr>
              <a:xfrm>
                <a:off x="685800" y="5638800"/>
                <a:ext cx="8077200" cy="914400"/>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 the number of empty slots has decreased in the table. </a:t>
                </a:r>
                <a:r>
                  <a:rPr lang="en-US" dirty="0">
                    <a:solidFill>
                      <a:schemeClr val="tx1"/>
                    </a:solidFill>
                    <a:sym typeface="Wingdings" pitchFamily="2" charset="2"/>
                  </a:rPr>
                  <a:t></a:t>
                </a:r>
              </a:p>
              <a:p>
                <a:pPr algn="ctr"/>
                <a:r>
                  <a:rPr lang="en-US" dirty="0">
                    <a:solidFill>
                      <a:schemeClr val="tx1"/>
                    </a:solidFill>
                    <a:sym typeface="Wingdings" pitchFamily="2" charset="2"/>
                  </a:rPr>
                  <a:t>So try it as a </a:t>
                </a:r>
                <a14:m>
                  <m:oMath xmlns:m="http://schemas.openxmlformats.org/officeDocument/2006/math">
                    <m:r>
                      <a:rPr lang="en-US">
                        <a:solidFill>
                          <a:srgbClr val="C00000"/>
                        </a:solidFill>
                        <a:latin typeface="Cambria Math"/>
                      </a:rPr>
                      <m:t>𝝓</m:t>
                    </m:r>
                  </m:oMath>
                </a14:m>
                <a:r>
                  <a:rPr lang="en-US" dirty="0">
                    <a:solidFill>
                      <a:schemeClr val="tx1"/>
                    </a:solidFill>
                    <a:sym typeface="Wingdings" pitchFamily="2" charset="2"/>
                  </a:rPr>
                  <a:t>.</a:t>
                </a:r>
                <a:endParaRPr lang="en-US" dirty="0">
                  <a:solidFill>
                    <a:schemeClr val="tx1"/>
                  </a:solidFill>
                </a:endParaRPr>
              </a:p>
            </p:txBody>
          </p:sp>
        </mc:Choice>
        <mc:Fallback xmlns="">
          <p:sp>
            <p:nvSpPr>
              <p:cNvPr id="51" name="Down Ribbon 50"/>
              <p:cNvSpPr>
                <a:spLocks noRot="1" noChangeAspect="1" noMove="1" noResize="1" noEditPoints="1" noAdjustHandles="1" noChangeArrowheads="1" noChangeShapeType="1" noTextEdit="1"/>
              </p:cNvSpPr>
              <p:nvPr/>
            </p:nvSpPr>
            <p:spPr>
              <a:xfrm>
                <a:off x="685800" y="5638800"/>
                <a:ext cx="8077200" cy="914400"/>
              </a:xfrm>
              <a:prstGeom prst="ribbon">
                <a:avLst>
                  <a:gd name="adj1" fmla="val 16667"/>
                  <a:gd name="adj2" fmla="val 75000"/>
                </a:avLst>
              </a:prstGeom>
              <a:blipFill rotWithShape="1">
                <a:blip r:embed="rId21"/>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Down Ribbon 51"/>
              <p:cNvSpPr/>
              <p:nvPr/>
            </p:nvSpPr>
            <p:spPr>
              <a:xfrm>
                <a:off x="1524000" y="5788152"/>
                <a:ext cx="5410200" cy="841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express number of empty slots in terms of </a:t>
                </a:r>
                <a:r>
                  <a:rPr lang="en-US" b="1" dirty="0">
                    <a:solidFill>
                      <a:schemeClr val="tx1"/>
                    </a:solidFill>
                  </a:rPr>
                  <a:t>size</a:t>
                </a:r>
                <a:r>
                  <a:rPr lang="en-US" dirty="0">
                    <a:solidFill>
                      <a:schemeClr val="tx1"/>
                    </a:solidFill>
                  </a:rPr>
                  <a:t> and </a:t>
                </a:r>
                <a14:m>
                  <m:oMath xmlns:m="http://schemas.openxmlformats.org/officeDocument/2006/math">
                    <m:r>
                      <a:rPr lang="en-US" b="1" i="1" dirty="0">
                        <a:solidFill>
                          <a:srgbClr val="0070C0"/>
                        </a:solidFill>
                        <a:latin typeface="Cambria Math"/>
                      </a:rPr>
                      <m:t>𝒏</m:t>
                    </m:r>
                  </m:oMath>
                </a14:m>
                <a:r>
                  <a:rPr lang="en-US" dirty="0">
                    <a:solidFill>
                      <a:schemeClr val="tx1"/>
                    </a:solidFill>
                  </a:rPr>
                  <a:t> ?</a:t>
                </a:r>
              </a:p>
            </p:txBody>
          </p:sp>
        </mc:Choice>
        <mc:Fallback xmlns="">
          <p:sp>
            <p:nvSpPr>
              <p:cNvPr id="52" name="Down Ribbon 51"/>
              <p:cNvSpPr>
                <a:spLocks noRot="1" noChangeAspect="1" noMove="1" noResize="1" noEditPoints="1" noAdjustHandles="1" noChangeArrowheads="1" noChangeShapeType="1" noTextEdit="1"/>
              </p:cNvSpPr>
              <p:nvPr/>
            </p:nvSpPr>
            <p:spPr>
              <a:xfrm>
                <a:off x="1524000" y="5788152"/>
                <a:ext cx="5410200" cy="841248"/>
              </a:xfrm>
              <a:prstGeom prst="ribbon">
                <a:avLst>
                  <a:gd name="adj1" fmla="val 16667"/>
                  <a:gd name="adj2" fmla="val 75000"/>
                </a:avLst>
              </a:prstGeom>
              <a:blipFill rotWithShape="1">
                <a:blip r:embed="rId22"/>
                <a:stretch>
                  <a:fillRect b="-5634"/>
                </a:stretch>
              </a:blipFill>
            </p:spPr>
            <p:txBody>
              <a:bodyPr/>
              <a:lstStyle/>
              <a:p>
                <a:r>
                  <a:rPr lang="en-US">
                    <a:noFill/>
                  </a:rPr>
                  <a:t> </a:t>
                </a:r>
              </a:p>
            </p:txBody>
          </p:sp>
        </mc:Fallback>
      </mc:AlternateContent>
    </p:spTree>
    <p:extLst>
      <p:ext uri="{BB962C8B-B14F-4D97-AF65-F5344CB8AC3E}">
        <p14:creationId xmlns:p14="http://schemas.microsoft.com/office/powerpoint/2010/main" val="78100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1000"/>
                                        <p:tgtEl>
                                          <p:spTgt spid="40"/>
                                        </p:tgtEl>
                                      </p:cBhvr>
                                    </p:animEffect>
                                    <p:anim calcmode="lin" valueType="num">
                                      <p:cBhvr>
                                        <p:cTn id="107" dur="1000" fill="hold"/>
                                        <p:tgtEl>
                                          <p:spTgt spid="40"/>
                                        </p:tgtEl>
                                        <p:attrNameLst>
                                          <p:attrName>ppt_x</p:attrName>
                                        </p:attrNameLst>
                                      </p:cBhvr>
                                      <p:tavLst>
                                        <p:tav tm="0">
                                          <p:val>
                                            <p:strVal val="#ppt_x"/>
                                          </p:val>
                                        </p:tav>
                                        <p:tav tm="100000">
                                          <p:val>
                                            <p:strVal val="#ppt_x"/>
                                          </p:val>
                                        </p:tav>
                                      </p:tavLst>
                                    </p:anim>
                                    <p:anim calcmode="lin" valueType="num">
                                      <p:cBhvr>
                                        <p:cTn id="1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1000"/>
                                        <p:tgtEl>
                                          <p:spTgt spid="51"/>
                                        </p:tgtEl>
                                      </p:cBhvr>
                                    </p:animEffect>
                                    <p:anim calcmode="lin" valueType="num">
                                      <p:cBhvr>
                                        <p:cTn id="126" dur="1000" fill="hold"/>
                                        <p:tgtEl>
                                          <p:spTgt spid="51"/>
                                        </p:tgtEl>
                                        <p:attrNameLst>
                                          <p:attrName>ppt_x</p:attrName>
                                        </p:attrNameLst>
                                      </p:cBhvr>
                                      <p:tavLst>
                                        <p:tav tm="0">
                                          <p:val>
                                            <p:strVal val="#ppt_x"/>
                                          </p:val>
                                        </p:tav>
                                        <p:tav tm="100000">
                                          <p:val>
                                            <p:strVal val="#ppt_x"/>
                                          </p:val>
                                        </p:tav>
                                      </p:tavLst>
                                    </p:anim>
                                    <p:anim calcmode="lin" valueType="num">
                                      <p:cBhvr>
                                        <p:cTn id="1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51"/>
                                        </p:tgtEl>
                                      </p:cBhvr>
                                    </p:animEffect>
                                    <p:set>
                                      <p:cBhvr>
                                        <p:cTn id="132" dur="1" fill="hold">
                                          <p:stCondLst>
                                            <p:cond delay="499"/>
                                          </p:stCondLst>
                                        </p:cTn>
                                        <p:tgtEl>
                                          <p:spTgt spid="5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1000"/>
                                        <p:tgtEl>
                                          <p:spTgt spid="52"/>
                                        </p:tgtEl>
                                      </p:cBhvr>
                                    </p:animEffect>
                                    <p:anim calcmode="lin" valueType="num">
                                      <p:cBhvr>
                                        <p:cTn id="138" dur="1000" fill="hold"/>
                                        <p:tgtEl>
                                          <p:spTgt spid="52"/>
                                        </p:tgtEl>
                                        <p:attrNameLst>
                                          <p:attrName>ppt_x</p:attrName>
                                        </p:attrNameLst>
                                      </p:cBhvr>
                                      <p:tavLst>
                                        <p:tav tm="0">
                                          <p:val>
                                            <p:strVal val="#ppt_x"/>
                                          </p:val>
                                        </p:tav>
                                        <p:tav tm="100000">
                                          <p:val>
                                            <p:strVal val="#ppt_x"/>
                                          </p:val>
                                        </p:tav>
                                      </p:tavLst>
                                    </p:anim>
                                    <p:anim calcmode="lin" valueType="num">
                                      <p:cBhvr>
                                        <p:cTn id="13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52"/>
                                        </p:tgtEl>
                                      </p:cBhvr>
                                    </p:animEffect>
                                    <p:set>
                                      <p:cBhvr>
                                        <p:cTn id="144" dur="1" fill="hold">
                                          <p:stCondLst>
                                            <p:cond delay="499"/>
                                          </p:stCondLst>
                                        </p:cTn>
                                        <p:tgtEl>
                                          <p:spTgt spid="5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left)">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fade">
                                      <p:cBhvr>
                                        <p:cTn id="164" dur="500"/>
                                        <p:tgtEl>
                                          <p:spTgt spid="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fade">
                                      <p:cBhvr>
                                        <p:cTn id="182" dur="500"/>
                                        <p:tgtEl>
                                          <p:spTgt spid="3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p:bldP spid="43" grpId="0"/>
      <p:bldP spid="44" grpId="0" animBg="1"/>
      <p:bldP spid="44" grpId="1" animBg="1"/>
      <p:bldP spid="45" grpId="0" animBg="1"/>
      <p:bldP spid="45" grpId="1" animBg="1"/>
      <p:bldP spid="51" grpId="0" animBg="1"/>
      <p:bldP spid="51" grpId="1" animBg="1"/>
      <p:bldP spid="52" grpId="0" animBg="1"/>
      <p:bldP spid="5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Attention</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a:xfrm>
            <a:off x="457200" y="1600200"/>
            <a:ext cx="8229600" cy="5121275"/>
          </a:xfrm>
        </p:spPr>
        <p:txBody>
          <a:bodyPr/>
          <a:lstStyle/>
          <a:p>
            <a:r>
              <a:rPr lang="en-US" sz="2400" dirty="0"/>
              <a:t>A student suggested “size of Table” as a potential function. For the deletion operation, it leads to change in potential which nullify the actual cost. But it is not a valid potential function. This is because …</a:t>
            </a:r>
          </a:p>
          <a:p>
            <a:endParaRPr lang="en-US" sz="2400" dirty="0"/>
          </a:p>
          <a:p>
            <a:r>
              <a:rPr lang="en-US" sz="2400" dirty="0"/>
              <a:t>It is not 0 in the beginning.</a:t>
            </a:r>
          </a:p>
          <a:p>
            <a:pPr marL="0" indent="0">
              <a:buNone/>
            </a:pPr>
            <a:endParaRPr lang="en-US" sz="2400" dirty="0"/>
          </a:p>
          <a:p>
            <a:pPr marL="0" indent="0">
              <a:buNone/>
            </a:pPr>
            <a:r>
              <a:rPr lang="en-US" sz="2000" dirty="0"/>
              <a:t>[There is way to relax the condition “value 0 in the beginning” and arrive at  an analysis of O(n) bound on n deletion operations. Basically you need to express the amortized cost of n operations in terms of the initial potential. You may think over it. However, it will not be considered as part of the syllabus. In all our analysis, we shall stick to the properties of the potential function defined in the previous class.] </a:t>
            </a:r>
          </a:p>
          <a:p>
            <a:pPr marL="0" indent="0">
              <a:buNone/>
            </a:pPr>
            <a:endParaRPr lang="en-US" sz="2400" dirty="0"/>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Tree>
    <p:extLst>
      <p:ext uri="{BB962C8B-B14F-4D97-AF65-F5344CB8AC3E}">
        <p14:creationId xmlns:p14="http://schemas.microsoft.com/office/powerpoint/2010/main" val="25227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F9C2-F9AD-A752-4B62-32AA5E2207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1E6DA0-BA07-60D1-19CE-63FF2AFB764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DF8BA1E-6D3D-3653-E79A-9C7EB463190E}"/>
              </a:ext>
            </a:extLst>
          </p:cNvPr>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Tree>
    <p:extLst>
      <p:ext uri="{BB962C8B-B14F-4D97-AF65-F5344CB8AC3E}">
        <p14:creationId xmlns:p14="http://schemas.microsoft.com/office/powerpoint/2010/main" val="450824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in the table,  give </a:t>
                </a:r>
                <a14:m>
                  <m:oMath xmlns:m="http://schemas.openxmlformats.org/officeDocument/2006/math">
                    <m:r>
                      <a:rPr lang="en-US" sz="2000" b="1" i="0" dirty="0" smtClean="0">
                        <a:solidFill>
                          <a:srgbClr val="0070C0"/>
                        </a:solidFill>
                        <a:latin typeface="Cambria Math"/>
                      </a:rPr>
                      <m:t>𝟐</m:t>
                    </m:r>
                    <m:r>
                      <a:rPr lang="en-US" sz="2000" b="1" i="1" dirty="0">
                        <a:solidFill>
                          <a:srgbClr val="7030A0"/>
                        </a:solidFill>
                        <a:latin typeface="Cambria Math"/>
                      </a:rPr>
                      <m:t>𝒄</m:t>
                    </m:r>
                  </m:oMath>
                </a14:m>
                <a:r>
                  <a:rPr lang="en-US" sz="2000" dirty="0">
                    <a:solidFill>
                      <a:srgbClr val="7030A0"/>
                    </a:solidFill>
                  </a:rPr>
                  <a:t>  </a:t>
                </a:r>
                <a:r>
                  <a:rPr lang="en-US" sz="2000" dirty="0"/>
                  <a:t>credits</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the deletion of the element</a:t>
                </a:r>
              </a:p>
              <a:p>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element in future into next table of half the size.</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given  : </a:t>
                </a:r>
                <a14:m>
                  <m:oMath xmlns:m="http://schemas.openxmlformats.org/officeDocument/2006/math">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deletions </a:t>
                </a:r>
                <a14:m>
                  <m:oMath xmlns:m="http://schemas.openxmlformats.org/officeDocument/2006/math">
                    <m:r>
                      <a:rPr lang="en-US" sz="2000" i="1" dirty="0">
                        <a:solidFill>
                          <a:srgbClr val="0070C0"/>
                        </a:solidFill>
                        <a:latin typeface="Cambria Math"/>
                      </a:rPr>
                      <m:t>≤</m:t>
                    </m:r>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extLst>
                  <p:ext uri="{D42A27DB-BD31-4B8C-83A1-F6EECF244321}">
                    <p14:modId xmlns:p14="http://schemas.microsoft.com/office/powerpoint/2010/main" val="311654035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5"/>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7"/>
                <a:stretch>
                  <a:fillRect t="-8333" r="-816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49" name="TextBox 48"/>
              <p:cNvSpPr txBox="1"/>
              <p:nvPr/>
            </p:nvSpPr>
            <p:spPr>
              <a:xfrm>
                <a:off x="5138802" y="4812268"/>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12268"/>
                <a:ext cx="110959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 name="Rectangle 3"/>
          <p:cNvSpPr/>
          <p:nvPr/>
        </p:nvSpPr>
        <p:spPr>
          <a:xfrm>
            <a:off x="3581400" y="1977787"/>
            <a:ext cx="1752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0" y="2743200"/>
            <a:ext cx="22860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2743200"/>
            <a:ext cx="31242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2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4"/>
                                        </p:tgtEl>
                                      </p:cBhvr>
                                    </p:animEffect>
                                    <p:set>
                                      <p:cBhvr>
                                        <p:cTn id="32" dur="1" fill="hold">
                                          <p:stCondLst>
                                            <p:cond delay="9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left)">
                                      <p:cBhvr>
                                        <p:cTn id="57"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27</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560640621"/>
              </p:ext>
            </p:extLst>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090532591"/>
              </p:ext>
            </p:extLst>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p:txBody>
          <a:bodyPr/>
          <a:lstStyle/>
          <a:p>
            <a:endParaRPr lang="en-US" sz="2400" dirty="0"/>
          </a:p>
          <a:p>
            <a:endParaRPr lang="en-US" sz="2400" dirty="0"/>
          </a:p>
          <a:p>
            <a:endParaRPr lang="en-US" sz="2400" dirty="0"/>
          </a:p>
          <a:p>
            <a:r>
              <a:rPr lang="en-US" sz="2400" dirty="0"/>
              <a:t>Think of  an efficient algorithm</a:t>
            </a:r>
          </a:p>
          <a:p>
            <a:endParaRPr lang="en-US" sz="2400" dirty="0"/>
          </a:p>
          <a:p>
            <a:endParaRPr lang="en-US" sz="2400" dirty="0"/>
          </a:p>
          <a:p>
            <a:r>
              <a:rPr lang="en-US" sz="2400" dirty="0"/>
              <a:t>Carry out amortized analysis</a:t>
            </a:r>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Tree>
    <p:extLst>
      <p:ext uri="{BB962C8B-B14F-4D97-AF65-F5344CB8AC3E}">
        <p14:creationId xmlns:p14="http://schemas.microsoft.com/office/powerpoint/2010/main" val="51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left)">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BDF9F7D-3EE8-0C40-8DCC-5339ACD82D5A}"/>
                  </a:ext>
                </a:extLst>
              </p:cNvPr>
              <p:cNvSpPr>
                <a:spLocks noGrp="1"/>
              </p:cNvSpPr>
              <p:nvPr>
                <p:ph type="title"/>
              </p:nvPr>
            </p:nvSpPr>
            <p:spPr/>
            <p:txBody>
              <a:bodyPr/>
              <a:lstStyle/>
              <a:p>
                <a:r>
                  <a:rPr lang="en-US" dirty="0"/>
                  <a:t>M</a:t>
                </a:r>
                <a:r>
                  <a:rPr lang="en-US" sz="4400" dirty="0"/>
                  <a:t>inimum (</a:t>
                </a:r>
                <a14:m>
                  <m:oMath xmlns:m="http://schemas.openxmlformats.org/officeDocument/2006/math">
                    <m:r>
                      <a:rPr lang="en-US" sz="4400" b="1" i="1" dirty="0">
                        <a:solidFill>
                          <a:srgbClr val="0070C0"/>
                        </a:solidFill>
                        <a:latin typeface="Cambria Math"/>
                      </a:rPr>
                      <m:t>𝒔</m:t>
                    </m:r>
                  </m:oMath>
                </a14:m>
                <a:r>
                  <a:rPr lang="en-US" sz="4400" dirty="0"/>
                  <a:t>,</a:t>
                </a:r>
                <a14:m>
                  <m:oMath xmlns:m="http://schemas.openxmlformats.org/officeDocument/2006/math">
                    <m:r>
                      <a:rPr lang="en-US" sz="4400" b="1" i="1" dirty="0">
                        <a:solidFill>
                          <a:srgbClr val="0070C0"/>
                        </a:solidFill>
                        <a:latin typeface="Cambria Math"/>
                      </a:rPr>
                      <m:t>𝒕</m:t>
                    </m:r>
                  </m:oMath>
                </a14:m>
                <a:r>
                  <a:rPr lang="en-US" sz="4400" dirty="0"/>
                  <a:t>)-cuts</a:t>
                </a:r>
                <a:endParaRPr lang="en-US" dirty="0"/>
              </a:p>
            </p:txBody>
          </p:sp>
        </mc:Choice>
        <mc:Fallback xmlns="">
          <p:sp>
            <p:nvSpPr>
              <p:cNvPr id="2" name="Title 1">
                <a:extLst>
                  <a:ext uri="{FF2B5EF4-FFF2-40B4-BE49-F238E27FC236}">
                    <a16:creationId xmlns:a16="http://schemas.microsoft.com/office/drawing/2014/main" id="{ABDF9F7D-3EE8-0C40-8DCC-5339ACD82D5A}"/>
                  </a:ext>
                </a:extLst>
              </p:cNvPr>
              <p:cNvSpPr>
                <a:spLocks noGrp="1" noRot="1" noChangeAspect="1" noMove="1" noResize="1" noEditPoints="1" noAdjustHandles="1" noChangeArrowheads="1" noChangeShapeType="1" noTextEdit="1"/>
              </p:cNvSpPr>
              <p:nvPr>
                <p:ph type="title"/>
              </p:nvPr>
            </p:nvSpPr>
            <p:spPr>
              <a:blipFill>
                <a:blip r:embed="rId2"/>
                <a:stretch>
                  <a:fillRect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87693-D881-DB40-AECA-F023CC0C5C07}"/>
                  </a:ext>
                </a:extLst>
              </p:cNvPr>
              <p:cNvSpPr>
                <a:spLocks noGrp="1"/>
              </p:cNvSpPr>
              <p:nvPr>
                <p:ph idx="1"/>
              </p:nvPr>
            </p:nvSpPr>
            <p:spPr>
              <a:xfrm>
                <a:off x="457200" y="1600200"/>
                <a:ext cx="8534400" cy="4525963"/>
              </a:xfrm>
            </p:spPr>
            <p:txBody>
              <a:bodyPr/>
              <a:lstStyle/>
              <a:p>
                <a:pPr marL="0" indent="0">
                  <a:buNone/>
                </a:pPr>
                <a:endParaRPr lang="en-US" sz="2400" b="1" dirty="0">
                  <a:solidFill>
                    <a:srgbClr val="C00000"/>
                  </a:solidFill>
                </a:endParaRPr>
              </a:p>
              <a:p>
                <a:pPr marL="0" indent="0">
                  <a:buNone/>
                </a:pPr>
                <a:r>
                  <a:rPr lang="en-US" sz="2000" b="1" dirty="0">
                    <a:solidFill>
                      <a:srgbClr val="C00000"/>
                    </a:solidFill>
                  </a:rPr>
                  <a:t>Theorem</a:t>
                </a:r>
                <a:r>
                  <a:rPr lang="en-US" sz="2000" dirty="0"/>
                  <a:t>: </a:t>
                </a:r>
                <a:endParaRPr lang="en-US" sz="2000" b="1" dirty="0">
                  <a:solidFill>
                    <a:srgbClr val="7030A0"/>
                  </a:solidFill>
                </a:endParaRPr>
              </a:p>
              <a:p>
                <a:pPr marL="0" indent="0">
                  <a:buNone/>
                </a:pPr>
                <a:r>
                  <a:rPr lang="en-US" sz="2000" dirty="0"/>
                  <a:t>There can be </a:t>
                </a:r>
                <a14:m>
                  <m:oMath xmlns:m="http://schemas.openxmlformats.org/officeDocument/2006/math">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panose="02040503050406030204" pitchFamily="18" charset="0"/>
                          </a:rPr>
                          <m:t>𝟐</m:t>
                        </m:r>
                      </m:e>
                      <m:sup>
                        <m:r>
                          <a:rPr lang="en-US" sz="2000" b="1" i="1" dirty="0">
                            <a:solidFill>
                              <a:srgbClr val="0070C0"/>
                            </a:solidFill>
                            <a:latin typeface="Cambria Math" panose="02040503050406030204" pitchFamily="18" charset="0"/>
                          </a:rPr>
                          <m:t>𝒏</m:t>
                        </m:r>
                        <m:r>
                          <a:rPr lang="en-US" sz="2000" b="1" i="1" dirty="0">
                            <a:solidFill>
                              <a:srgbClr val="0070C0"/>
                            </a:solidFill>
                            <a:latin typeface="Cambria Math" panose="02040503050406030204" pitchFamily="18" charset="0"/>
                          </a:rPr>
                          <m:t>−</m:t>
                        </m:r>
                        <m:r>
                          <a:rPr lang="en-US" sz="2000" b="1" i="1" dirty="0">
                            <a:solidFill>
                              <a:srgbClr val="0070C0"/>
                            </a:solidFill>
                            <a:latin typeface="Cambria Math" panose="02040503050406030204" pitchFamily="18" charset="0"/>
                          </a:rPr>
                          <m:t>𝟐</m:t>
                        </m:r>
                      </m:sup>
                    </m:sSup>
                  </m:oMath>
                </a14:m>
                <a:r>
                  <a:rPr lang="en-US" sz="2000" dirty="0"/>
                  <a:t> minimum (</a:t>
                </a:r>
                <a14:m>
                  <m:oMath xmlns:m="http://schemas.openxmlformats.org/officeDocument/2006/math">
                    <m:r>
                      <a:rPr lang="en-US" sz="2000" b="1" i="1" dirty="0">
                        <a:solidFill>
                          <a:srgbClr val="0070C0"/>
                        </a:solidFill>
                        <a:latin typeface="Cambria Math"/>
                      </a:rPr>
                      <m:t>𝒔</m:t>
                    </m:r>
                  </m:oMath>
                </a14:m>
                <a:r>
                  <a:rPr lang="en-US" sz="2000" dirty="0"/>
                  <a:t>,</a:t>
                </a:r>
                <a14:m>
                  <m:oMath xmlns:m="http://schemas.openxmlformats.org/officeDocument/2006/math">
                    <m:r>
                      <a:rPr lang="en-US" sz="2000" b="1" i="1" dirty="0">
                        <a:solidFill>
                          <a:srgbClr val="0070C0"/>
                        </a:solidFill>
                        <a:latin typeface="Cambria Math"/>
                      </a:rPr>
                      <m:t>𝒕</m:t>
                    </m:r>
                  </m:oMath>
                </a14:m>
                <a:r>
                  <a:rPr lang="en-US" sz="2000" dirty="0"/>
                  <a:t>)-cuts in a graph.</a:t>
                </a:r>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Question</a:t>
                </a:r>
                <a:r>
                  <a:rPr lang="en-US" sz="2000" dirty="0"/>
                  <a:t>: How does a minimum (</a:t>
                </a:r>
                <a14:m>
                  <m:oMath xmlns:m="http://schemas.openxmlformats.org/officeDocument/2006/math">
                    <m:r>
                      <a:rPr lang="en-US" sz="2000" b="1" i="1" dirty="0">
                        <a:solidFill>
                          <a:srgbClr val="0070C0"/>
                        </a:solidFill>
                        <a:latin typeface="Cambria Math"/>
                      </a:rPr>
                      <m:t>𝒔</m:t>
                    </m:r>
                  </m:oMath>
                </a14:m>
                <a:r>
                  <a:rPr lang="en-US" sz="2000" dirty="0"/>
                  <a:t>,</a:t>
                </a:r>
                <a14:m>
                  <m:oMath xmlns:m="http://schemas.openxmlformats.org/officeDocument/2006/math">
                    <m:r>
                      <a:rPr lang="en-US" sz="2000" b="1" i="1" dirty="0">
                        <a:solidFill>
                          <a:srgbClr val="0070C0"/>
                        </a:solidFill>
                        <a:latin typeface="Cambria Math"/>
                      </a:rPr>
                      <m:t>𝒕</m:t>
                    </m:r>
                  </m:oMath>
                </a14:m>
                <a:r>
                  <a:rPr lang="en-US" sz="2000" dirty="0"/>
                  <a:t>)-cut look like in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panose="02040503050406030204" pitchFamily="18" charset="0"/>
                          </a:rPr>
                          <m:t>𝑮</m:t>
                        </m:r>
                      </m:e>
                      <m:sub>
                        <m:r>
                          <a:rPr lang="en-US" sz="2000" b="1" i="1" dirty="0" smtClean="0">
                            <a:solidFill>
                              <a:srgbClr val="0070C0"/>
                            </a:solidFill>
                            <a:latin typeface="Cambria Math" panose="02040503050406030204" pitchFamily="18" charset="0"/>
                          </a:rPr>
                          <m:t>𝒇</m:t>
                        </m:r>
                      </m:sub>
                    </m:sSub>
                  </m:oMath>
                </a14:m>
                <a:r>
                  <a:rPr lang="en-US" sz="2000" dirty="0"/>
                  <a:t>?</a:t>
                </a:r>
              </a:p>
              <a:p>
                <a:pPr marL="0" indent="0">
                  <a:buNone/>
                </a:pPr>
                <a:r>
                  <a:rPr lang="en-US" sz="2000" b="1" dirty="0">
                    <a:solidFill>
                      <a:srgbClr val="006C31"/>
                    </a:solidFill>
                  </a:rPr>
                  <a:t>Homework</a:t>
                </a:r>
                <a:r>
                  <a:rPr lang="en-US" sz="2000" dirty="0"/>
                  <a:t>:</a:t>
                </a:r>
              </a:p>
              <a:p>
                <a:pPr marL="0" indent="0">
                  <a:buNone/>
                </a:pPr>
                <a:r>
                  <a:rPr lang="en-US" sz="2000" dirty="0"/>
                  <a:t>Ponder over it </a:t>
                </a:r>
                <a:r>
                  <a:rPr lang="en-US" sz="2000" dirty="0">
                    <a:sym typeface="Wingdings" pitchFamily="2" charset="2"/>
                  </a:rPr>
                  <a:t></a:t>
                </a:r>
                <a:endParaRPr lang="en-US" sz="2000" dirty="0"/>
              </a:p>
              <a:p>
                <a:pPr marL="0" indent="0">
                  <a:buNone/>
                </a:pPr>
                <a:endParaRPr lang="en-US" sz="2400" dirty="0"/>
              </a:p>
              <a:p>
                <a:pPr marL="0" indent="0">
                  <a:buNone/>
                </a:pPr>
                <a:r>
                  <a:rPr lang="en-US" sz="2400" dirty="0"/>
                  <a:t> </a:t>
                </a:r>
              </a:p>
              <a:p>
                <a:endParaRPr lang="en-US" sz="2400" dirty="0"/>
              </a:p>
            </p:txBody>
          </p:sp>
        </mc:Choice>
        <mc:Fallback xmlns="">
          <p:sp>
            <p:nvSpPr>
              <p:cNvPr id="3" name="Content Placeholder 2">
                <a:extLst>
                  <a:ext uri="{FF2B5EF4-FFF2-40B4-BE49-F238E27FC236}">
                    <a16:creationId xmlns:a16="http://schemas.microsoft.com/office/drawing/2014/main" id="{27C87693-D881-DB40-AECA-F023CC0C5C07}"/>
                  </a:ext>
                </a:extLst>
              </p:cNvPr>
              <p:cNvSpPr>
                <a:spLocks noGrp="1" noRot="1" noChangeAspect="1" noMove="1" noResize="1" noEditPoints="1" noAdjustHandles="1" noChangeArrowheads="1" noChangeShapeType="1" noTextEdit="1"/>
              </p:cNvSpPr>
              <p:nvPr>
                <p:ph idx="1"/>
              </p:nvPr>
            </p:nvSpPr>
            <p:spPr>
              <a:xfrm>
                <a:off x="457200" y="1600200"/>
                <a:ext cx="8534400" cy="4525963"/>
              </a:xfrm>
              <a:blipFill>
                <a:blip r:embed="rId3"/>
                <a:stretch>
                  <a:fillRect l="-7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D203B-565F-9449-A75F-72F779C93A56}"/>
              </a:ext>
            </a:extLst>
          </p:cNvPr>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Tree>
    <p:extLst>
      <p:ext uri="{BB962C8B-B14F-4D97-AF65-F5344CB8AC3E}">
        <p14:creationId xmlns:p14="http://schemas.microsoft.com/office/powerpoint/2010/main" val="9015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1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1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p:cNvSpPr/>
          <p:nvPr/>
        </p:nvSpPr>
        <p:spPr>
          <a:xfrm>
            <a:off x="4724400" y="2362200"/>
            <a:ext cx="4267200" cy="2634734"/>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CC3C921D-8555-E04A-BABA-794720B26964}"/>
                  </a:ext>
                </a:extLst>
              </p:cNvPr>
              <p:cNvSpPr>
                <a:spLocks noGrp="1"/>
              </p:cNvSpPr>
              <p:nvPr>
                <p:ph type="title"/>
              </p:nvPr>
            </p:nvSpPr>
            <p:spPr/>
            <p:txBody>
              <a:bodyPr/>
              <a:lstStyle/>
              <a:p>
                <a14:m>
                  <m:oMath xmlns:m="http://schemas.openxmlformats.org/officeDocument/2006/math">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a:rPr>
                          <m:t>𝒇</m:t>
                        </m:r>
                      </m:e>
                      <m:sub>
                        <m:r>
                          <a:rPr lang="en-US" sz="2800" b="1" i="1" dirty="0" smtClean="0">
                            <a:solidFill>
                              <a:srgbClr val="0070C0"/>
                            </a:solidFill>
                            <a:latin typeface="Cambria Math" panose="02040503050406030204" pitchFamily="18" charset="0"/>
                          </a:rPr>
                          <m:t>𝒐𝒖𝒕</m:t>
                        </m:r>
                      </m:sub>
                    </m:sSub>
                    <m:d>
                      <m:dPr>
                        <m:ctrlPr>
                          <a:rPr lang="en-US" sz="2800" b="1" i="1" dirty="0" smtClean="0">
                            <a:solidFill>
                              <a:srgbClr val="0070C0"/>
                            </a:solidFill>
                            <a:latin typeface="Cambria Math" panose="02040503050406030204" pitchFamily="18" charset="0"/>
                          </a:rPr>
                        </m:ctrlPr>
                      </m:dPr>
                      <m:e>
                        <m:r>
                          <a:rPr lang="en-US" sz="2800" b="1" i="1" dirty="0" smtClean="0">
                            <a:solidFill>
                              <a:srgbClr val="0070C0"/>
                            </a:solidFill>
                            <a:latin typeface="Cambria Math" panose="02040503050406030204" pitchFamily="18" charset="0"/>
                          </a:rPr>
                          <m:t>𝑨</m:t>
                        </m:r>
                      </m:e>
                    </m:d>
                    <m:r>
                      <a:rPr lang="en-US" sz="2800" b="1" i="1" dirty="0" smtClean="0">
                        <a:solidFill>
                          <a:srgbClr val="0070C0"/>
                        </a:solidFill>
                        <a:latin typeface="Cambria Math" panose="02040503050406030204" pitchFamily="18" charset="0"/>
                      </a:rPr>
                      <m:t>−</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𝒇</m:t>
                        </m:r>
                      </m:e>
                      <m:sub>
                        <m:r>
                          <a:rPr lang="en-US" sz="2800" b="1" i="1" dirty="0" smtClean="0">
                            <a:solidFill>
                              <a:srgbClr val="0070C0"/>
                            </a:solidFill>
                            <a:latin typeface="Cambria Math" panose="02040503050406030204" pitchFamily="18" charset="0"/>
                          </a:rPr>
                          <m:t>𝒊𝒏</m:t>
                        </m:r>
                      </m:sub>
                    </m:sSub>
                    <m:r>
                      <a:rPr lang="en-US" sz="2800" b="1" i="1" dirty="0" smtClean="0">
                        <a:solidFill>
                          <a:srgbClr val="0070C0"/>
                        </a:solidFill>
                        <a:latin typeface="Cambria Math" panose="02040503050406030204" pitchFamily="18" charset="0"/>
                      </a:rPr>
                      <m:t>(</m:t>
                    </m:r>
                    <m:r>
                      <a:rPr lang="en-US" sz="2800" b="1" i="1" dirty="0" smtClean="0">
                        <a:solidFill>
                          <a:srgbClr val="0070C0"/>
                        </a:solidFill>
                        <a:latin typeface="Cambria Math" panose="02040503050406030204" pitchFamily="18" charset="0"/>
                      </a:rPr>
                      <m:t>𝑨</m:t>
                    </m:r>
                    <m:r>
                      <a:rPr lang="en-US" sz="2800" b="1" i="1" dirty="0" smtClean="0">
                        <a:solidFill>
                          <a:srgbClr val="0070C0"/>
                        </a:solidFill>
                        <a:latin typeface="Cambria Math" panose="02040503050406030204" pitchFamily="18" charset="0"/>
                      </a:rPr>
                      <m:t>)</m:t>
                    </m:r>
                  </m:oMath>
                </a14:m>
                <a:r>
                  <a:rPr lang="en-US" sz="2800" dirty="0"/>
                  <a:t> </a:t>
                </a:r>
                <a14:m>
                  <m:oMath xmlns:m="http://schemas.openxmlformats.org/officeDocument/2006/math">
                    <m:r>
                      <a:rPr lang="en-US" sz="2800" b="0" i="1" dirty="0" smtClean="0">
                        <a:solidFill>
                          <a:schemeClr val="tx1"/>
                        </a:solidFill>
                        <a:latin typeface="Cambria Math" panose="02040503050406030204" pitchFamily="18" charset="0"/>
                      </a:rPr>
                      <m:t>≤</m:t>
                    </m:r>
                    <m:r>
                      <a:rPr lang="en-US" sz="2800" b="1" i="1" dirty="0" smtClean="0">
                        <a:solidFill>
                          <a:srgbClr val="7030A0"/>
                        </a:solidFill>
                        <a:latin typeface="Cambria Math"/>
                      </a:rPr>
                      <m:t>𝒄</m:t>
                    </m:r>
                    <m:r>
                      <a:rPr lang="en-US" sz="2800" b="1" i="1" dirty="0" smtClean="0">
                        <a:solidFill>
                          <a:srgbClr val="0070C0"/>
                        </a:solidFill>
                        <a:latin typeface="Cambria Math"/>
                      </a:rPr>
                      <m:t>(</m:t>
                    </m:r>
                    <m:r>
                      <a:rPr lang="en-US" sz="2800" b="1" i="1" dirty="0" smtClean="0">
                        <a:solidFill>
                          <a:srgbClr val="0070C0"/>
                        </a:solidFill>
                        <a:latin typeface="Cambria Math" panose="02040503050406030204" pitchFamily="18" charset="0"/>
                      </a:rPr>
                      <m:t>𝑨</m:t>
                    </m:r>
                    <m:r>
                      <a:rPr lang="en-US" sz="2800" b="1" i="1" dirty="0" smtClean="0">
                        <a:solidFill>
                          <a:srgbClr val="0070C0"/>
                        </a:solidFill>
                        <a:latin typeface="Cambria Math"/>
                      </a:rPr>
                      <m:t>,</m:t>
                    </m:r>
                    <m:acc>
                      <m:accPr>
                        <m:chr m:val="̅"/>
                        <m:ctrlPr>
                          <a:rPr lang="en-US" sz="2800" b="1" i="1" dirty="0" smtClean="0">
                            <a:solidFill>
                              <a:srgbClr val="0070C0"/>
                            </a:solidFill>
                            <a:latin typeface="Cambria Math" panose="02040503050406030204" pitchFamily="18" charset="0"/>
                          </a:rPr>
                        </m:ctrlPr>
                      </m:accPr>
                      <m:e>
                        <m:r>
                          <a:rPr lang="en-US" sz="2800" b="1" i="1" dirty="0" smtClean="0">
                            <a:solidFill>
                              <a:srgbClr val="0070C0"/>
                            </a:solidFill>
                            <a:latin typeface="Cambria Math" panose="02040503050406030204" pitchFamily="18" charset="0"/>
                          </a:rPr>
                          <m:t>𝑨</m:t>
                        </m:r>
                      </m:e>
                    </m:acc>
                    <m:r>
                      <a:rPr lang="en-US" sz="2800" b="1" i="1" dirty="0" smtClean="0">
                        <a:solidFill>
                          <a:srgbClr val="0070C0"/>
                        </a:solidFill>
                        <a:latin typeface="Cambria Math"/>
                      </a:rPr>
                      <m:t>)</m:t>
                    </m:r>
                  </m:oMath>
                </a14:m>
                <a:endParaRPr lang="en-US" sz="2800" dirty="0"/>
              </a:p>
            </p:txBody>
          </p:sp>
        </mc:Choice>
        <mc:Fallback xmlns="">
          <p:sp>
            <p:nvSpPr>
              <p:cNvPr id="5" name="Title 4">
                <a:extLst>
                  <a:ext uri="{FF2B5EF4-FFF2-40B4-BE49-F238E27FC236}">
                    <a16:creationId xmlns:a16="http://schemas.microsoft.com/office/drawing/2014/main" id="{CC3C921D-8555-E04A-BABA-794720B269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Content Placeholder 37"/>
              <p:cNvSpPr>
                <a:spLocks noGrp="1"/>
              </p:cNvSpPr>
              <p:nvPr>
                <p:ph idx="1"/>
              </p:nvPr>
            </p:nvSpPr>
            <p:spPr/>
            <p:txBody>
              <a:bodyPr/>
              <a:lstStyle/>
              <a:p>
                <a:pPr marL="0" indent="0">
                  <a:buNone/>
                </a:pPr>
                <a:r>
                  <a:rPr lang="en-US" sz="2000" dirty="0"/>
                  <a:t>This assertion holds for each (</a:t>
                </a:r>
                <a14:m>
                  <m:oMath xmlns:m="http://schemas.openxmlformats.org/officeDocument/2006/math">
                    <m:r>
                      <a:rPr lang="en-US" sz="2000" b="1" i="1" dirty="0">
                        <a:solidFill>
                          <a:srgbClr val="0070C0"/>
                        </a:solidFill>
                        <a:latin typeface="Cambria Math" panose="02040503050406030204" pitchFamily="18" charset="0"/>
                      </a:rPr>
                      <m:t>𝒔</m:t>
                    </m:r>
                    <m:r>
                      <a:rPr lang="en-US" sz="2000" b="1" i="1" dirty="0">
                        <a:solidFill>
                          <a:srgbClr val="0070C0"/>
                        </a:solidFill>
                        <a:latin typeface="Cambria Math" panose="02040503050406030204" pitchFamily="18" charset="0"/>
                      </a:rPr>
                      <m:t>,</m:t>
                    </m:r>
                    <m:r>
                      <a:rPr lang="en-US" sz="2000" b="1" i="1" dirty="0">
                        <a:solidFill>
                          <a:srgbClr val="0070C0"/>
                        </a:solidFill>
                        <a:latin typeface="Cambria Math" panose="02040503050406030204" pitchFamily="18" charset="0"/>
                      </a:rPr>
                      <m:t>𝒕</m:t>
                    </m:r>
                  </m:oMath>
                </a14:m>
                <a:r>
                  <a:rPr lang="en-US" sz="2000" dirty="0"/>
                  <a:t>)-cut.</a:t>
                </a:r>
              </a:p>
              <a:p>
                <a:pPr marL="0" indent="0">
                  <a:buNone/>
                </a:pPr>
                <a:r>
                  <a:rPr lang="en-US" sz="2000" dirty="0"/>
                  <a:t>But, if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panose="02040503050406030204" pitchFamily="18" charset="0"/>
                      </a:rPr>
                      <m:t>𝑨</m:t>
                    </m:r>
                    <m:r>
                      <a:rPr lang="en-US" sz="2000" b="1" i="1" dirty="0">
                        <a:solidFill>
                          <a:srgbClr val="0070C0"/>
                        </a:solidFill>
                        <a:latin typeface="Cambria Math"/>
                      </a:rPr>
                      <m:t>,</m:t>
                    </m:r>
                    <m:acc>
                      <m:accPr>
                        <m:chr m:val="̅"/>
                        <m:ctrlPr>
                          <a:rPr lang="en-US" sz="2000" b="1" i="1" dirty="0">
                            <a:solidFill>
                              <a:srgbClr val="0070C0"/>
                            </a:solidFill>
                            <a:latin typeface="Cambria Math" panose="02040503050406030204" pitchFamily="18" charset="0"/>
                          </a:rPr>
                        </m:ctrlPr>
                      </m:accPr>
                      <m:e>
                        <m:r>
                          <a:rPr lang="en-US" sz="2000" b="1" i="1" dirty="0">
                            <a:solidFill>
                              <a:srgbClr val="0070C0"/>
                            </a:solidFill>
                            <a:latin typeface="Cambria Math" panose="02040503050406030204" pitchFamily="18" charset="0"/>
                          </a:rPr>
                          <m:t>𝑨</m:t>
                        </m:r>
                      </m:e>
                    </m:acc>
                    <m:r>
                      <a:rPr lang="en-US" sz="2000" b="1" i="1" dirty="0">
                        <a:solidFill>
                          <a:srgbClr val="0070C0"/>
                        </a:solidFill>
                        <a:latin typeface="Cambria Math"/>
                      </a:rPr>
                      <m:t>)</m:t>
                    </m:r>
                  </m:oMath>
                </a14:m>
                <a:r>
                  <a:rPr lang="en-US" sz="2000" dirty="0"/>
                  <a:t> is a (</a:t>
                </a:r>
                <a14:m>
                  <m:oMath xmlns:m="http://schemas.openxmlformats.org/officeDocument/2006/math">
                    <m:r>
                      <a:rPr lang="en-US" sz="2000" b="1" i="1" dirty="0" smtClean="0">
                        <a:solidFill>
                          <a:srgbClr val="0070C0"/>
                        </a:solidFill>
                        <a:latin typeface="Cambria Math" panose="02040503050406030204" pitchFamily="18" charset="0"/>
                      </a:rPr>
                      <m:t>𝒔</m:t>
                    </m:r>
                    <m:r>
                      <a:rPr lang="en-US" sz="2000" b="1" i="1" dirty="0" smtClean="0">
                        <a:solidFill>
                          <a:srgbClr val="0070C0"/>
                        </a:solidFill>
                        <a:latin typeface="Cambria Math" panose="02040503050406030204" pitchFamily="18" charset="0"/>
                      </a:rPr>
                      <m:t>,</m:t>
                    </m:r>
                    <m:r>
                      <a:rPr lang="en-US" sz="2000" b="1" i="1" dirty="0" smtClean="0">
                        <a:solidFill>
                          <a:srgbClr val="0070C0"/>
                        </a:solidFill>
                        <a:latin typeface="Cambria Math" panose="02040503050406030204" pitchFamily="18" charset="0"/>
                      </a:rPr>
                      <m:t>𝒕</m:t>
                    </m:r>
                  </m:oMath>
                </a14:m>
                <a:r>
                  <a:rPr lang="en-US" sz="2000" dirty="0"/>
                  <a:t>)-</a:t>
                </a:r>
                <a:r>
                  <a:rPr lang="en-US" sz="2000" dirty="0" err="1"/>
                  <a:t>mincut</a:t>
                </a:r>
                <a:r>
                  <a:rPr lang="en-US" sz="2000" dirty="0"/>
                  <a:t> and </a:t>
                </a:r>
                <a14:m>
                  <m:oMath xmlns:m="http://schemas.openxmlformats.org/officeDocument/2006/math">
                    <m:r>
                      <a:rPr lang="en-US" sz="2000" b="1" i="1" dirty="0">
                        <a:solidFill>
                          <a:srgbClr val="0070C0"/>
                        </a:solidFill>
                        <a:latin typeface="Cambria Math"/>
                      </a:rPr>
                      <m:t>𝒇</m:t>
                    </m:r>
                  </m:oMath>
                </a14:m>
                <a:r>
                  <a:rPr lang="en-US" sz="2000" dirty="0"/>
                  <a:t> is a maxflow, then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Each outgoing edge must be fully saturated.</a:t>
                </a:r>
              </a:p>
              <a:p>
                <a:pPr marL="0" indent="0">
                  <a:buNone/>
                </a:pPr>
                <a:r>
                  <a:rPr lang="en-US" sz="2000" dirty="0"/>
                  <a:t>And each incoming edge must not carry any flow.</a:t>
                </a:r>
              </a:p>
              <a:p>
                <a:pPr>
                  <a:buFont typeface="Wingdings" panose="05000000000000000000" pitchFamily="2" charset="2"/>
                  <a:buChar char="è"/>
                </a:pPr>
                <a:r>
                  <a:rPr lang="en-US" sz="2000" dirty="0">
                    <a:sym typeface="Wingdings" pitchFamily="2" charset="2"/>
                  </a:rPr>
                  <a:t>Hence there can be no</a:t>
                </a:r>
                <a:r>
                  <a:rPr lang="en-US" sz="2000" dirty="0"/>
                  <a:t> edge from</a:t>
                </a:r>
                <a:r>
                  <a:rPr lang="en-US" sz="2000" b="1" dirty="0">
                    <a:solidFill>
                      <a:srgbClr val="0070C0"/>
                    </a:solidFill>
                  </a:rPr>
                  <a:t> </a:t>
                </a:r>
                <a14:m>
                  <m:oMath xmlns:m="http://schemas.openxmlformats.org/officeDocument/2006/math">
                    <m:r>
                      <a:rPr lang="en-US" sz="2000" b="1" i="1" dirty="0">
                        <a:solidFill>
                          <a:srgbClr val="0070C0"/>
                        </a:solidFill>
                        <a:latin typeface="Cambria Math"/>
                      </a:rPr>
                      <m:t>𝑨</m:t>
                    </m:r>
                  </m:oMath>
                </a14:m>
                <a:r>
                  <a:rPr lang="en-US" sz="2000" dirty="0"/>
                  <a:t> to</a:t>
                </a:r>
                <a:r>
                  <a:rPr lang="en-US" sz="2000" b="1" dirty="0">
                    <a:solidFill>
                      <a:srgbClr val="0070C0"/>
                    </a:solidFill>
                  </a:rPr>
                  <a:t> </a:t>
                </a:r>
                <a14:m>
                  <m:oMath xmlns:m="http://schemas.openxmlformats.org/officeDocument/2006/math">
                    <m:acc>
                      <m:accPr>
                        <m:chr m:val="̅"/>
                        <m:ctrlPr>
                          <a:rPr lang="en-US" sz="2000" b="1" i="1" dirty="0">
                            <a:solidFill>
                              <a:srgbClr val="0070C0"/>
                            </a:solidFill>
                            <a:latin typeface="Cambria Math" panose="02040503050406030204" pitchFamily="18" charset="0"/>
                          </a:rPr>
                        </m:ctrlPr>
                      </m:accPr>
                      <m:e>
                        <m:r>
                          <a:rPr lang="en-US" sz="2000" b="1" i="1" dirty="0">
                            <a:solidFill>
                              <a:srgbClr val="0070C0"/>
                            </a:solidFill>
                            <a:latin typeface="Cambria Math"/>
                          </a:rPr>
                          <m:t>𝑨</m:t>
                        </m:r>
                      </m:e>
                    </m:acc>
                  </m:oMath>
                </a14:m>
                <a:r>
                  <a:rPr lang="en-US" sz="2000" dirty="0"/>
                  <a:t> in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𝑮</m:t>
                        </m:r>
                      </m:e>
                      <m:sub>
                        <m:r>
                          <a:rPr lang="en-US" sz="2000" b="1" i="1" dirty="0">
                            <a:solidFill>
                              <a:srgbClr val="0070C0"/>
                            </a:solidFill>
                            <a:latin typeface="Cambria Math"/>
                          </a:rPr>
                          <m:t>𝒇</m:t>
                        </m:r>
                      </m:sub>
                    </m:sSub>
                  </m:oMath>
                </a14:m>
                <a:r>
                  <a:rPr lang="en-US" sz="2000" dirty="0"/>
                  <a:t>.</a:t>
                </a:r>
              </a:p>
              <a:p>
                <a:pPr marL="0" indent="0">
                  <a:buNone/>
                </a:pPr>
                <a:r>
                  <a:rPr lang="en-US" sz="2000" b="1" dirty="0">
                    <a:solidFill>
                      <a:srgbClr val="006C31"/>
                    </a:solidFill>
                  </a:rPr>
                  <a:t>Homework</a:t>
                </a:r>
                <a:r>
                  <a:rPr lang="en-US" sz="2000" dirty="0"/>
                  <a:t>: Try to prove the converse.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p:sp>
            <p:nvSpPr>
              <p:cNvPr id="38" name="Content Placeholder 37"/>
              <p:cNvSpPr>
                <a:spLocks noGrp="1" noRot="1" noChangeAspect="1" noMove="1" noResize="1" noEditPoints="1" noAdjustHandles="1" noChangeArrowheads="1" noChangeShapeType="1" noTextEdit="1"/>
              </p:cNvSpPr>
              <p:nvPr>
                <p:ph idx="1"/>
              </p:nvPr>
            </p:nvSpPr>
            <p:spPr>
              <a:blipFill>
                <a:blip r:embed="rId3"/>
                <a:stretch>
                  <a:fillRect l="-772" t="-840" b="-168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4</a:t>
            </a:fld>
            <a:endParaRPr lang="en-US"/>
          </a:p>
        </p:txBody>
      </p:sp>
      <p:grpSp>
        <p:nvGrpSpPr>
          <p:cNvPr id="26" name="Group 25"/>
          <p:cNvGrpSpPr/>
          <p:nvPr/>
        </p:nvGrpSpPr>
        <p:grpSpPr>
          <a:xfrm>
            <a:off x="76200" y="2514600"/>
            <a:ext cx="4191926" cy="2731532"/>
            <a:chOff x="332819" y="2514600"/>
            <a:chExt cx="4191926" cy="2731532"/>
          </a:xfrm>
        </p:grpSpPr>
        <p:sp>
          <p:nvSpPr>
            <p:cNvPr id="58" name="Oval 57"/>
            <p:cNvSpPr/>
            <p:nvPr/>
          </p:nvSpPr>
          <p:spPr>
            <a:xfrm rot="5400000">
              <a:off x="2438400" y="2743200"/>
              <a:ext cx="2286000" cy="1828800"/>
            </a:xfrm>
            <a:prstGeom prst="ellipse">
              <a:avLst/>
            </a:prstGeom>
            <a:solidFill>
              <a:schemeClr val="tx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rot="5400000">
              <a:off x="304800" y="2667000"/>
              <a:ext cx="2133600" cy="1981200"/>
            </a:xfrm>
            <a:prstGeom prst="ellipse">
              <a:avLst/>
            </a:prstGeom>
            <a:solidFill>
              <a:schemeClr val="tx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32819" y="3429000"/>
              <a:ext cx="429181" cy="369332"/>
              <a:chOff x="1219200" y="4442936"/>
              <a:chExt cx="429181" cy="369332"/>
            </a:xfrm>
          </p:grpSpPr>
          <p:sp>
            <p:nvSpPr>
              <p:cNvPr id="16" name="Oval 15"/>
              <p:cNvSpPr/>
              <p:nvPr/>
            </p:nvSpPr>
            <p:spPr>
              <a:xfrm>
                <a:off x="1495981"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1219200" y="4442936"/>
                    <a:ext cx="3529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𝒔</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219200" y="4442936"/>
                    <a:ext cx="352981" cy="369332"/>
                  </a:xfrm>
                  <a:prstGeom prst="rect">
                    <a:avLst/>
                  </a:prstGeom>
                  <a:blipFill rotWithShape="1">
                    <a:blip r:embed="rId7"/>
                    <a:stretch>
                      <a:fillRect t="-8197" r="-24561" b="-24590"/>
                    </a:stretch>
                  </a:blipFill>
                </p:spPr>
                <p:txBody>
                  <a:bodyPr/>
                  <a:lstStyle/>
                  <a:p>
                    <a:r>
                      <a:rPr lang="en-US">
                        <a:noFill/>
                      </a:rPr>
                      <a:t> </a:t>
                    </a:r>
                  </a:p>
                </p:txBody>
              </p:sp>
            </mc:Fallback>
          </mc:AlternateContent>
        </p:grpSp>
        <p:grpSp>
          <p:nvGrpSpPr>
            <p:cNvPr id="18" name="Group 17"/>
            <p:cNvGrpSpPr/>
            <p:nvPr/>
          </p:nvGrpSpPr>
          <p:grpSpPr>
            <a:xfrm>
              <a:off x="4114800" y="3516868"/>
              <a:ext cx="409945" cy="369332"/>
              <a:chOff x="6934200" y="4431268"/>
              <a:chExt cx="409945" cy="369332"/>
            </a:xfrm>
          </p:grpSpPr>
          <p:sp>
            <p:nvSpPr>
              <p:cNvPr id="19" name="Oval 18"/>
              <p:cNvSpPr/>
              <p:nvPr/>
            </p:nvSpPr>
            <p:spPr>
              <a:xfrm>
                <a:off x="6934200" y="4572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7010400" y="4431268"/>
                    <a:ext cx="3337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010400" y="4431268"/>
                    <a:ext cx="333745" cy="369332"/>
                  </a:xfrm>
                  <a:prstGeom prst="rect">
                    <a:avLst/>
                  </a:prstGeom>
                  <a:blipFill rotWithShape="1">
                    <a:blip r:embed="rId8"/>
                    <a:stretch>
                      <a:fillRect t="-8197" r="-25455"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2" name="TextBox 51"/>
                <p:cNvSpPr txBox="1"/>
                <p:nvPr/>
              </p:nvSpPr>
              <p:spPr>
                <a:xfrm>
                  <a:off x="2197744" y="4876800"/>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𝑮</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2197744" y="4876800"/>
                  <a:ext cx="393056" cy="369332"/>
                </a:xfrm>
                <a:prstGeom prst="rect">
                  <a:avLst/>
                </a:prstGeom>
                <a:blipFill rotWithShape="1">
                  <a:blip r:embed="rId9"/>
                  <a:stretch>
                    <a:fillRect t="-8197" r="-20000" b="-24590"/>
                  </a:stretch>
                </a:blipFill>
              </p:spPr>
              <p:txBody>
                <a:bodyPr/>
                <a:lstStyle/>
                <a:p>
                  <a:r>
                    <a:rPr lang="en-US">
                      <a:noFill/>
                    </a:rPr>
                    <a:t> </a:t>
                  </a:r>
                </a:p>
              </p:txBody>
            </p:sp>
          </mc:Fallback>
        </mc:AlternateContent>
        <p:grpSp>
          <p:nvGrpSpPr>
            <p:cNvPr id="56" name="Group 55"/>
            <p:cNvGrpSpPr/>
            <p:nvPr/>
          </p:nvGrpSpPr>
          <p:grpSpPr>
            <a:xfrm>
              <a:off x="914400" y="2743200"/>
              <a:ext cx="2895600" cy="1828800"/>
              <a:chOff x="914400" y="1676400"/>
              <a:chExt cx="2895600" cy="1828800"/>
            </a:xfrm>
          </p:grpSpPr>
          <p:sp>
            <p:nvSpPr>
              <p:cNvPr id="13" name="Oval 12"/>
              <p:cNvSpPr/>
              <p:nvPr/>
            </p:nvSpPr>
            <p:spPr>
              <a:xfrm>
                <a:off x="16764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066800" y="1981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14400" y="3200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371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76400" y="1676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81200" y="2057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828800" y="2743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895600" y="1828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48000" y="2362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581400" y="1752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57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718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52800" y="2895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819400" y="2819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9" name="TextBox 58"/>
                <p:cNvSpPr txBox="1"/>
                <p:nvPr/>
              </p:nvSpPr>
              <p:spPr>
                <a:xfrm>
                  <a:off x="1511944" y="45720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𝑨</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511944" y="4572000"/>
                  <a:ext cx="389850" cy="369332"/>
                </a:xfrm>
                <a:prstGeom prst="rect">
                  <a:avLst/>
                </a:prstGeom>
                <a:blipFill rotWithShape="1">
                  <a:blip r:embed="rId10"/>
                  <a:stretch>
                    <a:fillRect t="-8197" r="-2031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2819400" y="45720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0070C0"/>
                                </a:solidFill>
                                <a:latin typeface="Cambria Math" panose="02040503050406030204" pitchFamily="18" charset="0"/>
                              </a:rPr>
                            </m:ctrlPr>
                          </m:accPr>
                          <m:e>
                            <m:r>
                              <a:rPr lang="en-US" b="1" i="1" dirty="0" smtClean="0">
                                <a:solidFill>
                                  <a:srgbClr val="0070C0"/>
                                </a:solidFill>
                                <a:latin typeface="Cambria Math"/>
                              </a:rPr>
                              <m:t>𝑨</m:t>
                            </m:r>
                          </m:e>
                        </m:acc>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2819400" y="4572000"/>
                  <a:ext cx="389850" cy="369332"/>
                </a:xfrm>
                <a:prstGeom prst="rect">
                  <a:avLst/>
                </a:prstGeom>
                <a:blipFill rotWithShape="1">
                  <a:blip r:embed="rId11"/>
                  <a:stretch>
                    <a:fillRect t="-8197" r="-21875" b="-24590"/>
                  </a:stretch>
                </a:blipFill>
              </p:spPr>
              <p:txBody>
                <a:bodyPr/>
                <a:lstStyle/>
                <a:p>
                  <a:r>
                    <a:rPr lang="en-US">
                      <a:noFill/>
                    </a:rPr>
                    <a:t> </a:t>
                  </a:r>
                </a:p>
              </p:txBody>
            </p:sp>
          </mc:Fallback>
        </mc:AlternateContent>
      </p:grpSp>
      <p:sp>
        <p:nvSpPr>
          <p:cNvPr id="55" name="Oval 54"/>
          <p:cNvSpPr/>
          <p:nvPr/>
        </p:nvSpPr>
        <p:spPr>
          <a:xfrm rot="5400000">
            <a:off x="6829981" y="2743200"/>
            <a:ext cx="2286000" cy="1828800"/>
          </a:xfrm>
          <a:prstGeom prst="ellipse">
            <a:avLst/>
          </a:prstGeom>
          <a:solidFill>
            <a:schemeClr val="accent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rot="5400000">
            <a:off x="4696381" y="2667000"/>
            <a:ext cx="2133600" cy="1981200"/>
          </a:xfrm>
          <a:prstGeom prst="ellipse">
            <a:avLst/>
          </a:prstGeom>
          <a:solidFill>
            <a:schemeClr val="accent2">
              <a:lumMod val="20000"/>
              <a:lumOff val="80000"/>
            </a:schemeClr>
          </a:solidFill>
          <a:ln>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4724400" y="3429000"/>
            <a:ext cx="429181" cy="369332"/>
            <a:chOff x="1219200" y="4442936"/>
            <a:chExt cx="429181" cy="369332"/>
          </a:xfrm>
        </p:grpSpPr>
        <p:sp>
          <p:nvSpPr>
            <p:cNvPr id="68" name="Oval 67"/>
            <p:cNvSpPr/>
            <p:nvPr/>
          </p:nvSpPr>
          <p:spPr>
            <a:xfrm>
              <a:off x="1495981" y="4572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219200" y="4442936"/>
                  <a:ext cx="3529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𝒔</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219200" y="4442936"/>
                  <a:ext cx="352981" cy="369332"/>
                </a:xfrm>
                <a:prstGeom prst="rect">
                  <a:avLst/>
                </a:prstGeom>
                <a:blipFill rotWithShape="1">
                  <a:blip r:embed="rId7"/>
                  <a:stretch>
                    <a:fillRect t="-8197" r="-24561" b="-24590"/>
                  </a:stretch>
                </a:blipFill>
              </p:spPr>
              <p:txBody>
                <a:bodyPr/>
                <a:lstStyle/>
                <a:p>
                  <a:r>
                    <a:rPr lang="en-US">
                      <a:noFill/>
                    </a:rPr>
                    <a:t> </a:t>
                  </a:r>
                </a:p>
              </p:txBody>
            </p:sp>
          </mc:Fallback>
        </mc:AlternateContent>
      </p:grpSp>
      <p:grpSp>
        <p:nvGrpSpPr>
          <p:cNvPr id="72" name="Group 71"/>
          <p:cNvGrpSpPr/>
          <p:nvPr/>
        </p:nvGrpSpPr>
        <p:grpSpPr>
          <a:xfrm>
            <a:off x="8506381" y="3516868"/>
            <a:ext cx="409945" cy="369332"/>
            <a:chOff x="6934200" y="4431268"/>
            <a:chExt cx="409945" cy="369332"/>
          </a:xfrm>
        </p:grpSpPr>
        <p:sp>
          <p:nvSpPr>
            <p:cNvPr id="73" name="Oval 72"/>
            <p:cNvSpPr/>
            <p:nvPr/>
          </p:nvSpPr>
          <p:spPr>
            <a:xfrm>
              <a:off x="6934200" y="4572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7010400" y="4431268"/>
                  <a:ext cx="3337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010400" y="4431268"/>
                  <a:ext cx="333745" cy="369332"/>
                </a:xfrm>
                <a:prstGeom prst="rect">
                  <a:avLst/>
                </a:prstGeom>
                <a:blipFill rotWithShape="1">
                  <a:blip r:embed="rId12"/>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7" name="TextBox 76"/>
              <p:cNvSpPr txBox="1"/>
              <p:nvPr/>
            </p:nvSpPr>
            <p:spPr>
              <a:xfrm>
                <a:off x="6629400" y="5029200"/>
                <a:ext cx="497187" cy="395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a:rPr>
                            <m:t>𝑮</m:t>
                          </m:r>
                        </m:e>
                        <m:sub>
                          <m:r>
                            <a:rPr lang="en-US" b="1" i="1" dirty="0" smtClean="0">
                              <a:solidFill>
                                <a:srgbClr val="0070C0"/>
                              </a:solidFill>
                              <a:latin typeface="Cambria Math"/>
                            </a:rPr>
                            <m:t>𝒇</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6629400" y="5029200"/>
                <a:ext cx="497187" cy="395558"/>
              </a:xfrm>
              <a:prstGeom prst="rect">
                <a:avLst/>
              </a:prstGeom>
              <a:blipFill rotWithShape="1">
                <a:blip r:embed="rId13"/>
                <a:stretch>
                  <a:fillRect t="-6154" r="-16049" b="-18462"/>
                </a:stretch>
              </a:blipFill>
            </p:spPr>
            <p:txBody>
              <a:bodyPr/>
              <a:lstStyle/>
              <a:p>
                <a:r>
                  <a:rPr lang="en-US">
                    <a:noFill/>
                  </a:rPr>
                  <a:t> </a:t>
                </a:r>
              </a:p>
            </p:txBody>
          </p:sp>
        </mc:Fallback>
      </mc:AlternateContent>
      <p:grpSp>
        <p:nvGrpSpPr>
          <p:cNvPr id="78" name="Group 77"/>
          <p:cNvGrpSpPr/>
          <p:nvPr/>
        </p:nvGrpSpPr>
        <p:grpSpPr>
          <a:xfrm>
            <a:off x="5334000" y="2743200"/>
            <a:ext cx="2895600" cy="1828800"/>
            <a:chOff x="914400" y="1676400"/>
            <a:chExt cx="2895600" cy="1828800"/>
          </a:xfrm>
        </p:grpSpPr>
        <p:sp>
          <p:nvSpPr>
            <p:cNvPr id="80" name="Oval 79"/>
            <p:cNvSpPr/>
            <p:nvPr/>
          </p:nvSpPr>
          <p:spPr>
            <a:xfrm>
              <a:off x="16764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066800" y="1981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14400" y="3200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371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76400" y="1676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81200" y="2057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828800" y="2743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895600" y="1828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48000" y="23622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581400" y="1752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657600" y="2438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971800" y="33528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352800" y="28956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819400" y="28194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1" name="TextBox 100"/>
              <p:cNvSpPr txBox="1"/>
              <p:nvPr/>
            </p:nvSpPr>
            <p:spPr>
              <a:xfrm>
                <a:off x="5998894" y="46482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𝑨</m:t>
                      </m:r>
                    </m:oMath>
                  </m:oMathPara>
                </a14:m>
                <a:endParaRPr lang="en-US"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998894" y="4648200"/>
                <a:ext cx="389850" cy="369332"/>
              </a:xfrm>
              <a:prstGeom prst="rect">
                <a:avLst/>
              </a:prstGeom>
              <a:blipFill rotWithShape="1">
                <a:blip r:embed="rId14"/>
                <a:stretch>
                  <a:fillRect t="-8333" r="-218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7306350" y="464820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0070C0"/>
                              </a:solidFill>
                              <a:latin typeface="Cambria Math" panose="02040503050406030204" pitchFamily="18" charset="0"/>
                            </a:rPr>
                          </m:ctrlPr>
                        </m:accPr>
                        <m:e>
                          <m:r>
                            <a:rPr lang="en-US" b="1" i="1" dirty="0" smtClean="0">
                              <a:solidFill>
                                <a:srgbClr val="0070C0"/>
                              </a:solidFill>
                              <a:latin typeface="Cambria Math"/>
                            </a:rPr>
                            <m:t>𝑨</m:t>
                          </m:r>
                        </m:e>
                      </m:acc>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7306350" y="4648200"/>
                <a:ext cx="389850" cy="369332"/>
              </a:xfrm>
              <a:prstGeom prst="rect">
                <a:avLst/>
              </a:prstGeom>
              <a:blipFill rotWithShape="1">
                <a:blip r:embed="rId15"/>
                <a:stretch>
                  <a:fillRect t="-8333" r="-20313" b="-25000"/>
                </a:stretch>
              </a:blipFill>
            </p:spPr>
            <p:txBody>
              <a:bodyPr/>
              <a:lstStyle/>
              <a:p>
                <a:r>
                  <a:rPr lang="en-US">
                    <a:noFill/>
                  </a:rPr>
                  <a:t> </a:t>
                </a:r>
              </a:p>
            </p:txBody>
          </p:sp>
        </mc:Fallback>
      </mc:AlternateContent>
      <p:sp>
        <p:nvSpPr>
          <p:cNvPr id="27" name="Left Arrow 26"/>
          <p:cNvSpPr/>
          <p:nvPr/>
        </p:nvSpPr>
        <p:spPr>
          <a:xfrm flipH="1">
            <a:off x="4312530" y="3200400"/>
            <a:ext cx="355831" cy="1035254"/>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E048EAC-B082-6F4E-946C-61025EFFD145}"/>
              </a:ext>
            </a:extLst>
          </p:cNvPr>
          <p:cNvGrpSpPr/>
          <p:nvPr/>
        </p:nvGrpSpPr>
        <p:grpSpPr>
          <a:xfrm>
            <a:off x="533400" y="3276600"/>
            <a:ext cx="2743200" cy="1447800"/>
            <a:chOff x="505381" y="3581400"/>
            <a:chExt cx="2743200" cy="1447800"/>
          </a:xfrm>
        </p:grpSpPr>
        <p:grpSp>
          <p:nvGrpSpPr>
            <p:cNvPr id="8" name="Group 7">
              <a:extLst>
                <a:ext uri="{FF2B5EF4-FFF2-40B4-BE49-F238E27FC236}">
                  <a16:creationId xmlns:a16="http://schemas.microsoft.com/office/drawing/2014/main" id="{6AD21934-D7E4-A648-B96E-924C2DB38273}"/>
                </a:ext>
              </a:extLst>
            </p:cNvPr>
            <p:cNvGrpSpPr/>
            <p:nvPr/>
          </p:nvGrpSpPr>
          <p:grpSpPr>
            <a:xfrm>
              <a:off x="505381" y="3581400"/>
              <a:ext cx="2743200" cy="1447800"/>
              <a:chOff x="505381" y="3276600"/>
              <a:chExt cx="2743200" cy="1447800"/>
            </a:xfrm>
          </p:grpSpPr>
          <p:cxnSp>
            <p:nvCxnSpPr>
              <p:cNvPr id="110" name="Straight Arrow Connector 109">
                <a:extLst>
                  <a:ext uri="{FF2B5EF4-FFF2-40B4-BE49-F238E27FC236}">
                    <a16:creationId xmlns:a16="http://schemas.microsoft.com/office/drawing/2014/main" id="{3A425929-5A76-9B4D-8605-90EF55F36515}"/>
                  </a:ext>
                </a:extLst>
              </p:cNvPr>
              <p:cNvCxnSpPr/>
              <p:nvPr/>
            </p:nvCxnSpPr>
            <p:spPr>
              <a:xfrm flipH="1">
                <a:off x="1645175" y="3505200"/>
                <a:ext cx="1146206" cy="2931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5754EB1-2179-0C46-8686-DE39C504A929}"/>
                  </a:ext>
                </a:extLst>
              </p:cNvPr>
              <p:cNvCxnSpPr/>
              <p:nvPr/>
            </p:nvCxnSpPr>
            <p:spPr>
              <a:xfrm flipH="1">
                <a:off x="1549863" y="4016282"/>
                <a:ext cx="1035236" cy="425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Arc 111">
                <a:extLst>
                  <a:ext uri="{FF2B5EF4-FFF2-40B4-BE49-F238E27FC236}">
                    <a16:creationId xmlns:a16="http://schemas.microsoft.com/office/drawing/2014/main" id="{4876DCC2-5691-7B46-A9EC-4C48EC555BEB}"/>
                  </a:ext>
                </a:extLst>
              </p:cNvPr>
              <p:cNvSpPr/>
              <p:nvPr/>
            </p:nvSpPr>
            <p:spPr>
              <a:xfrm flipV="1">
                <a:off x="505381" y="3276600"/>
                <a:ext cx="2743200" cy="1447800"/>
              </a:xfrm>
              <a:prstGeom prst="arc">
                <a:avLst>
                  <a:gd name="adj1" fmla="val 11951817"/>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3" name="Straight Arrow Connector 112">
              <a:extLst>
                <a:ext uri="{FF2B5EF4-FFF2-40B4-BE49-F238E27FC236}">
                  <a16:creationId xmlns:a16="http://schemas.microsoft.com/office/drawing/2014/main" id="{ADE514A6-F2C6-FF48-B9F6-8A4C8E1D94B8}"/>
                </a:ext>
              </a:extLst>
            </p:cNvPr>
            <p:cNvCxnSpPr>
              <a:cxnSpLocks/>
              <a:stCxn id="112" idx="0"/>
            </p:cNvCxnSpPr>
            <p:nvPr/>
          </p:nvCxnSpPr>
          <p:spPr>
            <a:xfrm flipH="1" flipV="1">
              <a:off x="685801" y="4648200"/>
              <a:ext cx="46274" cy="55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C351D91-DFE2-374B-9060-4469C9D022F1}"/>
              </a:ext>
            </a:extLst>
          </p:cNvPr>
          <p:cNvGrpSpPr/>
          <p:nvPr/>
        </p:nvGrpSpPr>
        <p:grpSpPr>
          <a:xfrm>
            <a:off x="959730" y="2590800"/>
            <a:ext cx="2743200" cy="1905000"/>
            <a:chOff x="959730" y="2286000"/>
            <a:chExt cx="2743200" cy="1905000"/>
          </a:xfrm>
        </p:grpSpPr>
        <p:grpSp>
          <p:nvGrpSpPr>
            <p:cNvPr id="7" name="Group 6">
              <a:extLst>
                <a:ext uri="{FF2B5EF4-FFF2-40B4-BE49-F238E27FC236}">
                  <a16:creationId xmlns:a16="http://schemas.microsoft.com/office/drawing/2014/main" id="{F435165B-542B-B74A-95FA-297066D5B74E}"/>
                </a:ext>
              </a:extLst>
            </p:cNvPr>
            <p:cNvGrpSpPr/>
            <p:nvPr/>
          </p:nvGrpSpPr>
          <p:grpSpPr>
            <a:xfrm>
              <a:off x="959730" y="2286000"/>
              <a:ext cx="2743200" cy="1905000"/>
              <a:chOff x="962581" y="2590800"/>
              <a:chExt cx="2743200" cy="1905000"/>
            </a:xfrm>
          </p:grpSpPr>
          <p:grpSp>
            <p:nvGrpSpPr>
              <p:cNvPr id="6" name="Group 5">
                <a:extLst>
                  <a:ext uri="{FF2B5EF4-FFF2-40B4-BE49-F238E27FC236}">
                    <a16:creationId xmlns:a16="http://schemas.microsoft.com/office/drawing/2014/main" id="{81BF49FE-BF52-314D-829C-0E0C123F75E2}"/>
                  </a:ext>
                </a:extLst>
              </p:cNvPr>
              <p:cNvGrpSpPr/>
              <p:nvPr/>
            </p:nvGrpSpPr>
            <p:grpSpPr>
              <a:xfrm>
                <a:off x="1572181" y="2819400"/>
                <a:ext cx="1295400" cy="1676400"/>
                <a:chOff x="1572181" y="2819400"/>
                <a:chExt cx="1295400" cy="1676400"/>
              </a:xfrm>
            </p:grpSpPr>
            <p:cxnSp>
              <p:nvCxnSpPr>
                <p:cNvPr id="105" name="Straight Arrow Connector 104">
                  <a:extLst>
                    <a:ext uri="{FF2B5EF4-FFF2-40B4-BE49-F238E27FC236}">
                      <a16:creationId xmlns:a16="http://schemas.microsoft.com/office/drawing/2014/main" id="{67917751-E15C-1043-886B-1B32B5C08FD7}"/>
                    </a:ext>
                  </a:extLst>
                </p:cNvPr>
                <p:cNvCxnSpPr/>
                <p:nvPr/>
              </p:nvCxnSpPr>
              <p:spPr>
                <a:xfrm>
                  <a:off x="1572181" y="4495800"/>
                  <a:ext cx="1143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6ABE1AB-7D80-5640-B340-375F1234A877}"/>
                    </a:ext>
                  </a:extLst>
                </p:cNvPr>
                <p:cNvCxnSpPr/>
                <p:nvPr/>
              </p:nvCxnSpPr>
              <p:spPr>
                <a:xfrm>
                  <a:off x="1572181" y="2819400"/>
                  <a:ext cx="1066800"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2521E80-3A22-A948-A1D4-C71469FC387B}"/>
                    </a:ext>
                  </a:extLst>
                </p:cNvPr>
                <p:cNvCxnSpPr/>
                <p:nvPr/>
              </p:nvCxnSpPr>
              <p:spPr>
                <a:xfrm>
                  <a:off x="1876981" y="3200400"/>
                  <a:ext cx="9906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7EB36CB-ED64-294A-BAB2-5A7A99B2AC0D}"/>
                    </a:ext>
                  </a:extLst>
                </p:cNvPr>
                <p:cNvCxnSpPr/>
                <p:nvPr/>
              </p:nvCxnSpPr>
              <p:spPr>
                <a:xfrm>
                  <a:off x="1724581" y="3886200"/>
                  <a:ext cx="838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9" name="Arc 108">
                <a:extLst>
                  <a:ext uri="{FF2B5EF4-FFF2-40B4-BE49-F238E27FC236}">
                    <a16:creationId xmlns:a16="http://schemas.microsoft.com/office/drawing/2014/main" id="{FBA7CB9B-33C7-F04C-BB6D-F508B7E8AFF5}"/>
                  </a:ext>
                </a:extLst>
              </p:cNvPr>
              <p:cNvSpPr/>
              <p:nvPr/>
            </p:nvSpPr>
            <p:spPr>
              <a:xfrm>
                <a:off x="962581" y="2590800"/>
                <a:ext cx="2743200" cy="1752600"/>
              </a:xfrm>
              <a:prstGeom prst="arc">
                <a:avLst>
                  <a:gd name="adj1" fmla="val 13242652"/>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4" name="Straight Arrow Connector 113">
              <a:extLst>
                <a:ext uri="{FF2B5EF4-FFF2-40B4-BE49-F238E27FC236}">
                  <a16:creationId xmlns:a16="http://schemas.microsoft.com/office/drawing/2014/main" id="{4D1636C3-A1C9-534E-B87E-F3E8F8AA6A9A}"/>
                </a:ext>
              </a:extLst>
            </p:cNvPr>
            <p:cNvCxnSpPr/>
            <p:nvPr/>
          </p:nvCxnSpPr>
          <p:spPr>
            <a:xfrm>
              <a:off x="3226810" y="2514600"/>
              <a:ext cx="152400" cy="985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D7B4666A-DBBE-1C4D-8B4E-B60A6FACDA07}"/>
              </a:ext>
            </a:extLst>
          </p:cNvPr>
          <p:cNvSpPr/>
          <p:nvPr/>
        </p:nvSpPr>
        <p:spPr>
          <a:xfrm>
            <a:off x="5077381" y="674131"/>
            <a:ext cx="409019" cy="4537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A1345355-36B9-104D-BB46-184CB8685B75}"/>
              </a:ext>
            </a:extLst>
          </p:cNvPr>
          <p:cNvGrpSpPr/>
          <p:nvPr/>
        </p:nvGrpSpPr>
        <p:grpSpPr>
          <a:xfrm>
            <a:off x="5198911" y="3284027"/>
            <a:ext cx="2743200" cy="1447800"/>
            <a:chOff x="505381" y="3581400"/>
            <a:chExt cx="2743200" cy="1447800"/>
          </a:xfrm>
        </p:grpSpPr>
        <p:grpSp>
          <p:nvGrpSpPr>
            <p:cNvPr id="116" name="Group 115">
              <a:extLst>
                <a:ext uri="{FF2B5EF4-FFF2-40B4-BE49-F238E27FC236}">
                  <a16:creationId xmlns:a16="http://schemas.microsoft.com/office/drawing/2014/main" id="{82F134B5-E335-284F-97A9-4E8878F1C4ED}"/>
                </a:ext>
              </a:extLst>
            </p:cNvPr>
            <p:cNvGrpSpPr/>
            <p:nvPr/>
          </p:nvGrpSpPr>
          <p:grpSpPr>
            <a:xfrm>
              <a:off x="505381" y="3581400"/>
              <a:ext cx="2743200" cy="1447800"/>
              <a:chOff x="505381" y="3276600"/>
              <a:chExt cx="2743200" cy="1447800"/>
            </a:xfrm>
          </p:grpSpPr>
          <p:cxnSp>
            <p:nvCxnSpPr>
              <p:cNvPr id="118" name="Straight Arrow Connector 117">
                <a:extLst>
                  <a:ext uri="{FF2B5EF4-FFF2-40B4-BE49-F238E27FC236}">
                    <a16:creationId xmlns:a16="http://schemas.microsoft.com/office/drawing/2014/main" id="{96AFB4C4-9B1E-9D44-B742-D523CE456EE0}"/>
                  </a:ext>
                </a:extLst>
              </p:cNvPr>
              <p:cNvCxnSpPr/>
              <p:nvPr/>
            </p:nvCxnSpPr>
            <p:spPr>
              <a:xfrm flipH="1">
                <a:off x="1645175" y="3505200"/>
                <a:ext cx="1146206" cy="2931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E6C45F0-1876-B649-A9FD-E73E767AEEC0}"/>
                  </a:ext>
                </a:extLst>
              </p:cNvPr>
              <p:cNvCxnSpPr/>
              <p:nvPr/>
            </p:nvCxnSpPr>
            <p:spPr>
              <a:xfrm flipH="1">
                <a:off x="1549863" y="4016282"/>
                <a:ext cx="1035236" cy="425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Arc 119">
                <a:extLst>
                  <a:ext uri="{FF2B5EF4-FFF2-40B4-BE49-F238E27FC236}">
                    <a16:creationId xmlns:a16="http://schemas.microsoft.com/office/drawing/2014/main" id="{23148416-C68F-0C45-9C2A-2A9F75819E98}"/>
                  </a:ext>
                </a:extLst>
              </p:cNvPr>
              <p:cNvSpPr/>
              <p:nvPr/>
            </p:nvSpPr>
            <p:spPr>
              <a:xfrm flipV="1">
                <a:off x="505381" y="3276600"/>
                <a:ext cx="2743200" cy="1447800"/>
              </a:xfrm>
              <a:prstGeom prst="arc">
                <a:avLst>
                  <a:gd name="adj1" fmla="val 11951817"/>
                  <a:gd name="adj2" fmla="val 1976241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7" name="Straight Arrow Connector 116">
              <a:extLst>
                <a:ext uri="{FF2B5EF4-FFF2-40B4-BE49-F238E27FC236}">
                  <a16:creationId xmlns:a16="http://schemas.microsoft.com/office/drawing/2014/main" id="{88EF815F-0407-9F40-A9B9-B7803737C6EB}"/>
                </a:ext>
              </a:extLst>
            </p:cNvPr>
            <p:cNvCxnSpPr>
              <a:cxnSpLocks/>
              <a:stCxn id="120" idx="0"/>
            </p:cNvCxnSpPr>
            <p:nvPr/>
          </p:nvCxnSpPr>
          <p:spPr>
            <a:xfrm flipH="1" flipV="1">
              <a:off x="685801" y="4648200"/>
              <a:ext cx="46274" cy="55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D39715F-AA0E-0D44-87B8-20C6D55312ED}"/>
                  </a:ext>
                </a:extLst>
              </p:cNvPr>
              <p:cNvSpPr txBox="1"/>
              <p:nvPr/>
            </p:nvSpPr>
            <p:spPr>
              <a:xfrm>
                <a:off x="4239181" y="1163400"/>
                <a:ext cx="437940" cy="369332"/>
              </a:xfrm>
              <a:prstGeom prst="rect">
                <a:avLst/>
              </a:prstGeom>
              <a:noFill/>
            </p:spPr>
            <p:txBody>
              <a:bodyPr wrap="none" rtlCol="0">
                <a:spAutoFit/>
              </a:bodyPr>
              <a:lstStyle/>
              <a:p>
                <a:r>
                  <a:rPr lang="en-US" dirty="0"/>
                  <a:t>=</a:t>
                </a:r>
                <a14:m>
                  <m:oMath xmlns:m="http://schemas.openxmlformats.org/officeDocument/2006/math">
                    <m:r>
                      <a:rPr lang="en-US" b="1" i="1" dirty="0" smtClean="0">
                        <a:solidFill>
                          <a:srgbClr val="0070C0"/>
                        </a:solidFill>
                        <a:latin typeface="Cambria Math" panose="02040503050406030204" pitchFamily="18" charset="0"/>
                      </a:rPr>
                      <m:t>𝟎</m:t>
                    </m:r>
                  </m:oMath>
                </a14:m>
                <a:endParaRPr lang="en-US" b="1" dirty="0"/>
              </a:p>
            </p:txBody>
          </p:sp>
        </mc:Choice>
        <mc:Fallback xmlns="">
          <p:sp>
            <p:nvSpPr>
              <p:cNvPr id="14" name="TextBox 13">
                <a:extLst>
                  <a:ext uri="{FF2B5EF4-FFF2-40B4-BE49-F238E27FC236}">
                    <a16:creationId xmlns:a16="http://schemas.microsoft.com/office/drawing/2014/main" id="{FD39715F-AA0E-0D44-87B8-20C6D55312ED}"/>
                  </a:ext>
                </a:extLst>
              </p:cNvPr>
              <p:cNvSpPr txBox="1">
                <a:spLocks noRot="1" noChangeAspect="1" noMove="1" noResize="1" noEditPoints="1" noAdjustHandles="1" noChangeArrowheads="1" noChangeShapeType="1" noTextEdit="1"/>
              </p:cNvSpPr>
              <p:nvPr/>
            </p:nvSpPr>
            <p:spPr>
              <a:xfrm>
                <a:off x="4239181" y="1163400"/>
                <a:ext cx="437940" cy="369332"/>
              </a:xfrm>
              <a:prstGeom prst="rect">
                <a:avLst/>
              </a:prstGeom>
              <a:blipFill>
                <a:blip r:embed="rId16"/>
                <a:stretch>
                  <a:fillRect l="-11111" t="-6667" b="-2666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BAF7B80-9AEE-EE40-5745-64201EC3F735}"/>
              </a:ext>
            </a:extLst>
          </p:cNvPr>
          <p:cNvGrpSpPr/>
          <p:nvPr/>
        </p:nvGrpSpPr>
        <p:grpSpPr>
          <a:xfrm>
            <a:off x="966510" y="2587069"/>
            <a:ext cx="2743200" cy="1905000"/>
            <a:chOff x="959730" y="2286000"/>
            <a:chExt cx="2743200" cy="1905000"/>
          </a:xfrm>
        </p:grpSpPr>
        <p:grpSp>
          <p:nvGrpSpPr>
            <p:cNvPr id="3" name="Group 2">
              <a:extLst>
                <a:ext uri="{FF2B5EF4-FFF2-40B4-BE49-F238E27FC236}">
                  <a16:creationId xmlns:a16="http://schemas.microsoft.com/office/drawing/2014/main" id="{033ADE44-7D84-F6A2-7DC0-22295937539A}"/>
                </a:ext>
              </a:extLst>
            </p:cNvPr>
            <p:cNvGrpSpPr/>
            <p:nvPr/>
          </p:nvGrpSpPr>
          <p:grpSpPr>
            <a:xfrm>
              <a:off x="959730" y="2286000"/>
              <a:ext cx="2743200" cy="1905000"/>
              <a:chOff x="962581" y="2590800"/>
              <a:chExt cx="2743200" cy="1905000"/>
            </a:xfrm>
          </p:grpSpPr>
          <p:grpSp>
            <p:nvGrpSpPr>
              <p:cNvPr id="21" name="Group 20">
                <a:extLst>
                  <a:ext uri="{FF2B5EF4-FFF2-40B4-BE49-F238E27FC236}">
                    <a16:creationId xmlns:a16="http://schemas.microsoft.com/office/drawing/2014/main" id="{C5372BAA-EE2C-D03C-71C6-E98C063410B8}"/>
                  </a:ext>
                </a:extLst>
              </p:cNvPr>
              <p:cNvGrpSpPr/>
              <p:nvPr/>
            </p:nvGrpSpPr>
            <p:grpSpPr>
              <a:xfrm>
                <a:off x="1572181" y="2819400"/>
                <a:ext cx="1295400" cy="1676400"/>
                <a:chOff x="1572181" y="2819400"/>
                <a:chExt cx="1295400" cy="1676400"/>
              </a:xfrm>
            </p:grpSpPr>
            <p:cxnSp>
              <p:nvCxnSpPr>
                <p:cNvPr id="23" name="Straight Arrow Connector 22">
                  <a:extLst>
                    <a:ext uri="{FF2B5EF4-FFF2-40B4-BE49-F238E27FC236}">
                      <a16:creationId xmlns:a16="http://schemas.microsoft.com/office/drawing/2014/main" id="{AF7EE84C-E30C-DB72-6B3E-BC658A4CBE90}"/>
                    </a:ext>
                  </a:extLst>
                </p:cNvPr>
                <p:cNvCxnSpPr/>
                <p:nvPr/>
              </p:nvCxnSpPr>
              <p:spPr>
                <a:xfrm>
                  <a:off x="1572181" y="4495800"/>
                  <a:ext cx="1143000" cy="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958E4E-9F6D-5BF8-7AE7-9855C220441D}"/>
                    </a:ext>
                  </a:extLst>
                </p:cNvPr>
                <p:cNvCxnSpPr/>
                <p:nvPr/>
              </p:nvCxnSpPr>
              <p:spPr>
                <a:xfrm>
                  <a:off x="1572181" y="2819400"/>
                  <a:ext cx="1066800" cy="1524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8D01E4-ED64-3619-7A3A-321FB362FAAC}"/>
                    </a:ext>
                  </a:extLst>
                </p:cNvPr>
                <p:cNvCxnSpPr/>
                <p:nvPr/>
              </p:nvCxnSpPr>
              <p:spPr>
                <a:xfrm>
                  <a:off x="1876981" y="3200400"/>
                  <a:ext cx="990600" cy="2286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955115-4A11-19F1-B78C-396CAEDEE55E}"/>
                    </a:ext>
                  </a:extLst>
                </p:cNvPr>
                <p:cNvCxnSpPr/>
                <p:nvPr/>
              </p:nvCxnSpPr>
              <p:spPr>
                <a:xfrm>
                  <a:off x="1724581" y="3886200"/>
                  <a:ext cx="838200" cy="76200"/>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grpSp>
          <p:sp>
            <p:nvSpPr>
              <p:cNvPr id="22" name="Arc 21">
                <a:extLst>
                  <a:ext uri="{FF2B5EF4-FFF2-40B4-BE49-F238E27FC236}">
                    <a16:creationId xmlns:a16="http://schemas.microsoft.com/office/drawing/2014/main" id="{CE76EF21-278E-803D-AE05-FB435DCD20B0}"/>
                  </a:ext>
                </a:extLst>
              </p:cNvPr>
              <p:cNvSpPr/>
              <p:nvPr/>
            </p:nvSpPr>
            <p:spPr>
              <a:xfrm>
                <a:off x="962581" y="2590800"/>
                <a:ext cx="2743200" cy="1752600"/>
              </a:xfrm>
              <a:prstGeom prst="arc">
                <a:avLst>
                  <a:gd name="adj1" fmla="val 13242652"/>
                  <a:gd name="adj2" fmla="val 19762418"/>
                </a:avLst>
              </a:prstGeom>
              <a:ln w="57150">
                <a:solidFill>
                  <a:srgbClr val="006C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922FF04A-9A80-2100-4A66-76049D76D3FD}"/>
                </a:ext>
              </a:extLst>
            </p:cNvPr>
            <p:cNvCxnSpPr/>
            <p:nvPr/>
          </p:nvCxnSpPr>
          <p:spPr>
            <a:xfrm>
              <a:off x="3226810" y="2514600"/>
              <a:ext cx="152400" cy="98518"/>
            </a:xfrm>
            <a:prstGeom prst="straightConnector1">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75EA762-8049-E445-4D70-0F503B249D0F}"/>
                  </a:ext>
                </a:extLst>
              </p:cNvPr>
              <p:cNvSpPr txBox="1"/>
              <p:nvPr/>
            </p:nvSpPr>
            <p:spPr>
              <a:xfrm>
                <a:off x="2412821" y="1122641"/>
                <a:ext cx="1000595" cy="369332"/>
              </a:xfrm>
              <a:prstGeom prst="rect">
                <a:avLst/>
              </a:prstGeom>
              <a:noFill/>
            </p:spPr>
            <p:txBody>
              <a:bodyPr wrap="none" rtlCol="0">
                <a:spAutoFit/>
              </a:bodyPr>
              <a:lstStyle/>
              <a:p>
                <a:r>
                  <a:rPr lang="en-US" sz="1800" dirty="0"/>
                  <a:t>=</a:t>
                </a:r>
                <a14:m>
                  <m:oMath xmlns:m="http://schemas.openxmlformats.org/officeDocument/2006/math">
                    <m:r>
                      <a:rPr lang="en-US" sz="1800" b="1" i="1" dirty="0" smtClean="0">
                        <a:solidFill>
                          <a:srgbClr val="7030A0"/>
                        </a:solidFill>
                        <a:latin typeface="Cambria Math"/>
                      </a:rPr>
                      <m:t>𝒄</m:t>
                    </m:r>
                    <m:r>
                      <a:rPr lang="en-US" sz="1800" b="1" i="1" dirty="0" smtClean="0">
                        <a:solidFill>
                          <a:srgbClr val="0070C0"/>
                        </a:solidFill>
                        <a:latin typeface="Cambria Math"/>
                      </a:rPr>
                      <m:t>(</m:t>
                    </m:r>
                    <m:r>
                      <a:rPr lang="en-US" sz="1800" b="1" i="1" dirty="0" smtClean="0">
                        <a:solidFill>
                          <a:srgbClr val="0070C0"/>
                        </a:solidFill>
                        <a:latin typeface="Cambria Math" panose="02040503050406030204" pitchFamily="18" charset="0"/>
                      </a:rPr>
                      <m:t>𝑨</m:t>
                    </m:r>
                    <m:r>
                      <a:rPr lang="en-US" sz="1800" b="1" i="1" dirty="0" smtClean="0">
                        <a:solidFill>
                          <a:srgbClr val="0070C0"/>
                        </a:solidFill>
                        <a:latin typeface="Cambria Math"/>
                      </a:rPr>
                      <m:t>,</m:t>
                    </m:r>
                    <m:acc>
                      <m:accPr>
                        <m:chr m:val="̅"/>
                        <m:ctrlPr>
                          <a:rPr lang="en-US" sz="1800" b="1" i="1" dirty="0" smtClean="0">
                            <a:solidFill>
                              <a:srgbClr val="0070C0"/>
                            </a:solidFill>
                            <a:latin typeface="Cambria Math" panose="02040503050406030204" pitchFamily="18" charset="0"/>
                          </a:rPr>
                        </m:ctrlPr>
                      </m:accPr>
                      <m:e>
                        <m:r>
                          <a:rPr lang="en-US" sz="1800" b="1" i="1" dirty="0" smtClean="0">
                            <a:solidFill>
                              <a:srgbClr val="0070C0"/>
                            </a:solidFill>
                            <a:latin typeface="Cambria Math" panose="02040503050406030204" pitchFamily="18" charset="0"/>
                          </a:rPr>
                          <m:t>𝑨</m:t>
                        </m:r>
                      </m:e>
                    </m:acc>
                    <m:r>
                      <a:rPr lang="en-US" sz="1800" b="1" i="1" dirty="0" smtClean="0">
                        <a:solidFill>
                          <a:srgbClr val="0070C0"/>
                        </a:solidFill>
                        <a:latin typeface="Cambria Math"/>
                      </a:rPr>
                      <m:t>)</m:t>
                    </m:r>
                  </m:oMath>
                </a14:m>
                <a:endParaRPr lang="en-IN" dirty="0"/>
              </a:p>
            </p:txBody>
          </p:sp>
        </mc:Choice>
        <mc:Fallback xmlns="">
          <p:sp>
            <p:nvSpPr>
              <p:cNvPr id="30" name="TextBox 29">
                <a:extLst>
                  <a:ext uri="{FF2B5EF4-FFF2-40B4-BE49-F238E27FC236}">
                    <a16:creationId xmlns:a16="http://schemas.microsoft.com/office/drawing/2014/main" id="{675EA762-8049-E445-4D70-0F503B249D0F}"/>
                  </a:ext>
                </a:extLst>
              </p:cNvPr>
              <p:cNvSpPr txBox="1">
                <a:spLocks noRot="1" noChangeAspect="1" noMove="1" noResize="1" noEditPoints="1" noAdjustHandles="1" noChangeArrowheads="1" noChangeShapeType="1" noTextEdit="1"/>
              </p:cNvSpPr>
              <p:nvPr/>
            </p:nvSpPr>
            <p:spPr>
              <a:xfrm>
                <a:off x="2412821" y="1122641"/>
                <a:ext cx="1000595" cy="369332"/>
              </a:xfrm>
              <a:prstGeom prst="rect">
                <a:avLst/>
              </a:prstGeom>
              <a:blipFill>
                <a:blip r:embed="rId17"/>
                <a:stretch>
                  <a:fillRect l="-5488" t="-8197" r="-21951" b="-24590"/>
                </a:stretch>
              </a:blipFill>
            </p:spPr>
            <p:txBody>
              <a:bodyPr/>
              <a:lstStyle/>
              <a:p>
                <a:r>
                  <a:rPr lang="en-IN">
                    <a:noFill/>
                  </a:rPr>
                  <a:t> </a:t>
                </a:r>
              </a:p>
            </p:txBody>
          </p:sp>
        </mc:Fallback>
      </mc:AlternateContent>
    </p:spTree>
    <p:extLst>
      <p:ext uri="{BB962C8B-B14F-4D97-AF65-F5344CB8AC3E}">
        <p14:creationId xmlns:p14="http://schemas.microsoft.com/office/powerpoint/2010/main" val="2528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22" dur="500"/>
                                        <p:tgtEl>
                                          <p:spTgt spid="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8">
                                            <p:txEl>
                                              <p:pRg st="1" end="1"/>
                                            </p:txEl>
                                          </p:spTgt>
                                        </p:tgtEl>
                                        <p:attrNameLst>
                                          <p:attrName>style.visibility</p:attrName>
                                        </p:attrNameLst>
                                      </p:cBhvr>
                                      <p:to>
                                        <p:strVal val="visible"/>
                                      </p:to>
                                    </p:set>
                                    <p:animEffect transition="in" filter="randombar(horizontal)">
                                      <p:cBhvr>
                                        <p:cTn id="27" dur="500"/>
                                        <p:tgtEl>
                                          <p:spTgt spid="3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8">
                                            <p:txEl>
                                              <p:pRg st="10" end="10"/>
                                            </p:txEl>
                                          </p:spTgt>
                                        </p:tgtEl>
                                        <p:attrNameLst>
                                          <p:attrName>style.visibility</p:attrName>
                                        </p:attrNameLst>
                                      </p:cBhvr>
                                      <p:to>
                                        <p:strVal val="visible"/>
                                      </p:to>
                                    </p:set>
                                    <p:animEffect transition="in" filter="randombar(horizontal)">
                                      <p:cBhvr>
                                        <p:cTn id="47" dur="500"/>
                                        <p:tgtEl>
                                          <p:spTgt spid="3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20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10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500"/>
                                        <p:tgtEl>
                                          <p:spTgt spid="77"/>
                                        </p:tgtEl>
                                      </p:cBhvr>
                                    </p:animEffect>
                                  </p:childTnLst>
                                </p:cTn>
                              </p:par>
                              <p:par>
                                <p:cTn id="66" presetID="10" presetClass="entr" presetSubtype="0" fill="hold"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500"/>
                                        <p:tgtEl>
                                          <p:spTgt spid="78"/>
                                        </p:tgtEl>
                                      </p:cBhvr>
                                    </p:animEffect>
                                  </p:childTnLst>
                                </p:cTn>
                              </p:par>
                              <p:par>
                                <p:cTn id="69" presetID="10"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fade">
                                      <p:cBhvr>
                                        <p:cTn id="90" dur="500"/>
                                        <p:tgtEl>
                                          <p:spTgt spid="10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02"/>
                                        </p:tgtEl>
                                        <p:attrNameLst>
                                          <p:attrName>style.visibility</p:attrName>
                                        </p:attrNameLst>
                                      </p:cBhvr>
                                      <p:to>
                                        <p:strVal val="visible"/>
                                      </p:to>
                                    </p:set>
                                    <p:animEffect transition="in" filter="fade">
                                      <p:cBhvr>
                                        <p:cTn id="95" dur="500"/>
                                        <p:tgtEl>
                                          <p:spTgt spid="10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right)">
                                      <p:cBhvr>
                                        <p:cTn id="100" dur="2000"/>
                                        <p:tgtEl>
                                          <p:spTgt spid="9"/>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grpId="0" nodeType="clickEffect">
                                  <p:stCondLst>
                                    <p:cond delay="0"/>
                                  </p:stCondLst>
                                  <p:childTnLst>
                                    <p:set>
                                      <p:cBhvr>
                                        <p:cTn id="104" dur="1" fill="hold">
                                          <p:stCondLst>
                                            <p:cond delay="0"/>
                                          </p:stCondLst>
                                        </p:cTn>
                                        <p:tgtEl>
                                          <p:spTgt spid="38">
                                            <p:txEl>
                                              <p:pRg st="11" end="11"/>
                                            </p:txEl>
                                          </p:spTgt>
                                        </p:tgtEl>
                                        <p:attrNameLst>
                                          <p:attrName>style.visibility</p:attrName>
                                        </p:attrNameLst>
                                      </p:cBhvr>
                                      <p:to>
                                        <p:strVal val="visible"/>
                                      </p:to>
                                    </p:set>
                                    <p:animEffect transition="in" filter="randombar(horizontal)">
                                      <p:cBhvr>
                                        <p:cTn id="105" dur="500"/>
                                        <p:tgtEl>
                                          <p:spTgt spid="38">
                                            <p:txEl>
                                              <p:pRg st="11" end="1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nodeType="click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wipe(right)">
                                      <p:cBhvr>
                                        <p:cTn id="110" dur="2000"/>
                                        <p:tgtEl>
                                          <p:spTgt spid="115"/>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38">
                                            <p:txEl>
                                              <p:pRg st="12" end="12"/>
                                            </p:txEl>
                                          </p:spTgt>
                                        </p:tgtEl>
                                        <p:attrNameLst>
                                          <p:attrName>style.visibility</p:attrName>
                                        </p:attrNameLst>
                                      </p:cBhvr>
                                      <p:to>
                                        <p:strVal val="visible"/>
                                      </p:to>
                                    </p:set>
                                    <p:animEffect transition="in" filter="randombar(horizontal)">
                                      <p:cBhvr>
                                        <p:cTn id="115" dur="500"/>
                                        <p:tgtEl>
                                          <p:spTgt spid="38">
                                            <p:txEl>
                                              <p:pRg st="12" end="1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38">
                                            <p:txEl>
                                              <p:pRg st="13" end="13"/>
                                            </p:txEl>
                                          </p:spTgt>
                                        </p:tgtEl>
                                        <p:attrNameLst>
                                          <p:attrName>style.visibility</p:attrName>
                                        </p:attrNameLst>
                                      </p:cBhvr>
                                      <p:to>
                                        <p:strVal val="visible"/>
                                      </p:to>
                                    </p:set>
                                    <p:animEffect transition="in" filter="randombar(horizontal)">
                                      <p:cBhvr>
                                        <p:cTn id="120" dur="500"/>
                                        <p:tgtEl>
                                          <p:spTgt spid="3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5" grpId="0"/>
      <p:bldP spid="38" grpId="0" uiExpand="1" build="p"/>
      <p:bldP spid="55" grpId="0" animBg="1"/>
      <p:bldP spid="61" grpId="0" animBg="1"/>
      <p:bldP spid="77" grpId="0"/>
      <p:bldP spid="101" grpId="0"/>
      <p:bldP spid="102" grpId="0"/>
      <p:bldP spid="27" grpId="0" animBg="1"/>
      <p:bldP spid="12" grpId="0" animBg="1"/>
      <p:bldP spid="14"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t>Amortized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4983163"/>
              </a:xfrm>
              <a:blipFill rotWithShape="1">
                <a:blip r:embed="rId2"/>
                <a:stretch>
                  <a:fillRect l="-765" t="-6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ectangle 8"/>
          <p:cNvSpPr/>
          <p:nvPr/>
        </p:nvSpPr>
        <p:spPr>
          <a:xfrm>
            <a:off x="914400" y="1524000"/>
            <a:ext cx="60198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14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33528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0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1750"/>
                                        <p:tgtEl>
                                          <p:spTgt spid="11"/>
                                        </p:tgtEl>
                                      </p:cBhvr>
                                    </p:animEffect>
                                    <p:set>
                                      <p:cBhvr>
                                        <p:cTn id="19" dur="1" fill="hold">
                                          <p:stCondLst>
                                            <p:cond delay="174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750"/>
                                        <p:tgtEl>
                                          <p:spTgt spid="10"/>
                                        </p:tgtEl>
                                      </p:cBhvr>
                                    </p:animEffect>
                                    <p:set>
                                      <p:cBhvr>
                                        <p:cTn id="24" dur="1" fill="hold">
                                          <p:stCondLst>
                                            <p:cond delay="174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750"/>
                                        <p:tgtEl>
                                          <p:spTgt spid="9"/>
                                        </p:tgtEl>
                                      </p:cBhvr>
                                    </p:animEffect>
                                    <p:set>
                                      <p:cBhvr>
                                        <p:cTn id="34" dur="1" fill="hold">
                                          <p:stCondLst>
                                            <p:cond delay="174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1750"/>
                                        <p:tgtEl>
                                          <p:spTgt spid="12"/>
                                        </p:tgtEl>
                                      </p:cBhvr>
                                    </p:animEffect>
                                    <p:set>
                                      <p:cBhvr>
                                        <p:cTn id="44" dur="1" fill="hold">
                                          <p:stCondLst>
                                            <p:cond delay="174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p:bldP spid="7" grpId="0"/>
      <p:bldP spid="8" grpId="0"/>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82000" cy="4525963"/>
              </a:xfrm>
            </p:spPr>
            <p:txBody>
              <a:bodyPr/>
              <a:lstStyle/>
              <a:p>
                <a:pPr marL="0" indent="0">
                  <a:buNone/>
                </a:pPr>
                <a:r>
                  <a:rPr lang="en-US" sz="2000" dirty="0"/>
                  <a:t>In order to get a bound on the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this is how we typically proceed:</a:t>
                </a:r>
              </a:p>
              <a:p>
                <a:pPr marL="0" indent="0">
                  <a:buNone/>
                </a:pPr>
                <a:endParaRPr lang="en-US" sz="2000" dirty="0"/>
              </a:p>
              <a:p>
                <a:r>
                  <a:rPr lang="en-US" sz="2000" dirty="0"/>
                  <a:t>Try to select  a suitable </a:t>
                </a:r>
                <a14:m>
                  <m:oMath xmlns:m="http://schemas.openxmlformats.org/officeDocument/2006/math">
                    <m:r>
                      <a:rPr lang="en-US" sz="2000">
                        <a:solidFill>
                          <a:srgbClr val="C00000"/>
                        </a:solidFill>
                        <a:latin typeface="Cambria Math"/>
                      </a:rPr>
                      <m:t>𝝓</m:t>
                    </m:r>
                  </m:oMath>
                </a14:m>
                <a:r>
                  <a:rPr lang="en-US" sz="2000" dirty="0"/>
                  <a:t>, so that </a:t>
                </a:r>
              </a:p>
              <a:p>
                <a:pPr marL="0" indent="0">
                  <a:buNone/>
                </a:pPr>
                <a:r>
                  <a:rPr lang="en-US" sz="2000" dirty="0"/>
                  <a:t>       for the costly operation, </a:t>
                </a:r>
                <a14:m>
                  <m:oMath xmlns:m="http://schemas.openxmlformats.org/officeDocument/2006/math">
                    <m:r>
                      <m:rPr>
                        <m:sty m:val="p"/>
                      </m:rPr>
                      <a:rPr lang="en-US" sz="2000" b="0" i="0" smtClean="0">
                        <a:solidFill>
                          <a:schemeClr val="tx1"/>
                        </a:solidFill>
                        <a:latin typeface="Cambria Math"/>
                      </a:rPr>
                      <m:t>Δ</m:t>
                    </m:r>
                    <m:r>
                      <a:rPr lang="en-US" sz="2000" b="0" i="0" smtClean="0">
                        <a:solidFill>
                          <a:schemeClr val="tx1"/>
                        </a:solidFill>
                        <a:latin typeface="Cambria Math"/>
                      </a:rPr>
                      <m:t>(</m:t>
                    </m:r>
                    <m:r>
                      <a:rPr lang="en-US" sz="2000">
                        <a:solidFill>
                          <a:srgbClr val="C00000"/>
                        </a:solidFill>
                        <a:latin typeface="Cambria Math"/>
                      </a:rPr>
                      <m:t>𝝓</m:t>
                    </m:r>
                    <m:r>
                      <a:rPr lang="en-US" sz="2000" b="0" i="0" smtClean="0">
                        <a:solidFill>
                          <a:schemeClr val="tx1"/>
                        </a:solidFill>
                        <a:latin typeface="Cambria Math"/>
                      </a:rPr>
                      <m:t>)</m:t>
                    </m:r>
                  </m:oMath>
                </a14:m>
                <a:r>
                  <a:rPr lang="en-US" sz="2000" dirty="0"/>
                  <a:t> is negative </a:t>
                </a:r>
              </a:p>
              <a:p>
                <a:pPr marL="0" indent="0">
                  <a:buNone/>
                </a:pPr>
                <a:r>
                  <a:rPr lang="en-US" sz="2000" dirty="0"/>
                  <a:t>       to such an extent that it </a:t>
                </a:r>
                <a:r>
                  <a:rPr lang="en-US" sz="2000" i="1" dirty="0">
                    <a:solidFill>
                      <a:srgbClr val="7030A0"/>
                    </a:solidFill>
                  </a:rPr>
                  <a:t>nullifies</a:t>
                </a:r>
                <a:r>
                  <a:rPr lang="en-US" sz="2000" dirty="0"/>
                  <a:t> or </a:t>
                </a:r>
                <a:r>
                  <a:rPr lang="en-US" sz="2000" i="1" dirty="0">
                    <a:solidFill>
                      <a:srgbClr val="7030A0"/>
                    </a:solidFill>
                  </a:rPr>
                  <a:t>reduces</a:t>
                </a:r>
                <a:r>
                  <a:rPr lang="en-US" sz="2000" dirty="0"/>
                  <a:t> the effect of actual cost.</a:t>
                </a:r>
              </a:p>
              <a:p>
                <a:pPr marL="0" indent="0">
                  <a:buNone/>
                </a:pPr>
                <a:endParaRPr lang="en-US" sz="2000" dirty="0"/>
              </a:p>
              <a:p>
                <a:pPr marL="0" indent="0">
                  <a:buNone/>
                </a:pPr>
                <a:r>
                  <a:rPr lang="en-US" sz="2000" b="1" dirty="0">
                    <a:solidFill>
                      <a:srgbClr val="C00000"/>
                    </a:solidFill>
                  </a:rPr>
                  <a:t>Question</a:t>
                </a:r>
                <a:r>
                  <a:rPr lang="en-US" sz="2000" dirty="0"/>
                  <a:t>: How to find such a suitable potential function </a:t>
                </a:r>
                <a14:m>
                  <m:oMath xmlns:m="http://schemas.openxmlformats.org/officeDocument/2006/math">
                    <m:r>
                      <a:rPr lang="en-US" sz="2000">
                        <a:solidFill>
                          <a:srgbClr val="C00000"/>
                        </a:solidFill>
                        <a:latin typeface="Cambria Math"/>
                      </a:rPr>
                      <m:t>𝝓</m:t>
                    </m:r>
                  </m:oMath>
                </a14:m>
                <a:r>
                  <a:rPr lang="en-US" sz="2000" dirty="0"/>
                  <a:t>?</a:t>
                </a:r>
              </a:p>
              <a:p>
                <a:pPr marL="0" indent="0">
                  <a:buNone/>
                </a:pPr>
                <a:r>
                  <a:rPr lang="en-US" sz="2000" b="1" dirty="0"/>
                  <a:t>Answer</a:t>
                </a:r>
                <a:r>
                  <a:rPr lang="en-US" sz="2000" dirty="0"/>
                  <a:t>: Try to view carefully the costly operation </a:t>
                </a:r>
              </a:p>
              <a:p>
                <a:pPr marL="0" indent="0">
                  <a:buNone/>
                </a:pPr>
                <a:r>
                  <a:rPr lang="en-US" sz="2000" dirty="0"/>
                  <a:t>and see if there is some quantity that is “</a:t>
                </a:r>
                <a:r>
                  <a:rPr lang="en-US" sz="2000" b="1" u="sng" dirty="0">
                    <a:solidFill>
                      <a:srgbClr val="0070C0"/>
                    </a:solidFill>
                  </a:rPr>
                  <a:t>decreasing</a:t>
                </a:r>
                <a:r>
                  <a:rPr lang="en-US" sz="2000" dirty="0"/>
                  <a:t>” during the operation.</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82000" cy="4525963"/>
              </a:xfrm>
              <a:blipFill rotWithShape="1">
                <a:blip r:embed="rId2"/>
                <a:stretch>
                  <a:fillRect l="-727"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229036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Application 1</a:t>
            </a:r>
          </a:p>
        </p:txBody>
      </p:sp>
      <p:sp>
        <p:nvSpPr>
          <p:cNvPr id="6" name="Text Placeholder 5"/>
          <p:cNvSpPr>
            <a:spLocks noGrp="1"/>
          </p:cNvSpPr>
          <p:nvPr>
            <p:ph type="body" idx="1"/>
          </p:nvPr>
        </p:nvSpPr>
        <p:spPr/>
        <p:txBody>
          <a:bodyPr/>
          <a:lstStyle/>
          <a:p>
            <a:pPr algn="ctr"/>
            <a:r>
              <a:rPr lang="en-US" sz="2800" b="1" dirty="0">
                <a:solidFill>
                  <a:srgbClr val="0070C0"/>
                </a:solidFill>
              </a:rPr>
              <a:t>Dynamic </a:t>
            </a:r>
            <a:r>
              <a:rPr lang="en-US" sz="2800" b="1" dirty="0">
                <a:solidFill>
                  <a:schemeClr val="tx1"/>
                </a:solidFill>
              </a:rPr>
              <a:t>Tables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136727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Memory Management</a:t>
            </a:r>
            <a:endParaRPr lang="en-US" sz="3200" dirty="0"/>
          </a:p>
        </p:txBody>
      </p:sp>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8</a:t>
            </a:fld>
            <a:endParaRPr lang="en-US"/>
          </a:p>
        </p:txBody>
      </p:sp>
      <p:sp>
        <p:nvSpPr>
          <p:cNvPr id="10" name="TextBox 9"/>
          <p:cNvSpPr txBox="1"/>
          <p:nvPr/>
        </p:nvSpPr>
        <p:spPr>
          <a:xfrm>
            <a:off x="4239277" y="5802868"/>
            <a:ext cx="1094723" cy="369332"/>
          </a:xfrm>
          <a:prstGeom prst="rect">
            <a:avLst/>
          </a:prstGeom>
          <a:noFill/>
        </p:spPr>
        <p:txBody>
          <a:bodyPr wrap="none" rtlCol="0">
            <a:spAutoFit/>
          </a:bodyPr>
          <a:lstStyle/>
          <a:p>
            <a:r>
              <a:rPr lang="en-US" dirty="0"/>
              <a:t>  Memory</a:t>
            </a:r>
          </a:p>
        </p:txBody>
      </p:sp>
      <p:sp>
        <p:nvSpPr>
          <p:cNvPr id="35" name="Cloud Callout 34"/>
          <p:cNvSpPr/>
          <p:nvPr/>
        </p:nvSpPr>
        <p:spPr>
          <a:xfrm>
            <a:off x="1" y="3543300"/>
            <a:ext cx="2895600" cy="1485900"/>
          </a:xfrm>
          <a:prstGeom prst="cloudCallout">
            <a:avLst>
              <a:gd name="adj1" fmla="val -28662"/>
              <a:gd name="adj2" fmla="val 7421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happens if more space is needed by table ?</a:t>
            </a:r>
          </a:p>
        </p:txBody>
      </p:sp>
      <p:sp>
        <p:nvSpPr>
          <p:cNvPr id="8" name="Rectangle 7"/>
          <p:cNvSpPr/>
          <p:nvPr/>
        </p:nvSpPr>
        <p:spPr>
          <a:xfrm>
            <a:off x="2895600" y="1828800"/>
            <a:ext cx="3810000" cy="396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1" y="1828800"/>
            <a:ext cx="1752599"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2971800"/>
            <a:ext cx="1219199"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1" y="1828800"/>
            <a:ext cx="1219199"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1" y="2971800"/>
            <a:ext cx="1752599" cy="1143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114800"/>
            <a:ext cx="1752599"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95601" y="5257800"/>
            <a:ext cx="1219199"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399" y="18288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7400" y="40767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5601" y="4800600"/>
            <a:ext cx="1219198" cy="457200"/>
          </a:xfrm>
          <a:prstGeom prst="rect">
            <a:avLst/>
          </a:prstGeom>
          <a:solidFill>
            <a:srgbClr val="006C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67400" y="35433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14799" y="5257800"/>
            <a:ext cx="876299"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95601" y="2971800"/>
            <a:ext cx="1219199" cy="5715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rcular Arrow 37"/>
          <p:cNvSpPr/>
          <p:nvPr/>
        </p:nvSpPr>
        <p:spPr>
          <a:xfrm rot="920927" flipH="1">
            <a:off x="3597267" y="2385091"/>
            <a:ext cx="2662594" cy="1790249"/>
          </a:xfrm>
          <a:prstGeom prst="circularArrow">
            <a:avLst>
              <a:gd name="adj1" fmla="val 5854"/>
              <a:gd name="adj2" fmla="val 1142319"/>
              <a:gd name="adj3" fmla="val 20333812"/>
              <a:gd name="adj4" fmla="val 10800000"/>
              <a:gd name="adj5" fmla="val 125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2895600" y="29718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867400" y="3657600"/>
            <a:ext cx="844718" cy="369332"/>
          </a:xfrm>
          <a:prstGeom prst="rect">
            <a:avLst/>
          </a:prstGeom>
          <a:noFill/>
        </p:spPr>
        <p:txBody>
          <a:bodyPr wrap="none" rtlCol="0">
            <a:spAutoFit/>
          </a:bodyPr>
          <a:lstStyle/>
          <a:p>
            <a:r>
              <a:rPr lang="en-US" dirty="0"/>
              <a:t>Table </a:t>
            </a:r>
            <a:r>
              <a:rPr lang="en-US" b="1" i="1" dirty="0"/>
              <a:t>T</a:t>
            </a:r>
          </a:p>
        </p:txBody>
      </p:sp>
      <p:sp>
        <p:nvSpPr>
          <p:cNvPr id="28" name="Rectangle 27"/>
          <p:cNvSpPr/>
          <p:nvPr/>
        </p:nvSpPr>
        <p:spPr>
          <a:xfrm>
            <a:off x="5867400" y="1828800"/>
            <a:ext cx="844718"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657600" y="2590800"/>
            <a:ext cx="4844335" cy="2819400"/>
            <a:chOff x="3657600" y="2590800"/>
            <a:chExt cx="4844335" cy="2819400"/>
          </a:xfrm>
        </p:grpSpPr>
        <p:sp>
          <p:nvSpPr>
            <p:cNvPr id="19" name="TextBox 18"/>
            <p:cNvSpPr txBox="1"/>
            <p:nvPr/>
          </p:nvSpPr>
          <p:spPr>
            <a:xfrm>
              <a:off x="7315200" y="4202668"/>
              <a:ext cx="1186735" cy="369332"/>
            </a:xfrm>
            <a:prstGeom prst="rect">
              <a:avLst/>
            </a:prstGeom>
            <a:noFill/>
          </p:spPr>
          <p:txBody>
            <a:bodyPr wrap="none" rtlCol="0">
              <a:spAutoFit/>
            </a:bodyPr>
            <a:lstStyle/>
            <a:p>
              <a:r>
                <a:rPr lang="en-US" dirty="0"/>
                <a:t>Free space</a:t>
              </a:r>
            </a:p>
          </p:txBody>
        </p:sp>
        <p:cxnSp>
          <p:nvCxnSpPr>
            <p:cNvPr id="21" name="Straight Arrow Connector 20"/>
            <p:cNvCxnSpPr/>
            <p:nvPr/>
          </p:nvCxnSpPr>
          <p:spPr>
            <a:xfrm flipH="1" flipV="1">
              <a:off x="6286500" y="2590800"/>
              <a:ext cx="1333500" cy="16118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657600" y="4371201"/>
              <a:ext cx="3581400" cy="16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286500" y="4572000"/>
              <a:ext cx="1333500" cy="838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14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25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right)">
                                      <p:cBhvr>
                                        <p:cTn id="45" dur="1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35" grpId="0" animBg="1"/>
      <p:bldP spid="37" grpId="0" animBg="1"/>
      <p:bldP spid="38" grpId="0" animBg="1"/>
      <p:bldP spid="38" grpId="1" animBg="1"/>
      <p:bldP spid="39" grpId="0" animBg="1"/>
      <p:bldP spid="42" grpId="0"/>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rgbClr val="0070C0"/>
                </a:solidFill>
              </a:rPr>
              <a:t>For Insertions 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232892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13562</TotalTime>
  <Words>2071</Words>
  <Application>Microsoft Macintosh PowerPoint</Application>
  <PresentationFormat>On-screen Show (4:3)</PresentationFormat>
  <Paragraphs>410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Wingdings</vt:lpstr>
      <vt:lpstr>Office Theme</vt:lpstr>
      <vt:lpstr>Design and Analysis of Algorithms </vt:lpstr>
      <vt:lpstr>RECAP of  the Previous Lecture</vt:lpstr>
      <vt:lpstr>Minimum (s,t)-cuts</vt:lpstr>
      <vt:lpstr>f_out (A)-f_in (A) ≤c(A,A ̅)</vt:lpstr>
      <vt:lpstr>Amortized Cost </vt:lpstr>
      <vt:lpstr>Amortized Cost </vt:lpstr>
      <vt:lpstr>Application 1</vt:lpstr>
      <vt:lpstr>Memory Management</vt:lpstr>
      <vt:lpstr>SPACE and TIME Efficient  Dynamic Table  </vt:lpstr>
      <vt:lpstr>Some notations</vt:lpstr>
      <vt:lpstr>A trivial way to perform Insert(x)</vt:lpstr>
      <vt:lpstr>An efficient way to perform Insert(x)</vt:lpstr>
      <vt:lpstr>An efficient way to perform Insert(x)</vt:lpstr>
      <vt:lpstr>Intuition underlying efficiency of Insert(x) </vt:lpstr>
      <vt:lpstr>Amortized Analysis of Insert(x)  </vt:lpstr>
      <vt:lpstr>Amortized Analysis of Insert(x)  </vt:lpstr>
      <vt:lpstr>Amortized Analysis of Insert(x)  </vt:lpstr>
      <vt:lpstr>SPACE and TIME Efficient  Dynamic Table  </vt:lpstr>
      <vt:lpstr>Sequence of Deletions </vt:lpstr>
      <vt:lpstr>An efficient way to perform delete(x)</vt:lpstr>
      <vt:lpstr>Intuition underlying efficiency of Delete(x) </vt:lpstr>
      <vt:lpstr>Amortized Analysis of Delete(x)  </vt:lpstr>
      <vt:lpstr>Attention</vt:lpstr>
      <vt:lpstr>PowerPoint Presentation</vt:lpstr>
      <vt:lpstr>Amortized Analysis of Delete(x)  </vt:lpstr>
      <vt:lpstr>SPACE and TIME Efficient  Dynamic Table  </vt:lpstr>
      <vt:lpstr>Attempt 1</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1337</cp:revision>
  <dcterms:created xsi:type="dcterms:W3CDTF">2011-12-03T04:13:03Z</dcterms:created>
  <dcterms:modified xsi:type="dcterms:W3CDTF">2022-10-31T01:46:59Z</dcterms:modified>
</cp:coreProperties>
</file>