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30122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68761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04699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335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8493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17874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74065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232679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3328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07575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85926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170362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EFFF5D-19FA-457B-AACA-F2F6474CACFB}"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1578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88419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FFF5D-19FA-457B-AACA-F2F6474CACFB}"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912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194291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4640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EFFF5D-19FA-457B-AACA-F2F6474CACFB}" type="datetimeFigureOut">
              <a:rPr lang="en-US" smtClean="0"/>
              <a:t>7/5/2024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071E94-C503-4C5B-A585-87F21FC425E3}" type="slidenum">
              <a:rPr lang="en-US" smtClean="0"/>
              <a:t>‹#›</a:t>
            </a:fld>
            <a:endParaRPr lang="en-US"/>
          </a:p>
        </p:txBody>
      </p:sp>
    </p:spTree>
    <p:extLst>
      <p:ext uri="{BB962C8B-B14F-4D97-AF65-F5344CB8AC3E}">
        <p14:creationId xmlns:p14="http://schemas.microsoft.com/office/powerpoint/2010/main" val="513848985"/>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clipart.org/detail/120745/music-equalizer-5-by-merlin2525"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flickr.com/photos/free_for_commercial_use/14375461993/" TargetMode="External"/><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D04B-8433-4A36-9543-0D7FD3213C44}"/>
              </a:ext>
            </a:extLst>
          </p:cNvPr>
          <p:cNvSpPr>
            <a:spLocks noGrp="1"/>
          </p:cNvSpPr>
          <p:nvPr>
            <p:ph type="ctrTitle"/>
          </p:nvPr>
        </p:nvSpPr>
        <p:spPr/>
        <p:txBody>
          <a:bodyPr/>
          <a:lstStyle/>
          <a:p>
            <a:r>
              <a:rPr lang="en-US" dirty="0"/>
              <a:t>YOUTUBE SONG</a:t>
            </a:r>
            <a:br>
              <a:rPr lang="en-US" dirty="0"/>
            </a:br>
            <a:r>
              <a:rPr lang="en-US" dirty="0"/>
              <a:t>ANALYSIS</a:t>
            </a:r>
          </a:p>
        </p:txBody>
      </p:sp>
      <p:sp>
        <p:nvSpPr>
          <p:cNvPr id="3" name="Subtitle 2">
            <a:extLst>
              <a:ext uri="{FF2B5EF4-FFF2-40B4-BE49-F238E27FC236}">
                <a16:creationId xmlns:a16="http://schemas.microsoft.com/office/drawing/2014/main" id="{90280BD3-00AE-45B0-AD21-6C5B215C8F4C}"/>
              </a:ext>
            </a:extLst>
          </p:cNvPr>
          <p:cNvSpPr>
            <a:spLocks noGrp="1"/>
          </p:cNvSpPr>
          <p:nvPr>
            <p:ph type="subTitle" idx="1"/>
          </p:nvPr>
        </p:nvSpPr>
        <p:spPr/>
        <p:txBody>
          <a:bodyPr/>
          <a:lstStyle/>
          <a:p>
            <a:r>
              <a:rPr lang="en-US" dirty="0"/>
              <a:t>BY – Ashish Nishad</a:t>
            </a:r>
          </a:p>
          <a:p>
            <a:r>
              <a:rPr lang="en-US" dirty="0"/>
              <a:t>Batch Name: MIP-DA-10</a:t>
            </a:r>
          </a:p>
          <a:p>
            <a:r>
              <a:rPr lang="en-US" dirty="0"/>
              <a:t>Profile: Data Analyst Intern</a:t>
            </a:r>
          </a:p>
        </p:txBody>
      </p:sp>
      <p:pic>
        <p:nvPicPr>
          <p:cNvPr id="5" name="Picture 4">
            <a:extLst>
              <a:ext uri="{FF2B5EF4-FFF2-40B4-BE49-F238E27FC236}">
                <a16:creationId xmlns:a16="http://schemas.microsoft.com/office/drawing/2014/main" id="{AD0C073E-101A-4E27-9F88-EC87E632AD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20666" y="0"/>
            <a:ext cx="3471333" cy="6858000"/>
          </a:xfrm>
          <a:prstGeom prst="rect">
            <a:avLst/>
          </a:prstGeom>
          <a:effectLst>
            <a:softEdge rad="31750"/>
          </a:effectLst>
        </p:spPr>
      </p:pic>
    </p:spTree>
    <p:extLst>
      <p:ext uri="{BB962C8B-B14F-4D97-AF65-F5344CB8AC3E}">
        <p14:creationId xmlns:p14="http://schemas.microsoft.com/office/powerpoint/2010/main" val="19003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2AE5-2FD1-4EE2-9D39-1F8A29F921F0}"/>
              </a:ext>
            </a:extLst>
          </p:cNvPr>
          <p:cNvSpPr>
            <a:spLocks noGrp="1"/>
          </p:cNvSpPr>
          <p:nvPr>
            <p:ph type="title"/>
          </p:nvPr>
        </p:nvSpPr>
        <p:spPr>
          <a:xfrm>
            <a:off x="913795" y="403639"/>
            <a:ext cx="10353761" cy="1553498"/>
          </a:xfrm>
        </p:spPr>
        <p:txBody>
          <a:bodyPr>
            <a:normAutofit fontScale="90000"/>
          </a:bodyPr>
          <a:lstStyle/>
          <a:p>
            <a:r>
              <a:rPr lang="en-US" sz="3100" dirty="0"/>
              <a:t>2) Exploratory Data Analysis (EDA):</a:t>
            </a:r>
            <a:br>
              <a:rPr lang="en-US" sz="2200" dirty="0"/>
            </a:br>
            <a:br>
              <a:rPr lang="en-US" sz="2000" b="0" cap="none" dirty="0"/>
            </a:br>
            <a:r>
              <a:rPr lang="en-US" sz="2000" b="0" cap="none" dirty="0"/>
              <a:t>- explore patterns and distributions in view counts, like counts, and comments.</a:t>
            </a:r>
            <a:br>
              <a:rPr lang="en-US" sz="2000" b="0" cap="none" dirty="0"/>
            </a:br>
            <a:r>
              <a:rPr lang="en-US" sz="2000" b="0" cap="none" dirty="0"/>
              <a:t>- identify trends in the popularity and engagement of YouTube song videos.</a:t>
            </a:r>
            <a:br>
              <a:rPr lang="en-IN" cap="none" dirty="0"/>
            </a:br>
            <a:endParaRPr lang="en-US" dirty="0"/>
          </a:p>
        </p:txBody>
      </p:sp>
      <p:pic>
        <p:nvPicPr>
          <p:cNvPr id="6" name="Content Placeholder 5">
            <a:extLst>
              <a:ext uri="{FF2B5EF4-FFF2-40B4-BE49-F238E27FC236}">
                <a16:creationId xmlns:a16="http://schemas.microsoft.com/office/drawing/2014/main" id="{A2504276-97BB-4DE7-B0B0-8A3E73D95E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9360" y="2101517"/>
            <a:ext cx="4886640" cy="3609472"/>
          </a:xfrm>
        </p:spPr>
      </p:pic>
      <p:pic>
        <p:nvPicPr>
          <p:cNvPr id="8" name="Content Placeholder 7">
            <a:extLst>
              <a:ext uri="{FF2B5EF4-FFF2-40B4-BE49-F238E27FC236}">
                <a16:creationId xmlns:a16="http://schemas.microsoft.com/office/drawing/2014/main" id="{C2F89F44-B12C-4AF1-8B49-48E390EF62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1323" y="2101516"/>
            <a:ext cx="4886640" cy="3609472"/>
          </a:xfrm>
        </p:spPr>
      </p:pic>
    </p:spTree>
    <p:extLst>
      <p:ext uri="{BB962C8B-B14F-4D97-AF65-F5344CB8AC3E}">
        <p14:creationId xmlns:p14="http://schemas.microsoft.com/office/powerpoint/2010/main" val="3482907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6C89-FB0D-4BFD-A2E7-B5F7850DB1CC}"/>
              </a:ext>
            </a:extLst>
          </p:cNvPr>
          <p:cNvSpPr>
            <a:spLocks noGrp="1"/>
          </p:cNvSpPr>
          <p:nvPr>
            <p:ph type="title"/>
          </p:nvPr>
        </p:nvSpPr>
        <p:spPr/>
        <p:txBody>
          <a:bodyPr>
            <a:normAutofit fontScale="90000"/>
          </a:bodyPr>
          <a:lstStyle/>
          <a:p>
            <a:r>
              <a:rPr lang="en-US" dirty="0"/>
              <a:t>3) Content and Channel Analysis:</a:t>
            </a:r>
            <a:br>
              <a:rPr lang="en-US" dirty="0"/>
            </a:br>
            <a:br>
              <a:rPr lang="en-US" dirty="0"/>
            </a:br>
            <a:r>
              <a:rPr lang="en-US" sz="2000" b="0" cap="none" dirty="0"/>
              <a:t>- Analyze the distribution of videos across different channels.</a:t>
            </a:r>
            <a:br>
              <a:rPr lang="en-US" sz="2000" b="0" cap="none" dirty="0"/>
            </a:br>
            <a:r>
              <a:rPr lang="en-US" sz="2000" b="0" cap="none" dirty="0"/>
              <a:t>- Identify popular tags and their correlation with view counts.</a:t>
            </a:r>
            <a:br>
              <a:rPr lang="en-US" dirty="0"/>
            </a:br>
            <a:br>
              <a:rPr lang="en-US" dirty="0"/>
            </a:br>
            <a:endParaRPr lang="en-US" dirty="0"/>
          </a:p>
        </p:txBody>
      </p:sp>
      <p:pic>
        <p:nvPicPr>
          <p:cNvPr id="5" name="Content Placeholder 4">
            <a:extLst>
              <a:ext uri="{FF2B5EF4-FFF2-40B4-BE49-F238E27FC236}">
                <a16:creationId xmlns:a16="http://schemas.microsoft.com/office/drawing/2014/main" id="{EAFC96E0-49BC-47CF-9DA9-07A0E2DFE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622" y="2310063"/>
            <a:ext cx="6481010" cy="3466587"/>
          </a:xfrm>
        </p:spPr>
      </p:pic>
    </p:spTree>
    <p:extLst>
      <p:ext uri="{BB962C8B-B14F-4D97-AF65-F5344CB8AC3E}">
        <p14:creationId xmlns:p14="http://schemas.microsoft.com/office/powerpoint/2010/main" val="332264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1FD-FCFF-4466-A73E-AAE7F63D2179}"/>
              </a:ext>
            </a:extLst>
          </p:cNvPr>
          <p:cNvSpPr>
            <a:spLocks noGrp="1"/>
          </p:cNvSpPr>
          <p:nvPr>
            <p:ph type="title"/>
          </p:nvPr>
        </p:nvSpPr>
        <p:spPr/>
        <p:txBody>
          <a:bodyPr>
            <a:normAutofit fontScale="90000"/>
          </a:bodyPr>
          <a:lstStyle/>
          <a:p>
            <a:r>
              <a:rPr lang="en-US" sz="3600" cap="none" dirty="0"/>
              <a:t>4) TEMPORAL TRENDS:</a:t>
            </a:r>
            <a:br>
              <a:rPr lang="en-US" sz="3100" cap="none" dirty="0"/>
            </a:br>
            <a:br>
              <a:rPr lang="en-US" sz="2200" b="0" cap="none" dirty="0"/>
            </a:br>
            <a:r>
              <a:rPr lang="en-US" sz="2200" b="0" cap="none" dirty="0"/>
              <a:t>- Explore how YouTube song video metrics vary over time.</a:t>
            </a:r>
            <a:br>
              <a:rPr lang="en-US" sz="2200" b="0" cap="none" dirty="0"/>
            </a:br>
            <a:r>
              <a:rPr lang="en-US" sz="2200" b="0" cap="none" dirty="0"/>
              <a:t>- Identify peak publishing times and their impact on engagement.</a:t>
            </a:r>
            <a:br>
              <a:rPr lang="en-US" dirty="0"/>
            </a:br>
            <a:endParaRPr lang="en-US" dirty="0"/>
          </a:p>
        </p:txBody>
      </p:sp>
      <p:pic>
        <p:nvPicPr>
          <p:cNvPr id="6" name="Content Placeholder 5">
            <a:extLst>
              <a:ext uri="{FF2B5EF4-FFF2-40B4-BE49-F238E27FC236}">
                <a16:creationId xmlns:a16="http://schemas.microsoft.com/office/drawing/2014/main" id="{E58F62D9-F1A1-499D-8952-EF44173EFC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2642" y="1935921"/>
            <a:ext cx="5095961" cy="3646732"/>
          </a:xfrm>
        </p:spPr>
      </p:pic>
      <p:pic>
        <p:nvPicPr>
          <p:cNvPr id="8" name="Content Placeholder 7">
            <a:extLst>
              <a:ext uri="{FF2B5EF4-FFF2-40B4-BE49-F238E27FC236}">
                <a16:creationId xmlns:a16="http://schemas.microsoft.com/office/drawing/2014/main" id="{66F6FE79-3B4E-4494-8365-A13494CE5A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9823" y="1931158"/>
            <a:ext cx="5409535" cy="3651495"/>
          </a:xfrm>
        </p:spPr>
      </p:pic>
    </p:spTree>
    <p:extLst>
      <p:ext uri="{BB962C8B-B14F-4D97-AF65-F5344CB8AC3E}">
        <p14:creationId xmlns:p14="http://schemas.microsoft.com/office/powerpoint/2010/main" val="356403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2491-3151-47B8-8942-2B6012886FC9}"/>
              </a:ext>
            </a:extLst>
          </p:cNvPr>
          <p:cNvSpPr>
            <a:spLocks noGrp="1"/>
          </p:cNvSpPr>
          <p:nvPr>
            <p:ph type="title"/>
          </p:nvPr>
        </p:nvSpPr>
        <p:spPr/>
        <p:txBody>
          <a:bodyPr>
            <a:normAutofit fontScale="90000"/>
          </a:bodyPr>
          <a:lstStyle/>
          <a:p>
            <a:r>
              <a:rPr lang="en-US" dirty="0"/>
              <a:t>5) User Engagement Insights:</a:t>
            </a:r>
            <a:br>
              <a:rPr lang="en-US" dirty="0"/>
            </a:br>
            <a:br>
              <a:rPr lang="en-US" dirty="0"/>
            </a:br>
            <a:r>
              <a:rPr lang="en-US" dirty="0"/>
              <a:t>- </a:t>
            </a:r>
            <a:r>
              <a:rPr lang="en-US" sz="2200" b="0" cap="none" dirty="0"/>
              <a:t>investigate relationships between likes, comments, and views.</a:t>
            </a:r>
            <a:br>
              <a:rPr lang="en-US" sz="2200" b="0" cap="none" dirty="0"/>
            </a:br>
            <a:r>
              <a:rPr lang="en-US" sz="2200" b="0" cap="none" dirty="0"/>
              <a:t>- identify factors influencing user engagement with YouTube song videos.</a:t>
            </a:r>
            <a:br>
              <a:rPr lang="en-IN" dirty="0"/>
            </a:br>
            <a:endParaRPr lang="en-US" dirty="0"/>
          </a:p>
        </p:txBody>
      </p:sp>
      <p:sp>
        <p:nvSpPr>
          <p:cNvPr id="3" name="Text Placeholder 2">
            <a:extLst>
              <a:ext uri="{FF2B5EF4-FFF2-40B4-BE49-F238E27FC236}">
                <a16:creationId xmlns:a16="http://schemas.microsoft.com/office/drawing/2014/main" id="{FDB5D0AE-5832-468A-88BC-DDF4AE402FE7}"/>
              </a:ext>
            </a:extLst>
          </p:cNvPr>
          <p:cNvSpPr>
            <a:spLocks noGrp="1"/>
          </p:cNvSpPr>
          <p:nvPr>
            <p:ph type="body" idx="1"/>
          </p:nvPr>
        </p:nvSpPr>
        <p:spPr/>
        <p:txBody>
          <a:bodyPr/>
          <a:lstStyle/>
          <a:p>
            <a:r>
              <a:rPr lang="en-US" dirty="0"/>
              <a:t>.</a:t>
            </a:r>
          </a:p>
        </p:txBody>
      </p:sp>
      <p:sp>
        <p:nvSpPr>
          <p:cNvPr id="5" name="Text Placeholder 4">
            <a:extLst>
              <a:ext uri="{FF2B5EF4-FFF2-40B4-BE49-F238E27FC236}">
                <a16:creationId xmlns:a16="http://schemas.microsoft.com/office/drawing/2014/main" id="{5FFD5439-0FAB-485B-9BB8-BE476A731F8B}"/>
              </a:ext>
            </a:extLst>
          </p:cNvPr>
          <p:cNvSpPr>
            <a:spLocks noGrp="1"/>
          </p:cNvSpPr>
          <p:nvPr>
            <p:ph type="body" sz="half" idx="18"/>
          </p:nvPr>
        </p:nvSpPr>
        <p:spPr/>
        <p:txBody>
          <a:bodyPr/>
          <a:lstStyle/>
          <a:p>
            <a:r>
              <a:rPr lang="en-US" dirty="0"/>
              <a:t>.</a:t>
            </a:r>
          </a:p>
        </p:txBody>
      </p:sp>
      <p:sp>
        <p:nvSpPr>
          <p:cNvPr id="6" name="Text Placeholder 5">
            <a:extLst>
              <a:ext uri="{FF2B5EF4-FFF2-40B4-BE49-F238E27FC236}">
                <a16:creationId xmlns:a16="http://schemas.microsoft.com/office/drawing/2014/main" id="{CFACF8A1-4A21-4393-A89C-2D321E04C6CF}"/>
              </a:ext>
            </a:extLst>
          </p:cNvPr>
          <p:cNvSpPr>
            <a:spLocks noGrp="1"/>
          </p:cNvSpPr>
          <p:nvPr>
            <p:ph type="body" sz="quarter" idx="3"/>
          </p:nvPr>
        </p:nvSpPr>
        <p:spPr/>
        <p:txBody>
          <a:bodyPr/>
          <a:lstStyle/>
          <a:p>
            <a:r>
              <a:rPr lang="en-US" dirty="0"/>
              <a:t>.</a:t>
            </a:r>
          </a:p>
        </p:txBody>
      </p:sp>
      <p:sp>
        <p:nvSpPr>
          <p:cNvPr id="8" name="Text Placeholder 7">
            <a:extLst>
              <a:ext uri="{FF2B5EF4-FFF2-40B4-BE49-F238E27FC236}">
                <a16:creationId xmlns:a16="http://schemas.microsoft.com/office/drawing/2014/main" id="{01DADFBE-D5B8-43E2-BE15-260AA7485B9F}"/>
              </a:ext>
            </a:extLst>
          </p:cNvPr>
          <p:cNvSpPr>
            <a:spLocks noGrp="1"/>
          </p:cNvSpPr>
          <p:nvPr>
            <p:ph type="body" sz="half" idx="19"/>
          </p:nvPr>
        </p:nvSpPr>
        <p:spPr/>
        <p:txBody>
          <a:bodyPr/>
          <a:lstStyle/>
          <a:p>
            <a:r>
              <a:rPr lang="en-US" dirty="0"/>
              <a:t>.</a:t>
            </a:r>
          </a:p>
        </p:txBody>
      </p:sp>
      <p:sp>
        <p:nvSpPr>
          <p:cNvPr id="9" name="Text Placeholder 8">
            <a:extLst>
              <a:ext uri="{FF2B5EF4-FFF2-40B4-BE49-F238E27FC236}">
                <a16:creationId xmlns:a16="http://schemas.microsoft.com/office/drawing/2014/main" id="{84804974-E02C-445A-9BD2-A79133E03971}"/>
              </a:ext>
            </a:extLst>
          </p:cNvPr>
          <p:cNvSpPr>
            <a:spLocks noGrp="1"/>
          </p:cNvSpPr>
          <p:nvPr>
            <p:ph type="body" sz="quarter" idx="13"/>
          </p:nvPr>
        </p:nvSpPr>
        <p:spPr/>
        <p:txBody>
          <a:bodyPr/>
          <a:lstStyle/>
          <a:p>
            <a:r>
              <a:rPr lang="en-US" dirty="0"/>
              <a:t>.</a:t>
            </a:r>
          </a:p>
        </p:txBody>
      </p:sp>
      <p:pic>
        <p:nvPicPr>
          <p:cNvPr id="17" name="Picture Placeholder 16">
            <a:extLst>
              <a:ext uri="{FF2B5EF4-FFF2-40B4-BE49-F238E27FC236}">
                <a16:creationId xmlns:a16="http://schemas.microsoft.com/office/drawing/2014/main" id="{BB6DE575-2884-4B15-A8EB-803E531B3DDA}"/>
              </a:ext>
            </a:extLst>
          </p:cNvPr>
          <p:cNvPicPr>
            <a:picLocks noGrp="1" noChangeAspect="1"/>
          </p:cNvPicPr>
          <p:nvPr>
            <p:ph type="pic" idx="22"/>
          </p:nvPr>
        </p:nvPicPr>
        <p:blipFill>
          <a:blip r:embed="rId2">
            <a:extLst>
              <a:ext uri="{28A0092B-C50C-407E-A947-70E740481C1C}">
                <a14:useLocalDpi xmlns:a14="http://schemas.microsoft.com/office/drawing/2010/main" val="0"/>
              </a:ext>
            </a:extLst>
          </a:blip>
          <a:srcRect l="855" r="855"/>
          <a:stretch>
            <a:fillRect/>
          </a:stretch>
        </p:blipFill>
        <p:spPr>
          <a:xfrm>
            <a:off x="8562949" y="2298987"/>
            <a:ext cx="2932113" cy="2786359"/>
          </a:xfrm>
        </p:spPr>
      </p:pic>
      <p:sp>
        <p:nvSpPr>
          <p:cNvPr id="11" name="Text Placeholder 10">
            <a:extLst>
              <a:ext uri="{FF2B5EF4-FFF2-40B4-BE49-F238E27FC236}">
                <a16:creationId xmlns:a16="http://schemas.microsoft.com/office/drawing/2014/main" id="{DB1EEB15-F6B0-47FC-BBDA-A6560C440402}"/>
              </a:ext>
            </a:extLst>
          </p:cNvPr>
          <p:cNvSpPr>
            <a:spLocks noGrp="1"/>
          </p:cNvSpPr>
          <p:nvPr>
            <p:ph type="body" sz="half" idx="20"/>
          </p:nvPr>
        </p:nvSpPr>
        <p:spPr/>
        <p:txBody>
          <a:bodyPr/>
          <a:lstStyle/>
          <a:p>
            <a:r>
              <a:rPr lang="en-US" dirty="0"/>
              <a:t>.</a:t>
            </a:r>
          </a:p>
        </p:txBody>
      </p:sp>
      <p:pic>
        <p:nvPicPr>
          <p:cNvPr id="24" name="Picture Placeholder 23">
            <a:extLst>
              <a:ext uri="{FF2B5EF4-FFF2-40B4-BE49-F238E27FC236}">
                <a16:creationId xmlns:a16="http://schemas.microsoft.com/office/drawing/2014/main" id="{5C2E3A4A-0ECE-4838-9996-66D985C8C988}"/>
              </a:ext>
            </a:extLst>
          </p:cNvPr>
          <p:cNvPicPr>
            <a:picLocks noGrp="1" noChangeAspect="1"/>
          </p:cNvPicPr>
          <p:nvPr>
            <p:ph type="pic" idx="15"/>
          </p:nvPr>
        </p:nvPicPr>
        <p:blipFill>
          <a:blip r:embed="rId3">
            <a:extLst>
              <a:ext uri="{28A0092B-C50C-407E-A947-70E740481C1C}">
                <a14:useLocalDpi xmlns:a14="http://schemas.microsoft.com/office/drawing/2010/main" val="0"/>
              </a:ext>
            </a:extLst>
          </a:blip>
          <a:srcRect t="8477" b="8477"/>
          <a:stretch>
            <a:fillRect/>
          </a:stretch>
        </p:blipFill>
        <p:spPr>
          <a:xfrm>
            <a:off x="696939" y="2298987"/>
            <a:ext cx="3659830" cy="2786359"/>
          </a:xfrm>
        </p:spPr>
      </p:pic>
      <p:pic>
        <p:nvPicPr>
          <p:cNvPr id="26" name="Picture Placeholder 25">
            <a:extLst>
              <a:ext uri="{FF2B5EF4-FFF2-40B4-BE49-F238E27FC236}">
                <a16:creationId xmlns:a16="http://schemas.microsoft.com/office/drawing/2014/main" id="{43824582-C718-4548-888F-726128BEB5DC}"/>
              </a:ext>
            </a:extLst>
          </p:cNvPr>
          <p:cNvPicPr>
            <a:picLocks noGrp="1" noChangeAspect="1"/>
          </p:cNvPicPr>
          <p:nvPr>
            <p:ph type="pic" idx="21"/>
          </p:nvPr>
        </p:nvPicPr>
        <p:blipFill>
          <a:blip r:embed="rId4">
            <a:extLst>
              <a:ext uri="{28A0092B-C50C-407E-A947-70E740481C1C}">
                <a14:useLocalDpi xmlns:a14="http://schemas.microsoft.com/office/drawing/2010/main" val="0"/>
              </a:ext>
            </a:extLst>
          </a:blip>
          <a:srcRect t="21317" b="21317"/>
          <a:stretch>
            <a:fillRect/>
          </a:stretch>
        </p:blipFill>
        <p:spPr>
          <a:xfrm>
            <a:off x="4895738" y="2298986"/>
            <a:ext cx="2930525" cy="2786359"/>
          </a:xfrm>
        </p:spPr>
      </p:pic>
    </p:spTree>
    <p:extLst>
      <p:ext uri="{BB962C8B-B14F-4D97-AF65-F5344CB8AC3E}">
        <p14:creationId xmlns:p14="http://schemas.microsoft.com/office/powerpoint/2010/main" val="77695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88BB-B6FE-4D8F-A5AA-58150874CA74}"/>
              </a:ext>
            </a:extLst>
          </p:cNvPr>
          <p:cNvSpPr>
            <a:spLocks noGrp="1"/>
          </p:cNvSpPr>
          <p:nvPr>
            <p:ph type="title"/>
          </p:nvPr>
        </p:nvSpPr>
        <p:spPr>
          <a:xfrm>
            <a:off x="919118" y="0"/>
            <a:ext cx="10353761" cy="1326321"/>
          </a:xfrm>
        </p:spPr>
        <p:txBody>
          <a:bodyPr/>
          <a:lstStyle/>
          <a:p>
            <a:r>
              <a:rPr lang="en-US" dirty="0"/>
              <a:t>Final dashboard</a:t>
            </a:r>
          </a:p>
        </p:txBody>
      </p:sp>
      <p:pic>
        <p:nvPicPr>
          <p:cNvPr id="5" name="Content Placeholder 4">
            <a:extLst>
              <a:ext uri="{FF2B5EF4-FFF2-40B4-BE49-F238E27FC236}">
                <a16:creationId xmlns:a16="http://schemas.microsoft.com/office/drawing/2014/main" id="{98F8DA68-19C6-4906-8B64-5202FA89B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31" y="1604211"/>
            <a:ext cx="10796337" cy="4940968"/>
          </a:xfrm>
        </p:spPr>
      </p:pic>
    </p:spTree>
    <p:extLst>
      <p:ext uri="{BB962C8B-B14F-4D97-AF65-F5344CB8AC3E}">
        <p14:creationId xmlns:p14="http://schemas.microsoft.com/office/powerpoint/2010/main" val="199533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BCDE-1FF4-4FBC-8BE2-A88481141876}"/>
              </a:ext>
            </a:extLst>
          </p:cNvPr>
          <p:cNvSpPr>
            <a:spLocks noGrp="1"/>
          </p:cNvSpPr>
          <p:nvPr>
            <p:ph type="ctrTitle"/>
          </p:nvPr>
        </p:nvSpPr>
        <p:spPr>
          <a:xfrm>
            <a:off x="1595269" y="272131"/>
            <a:ext cx="9001462" cy="2387600"/>
          </a:xfrm>
        </p:spPr>
        <p:txBody>
          <a:bodyPr/>
          <a:lstStyle/>
          <a:p>
            <a:r>
              <a:rPr lang="en-US" dirty="0"/>
              <a:t>Conclusion:</a:t>
            </a:r>
            <a:br>
              <a:rPr lang="en-US" dirty="0"/>
            </a:br>
            <a:br>
              <a:rPr lang="en-US" dirty="0"/>
            </a:br>
            <a:endParaRPr lang="en-US" dirty="0"/>
          </a:p>
        </p:txBody>
      </p:sp>
      <p:sp>
        <p:nvSpPr>
          <p:cNvPr id="3" name="Subtitle 2">
            <a:extLst>
              <a:ext uri="{FF2B5EF4-FFF2-40B4-BE49-F238E27FC236}">
                <a16:creationId xmlns:a16="http://schemas.microsoft.com/office/drawing/2014/main" id="{995424CD-B21C-4BA7-A3F4-254E6307BA1B}"/>
              </a:ext>
            </a:extLst>
          </p:cNvPr>
          <p:cNvSpPr>
            <a:spLocks noGrp="1"/>
          </p:cNvSpPr>
          <p:nvPr>
            <p:ph type="subTitle" idx="1"/>
          </p:nvPr>
        </p:nvSpPr>
        <p:spPr>
          <a:xfrm>
            <a:off x="1755690" y="1831850"/>
            <a:ext cx="9001462" cy="1655762"/>
          </a:xfrm>
        </p:spPr>
        <p:txBody>
          <a:bodyPr>
            <a:normAutofit fontScale="25000" lnSpcReduction="20000"/>
          </a:bodyPr>
          <a:lstStyle/>
          <a:p>
            <a:pPr marL="342900" lvl="0" indent="-342900">
              <a:lnSpc>
                <a:spcPct val="107000"/>
              </a:lnSpc>
              <a:buFont typeface="+mj-lt"/>
              <a:buAutoNum type="arabicPeriod"/>
            </a:pPr>
            <a:r>
              <a:rPr lang="en-US" sz="9600" dirty="0"/>
              <a:t>Design attractive thumbnails.</a:t>
            </a:r>
          </a:p>
          <a:p>
            <a:pPr marL="342900" lvl="0" indent="-342900">
              <a:lnSpc>
                <a:spcPct val="107000"/>
              </a:lnSpc>
              <a:buFont typeface="+mj-lt"/>
              <a:buAutoNum type="arabicPeriod"/>
            </a:pPr>
            <a:r>
              <a:rPr lang="en-US" sz="9600" dirty="0"/>
              <a:t>Partner with other content creators. </a:t>
            </a:r>
          </a:p>
          <a:p>
            <a:pPr marL="342900" lvl="0" indent="-342900">
              <a:lnSpc>
                <a:spcPct val="107000"/>
              </a:lnSpc>
              <a:buFont typeface="+mj-lt"/>
              <a:buAutoNum type="arabicPeriod"/>
            </a:pPr>
            <a:r>
              <a:rPr lang="es-ES" sz="9600" dirty="0" err="1"/>
              <a:t>Promote</a:t>
            </a:r>
            <a:r>
              <a:rPr lang="es-ES" sz="9600" dirty="0"/>
              <a:t> videos </a:t>
            </a:r>
            <a:r>
              <a:rPr lang="es-ES" sz="9600" dirty="0" err="1"/>
              <a:t>on</a:t>
            </a:r>
            <a:r>
              <a:rPr lang="es-ES" sz="9600" dirty="0"/>
              <a:t> social media </a:t>
            </a:r>
            <a:r>
              <a:rPr lang="es-ES" sz="9600" dirty="0" err="1"/>
              <a:t>platforms</a:t>
            </a:r>
            <a:r>
              <a:rPr lang="es-ES" sz="9600" dirty="0"/>
              <a:t>.</a:t>
            </a:r>
            <a:endParaRPr lang="en-US"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9600" kern="100" dirty="0">
                <a:effectLst/>
                <a:latin typeface="Rockwell" panose="02060603020205020403" pitchFamily="18" charset="0"/>
                <a:ea typeface="Calibri" panose="020F0502020204030204" pitchFamily="34" charset="0"/>
                <a:cs typeface="Times New Roman" panose="02020603050405020304" pitchFamily="18" charset="0"/>
              </a:rPr>
              <a:t>The Definition of video greatly affects engagement in watching videos. Now HD is more preferred as compared to SD.</a:t>
            </a:r>
            <a:endParaRPr lang="en-IN" sz="96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9600" kern="100" dirty="0">
                <a:effectLst/>
                <a:latin typeface="Rockwell" panose="02060603020205020403" pitchFamily="18" charset="0"/>
                <a:ea typeface="Calibri" panose="020F0502020204030204" pitchFamily="34" charset="0"/>
                <a:cs typeface="Times New Roman" panose="02020603050405020304" pitchFamily="18" charset="0"/>
              </a:rPr>
              <a:t>Tags play an important role as far as performance is concerned. Therefore tags should be such that they easily relate to the viewer and can be found out easily when searched.</a:t>
            </a:r>
            <a:endParaRPr lang="en-IN" sz="96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9600" kern="100" dirty="0">
                <a:effectLst/>
                <a:latin typeface="Rockwell" panose="02060603020205020403" pitchFamily="18" charset="0"/>
                <a:ea typeface="Calibri" panose="020F0502020204030204" pitchFamily="34" charset="0"/>
                <a:cs typeface="Times New Roman" panose="02020603050405020304" pitchFamily="18" charset="0"/>
              </a:rPr>
              <a:t>Duration of video is another factor that affects enormously on the performance of a video. Therefore, this should also be kept in mind</a:t>
            </a:r>
            <a:r>
              <a:rPr lang="en-US" sz="96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pP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73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B5FF-41A9-414D-A7F7-2D4154E53C33}"/>
              </a:ext>
            </a:extLst>
          </p:cNvPr>
          <p:cNvSpPr>
            <a:spLocks noGrp="1"/>
          </p:cNvSpPr>
          <p:nvPr>
            <p:ph type="title"/>
          </p:nvPr>
        </p:nvSpPr>
        <p:spPr/>
        <p:txBody>
          <a:bodyPr>
            <a:normAutofit/>
          </a:bodyPr>
          <a:lstStyle/>
          <a:p>
            <a:r>
              <a:rPr lang="en-US" sz="8000" dirty="0"/>
              <a:t>Thank you</a:t>
            </a:r>
          </a:p>
        </p:txBody>
      </p:sp>
      <p:pic>
        <p:nvPicPr>
          <p:cNvPr id="4" name="Picture 3">
            <a:extLst>
              <a:ext uri="{FF2B5EF4-FFF2-40B4-BE49-F238E27FC236}">
                <a16:creationId xmlns:a16="http://schemas.microsoft.com/office/drawing/2014/main" id="{D3AC6EEA-53B5-4D59-A6EA-DF1EB11EB4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23080"/>
            <a:ext cx="12192000" cy="7381080"/>
          </a:xfrm>
          <a:prstGeom prst="rect">
            <a:avLst/>
          </a:prstGeom>
        </p:spPr>
      </p:pic>
      <p:sp>
        <p:nvSpPr>
          <p:cNvPr id="5" name="TextBox 4">
            <a:extLst>
              <a:ext uri="{FF2B5EF4-FFF2-40B4-BE49-F238E27FC236}">
                <a16:creationId xmlns:a16="http://schemas.microsoft.com/office/drawing/2014/main" id="{7E699EAD-5643-4795-BEE7-AFFEF547161D}"/>
              </a:ext>
            </a:extLst>
          </p:cNvPr>
          <p:cNvSpPr txBox="1"/>
          <p:nvPr/>
        </p:nvSpPr>
        <p:spPr>
          <a:xfrm>
            <a:off x="0" y="5395631"/>
            <a:ext cx="12192000" cy="230832"/>
          </a:xfrm>
          <a:prstGeom prst="rect">
            <a:avLst/>
          </a:prstGeom>
          <a:noFill/>
        </p:spPr>
        <p:txBody>
          <a:bodyPr wrap="square" rtlCol="0">
            <a:spAutoFit/>
          </a:bodyPr>
          <a:lstStyle/>
          <a:p>
            <a:r>
              <a:rPr lang="en-US" sz="900">
                <a:hlinkClick r:id="rId3" tooltip="https://www.flickr.com/photos/free_for_commercial_use/14375461993/"/>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60040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3CA5-4DFA-4210-8926-10546C91FA3F}"/>
              </a:ext>
            </a:extLst>
          </p:cNvPr>
          <p:cNvSpPr>
            <a:spLocks noGrp="1"/>
          </p:cNvSpPr>
          <p:nvPr>
            <p:ph type="title"/>
          </p:nvPr>
        </p:nvSpPr>
        <p:spPr>
          <a:xfrm>
            <a:off x="913795" y="882316"/>
            <a:ext cx="10353761" cy="5975684"/>
          </a:xfrm>
        </p:spPr>
        <p:txBody>
          <a:bodyPr>
            <a:normAutofit fontScale="90000"/>
          </a:bodyPr>
          <a:lstStyle/>
          <a:p>
            <a:pPr algn="l"/>
            <a:r>
              <a:rPr lang="en-US" dirty="0"/>
              <a:t>Project overview and objective:</a:t>
            </a:r>
            <a:br>
              <a:rPr lang="en-US" dirty="0"/>
            </a:br>
            <a:br>
              <a:rPr lang="en-US" cap="none" dirty="0"/>
            </a:br>
            <a:r>
              <a:rPr lang="en-US" cap="none" dirty="0"/>
              <a:t>- </a:t>
            </a:r>
            <a:r>
              <a:rPr lang="en-US" sz="2200" b="0" cap="none" dirty="0"/>
              <a:t>T</a:t>
            </a:r>
            <a:r>
              <a:rPr lang="en-US" sz="2200" b="0" cap="none" dirty="0">
                <a:effectLst/>
              </a:rPr>
              <a:t>his project aims to analyze YouTube song data using Power BI       comprehensively.</a:t>
            </a:r>
            <a:br>
              <a:rPr lang="en-US" dirty="0"/>
            </a:br>
            <a:br>
              <a:rPr lang="en-US" dirty="0"/>
            </a:br>
            <a:br>
              <a:rPr lang="en-US" sz="2200" dirty="0"/>
            </a:br>
            <a:r>
              <a:rPr lang="en-US" sz="2200" dirty="0"/>
              <a:t>- </a:t>
            </a:r>
            <a:r>
              <a:rPr lang="en-US" sz="2200" b="0" cap="none" dirty="0"/>
              <a:t>The dataset contains key attributes such as video ID, channel title, title, description, tags, published date, view count, like count, favorite count, comment count, video duration, video definition, and caption details. </a:t>
            </a:r>
            <a:br>
              <a:rPr lang="en-US" sz="2200" dirty="0"/>
            </a:br>
            <a:br>
              <a:rPr lang="en-US" sz="2200" b="0" cap="none" dirty="0"/>
            </a:br>
            <a:br>
              <a:rPr lang="en-US" sz="2200" b="0" cap="none" dirty="0"/>
            </a:br>
            <a:r>
              <a:rPr lang="en-US" sz="2200" b="0" cap="none" dirty="0"/>
              <a:t>- The goal is to utilize Power BI to create insightful visualizations and reports that provide a deeper understanding of YouTube songs' performance, popularity, and user engagement. </a:t>
            </a:r>
            <a:br>
              <a:rPr lang="en-US" dirty="0"/>
            </a:br>
            <a:br>
              <a:rPr lang="en-US" sz="2200" b="0" cap="none" dirty="0"/>
            </a:br>
            <a:r>
              <a:rPr lang="en-US" sz="2200" b="0" cap="none" dirty="0"/>
              <a:t>- The analysis aims to cover trends, preferences, and patterns in the data to aid content creators and stakeholders in optimizing their YouTube song content.</a:t>
            </a:r>
            <a:br>
              <a:rPr lang="en-IN"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273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26C7-B320-4D1C-8B64-6FD42E5B73F3}"/>
              </a:ext>
            </a:extLst>
          </p:cNvPr>
          <p:cNvSpPr>
            <a:spLocks noGrp="1"/>
          </p:cNvSpPr>
          <p:nvPr>
            <p:ph type="title"/>
          </p:nvPr>
        </p:nvSpPr>
        <p:spPr/>
        <p:txBody>
          <a:bodyPr/>
          <a:lstStyle/>
          <a:p>
            <a:r>
              <a:rPr lang="en-IN" dirty="0"/>
              <a:t>Data collection and data cleaning</a:t>
            </a:r>
            <a:endParaRPr lang="en-US" dirty="0"/>
          </a:p>
        </p:txBody>
      </p:sp>
      <p:graphicFrame>
        <p:nvGraphicFramePr>
          <p:cNvPr id="3" name="Table 2">
            <a:extLst>
              <a:ext uri="{FF2B5EF4-FFF2-40B4-BE49-F238E27FC236}">
                <a16:creationId xmlns:a16="http://schemas.microsoft.com/office/drawing/2014/main" id="{5B9DDE79-7069-48F6-B061-69724E00BC24}"/>
              </a:ext>
            </a:extLst>
          </p:cNvPr>
          <p:cNvGraphicFramePr>
            <a:graphicFrameLocks noGrp="1"/>
          </p:cNvGraphicFramePr>
          <p:nvPr>
            <p:extLst>
              <p:ext uri="{D42A27DB-BD31-4B8C-83A1-F6EECF244321}">
                <p14:modId xmlns:p14="http://schemas.microsoft.com/office/powerpoint/2010/main" val="3459263228"/>
              </p:ext>
            </p:extLst>
          </p:nvPr>
        </p:nvGraphicFramePr>
        <p:xfrm>
          <a:off x="16042" y="1524000"/>
          <a:ext cx="12175958" cy="5334000"/>
        </p:xfrm>
        <a:graphic>
          <a:graphicData uri="http://schemas.openxmlformats.org/drawingml/2006/table">
            <a:tbl>
              <a:tblPr firstRow="1" bandRow="1">
                <a:tableStyleId>{5C22544A-7EE6-4342-B048-85BDC9FD1C3A}</a:tableStyleId>
              </a:tblPr>
              <a:tblGrid>
                <a:gridCol w="12175958">
                  <a:extLst>
                    <a:ext uri="{9D8B030D-6E8A-4147-A177-3AD203B41FA5}">
                      <a16:colId xmlns:a16="http://schemas.microsoft.com/office/drawing/2014/main" val="1074844107"/>
                    </a:ext>
                  </a:extLst>
                </a:gridCol>
              </a:tblGrid>
              <a:tr h="5334000">
                <a:tc>
                  <a:txBody>
                    <a:bodyPr/>
                    <a:lstStyle/>
                    <a:p>
                      <a:endParaRPr lang="en-US" dirty="0"/>
                    </a:p>
                  </a:txBody>
                  <a:tcPr>
                    <a:solidFill>
                      <a:schemeClr val="tx2">
                        <a:lumMod val="10000"/>
                      </a:schemeClr>
                    </a:solidFill>
                  </a:tcPr>
                </a:tc>
                <a:extLst>
                  <a:ext uri="{0D108BD9-81ED-4DB2-BD59-A6C34878D82A}">
                    <a16:rowId xmlns:a16="http://schemas.microsoft.com/office/drawing/2014/main" val="3798686203"/>
                  </a:ext>
                </a:extLst>
              </a:tr>
            </a:tbl>
          </a:graphicData>
        </a:graphic>
      </p:graphicFrame>
      <p:sp>
        <p:nvSpPr>
          <p:cNvPr id="5" name="Rectangle 4">
            <a:extLst>
              <a:ext uri="{FF2B5EF4-FFF2-40B4-BE49-F238E27FC236}">
                <a16:creationId xmlns:a16="http://schemas.microsoft.com/office/drawing/2014/main" id="{38276848-AC6E-459C-84F7-DE182BA4BF24}"/>
              </a:ext>
            </a:extLst>
          </p:cNvPr>
          <p:cNvSpPr/>
          <p:nvPr/>
        </p:nvSpPr>
        <p:spPr>
          <a:xfrm>
            <a:off x="1454484" y="2413338"/>
            <a:ext cx="7689516" cy="1938992"/>
          </a:xfrm>
          <a:prstGeom prst="rect">
            <a:avLst/>
          </a:prstGeom>
        </p:spPr>
        <p:txBody>
          <a:bodyPr wrap="square">
            <a:spAutoFit/>
          </a:bodyPr>
          <a:lstStyle/>
          <a:p>
            <a:pPr marL="285750" indent="-285750">
              <a:buFont typeface="Arial" panose="020B0604020202020204" pitchFamily="34" charset="0"/>
              <a:buChar char="•"/>
            </a:pPr>
            <a:r>
              <a:rPr lang="en-IN" sz="2000" dirty="0"/>
              <a:t>Data imported to Power BI desktop.</a:t>
            </a:r>
          </a:p>
          <a:p>
            <a:pPr marL="285750" indent="-285750">
              <a:buFont typeface="Arial" panose="020B0604020202020204" pitchFamily="34" charset="0"/>
              <a:buChar char="•"/>
            </a:pPr>
            <a:r>
              <a:rPr lang="en-IN" sz="2000" dirty="0"/>
              <a:t>Data cleaning:</a:t>
            </a:r>
          </a:p>
          <a:p>
            <a:pPr marL="742950" lvl="1" indent="-285750">
              <a:buFont typeface="Arial" panose="020B0604020202020204" pitchFamily="34" charset="0"/>
              <a:buChar char="•"/>
            </a:pPr>
            <a:r>
              <a:rPr lang="en-IN" sz="2000" dirty="0"/>
              <a:t>Managing and eliminating null values from the Data set.</a:t>
            </a:r>
          </a:p>
          <a:p>
            <a:pPr marL="742950" lvl="1" indent="-285750">
              <a:buFont typeface="Arial" panose="020B0604020202020204" pitchFamily="34" charset="0"/>
              <a:buChar char="•"/>
            </a:pPr>
            <a:r>
              <a:rPr lang="en-IN" sz="2000" dirty="0"/>
              <a:t>Removing redundant columns.</a:t>
            </a:r>
          </a:p>
          <a:p>
            <a:pPr marL="742950" lvl="1" indent="-285750">
              <a:buFont typeface="Arial" panose="020B0604020202020204" pitchFamily="34" charset="0"/>
              <a:buChar char="•"/>
            </a:pPr>
            <a:r>
              <a:rPr lang="en-IN" sz="2000" dirty="0"/>
              <a:t>Formatting columns order-wise.</a:t>
            </a:r>
          </a:p>
          <a:p>
            <a:pPr marL="742950" lvl="1" indent="-285750">
              <a:buFont typeface="Arial" panose="020B0604020202020204" pitchFamily="34" charset="0"/>
              <a:buChar char="•"/>
            </a:pPr>
            <a:r>
              <a:rPr lang="en-IN" sz="2000" dirty="0"/>
              <a:t>Creating new columns</a:t>
            </a:r>
          </a:p>
        </p:txBody>
      </p:sp>
    </p:spTree>
    <p:extLst>
      <p:ext uri="{BB962C8B-B14F-4D97-AF65-F5344CB8AC3E}">
        <p14:creationId xmlns:p14="http://schemas.microsoft.com/office/powerpoint/2010/main" val="324266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60E3-033F-42DD-A7E7-94A1DB5444F2}"/>
              </a:ext>
            </a:extLst>
          </p:cNvPr>
          <p:cNvSpPr>
            <a:spLocks noGrp="1"/>
          </p:cNvSpPr>
          <p:nvPr>
            <p:ph type="ctrTitle"/>
          </p:nvPr>
        </p:nvSpPr>
        <p:spPr/>
        <p:txBody>
          <a:bodyPr>
            <a:normAutofit fontScale="90000"/>
          </a:bodyPr>
          <a:lstStyle/>
          <a:p>
            <a:r>
              <a:rPr lang="en-US" sz="4400" dirty="0"/>
              <a:t>DATA DESCRIPTION</a:t>
            </a:r>
            <a:br>
              <a:rPr lang="en-US" sz="4400" dirty="0"/>
            </a:br>
            <a:br>
              <a:rPr lang="en-US"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E04BD7E3-BEA4-4F82-A7F9-AA693ADE35BC}"/>
              </a:ext>
            </a:extLst>
          </p:cNvPr>
          <p:cNvSpPr>
            <a:spLocks noGrp="1"/>
          </p:cNvSpPr>
          <p:nvPr>
            <p:ph type="subTitle" idx="1"/>
          </p:nvPr>
        </p:nvSpPr>
        <p:spPr>
          <a:xfrm>
            <a:off x="1595269" y="1007533"/>
            <a:ext cx="9001462" cy="5909734"/>
          </a:xfrm>
        </p:spPr>
        <p:txBody>
          <a:bodyPr>
            <a:normAutofit/>
          </a:bodyPr>
          <a:lstStyle/>
          <a:p>
            <a:r>
              <a:rPr lang="en-US" sz="1400" dirty="0"/>
              <a:t>• </a:t>
            </a:r>
            <a:r>
              <a:rPr lang="en-US" sz="1400" dirty="0" err="1"/>
              <a:t>video_id</a:t>
            </a:r>
            <a:r>
              <a:rPr lang="en-US" sz="1400" dirty="0"/>
              <a:t>:  Unique identifier for each YouTube video.</a:t>
            </a:r>
          </a:p>
          <a:p>
            <a:r>
              <a:rPr lang="en-US" sz="1400" dirty="0"/>
              <a:t> • </a:t>
            </a:r>
            <a:r>
              <a:rPr lang="en-US" sz="1400" dirty="0" err="1"/>
              <a:t>channelTitle</a:t>
            </a:r>
            <a:r>
              <a:rPr lang="en-US" sz="1400" dirty="0"/>
              <a:t>:  Title of the YouTube channel publishing the song.</a:t>
            </a:r>
          </a:p>
          <a:p>
            <a:r>
              <a:rPr lang="en-US" sz="1400" dirty="0"/>
              <a:t> • title:  Title of the YouTube song video.</a:t>
            </a:r>
          </a:p>
          <a:p>
            <a:r>
              <a:rPr lang="en-US" sz="1400" dirty="0"/>
              <a:t> • description:  Description provided for the YouTube song video.</a:t>
            </a:r>
          </a:p>
          <a:p>
            <a:r>
              <a:rPr lang="en-US" sz="1400" dirty="0"/>
              <a:t> • tags:  Tags associated with the YouTube song video.</a:t>
            </a:r>
          </a:p>
          <a:p>
            <a:r>
              <a:rPr lang="en-US" sz="1400" dirty="0"/>
              <a:t> • </a:t>
            </a:r>
            <a:r>
              <a:rPr lang="en-US" sz="1400" dirty="0" err="1"/>
              <a:t>publishedAt</a:t>
            </a:r>
            <a:r>
              <a:rPr lang="en-US" sz="1400" dirty="0"/>
              <a:t>: Date and time when the YouTube song video was published. </a:t>
            </a:r>
          </a:p>
          <a:p>
            <a:r>
              <a:rPr lang="en-US" sz="1400" dirty="0"/>
              <a:t>• </a:t>
            </a:r>
            <a:r>
              <a:rPr lang="en-US" sz="1400" dirty="0" err="1"/>
              <a:t>viewCount</a:t>
            </a:r>
            <a:r>
              <a:rPr lang="en-US" sz="1400" dirty="0"/>
              <a:t>:  Number of views received by the YouTube song video.</a:t>
            </a:r>
          </a:p>
          <a:p>
            <a:r>
              <a:rPr lang="en-US" sz="1400" dirty="0"/>
              <a:t> • like count:  Number of likes received by the YouTube song video.</a:t>
            </a:r>
          </a:p>
          <a:p>
            <a:r>
              <a:rPr lang="en-US" sz="1400" dirty="0"/>
              <a:t> • </a:t>
            </a:r>
            <a:r>
              <a:rPr lang="en-US" sz="1400" dirty="0" err="1"/>
              <a:t>favoriteCount</a:t>
            </a:r>
            <a:r>
              <a:rPr lang="en-US" sz="1400" dirty="0"/>
              <a:t>:  Number of times the YouTube song video has been marked as a favorite.</a:t>
            </a:r>
          </a:p>
          <a:p>
            <a:r>
              <a:rPr lang="en-US" sz="1400" dirty="0"/>
              <a:t> • </a:t>
            </a:r>
            <a:r>
              <a:rPr lang="en-US" sz="1400" dirty="0" err="1"/>
              <a:t>commentCount</a:t>
            </a:r>
            <a:r>
              <a:rPr lang="en-US" sz="1400" dirty="0"/>
              <a:t>:  Number of comments posted on the YouTube song video. </a:t>
            </a:r>
          </a:p>
          <a:p>
            <a:r>
              <a:rPr lang="en-US" sz="1400" dirty="0"/>
              <a:t>• Duration:  Duration of the YouTube song video.</a:t>
            </a:r>
          </a:p>
          <a:p>
            <a:r>
              <a:rPr lang="en-US" sz="1400" dirty="0"/>
              <a:t> • definition:  Video definition or quality (e.g., HD, SD).</a:t>
            </a:r>
          </a:p>
          <a:p>
            <a:r>
              <a:rPr lang="en-US" sz="1400" dirty="0"/>
              <a:t> • caption:  Availability of captions for the YouTube song video</a:t>
            </a:r>
          </a:p>
        </p:txBody>
      </p:sp>
    </p:spTree>
    <p:extLst>
      <p:ext uri="{BB962C8B-B14F-4D97-AF65-F5344CB8AC3E}">
        <p14:creationId xmlns:p14="http://schemas.microsoft.com/office/powerpoint/2010/main" val="1505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A834-3B5C-45A7-92A4-26D4CE5DF6E2}"/>
              </a:ext>
            </a:extLst>
          </p:cNvPr>
          <p:cNvSpPr>
            <a:spLocks noGrp="1"/>
          </p:cNvSpPr>
          <p:nvPr>
            <p:ph type="title"/>
          </p:nvPr>
        </p:nvSpPr>
        <p:spPr/>
        <p:txBody>
          <a:bodyPr/>
          <a:lstStyle/>
          <a:p>
            <a:r>
              <a:rPr lang="en-IN" dirty="0"/>
              <a:t>Getting null values</a:t>
            </a:r>
            <a:endParaRPr lang="en-US" dirty="0"/>
          </a:p>
        </p:txBody>
      </p:sp>
      <p:pic>
        <p:nvPicPr>
          <p:cNvPr id="4" name="Content Placeholder 3">
            <a:extLst>
              <a:ext uri="{FF2B5EF4-FFF2-40B4-BE49-F238E27FC236}">
                <a16:creationId xmlns:a16="http://schemas.microsoft.com/office/drawing/2014/main" id="{09210394-61B1-4D64-9EC2-5F5C6F8A20C3}"/>
              </a:ext>
            </a:extLst>
          </p:cNvPr>
          <p:cNvPicPr>
            <a:picLocks noGrp="1" noChangeAspect="1"/>
          </p:cNvPicPr>
          <p:nvPr>
            <p:ph idx="1"/>
          </p:nvPr>
        </p:nvPicPr>
        <p:blipFill>
          <a:blip r:embed="rId2"/>
          <a:stretch>
            <a:fillRect/>
          </a:stretch>
        </p:blipFill>
        <p:spPr>
          <a:xfrm>
            <a:off x="1363578" y="2095500"/>
            <a:ext cx="9577137" cy="4762500"/>
          </a:xfrm>
          <a:prstGeom prst="rect">
            <a:avLst/>
          </a:prstGeom>
        </p:spPr>
      </p:pic>
      <p:sp>
        <p:nvSpPr>
          <p:cNvPr id="5" name="Rectangle 4">
            <a:extLst>
              <a:ext uri="{FF2B5EF4-FFF2-40B4-BE49-F238E27FC236}">
                <a16:creationId xmlns:a16="http://schemas.microsoft.com/office/drawing/2014/main" id="{1C52237E-8017-442A-9A4E-93426A7C0463}"/>
              </a:ext>
            </a:extLst>
          </p:cNvPr>
          <p:cNvSpPr/>
          <p:nvPr/>
        </p:nvSpPr>
        <p:spPr>
          <a:xfrm>
            <a:off x="5008651" y="3244334"/>
            <a:ext cx="2174698" cy="369332"/>
          </a:xfrm>
          <a:prstGeom prst="rect">
            <a:avLst/>
          </a:prstGeom>
        </p:spPr>
        <p:txBody>
          <a:bodyPr wrap="none">
            <a:spAutoFit/>
          </a:bodyPr>
          <a:lstStyle/>
          <a:p>
            <a:r>
              <a:rPr lang="en-IN" dirty="0"/>
              <a:t>Getting null values</a:t>
            </a:r>
            <a:endParaRPr lang="en-US" dirty="0"/>
          </a:p>
        </p:txBody>
      </p:sp>
    </p:spTree>
    <p:extLst>
      <p:ext uri="{BB962C8B-B14F-4D97-AF65-F5344CB8AC3E}">
        <p14:creationId xmlns:p14="http://schemas.microsoft.com/office/powerpoint/2010/main" val="134000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0850-791A-4A6D-9CFE-D3361D42F684}"/>
              </a:ext>
            </a:extLst>
          </p:cNvPr>
          <p:cNvSpPr>
            <a:spLocks noGrp="1"/>
          </p:cNvSpPr>
          <p:nvPr>
            <p:ph type="title"/>
          </p:nvPr>
        </p:nvSpPr>
        <p:spPr/>
        <p:txBody>
          <a:bodyPr/>
          <a:lstStyle/>
          <a:p>
            <a:r>
              <a:rPr lang="en-IN" dirty="0"/>
              <a:t>Sorting and detecting null values</a:t>
            </a:r>
            <a:endParaRPr lang="en-US" dirty="0"/>
          </a:p>
        </p:txBody>
      </p:sp>
      <p:pic>
        <p:nvPicPr>
          <p:cNvPr id="4" name="Content Placeholder 3">
            <a:extLst>
              <a:ext uri="{FF2B5EF4-FFF2-40B4-BE49-F238E27FC236}">
                <a16:creationId xmlns:a16="http://schemas.microsoft.com/office/drawing/2014/main" id="{63958638-C1D9-4076-A44D-F9F12336BAF6}"/>
              </a:ext>
            </a:extLst>
          </p:cNvPr>
          <p:cNvPicPr>
            <a:picLocks noGrp="1" noChangeAspect="1"/>
          </p:cNvPicPr>
          <p:nvPr>
            <p:ph idx="1"/>
          </p:nvPr>
        </p:nvPicPr>
        <p:blipFill>
          <a:blip r:embed="rId2"/>
          <a:stretch>
            <a:fillRect/>
          </a:stretch>
        </p:blipFill>
        <p:spPr>
          <a:xfrm>
            <a:off x="913794" y="2095500"/>
            <a:ext cx="10353761" cy="4762500"/>
          </a:xfrm>
          <a:prstGeom prst="rect">
            <a:avLst/>
          </a:prstGeom>
        </p:spPr>
      </p:pic>
    </p:spTree>
    <p:extLst>
      <p:ext uri="{BB962C8B-B14F-4D97-AF65-F5344CB8AC3E}">
        <p14:creationId xmlns:p14="http://schemas.microsoft.com/office/powerpoint/2010/main" val="303751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906D-D94A-4D70-96B1-D4F7F0A4E7AB}"/>
              </a:ext>
            </a:extLst>
          </p:cNvPr>
          <p:cNvSpPr>
            <a:spLocks noGrp="1"/>
          </p:cNvSpPr>
          <p:nvPr>
            <p:ph type="title"/>
          </p:nvPr>
        </p:nvSpPr>
        <p:spPr/>
        <p:txBody>
          <a:bodyPr/>
          <a:lstStyle/>
          <a:p>
            <a:r>
              <a:rPr lang="en-IN" dirty="0"/>
              <a:t>Removing null values</a:t>
            </a:r>
            <a:endParaRPr lang="en-US" dirty="0"/>
          </a:p>
        </p:txBody>
      </p:sp>
      <p:pic>
        <p:nvPicPr>
          <p:cNvPr id="4" name="Content Placeholder 3">
            <a:extLst>
              <a:ext uri="{FF2B5EF4-FFF2-40B4-BE49-F238E27FC236}">
                <a16:creationId xmlns:a16="http://schemas.microsoft.com/office/drawing/2014/main" id="{B86C145B-D91A-45E1-9DB6-E848E4039AB1}"/>
              </a:ext>
            </a:extLst>
          </p:cNvPr>
          <p:cNvPicPr>
            <a:picLocks noGrp="1" noChangeAspect="1"/>
          </p:cNvPicPr>
          <p:nvPr>
            <p:ph idx="1"/>
          </p:nvPr>
        </p:nvPicPr>
        <p:blipFill>
          <a:blip r:embed="rId2"/>
          <a:stretch>
            <a:fillRect/>
          </a:stretch>
        </p:blipFill>
        <p:spPr>
          <a:xfrm>
            <a:off x="913794" y="2095500"/>
            <a:ext cx="10353761" cy="4762500"/>
          </a:xfrm>
          <a:prstGeom prst="rect">
            <a:avLst/>
          </a:prstGeom>
        </p:spPr>
      </p:pic>
    </p:spTree>
    <p:extLst>
      <p:ext uri="{BB962C8B-B14F-4D97-AF65-F5344CB8AC3E}">
        <p14:creationId xmlns:p14="http://schemas.microsoft.com/office/powerpoint/2010/main" val="165654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66D3-B3C1-472F-BF84-E88AF5E4FC20}"/>
              </a:ext>
            </a:extLst>
          </p:cNvPr>
          <p:cNvSpPr>
            <a:spLocks noGrp="1"/>
          </p:cNvSpPr>
          <p:nvPr>
            <p:ph type="title"/>
          </p:nvPr>
        </p:nvSpPr>
        <p:spPr/>
        <p:txBody>
          <a:bodyPr/>
          <a:lstStyle/>
          <a:p>
            <a:r>
              <a:rPr lang="en-IN" dirty="0"/>
              <a:t>Changing and checking the data type of each column</a:t>
            </a:r>
            <a:endParaRPr lang="en-US" dirty="0"/>
          </a:p>
        </p:txBody>
      </p:sp>
      <p:pic>
        <p:nvPicPr>
          <p:cNvPr id="4" name="Content Placeholder 3">
            <a:extLst>
              <a:ext uri="{FF2B5EF4-FFF2-40B4-BE49-F238E27FC236}">
                <a16:creationId xmlns:a16="http://schemas.microsoft.com/office/drawing/2014/main" id="{655DB81D-80A9-48EE-9E37-1BBAAE0D6B0F}"/>
              </a:ext>
            </a:extLst>
          </p:cNvPr>
          <p:cNvPicPr>
            <a:picLocks noGrp="1" noChangeAspect="1"/>
          </p:cNvPicPr>
          <p:nvPr>
            <p:ph idx="1"/>
          </p:nvPr>
        </p:nvPicPr>
        <p:blipFill>
          <a:blip r:embed="rId2"/>
          <a:stretch>
            <a:fillRect/>
          </a:stretch>
        </p:blipFill>
        <p:spPr>
          <a:xfrm>
            <a:off x="913795" y="2095500"/>
            <a:ext cx="10353761" cy="4762500"/>
          </a:xfrm>
          <a:prstGeom prst="rect">
            <a:avLst/>
          </a:prstGeom>
        </p:spPr>
      </p:pic>
    </p:spTree>
    <p:extLst>
      <p:ext uri="{BB962C8B-B14F-4D97-AF65-F5344CB8AC3E}">
        <p14:creationId xmlns:p14="http://schemas.microsoft.com/office/powerpoint/2010/main" val="103302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5A81-F8BF-40D4-8552-9F7473CF8DBE}"/>
              </a:ext>
            </a:extLst>
          </p:cNvPr>
          <p:cNvSpPr>
            <a:spLocks noGrp="1"/>
          </p:cNvSpPr>
          <p:nvPr>
            <p:ph type="title"/>
          </p:nvPr>
        </p:nvSpPr>
        <p:spPr/>
        <p:txBody>
          <a:bodyPr/>
          <a:lstStyle/>
          <a:p>
            <a:r>
              <a:rPr lang="en-IN" dirty="0"/>
              <a:t>1) Important KPI’s: using cards</a:t>
            </a:r>
            <a:endParaRPr lang="en-US" dirty="0"/>
          </a:p>
        </p:txBody>
      </p:sp>
      <p:pic>
        <p:nvPicPr>
          <p:cNvPr id="5" name="Content Placeholder 4">
            <a:extLst>
              <a:ext uri="{FF2B5EF4-FFF2-40B4-BE49-F238E27FC236}">
                <a16:creationId xmlns:a16="http://schemas.microsoft.com/office/drawing/2014/main" id="{3C6733D1-C5DF-40D2-ACA7-784EBAF9B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854621"/>
            <a:ext cx="10353675" cy="1148758"/>
          </a:xfrm>
        </p:spPr>
      </p:pic>
    </p:spTree>
    <p:extLst>
      <p:ext uri="{BB962C8B-B14F-4D97-AF65-F5344CB8AC3E}">
        <p14:creationId xmlns:p14="http://schemas.microsoft.com/office/powerpoint/2010/main" val="6131451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110</TotalTime>
  <Words>659</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Times New Roman</vt:lpstr>
      <vt:lpstr>Damask</vt:lpstr>
      <vt:lpstr>YOUTUBE SONG ANALYSIS</vt:lpstr>
      <vt:lpstr>Project overview and objective:  - This project aims to analyze YouTube song data using Power BI       comprehensively.   - The dataset contains key attributes such as video ID, channel title, title, description, tags, published date, view count, like count, favorite count, comment count, video duration, video definition, and caption details.    - The goal is to utilize Power BI to create insightful visualizations and reports that provide a deeper understanding of YouTube songs' performance, popularity, and user engagement.   - The analysis aims to cover trends, preferences, and patterns in the data to aid content creators and stakeholders in optimizing their YouTube song content.     </vt:lpstr>
      <vt:lpstr>Data collection and data cleaning</vt:lpstr>
      <vt:lpstr>DATA DESCRIPTION     </vt:lpstr>
      <vt:lpstr>Getting null values</vt:lpstr>
      <vt:lpstr>Sorting and detecting null values</vt:lpstr>
      <vt:lpstr>Removing null values</vt:lpstr>
      <vt:lpstr>Changing and checking the data type of each column</vt:lpstr>
      <vt:lpstr>1) Important KPI’s: using cards</vt:lpstr>
      <vt:lpstr>2) Exploratory Data Analysis (EDA):  - explore patterns and distributions in view counts, like counts, and comments. - identify trends in the popularity and engagement of YouTube song videos. </vt:lpstr>
      <vt:lpstr>3) Content and Channel Analysis:  - Analyze the distribution of videos across different channels. - Identify popular tags and their correlation with view counts.  </vt:lpstr>
      <vt:lpstr>4) TEMPORAL TRENDS:  - Explore how YouTube song video metrics vary over time. - Identify peak publishing times and their impact on engagement. </vt:lpstr>
      <vt:lpstr>5) User Engagement Insights:  - investigate relationships between likes, comments, and views. - identify factors influencing user engagement with YouTube song videos. </vt:lpstr>
      <vt:lpstr>Final dashboard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 ANALYSIS</dc:title>
  <dc:creator>TUF GAMING</dc:creator>
  <cp:lastModifiedBy>TUF GAMING</cp:lastModifiedBy>
  <cp:revision>10</cp:revision>
  <dcterms:created xsi:type="dcterms:W3CDTF">2024-07-05T06:16:00Z</dcterms:created>
  <dcterms:modified xsi:type="dcterms:W3CDTF">2024-07-05T08:06:52Z</dcterms:modified>
</cp:coreProperties>
</file>