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5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5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6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591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0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9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4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3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8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0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782D-6A34-4BEB-9224-A5B6312F2F5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0274CC-C81C-4228-B27B-3EEAEB78F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5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4D07-C910-FDD2-57FA-9839683B0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170" y="314739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Sign Language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44FB6-5862-DE8C-A7E6-44156E9B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69" y="2865858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Abhinav Singh Chauhan(12016529)</a:t>
            </a:r>
          </a:p>
          <a:p>
            <a:pPr algn="ctr"/>
            <a:r>
              <a:rPr lang="en-US" dirty="0"/>
              <a:t>Ashwani Ahlawat(12016043)</a:t>
            </a:r>
          </a:p>
          <a:p>
            <a:pPr algn="ctr"/>
            <a:r>
              <a:rPr lang="en-IN" dirty="0"/>
              <a:t>Nihar Bastia(12017252)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6A3B0-222B-01B5-92C7-13F26419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61" y="6084030"/>
            <a:ext cx="1961322" cy="6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C0CD-3034-E834-257C-16864251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59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1442-C886-40B4-3F5A-C5675BEC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80591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Sign language is the primary means of communication for millions of people worldwide.</a:t>
            </a:r>
          </a:p>
          <a:p>
            <a:r>
              <a:rPr lang="en-US" dirty="0"/>
              <a:t>Despite its significance, sign language recognition has faced challenges.</a:t>
            </a:r>
          </a:p>
          <a:p>
            <a:r>
              <a:rPr lang="en-US" dirty="0"/>
              <a:t>Today, we explore how technology is revolutionizing accessibility through sign language detection.</a:t>
            </a:r>
          </a:p>
          <a:p>
            <a:r>
              <a:rPr lang="en-US" dirty="0"/>
              <a:t>The communication among the deaf and dumb people is carried by text and visual expressions.</a:t>
            </a:r>
          </a:p>
          <a:p>
            <a:r>
              <a:rPr lang="en-US" dirty="0"/>
              <a:t>Gestural communication is always in the scope of confidential and secure communication.</a:t>
            </a:r>
          </a:p>
          <a:p>
            <a:r>
              <a:rPr lang="en-US" dirty="0"/>
              <a:t>Hands and facial parts are immensely influential to express the thoughts of human in confidential communication.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E9409-F0FC-D560-17EC-D4F6D4E1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61" y="6084030"/>
            <a:ext cx="1961322" cy="6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83E2-1E88-E9CE-BE67-37ED1D2E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5084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87D0-4B2E-613C-E0ED-3514A8DF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1336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Sign language detection technology represents a breakthrough in communication accessibility for the Deaf and hard of hearing.</a:t>
            </a:r>
          </a:p>
          <a:p>
            <a:r>
              <a:rPr lang="en-US" dirty="0"/>
              <a:t>The presentation explores the underlying technologies, including computer vision and machine learning algorithms.</a:t>
            </a:r>
          </a:p>
          <a:p>
            <a:r>
              <a:rPr lang="en-US" dirty="0"/>
              <a:t>Challenges in traditional communication methods for the Deaf community are discussed, highlighting the need for innovative solutions.</a:t>
            </a:r>
          </a:p>
          <a:p>
            <a:r>
              <a:rPr lang="en-US" dirty="0"/>
              <a:t>Sign language detection has transformative applications in education, public services, and online platforms.</a:t>
            </a:r>
          </a:p>
          <a:p>
            <a:r>
              <a:rPr lang="en-US" dirty="0"/>
              <a:t>The presentation aims to elucidate the importance of sign language detection and its potential to foster inclusivity and understanding.</a:t>
            </a:r>
          </a:p>
          <a:p>
            <a:r>
              <a:rPr lang="en-US" dirty="0"/>
              <a:t>Through technical foundations and practical applications, we aim to demonstrate the empowering capabilities of sign language detection technology.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20F96-0A4E-C1FD-5F91-8BDB017D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61" y="6084030"/>
            <a:ext cx="1961322" cy="6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F840-D1BF-AB48-D573-7E8B6EC7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7849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7BF0-C885-ED9F-336D-5E5EAC8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78267"/>
            <a:ext cx="9203835" cy="4505739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Data Collection: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/>
              <a:t>Gather a diverse dataset of sign language gestures, encompassing various languages, dialects, and gestures.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dirty="0"/>
              <a:t>Include different individuals performing the gestures in various environments and lighting conditions to ensure robustness.</a:t>
            </a:r>
          </a:p>
          <a:p>
            <a:r>
              <a:rPr lang="en-US" b="1" dirty="0"/>
              <a:t>Data Preprocessing: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Preprocess the collected data to standardize format, resolution, and background removal.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Augment the dataset to increase its diversity and reduce overfitting.</a:t>
            </a:r>
          </a:p>
          <a:p>
            <a:r>
              <a:rPr lang="en-US" sz="1700" b="1" dirty="0"/>
              <a:t>Feature Extraction: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Utilize computer vision techniques to extract meaningful features from the sign language gestures.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Features may include hand movements, hand shapes etc.</a:t>
            </a:r>
            <a:endParaRPr lang="en-US" sz="1700" b="1" dirty="0"/>
          </a:p>
          <a:p>
            <a:pPr lvl="1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390C5-95A0-A768-2B8D-01585589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61" y="6084030"/>
            <a:ext cx="1961322" cy="6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46B1-91D6-7D97-8E41-1BDF13E0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308113"/>
            <a:ext cx="9307997" cy="6241774"/>
          </a:xfrm>
        </p:spPr>
        <p:txBody>
          <a:bodyPr>
            <a:normAutofit fontScale="40000" lnSpcReduction="20000"/>
          </a:bodyPr>
          <a:lstStyle/>
          <a:p>
            <a:r>
              <a:rPr lang="en-US" sz="3800" b="1" dirty="0"/>
              <a:t>Model Selection: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Choose appropriate machine learning or deep learning models for sign language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Common models include convolutional neural networks (CNNs), recurrent neural networks (RNNs), or their combinations (e.g., CNN-RNN).</a:t>
            </a:r>
          </a:p>
          <a:p>
            <a:r>
              <a:rPr lang="en-US" sz="3800" b="1" dirty="0"/>
              <a:t>Training: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Train the selected model using the preprocessed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Utilize techniques such as transfer learning or fine-tuning to improve model performance, especially in cases of limited data availability.</a:t>
            </a:r>
          </a:p>
          <a:p>
            <a:r>
              <a:rPr lang="en-US" sz="3800" b="1" dirty="0"/>
              <a:t>Evaluation: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Evaluate the trained model using a separate validation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Measure performance metrics such as accuracy, precision, recall, and F1 score to assess the model's effectiveness.</a:t>
            </a:r>
          </a:p>
          <a:p>
            <a:r>
              <a:rPr lang="en-US" sz="3800" b="1" dirty="0"/>
              <a:t>Optimization: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Fine-tune model hyperparameters and architecture to enhance performance and reduce computational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Consider techniques like regularization, dropout, and batch normalization to prevent overfitting.</a:t>
            </a:r>
          </a:p>
          <a:p>
            <a:r>
              <a:rPr lang="en-US" sz="3800" b="1" dirty="0"/>
              <a:t>Deployment: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Deploy the trained model into real-world applications or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Optimize the model for inference speed and resource consumption, especially for deployment on mobile or edge devices.</a:t>
            </a:r>
          </a:p>
          <a:p>
            <a:r>
              <a:rPr lang="en-US" sz="3800" b="1" dirty="0"/>
              <a:t>Testing and Validation: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Conduct extensive testing and validation of the deployed system across diverse scenarios and user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Collect feedback from users and iterate on the system to improve usability and accuracy.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A2B57-3141-B955-3A70-41747FC8F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61" y="6084030"/>
            <a:ext cx="1961322" cy="6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F23-7852-FE57-8DB2-1EA2C03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5084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FLOW CHART</a:t>
            </a:r>
            <a:endParaRPr lang="en-IN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168E27-4DA1-E1FD-5893-0A5267C930E8}"/>
              </a:ext>
            </a:extLst>
          </p:cNvPr>
          <p:cNvGrpSpPr/>
          <p:nvPr/>
        </p:nvGrpSpPr>
        <p:grpSpPr>
          <a:xfrm>
            <a:off x="2193231" y="1401417"/>
            <a:ext cx="7908039" cy="4991499"/>
            <a:chOff x="2193231" y="1401417"/>
            <a:chExt cx="7908039" cy="49914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9C40B1-DE13-0008-2697-B7C0F2DB14B8}"/>
                </a:ext>
              </a:extLst>
            </p:cNvPr>
            <p:cNvSpPr/>
            <p:nvPr/>
          </p:nvSpPr>
          <p:spPr>
            <a:xfrm>
              <a:off x="2193233" y="1409700"/>
              <a:ext cx="1921565" cy="901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Collection</a:t>
              </a:r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9FBB90-6CCB-7140-1BF9-2A1EC80F50E8}"/>
                </a:ext>
              </a:extLst>
            </p:cNvPr>
            <p:cNvSpPr/>
            <p:nvPr/>
          </p:nvSpPr>
          <p:spPr>
            <a:xfrm>
              <a:off x="5135216" y="1401417"/>
              <a:ext cx="1921565" cy="9011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Preprocessing</a:t>
              </a:r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BFA4E-5502-5694-D5AA-133B88E74C77}"/>
                </a:ext>
              </a:extLst>
            </p:cNvPr>
            <p:cNvSpPr/>
            <p:nvPr/>
          </p:nvSpPr>
          <p:spPr>
            <a:xfrm>
              <a:off x="8179705" y="1409700"/>
              <a:ext cx="1921565" cy="9011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Extraction</a:t>
              </a:r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9DED90-14AE-9556-7AC0-BAEC7888FBC1}"/>
                </a:ext>
              </a:extLst>
            </p:cNvPr>
            <p:cNvSpPr/>
            <p:nvPr/>
          </p:nvSpPr>
          <p:spPr>
            <a:xfrm>
              <a:off x="2193233" y="2804890"/>
              <a:ext cx="1921565" cy="901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Selection</a:t>
              </a:r>
              <a:endParaRPr lang="en-IN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839191-3DC0-005A-0D38-C7DA4E905065}"/>
                </a:ext>
              </a:extLst>
            </p:cNvPr>
            <p:cNvCxnSpPr/>
            <p:nvPr/>
          </p:nvCxnSpPr>
          <p:spPr>
            <a:xfrm>
              <a:off x="4253948" y="1860274"/>
              <a:ext cx="768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B8870C-A5C3-6F98-7E84-F85401FAC134}"/>
                </a:ext>
              </a:extLst>
            </p:cNvPr>
            <p:cNvCxnSpPr/>
            <p:nvPr/>
          </p:nvCxnSpPr>
          <p:spPr>
            <a:xfrm>
              <a:off x="7295322" y="1860274"/>
              <a:ext cx="768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F33E91-FA25-F2F8-9489-787CE45405E1}"/>
                </a:ext>
              </a:extLst>
            </p:cNvPr>
            <p:cNvCxnSpPr>
              <a:cxnSpLocks/>
            </p:cNvCxnSpPr>
            <p:nvPr/>
          </p:nvCxnSpPr>
          <p:spPr>
            <a:xfrm>
              <a:off x="3154015" y="2310848"/>
              <a:ext cx="0" cy="49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2C9D58A-5ED3-4242-80B1-49F978195C87}"/>
                </a:ext>
              </a:extLst>
            </p:cNvPr>
            <p:cNvCxnSpPr>
              <a:cxnSpLocks/>
            </p:cNvCxnSpPr>
            <p:nvPr/>
          </p:nvCxnSpPr>
          <p:spPr>
            <a:xfrm>
              <a:off x="9140487" y="2425148"/>
              <a:ext cx="0" cy="8303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7D88E6-88A3-6DF3-38B3-D2A6DF7DA5EF}"/>
                </a:ext>
              </a:extLst>
            </p:cNvPr>
            <p:cNvSpPr/>
            <p:nvPr/>
          </p:nvSpPr>
          <p:spPr>
            <a:xfrm>
              <a:off x="5135216" y="2804890"/>
              <a:ext cx="1921565" cy="9011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Training</a:t>
              </a:r>
              <a:endParaRPr lang="en-IN" dirty="0">
                <a:solidFill>
                  <a:schemeClr val="dk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5585CFD-E212-095F-87DF-6D64C0E64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948" y="3255464"/>
              <a:ext cx="768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C99DD1-C35F-1DE8-F290-8EF3F9A37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5930" y="3255464"/>
              <a:ext cx="1944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B06D5-5AAF-3625-93A5-1738F4EA56B4}"/>
                </a:ext>
              </a:extLst>
            </p:cNvPr>
            <p:cNvSpPr/>
            <p:nvPr/>
          </p:nvSpPr>
          <p:spPr>
            <a:xfrm>
              <a:off x="2193232" y="4200080"/>
              <a:ext cx="1921565" cy="901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</a:t>
              </a:r>
              <a:endParaRPr lang="en-IN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C171AC-31BF-645E-D78F-BB0E2268015D}"/>
                </a:ext>
              </a:extLst>
            </p:cNvPr>
            <p:cNvCxnSpPr>
              <a:cxnSpLocks/>
            </p:cNvCxnSpPr>
            <p:nvPr/>
          </p:nvCxnSpPr>
          <p:spPr>
            <a:xfrm>
              <a:off x="3173890" y="3706038"/>
              <a:ext cx="0" cy="49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5A9A1-696D-9171-DDB5-FF1AA3996D3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3784922"/>
              <a:ext cx="0" cy="865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18076E3-23F0-0893-7529-D6AFC8FC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948" y="4652709"/>
              <a:ext cx="1842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ED74E6-249E-1943-0ABF-16386F5DA15B}"/>
                </a:ext>
              </a:extLst>
            </p:cNvPr>
            <p:cNvSpPr/>
            <p:nvPr/>
          </p:nvSpPr>
          <p:spPr>
            <a:xfrm>
              <a:off x="2193231" y="5491768"/>
              <a:ext cx="1921565" cy="901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Optimization</a:t>
              </a:r>
              <a:endParaRPr lang="en-IN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527841-9634-DECF-2FD0-0B6BFC3FE0F7}"/>
                </a:ext>
              </a:extLst>
            </p:cNvPr>
            <p:cNvSpPr/>
            <p:nvPr/>
          </p:nvSpPr>
          <p:spPr>
            <a:xfrm>
              <a:off x="5135216" y="5491768"/>
              <a:ext cx="1921565" cy="9011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Deployment</a:t>
              </a:r>
              <a:endParaRPr lang="en-IN" dirty="0">
                <a:solidFill>
                  <a:schemeClr val="dk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D435A5-96CC-1796-1CAA-461A3439C167}"/>
                </a:ext>
              </a:extLst>
            </p:cNvPr>
            <p:cNvSpPr/>
            <p:nvPr/>
          </p:nvSpPr>
          <p:spPr>
            <a:xfrm>
              <a:off x="8179705" y="5491768"/>
              <a:ext cx="1921565" cy="9011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Testing And Validation</a:t>
              </a:r>
              <a:endParaRPr lang="en-IN" dirty="0">
                <a:solidFill>
                  <a:schemeClr val="dk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3785DB-F0A8-ED93-1397-429F8CCFE971}"/>
                </a:ext>
              </a:extLst>
            </p:cNvPr>
            <p:cNvCxnSpPr/>
            <p:nvPr/>
          </p:nvCxnSpPr>
          <p:spPr>
            <a:xfrm>
              <a:off x="4253948" y="5942342"/>
              <a:ext cx="768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D0E18BE-351B-C8EB-51BB-2638D01A93F2}"/>
                </a:ext>
              </a:extLst>
            </p:cNvPr>
            <p:cNvCxnSpPr/>
            <p:nvPr/>
          </p:nvCxnSpPr>
          <p:spPr>
            <a:xfrm>
              <a:off x="7295322" y="5942342"/>
              <a:ext cx="768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843DE83-FC51-FA9D-F6AA-8410D3E5FE63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3154013" y="5101228"/>
              <a:ext cx="2" cy="390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D992C29-82EC-1513-2102-E5A03505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61" y="6084030"/>
            <a:ext cx="1961322" cy="6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36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442</TotalTime>
  <Words>524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Sign Language Recognition</vt:lpstr>
      <vt:lpstr>INTRODUCTION</vt:lpstr>
      <vt:lpstr>ABSTRACT</vt:lpstr>
      <vt:lpstr>METHODOLOGY</vt:lpstr>
      <vt:lpstr>PowerPoint Presentation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Abhinav Singh chauhan</dc:creator>
  <cp:lastModifiedBy>Abhinav Singh chauhan</cp:lastModifiedBy>
  <cp:revision>2</cp:revision>
  <dcterms:created xsi:type="dcterms:W3CDTF">2024-03-01T08:51:25Z</dcterms:created>
  <dcterms:modified xsi:type="dcterms:W3CDTF">2024-03-04T14:42:08Z</dcterms:modified>
</cp:coreProperties>
</file>