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8BE1-1F4A-4B5D-829F-13E61EC23A9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DCA13-2AC0-48F2-8A55-450D8EE4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0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9300" y="573088"/>
            <a:ext cx="5365750" cy="40243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lIns="91435" tIns="45718" rIns="91435" bIns="45718"/>
          <a:lstStyle/>
          <a:p>
            <a:pPr>
              <a:defRPr/>
            </a:pPr>
            <a:r>
              <a:rPr lang="en-US" dirty="0" err="1" smtClean="0">
                <a:solidFill>
                  <a:prstClr val="black"/>
                </a:solidFill>
              </a:rPr>
              <a:t>aa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463551" y="466727"/>
            <a:ext cx="1831975" cy="625475"/>
            <a:chOff x="363538" y="466726"/>
            <a:chExt cx="1831975" cy="625475"/>
          </a:xfrm>
        </p:grpSpPr>
        <p:sp>
          <p:nvSpPr>
            <p:cNvPr id="7" name="Freeform 7"/>
            <p:cNvSpPr>
              <a:spLocks noEditPoints="1"/>
            </p:cNvSpPr>
            <p:nvPr userDrawn="1"/>
          </p:nvSpPr>
          <p:spPr bwMode="gray">
            <a:xfrm>
              <a:off x="482601" y="901701"/>
              <a:ext cx="1712912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gray">
            <a:xfrm>
              <a:off x="482601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gray">
            <a:xfrm>
              <a:off x="363538" y="665164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11" name="Rectangle 50"/>
          <p:cNvSpPr>
            <a:spLocks noChangeArrowheads="1"/>
          </p:cNvSpPr>
          <p:nvPr userDrawn="1"/>
        </p:nvSpPr>
        <p:spPr bwMode="auto">
          <a:xfrm>
            <a:off x="452438" y="6572250"/>
            <a:ext cx="6359525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>
                <a:solidFill>
                  <a:srgbClr val="000000"/>
                </a:solidFill>
              </a:rPr>
              <a:t>Information Classification: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3025" y="2267712"/>
            <a:ext cx="4575478" cy="86793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53025" y="3344677"/>
            <a:ext cx="4575478" cy="34163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453025" y="3895344"/>
            <a:ext cx="4575478" cy="578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1">
                <a:solidFill>
                  <a:schemeClr val="bg2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 bwMode="auto">
          <a:xfrm>
            <a:off x="453025" y="5010912"/>
            <a:ext cx="4575478" cy="2585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07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/Section Head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227013" y="6507165"/>
            <a:ext cx="411162" cy="346075"/>
          </a:xfrm>
          <a:prstGeom prst="rect">
            <a:avLst/>
          </a:prstGeom>
          <a:ln/>
        </p:spPr>
        <p:txBody>
          <a:bodyPr wrap="none" anchor="ctr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fld id="{7CA3048F-6AF9-4E26-8C15-A30ADAA2E2C1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0"/>
          <p:cNvSpPr>
            <a:spLocks noChangeArrowheads="1"/>
          </p:cNvSpPr>
          <p:nvPr userDrawn="1"/>
        </p:nvSpPr>
        <p:spPr bwMode="auto">
          <a:xfrm>
            <a:off x="654050" y="6572250"/>
            <a:ext cx="6359525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>
                <a:solidFill>
                  <a:srgbClr val="000000"/>
                </a:solidFill>
              </a:rPr>
              <a:t>Information Classification: 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8053" y="2194561"/>
            <a:ext cx="7261060" cy="39744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227013" y="1301750"/>
            <a:ext cx="79121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8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Subtitl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27013" y="458788"/>
            <a:ext cx="8684756" cy="42473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 bwMode="auto">
          <a:xfrm>
            <a:off x="227471" y="1763713"/>
            <a:ext cx="8684299" cy="440531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 bwMode="auto">
          <a:xfrm>
            <a:off x="227471" y="1301750"/>
            <a:ext cx="8684299" cy="369332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280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013" y="1301749"/>
            <a:ext cx="4115872" cy="366414"/>
          </a:xfrm>
          <a:noFill/>
          <a:ln w="19050"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 bwMode="auto">
          <a:xfrm>
            <a:off x="227013" y="1763716"/>
            <a:ext cx="4115872" cy="4405311"/>
          </a:xfrm>
          <a:noFill/>
          <a:ln w="19050">
            <a:noFill/>
          </a:ln>
        </p:spPr>
        <p:txBody>
          <a:bodyPr/>
          <a:lstStyle>
            <a:lvl1pPr>
              <a:lnSpc>
                <a:spcPct val="100000"/>
              </a:lnSpc>
              <a:defRPr b="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801117" y="1301749"/>
            <a:ext cx="4110013" cy="366414"/>
          </a:xfrm>
          <a:noFill/>
          <a:ln w="19050"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 bwMode="auto">
          <a:xfrm>
            <a:off x="4801117" y="1763716"/>
            <a:ext cx="4110013" cy="4405311"/>
          </a:xfrm>
          <a:noFill/>
          <a:ln w="19050">
            <a:noFill/>
          </a:ln>
        </p:spPr>
        <p:txBody>
          <a:bodyPr/>
          <a:lstStyle>
            <a:lvl1pPr>
              <a:lnSpc>
                <a:spcPct val="100000"/>
              </a:lnSpc>
              <a:defRPr b="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91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27013" y="1301751"/>
            <a:ext cx="4115872" cy="602621"/>
          </a:xfr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 bwMode="auto">
          <a:xfrm>
            <a:off x="227013" y="1957269"/>
            <a:ext cx="4115872" cy="4211756"/>
          </a:xfrm>
          <a:ln w="19050">
            <a:solidFill>
              <a:schemeClr val="accent3"/>
            </a:solidFill>
          </a:ln>
        </p:spPr>
        <p:txBody>
          <a:bodyPr t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801117" y="1301751"/>
            <a:ext cx="4110013" cy="602621"/>
          </a:xfr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 bwMode="auto">
          <a:xfrm>
            <a:off x="4801117" y="1957269"/>
            <a:ext cx="4110013" cy="4211756"/>
          </a:xfrm>
          <a:ln w="19050">
            <a:solidFill>
              <a:schemeClr val="accent3"/>
            </a:solidFill>
          </a:ln>
        </p:spPr>
        <p:txBody>
          <a:bodyPr t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 bwMode="auto">
          <a:xfrm>
            <a:off x="227469" y="6169025"/>
            <a:ext cx="8686800" cy="3017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549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/>
          </p:nvPr>
        </p:nvSpPr>
        <p:spPr bwMode="auto">
          <a:xfrm>
            <a:off x="227470" y="1301750"/>
            <a:ext cx="8683660" cy="369332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 bwMode="auto">
          <a:xfrm>
            <a:off x="227469" y="6169024"/>
            <a:ext cx="8683660" cy="30175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283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1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69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59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ash Page 1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227013" y="6507165"/>
            <a:ext cx="411162" cy="346075"/>
          </a:xfrm>
          <a:prstGeom prst="rect">
            <a:avLst/>
          </a:prstGeom>
          <a:ln/>
        </p:spPr>
        <p:txBody>
          <a:bodyPr wrap="none" anchor="ctr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fld id="{A7D2C56C-9ED6-4DDC-9FF1-148D1EF9DECD}" type="slidenum">
              <a:rPr lang="en-US" smtClean="0">
                <a:solidFill>
                  <a:srgbClr val="FFFFFF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50"/>
          <p:cNvSpPr>
            <a:spLocks noChangeArrowheads="1"/>
          </p:cNvSpPr>
          <p:nvPr userDrawn="1"/>
        </p:nvSpPr>
        <p:spPr bwMode="auto">
          <a:xfrm>
            <a:off x="654050" y="6572250"/>
            <a:ext cx="6359525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>
                <a:solidFill>
                  <a:srgbClr val="FFFFFF"/>
                </a:solidFill>
              </a:rPr>
              <a:t>Information Classification: Confidential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3589338" y="0"/>
            <a:ext cx="4701222" cy="6858000"/>
          </a:xfrm>
        </p:spPr>
        <p:txBody>
          <a:bodyPr lIns="457200" tIns="914400" rIns="457200" bIns="91440">
            <a:no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45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ash Page 2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227013" y="6507165"/>
            <a:ext cx="411162" cy="346075"/>
          </a:xfrm>
          <a:prstGeom prst="rect">
            <a:avLst/>
          </a:prstGeom>
          <a:ln/>
        </p:spPr>
        <p:txBody>
          <a:bodyPr wrap="none" anchor="ctr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fld id="{1CB8B5E6-A02E-4D13-9CDB-DE4FB49281B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50"/>
          <p:cNvSpPr>
            <a:spLocks noChangeArrowheads="1"/>
          </p:cNvSpPr>
          <p:nvPr userDrawn="1"/>
        </p:nvSpPr>
        <p:spPr bwMode="auto">
          <a:xfrm>
            <a:off x="654050" y="6572250"/>
            <a:ext cx="6359525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>
                <a:solidFill>
                  <a:srgbClr val="FFFFFF">
                    <a:lumMod val="50000"/>
                  </a:srgbClr>
                </a:solidFill>
              </a:rPr>
              <a:t>Information Classification: Confidential</a:t>
            </a:r>
          </a:p>
        </p:txBody>
      </p:sp>
      <p:sp>
        <p:nvSpPr>
          <p:cNvPr id="4" name="Title 9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5487829" cy="6858000"/>
          </a:xfrm>
        </p:spPr>
        <p:txBody>
          <a:bodyPr lIns="457200" tIns="914400" rIns="457200" bIns="91440">
            <a:no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46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ash Page 3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227013" y="6507165"/>
            <a:ext cx="411162" cy="346075"/>
          </a:xfrm>
          <a:prstGeom prst="rect">
            <a:avLst/>
          </a:prstGeom>
          <a:ln/>
        </p:spPr>
        <p:txBody>
          <a:bodyPr wrap="none" anchor="ctr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fld id="{85268862-7EF9-4F43-A54C-4632D9E0F608}" type="slidenum">
              <a:rPr lang="en-US" smtClean="0">
                <a:solidFill>
                  <a:srgbClr val="FFFFFF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0"/>
          <p:cNvSpPr>
            <a:spLocks noChangeArrowheads="1"/>
          </p:cNvSpPr>
          <p:nvPr userDrawn="1"/>
        </p:nvSpPr>
        <p:spPr bwMode="auto">
          <a:xfrm>
            <a:off x="654050" y="6572250"/>
            <a:ext cx="6359525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>
                <a:solidFill>
                  <a:srgbClr val="FFFFFF"/>
                </a:solidFill>
              </a:rPr>
              <a:t>Information Classification: Confidential</a:t>
            </a:r>
          </a:p>
        </p:txBody>
      </p:sp>
      <p:sp>
        <p:nvSpPr>
          <p:cNvPr id="4" name="Title 9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5487829" cy="6858000"/>
          </a:xfrm>
        </p:spPr>
        <p:txBody>
          <a:bodyPr lIns="457200" tIns="914400" rIns="457200" bIns="91440">
            <a:no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89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 bwMode="auto">
          <a:xfrm>
            <a:off x="227470" y="1301752"/>
            <a:ext cx="8683660" cy="48672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/>
            </a:lvl1pPr>
            <a:lvl2pPr marL="400050" indent="-163513">
              <a:lnSpc>
                <a:spcPct val="100000"/>
              </a:lnSpc>
              <a:spcBef>
                <a:spcPts val="600"/>
              </a:spcBef>
              <a:defRPr sz="1400"/>
            </a:lvl2pPr>
            <a:lvl3pPr marL="687388" indent="-182563">
              <a:lnSpc>
                <a:spcPct val="100000"/>
              </a:lnSpc>
              <a:spcBef>
                <a:spcPts val="600"/>
              </a:spcBef>
              <a:defRPr sz="1400"/>
            </a:lvl3pPr>
            <a:lvl4pPr marL="974725" indent="-173038">
              <a:lnSpc>
                <a:spcPct val="100000"/>
              </a:lnSpc>
              <a:spcBef>
                <a:spcPts val="600"/>
              </a:spcBef>
              <a:defRPr sz="1400"/>
            </a:lvl4pPr>
            <a:lvl5pPr marL="1201738" indent="-171450"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96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5773739" y="5486402"/>
            <a:ext cx="2949575" cy="1008063"/>
            <a:chOff x="5773738" y="5486401"/>
            <a:chExt cx="2949575" cy="1008063"/>
          </a:xfrm>
        </p:grpSpPr>
        <p:sp>
          <p:nvSpPr>
            <p:cNvPr id="3" name="Freeform 2"/>
            <p:cNvSpPr>
              <a:spLocks noEditPoints="1"/>
            </p:cNvSpPr>
            <p:nvPr userDrawn="1"/>
          </p:nvSpPr>
          <p:spPr bwMode="gray">
            <a:xfrm>
              <a:off x="5967413" y="6188076"/>
              <a:ext cx="2755900" cy="306388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4" name="Freeform 3"/>
            <p:cNvSpPr>
              <a:spLocks/>
            </p:cNvSpPr>
            <p:nvPr userDrawn="1"/>
          </p:nvSpPr>
          <p:spPr bwMode="gray">
            <a:xfrm>
              <a:off x="5967413" y="5635626"/>
              <a:ext cx="536575" cy="273050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5" name="Freeform 4"/>
            <p:cNvSpPr>
              <a:spLocks/>
            </p:cNvSpPr>
            <p:nvPr userDrawn="1"/>
          </p:nvSpPr>
          <p:spPr bwMode="gray">
            <a:xfrm>
              <a:off x="5773738" y="5486401"/>
              <a:ext cx="355600" cy="250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gray">
            <a:xfrm>
              <a:off x="5773738" y="5807076"/>
              <a:ext cx="355600" cy="25082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0025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auto"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ny_rgb_pos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288925"/>
            <a:ext cx="21859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481013" y="6481769"/>
            <a:ext cx="31115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i="1" dirty="0" smtClean="0">
                <a:solidFill>
                  <a:srgbClr val="7F7F7F"/>
                </a:solidFill>
              </a:rPr>
              <a:t>Information Security Identification: Confidential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8410" y="1363663"/>
            <a:ext cx="4612391" cy="1852612"/>
          </a:xfrm>
        </p:spPr>
        <p:txBody>
          <a:bodyPr>
            <a:normAutofit/>
          </a:bodyPr>
          <a:lstStyle>
            <a:lvl1pPr>
              <a:defRPr sz="2800"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0521" y="3413125"/>
            <a:ext cx="4617720" cy="39322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defRPr sz="1600" b="0" i="0" cap="none" baseline="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9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8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7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4A64-B73F-400B-BD33-08BEC5477ED3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C4AF-4ACC-4593-8CBD-BB95EA2BA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3000141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 bwMode="auto">
          <a:xfrm>
            <a:off x="227013" y="6507165"/>
            <a:ext cx="411162" cy="346075"/>
          </a:xfrm>
          <a:prstGeom prst="rect">
            <a:avLst/>
          </a:prstGeom>
          <a:ln/>
        </p:spPr>
        <p:txBody>
          <a:bodyPr wrap="none" anchor="ctr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fld id="{6A3AA123-6F84-4701-B39B-3E0FF6808B2E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 userDrawn="1"/>
        </p:nvSpPr>
        <p:spPr bwMode="auto">
          <a:xfrm>
            <a:off x="654050" y="6572250"/>
            <a:ext cx="6359525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>
                <a:solidFill>
                  <a:srgbClr val="000000"/>
                </a:solidFill>
              </a:rPr>
              <a:t>Information Classification: Confidential</a:t>
            </a:r>
          </a:p>
        </p:txBody>
      </p:sp>
      <p:cxnSp>
        <p:nvCxnSpPr>
          <p:cNvPr id="1028" name="Straight Connector 14"/>
          <p:cNvCxnSpPr>
            <a:cxnSpLocks noChangeShapeType="1"/>
          </p:cNvCxnSpPr>
          <p:nvPr userDrawn="1"/>
        </p:nvCxnSpPr>
        <p:spPr bwMode="gray">
          <a:xfrm>
            <a:off x="0" y="6494463"/>
            <a:ext cx="91440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27014" y="458788"/>
            <a:ext cx="86836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013" y="1763713"/>
            <a:ext cx="8685212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Freeform 10"/>
          <p:cNvSpPr>
            <a:spLocks noChangeAspect="1" noEditPoints="1"/>
          </p:cNvSpPr>
          <p:nvPr userDrawn="1"/>
        </p:nvSpPr>
        <p:spPr bwMode="gray">
          <a:xfrm>
            <a:off x="7772400" y="6600825"/>
            <a:ext cx="1143000" cy="127000"/>
          </a:xfrm>
          <a:custGeom>
            <a:avLst/>
            <a:gdLst/>
            <a:ahLst/>
            <a:cxnLst>
              <a:cxn ang="0">
                <a:pos x="28318" y="3136"/>
              </a:cxn>
              <a:cxn ang="0">
                <a:pos x="30217" y="3756"/>
              </a:cxn>
              <a:cxn ang="0">
                <a:pos x="29740" y="2668"/>
              </a:cxn>
              <a:cxn ang="0">
                <a:pos x="30128" y="703"/>
              </a:cxn>
              <a:cxn ang="0">
                <a:pos x="30597" y="0"/>
              </a:cxn>
              <a:cxn ang="0">
                <a:pos x="26804" y="228"/>
              </a:cxn>
              <a:cxn ang="0">
                <a:pos x="27408" y="5260"/>
              </a:cxn>
              <a:cxn ang="0">
                <a:pos x="30678" y="5667"/>
              </a:cxn>
              <a:cxn ang="0">
                <a:pos x="30202" y="5199"/>
              </a:cxn>
              <a:cxn ang="0">
                <a:pos x="51313" y="630"/>
              </a:cxn>
              <a:cxn ang="0">
                <a:pos x="47090" y="228"/>
              </a:cxn>
              <a:cxn ang="0">
                <a:pos x="47867" y="903"/>
              </a:cxn>
              <a:cxn ang="0">
                <a:pos x="47254" y="5667"/>
              </a:cxn>
              <a:cxn ang="0">
                <a:pos x="48376" y="5260"/>
              </a:cxn>
              <a:cxn ang="0">
                <a:pos x="51823" y="5757"/>
              </a:cxn>
              <a:cxn ang="0">
                <a:pos x="52429" y="228"/>
              </a:cxn>
              <a:cxn ang="0">
                <a:pos x="40985" y="2955"/>
              </a:cxn>
              <a:cxn ang="0">
                <a:pos x="43694" y="130"/>
              </a:cxn>
              <a:cxn ang="0">
                <a:pos x="43703" y="656"/>
              </a:cxn>
              <a:cxn ang="0">
                <a:pos x="22403" y="4138"/>
              </a:cxn>
              <a:cxn ang="0">
                <a:pos x="19053" y="630"/>
              </a:cxn>
              <a:cxn ang="0">
                <a:pos x="19053" y="5260"/>
              </a:cxn>
              <a:cxn ang="0">
                <a:pos x="20790" y="5260"/>
              </a:cxn>
              <a:cxn ang="0">
                <a:pos x="22205" y="5821"/>
              </a:cxn>
              <a:cxn ang="0">
                <a:pos x="23526" y="5260"/>
              </a:cxn>
              <a:cxn ang="0">
                <a:pos x="25647" y="5260"/>
              </a:cxn>
              <a:cxn ang="0">
                <a:pos x="25647" y="630"/>
              </a:cxn>
              <a:cxn ang="0">
                <a:pos x="22403" y="4138"/>
              </a:cxn>
              <a:cxn ang="0">
                <a:pos x="33514" y="630"/>
              </a:cxn>
              <a:cxn ang="0">
                <a:pos x="31997" y="228"/>
              </a:cxn>
              <a:cxn ang="0">
                <a:pos x="32604" y="5260"/>
              </a:cxn>
              <a:cxn ang="0">
                <a:pos x="35780" y="5667"/>
              </a:cxn>
              <a:cxn ang="0">
                <a:pos x="35303" y="5199"/>
              </a:cxn>
              <a:cxn ang="0">
                <a:pos x="38171" y="630"/>
              </a:cxn>
              <a:cxn ang="0">
                <a:pos x="36654" y="228"/>
              </a:cxn>
              <a:cxn ang="0">
                <a:pos x="37263" y="5260"/>
              </a:cxn>
              <a:cxn ang="0">
                <a:pos x="40438" y="5667"/>
              </a:cxn>
              <a:cxn ang="0">
                <a:pos x="39964" y="5199"/>
              </a:cxn>
              <a:cxn ang="0">
                <a:pos x="13736" y="2558"/>
              </a:cxn>
              <a:cxn ang="0">
                <a:pos x="13111" y="228"/>
              </a:cxn>
              <a:cxn ang="0">
                <a:pos x="11404" y="630"/>
              </a:cxn>
              <a:cxn ang="0">
                <a:pos x="12453" y="5260"/>
              </a:cxn>
              <a:cxn ang="0">
                <a:pos x="14574" y="5260"/>
              </a:cxn>
              <a:cxn ang="0">
                <a:pos x="15489" y="630"/>
              </a:cxn>
              <a:cxn ang="0">
                <a:pos x="14209" y="228"/>
              </a:cxn>
              <a:cxn ang="0">
                <a:pos x="4078" y="1603"/>
              </a:cxn>
              <a:cxn ang="0">
                <a:pos x="0" y="630"/>
              </a:cxn>
              <a:cxn ang="0">
                <a:pos x="0" y="5260"/>
              </a:cxn>
              <a:cxn ang="0">
                <a:pos x="4337" y="4224"/>
              </a:cxn>
              <a:cxn ang="0">
                <a:pos x="2182" y="703"/>
              </a:cxn>
              <a:cxn ang="0">
                <a:pos x="1516" y="2611"/>
              </a:cxn>
              <a:cxn ang="0">
                <a:pos x="1516" y="5199"/>
              </a:cxn>
              <a:cxn ang="0">
                <a:pos x="3406" y="4182"/>
              </a:cxn>
              <a:cxn ang="0">
                <a:pos x="9385" y="630"/>
              </a:cxn>
              <a:cxn ang="0">
                <a:pos x="5164" y="228"/>
              </a:cxn>
              <a:cxn ang="0">
                <a:pos x="5937" y="903"/>
              </a:cxn>
              <a:cxn ang="0">
                <a:pos x="5323" y="5667"/>
              </a:cxn>
              <a:cxn ang="0">
                <a:pos x="6448" y="5261"/>
              </a:cxn>
              <a:cxn ang="0">
                <a:pos x="9893" y="5757"/>
              </a:cxn>
              <a:cxn ang="0">
                <a:pos x="10500" y="228"/>
              </a:cxn>
            </a:cxnLst>
            <a:rect l="0" t="0" r="r" b="b"/>
            <a:pathLst>
              <a:path w="52429" h="5821">
                <a:moveTo>
                  <a:pt x="30202" y="5199"/>
                </a:moveTo>
                <a:lnTo>
                  <a:pt x="28318" y="5199"/>
                </a:lnTo>
                <a:lnTo>
                  <a:pt x="28318" y="3136"/>
                </a:lnTo>
                <a:lnTo>
                  <a:pt x="29740" y="3136"/>
                </a:lnTo>
                <a:lnTo>
                  <a:pt x="29740" y="3756"/>
                </a:lnTo>
                <a:lnTo>
                  <a:pt x="30217" y="3756"/>
                </a:lnTo>
                <a:lnTo>
                  <a:pt x="30217" y="2057"/>
                </a:lnTo>
                <a:lnTo>
                  <a:pt x="29740" y="2057"/>
                </a:lnTo>
                <a:lnTo>
                  <a:pt x="29740" y="2668"/>
                </a:lnTo>
                <a:lnTo>
                  <a:pt x="28318" y="2668"/>
                </a:lnTo>
                <a:lnTo>
                  <a:pt x="28318" y="703"/>
                </a:lnTo>
                <a:lnTo>
                  <a:pt x="30128" y="703"/>
                </a:lnTo>
                <a:lnTo>
                  <a:pt x="30128" y="1392"/>
                </a:lnTo>
                <a:lnTo>
                  <a:pt x="30597" y="1392"/>
                </a:lnTo>
                <a:lnTo>
                  <a:pt x="30597" y="0"/>
                </a:lnTo>
                <a:lnTo>
                  <a:pt x="30120" y="0"/>
                </a:lnTo>
                <a:lnTo>
                  <a:pt x="30120" y="228"/>
                </a:lnTo>
                <a:lnTo>
                  <a:pt x="26804" y="228"/>
                </a:lnTo>
                <a:lnTo>
                  <a:pt x="26804" y="630"/>
                </a:lnTo>
                <a:lnTo>
                  <a:pt x="27408" y="630"/>
                </a:lnTo>
                <a:lnTo>
                  <a:pt x="27408" y="5260"/>
                </a:lnTo>
                <a:lnTo>
                  <a:pt x="26804" y="5260"/>
                </a:lnTo>
                <a:lnTo>
                  <a:pt x="26804" y="5667"/>
                </a:lnTo>
                <a:lnTo>
                  <a:pt x="30678" y="5667"/>
                </a:lnTo>
                <a:lnTo>
                  <a:pt x="30678" y="4486"/>
                </a:lnTo>
                <a:lnTo>
                  <a:pt x="30202" y="4486"/>
                </a:lnTo>
                <a:lnTo>
                  <a:pt x="30202" y="5199"/>
                </a:lnTo>
                <a:close/>
                <a:moveTo>
                  <a:pt x="50699" y="228"/>
                </a:moveTo>
                <a:lnTo>
                  <a:pt x="50699" y="630"/>
                </a:lnTo>
                <a:lnTo>
                  <a:pt x="51313" y="630"/>
                </a:lnTo>
                <a:lnTo>
                  <a:pt x="51313" y="4079"/>
                </a:lnTo>
                <a:lnTo>
                  <a:pt x="48500" y="228"/>
                </a:lnTo>
                <a:lnTo>
                  <a:pt x="47090" y="228"/>
                </a:lnTo>
                <a:lnTo>
                  <a:pt x="47090" y="630"/>
                </a:lnTo>
                <a:lnTo>
                  <a:pt x="47673" y="630"/>
                </a:lnTo>
                <a:lnTo>
                  <a:pt x="47867" y="903"/>
                </a:lnTo>
                <a:lnTo>
                  <a:pt x="47867" y="5260"/>
                </a:lnTo>
                <a:lnTo>
                  <a:pt x="47254" y="5260"/>
                </a:lnTo>
                <a:lnTo>
                  <a:pt x="47254" y="5667"/>
                </a:lnTo>
                <a:lnTo>
                  <a:pt x="48991" y="5667"/>
                </a:lnTo>
                <a:lnTo>
                  <a:pt x="48991" y="5260"/>
                </a:lnTo>
                <a:lnTo>
                  <a:pt x="48376" y="5260"/>
                </a:lnTo>
                <a:lnTo>
                  <a:pt x="48376" y="1596"/>
                </a:lnTo>
                <a:lnTo>
                  <a:pt x="51399" y="5757"/>
                </a:lnTo>
                <a:lnTo>
                  <a:pt x="51823" y="5757"/>
                </a:lnTo>
                <a:lnTo>
                  <a:pt x="51823" y="630"/>
                </a:lnTo>
                <a:lnTo>
                  <a:pt x="52429" y="630"/>
                </a:lnTo>
                <a:lnTo>
                  <a:pt x="52429" y="228"/>
                </a:lnTo>
                <a:lnTo>
                  <a:pt x="50699" y="228"/>
                </a:lnTo>
                <a:close/>
                <a:moveTo>
                  <a:pt x="43694" y="130"/>
                </a:moveTo>
                <a:cubicBezTo>
                  <a:pt x="42201" y="130"/>
                  <a:pt x="40985" y="1397"/>
                  <a:pt x="40985" y="2955"/>
                </a:cubicBezTo>
                <a:cubicBezTo>
                  <a:pt x="40985" y="4508"/>
                  <a:pt x="42201" y="5771"/>
                  <a:pt x="43694" y="5771"/>
                </a:cubicBezTo>
                <a:cubicBezTo>
                  <a:pt x="45177" y="5771"/>
                  <a:pt x="46381" y="4504"/>
                  <a:pt x="46381" y="2947"/>
                </a:cubicBezTo>
                <a:cubicBezTo>
                  <a:pt x="46381" y="1393"/>
                  <a:pt x="45177" y="130"/>
                  <a:pt x="43694" y="130"/>
                </a:cubicBezTo>
                <a:close/>
                <a:moveTo>
                  <a:pt x="43694" y="5245"/>
                </a:moveTo>
                <a:cubicBezTo>
                  <a:pt x="42686" y="5245"/>
                  <a:pt x="41982" y="4299"/>
                  <a:pt x="41982" y="2947"/>
                </a:cubicBezTo>
                <a:cubicBezTo>
                  <a:pt x="41982" y="1597"/>
                  <a:pt x="42692" y="656"/>
                  <a:pt x="43703" y="656"/>
                </a:cubicBezTo>
                <a:cubicBezTo>
                  <a:pt x="44692" y="656"/>
                  <a:pt x="45384" y="1597"/>
                  <a:pt x="45384" y="2947"/>
                </a:cubicBezTo>
                <a:cubicBezTo>
                  <a:pt x="45384" y="4299"/>
                  <a:pt x="44690" y="5245"/>
                  <a:pt x="43694" y="5245"/>
                </a:cubicBezTo>
                <a:close/>
                <a:moveTo>
                  <a:pt x="22403" y="4138"/>
                </a:moveTo>
                <a:lnTo>
                  <a:pt x="20571" y="228"/>
                </a:lnTo>
                <a:lnTo>
                  <a:pt x="19053" y="228"/>
                </a:lnTo>
                <a:lnTo>
                  <a:pt x="19053" y="630"/>
                </a:lnTo>
                <a:lnTo>
                  <a:pt x="19666" y="630"/>
                </a:lnTo>
                <a:lnTo>
                  <a:pt x="19666" y="5260"/>
                </a:lnTo>
                <a:lnTo>
                  <a:pt x="19053" y="5260"/>
                </a:lnTo>
                <a:lnTo>
                  <a:pt x="19053" y="5667"/>
                </a:lnTo>
                <a:lnTo>
                  <a:pt x="20790" y="5667"/>
                </a:lnTo>
                <a:lnTo>
                  <a:pt x="20790" y="5260"/>
                </a:lnTo>
                <a:lnTo>
                  <a:pt x="20177" y="5260"/>
                </a:lnTo>
                <a:lnTo>
                  <a:pt x="20177" y="1488"/>
                </a:lnTo>
                <a:lnTo>
                  <a:pt x="22205" y="5821"/>
                </a:lnTo>
                <a:lnTo>
                  <a:pt x="24131" y="1583"/>
                </a:lnTo>
                <a:lnTo>
                  <a:pt x="24131" y="5260"/>
                </a:lnTo>
                <a:lnTo>
                  <a:pt x="23526" y="5260"/>
                </a:lnTo>
                <a:lnTo>
                  <a:pt x="23526" y="5667"/>
                </a:lnTo>
                <a:lnTo>
                  <a:pt x="25647" y="5667"/>
                </a:lnTo>
                <a:lnTo>
                  <a:pt x="25647" y="5260"/>
                </a:lnTo>
                <a:lnTo>
                  <a:pt x="25039" y="5260"/>
                </a:lnTo>
                <a:lnTo>
                  <a:pt x="25039" y="630"/>
                </a:lnTo>
                <a:lnTo>
                  <a:pt x="25647" y="630"/>
                </a:lnTo>
                <a:lnTo>
                  <a:pt x="25647" y="228"/>
                </a:lnTo>
                <a:lnTo>
                  <a:pt x="24205" y="228"/>
                </a:lnTo>
                <a:lnTo>
                  <a:pt x="22403" y="4138"/>
                </a:lnTo>
                <a:close/>
                <a:moveTo>
                  <a:pt x="35303" y="5199"/>
                </a:moveTo>
                <a:lnTo>
                  <a:pt x="33514" y="5199"/>
                </a:lnTo>
                <a:lnTo>
                  <a:pt x="33514" y="630"/>
                </a:lnTo>
                <a:lnTo>
                  <a:pt x="34122" y="630"/>
                </a:lnTo>
                <a:lnTo>
                  <a:pt x="34122" y="228"/>
                </a:lnTo>
                <a:lnTo>
                  <a:pt x="31997" y="228"/>
                </a:lnTo>
                <a:lnTo>
                  <a:pt x="31997" y="630"/>
                </a:lnTo>
                <a:lnTo>
                  <a:pt x="32604" y="630"/>
                </a:lnTo>
                <a:lnTo>
                  <a:pt x="32604" y="5260"/>
                </a:lnTo>
                <a:lnTo>
                  <a:pt x="31997" y="5260"/>
                </a:lnTo>
                <a:lnTo>
                  <a:pt x="31997" y="5667"/>
                </a:lnTo>
                <a:lnTo>
                  <a:pt x="35780" y="5667"/>
                </a:lnTo>
                <a:lnTo>
                  <a:pt x="35780" y="4486"/>
                </a:lnTo>
                <a:lnTo>
                  <a:pt x="35303" y="4486"/>
                </a:lnTo>
                <a:lnTo>
                  <a:pt x="35303" y="5199"/>
                </a:lnTo>
                <a:close/>
                <a:moveTo>
                  <a:pt x="39964" y="5199"/>
                </a:moveTo>
                <a:lnTo>
                  <a:pt x="38171" y="5199"/>
                </a:lnTo>
                <a:lnTo>
                  <a:pt x="38171" y="630"/>
                </a:lnTo>
                <a:lnTo>
                  <a:pt x="38776" y="630"/>
                </a:lnTo>
                <a:lnTo>
                  <a:pt x="38776" y="228"/>
                </a:lnTo>
                <a:lnTo>
                  <a:pt x="36654" y="228"/>
                </a:lnTo>
                <a:lnTo>
                  <a:pt x="36654" y="630"/>
                </a:lnTo>
                <a:lnTo>
                  <a:pt x="37263" y="630"/>
                </a:lnTo>
                <a:lnTo>
                  <a:pt x="37263" y="5260"/>
                </a:lnTo>
                <a:lnTo>
                  <a:pt x="36654" y="5260"/>
                </a:lnTo>
                <a:lnTo>
                  <a:pt x="36654" y="5667"/>
                </a:lnTo>
                <a:lnTo>
                  <a:pt x="40438" y="5667"/>
                </a:lnTo>
                <a:lnTo>
                  <a:pt x="40438" y="4486"/>
                </a:lnTo>
                <a:lnTo>
                  <a:pt x="39964" y="4486"/>
                </a:lnTo>
                <a:lnTo>
                  <a:pt x="39964" y="5199"/>
                </a:lnTo>
                <a:close/>
                <a:moveTo>
                  <a:pt x="14209" y="630"/>
                </a:moveTo>
                <a:lnTo>
                  <a:pt x="14905" y="630"/>
                </a:lnTo>
                <a:lnTo>
                  <a:pt x="13736" y="2558"/>
                </a:lnTo>
                <a:lnTo>
                  <a:pt x="12480" y="630"/>
                </a:lnTo>
                <a:lnTo>
                  <a:pt x="13111" y="630"/>
                </a:lnTo>
                <a:lnTo>
                  <a:pt x="13111" y="228"/>
                </a:lnTo>
                <a:lnTo>
                  <a:pt x="10914" y="228"/>
                </a:lnTo>
                <a:lnTo>
                  <a:pt x="10914" y="630"/>
                </a:lnTo>
                <a:lnTo>
                  <a:pt x="11404" y="630"/>
                </a:lnTo>
                <a:lnTo>
                  <a:pt x="13059" y="3173"/>
                </a:lnTo>
                <a:lnTo>
                  <a:pt x="13059" y="5260"/>
                </a:lnTo>
                <a:lnTo>
                  <a:pt x="12453" y="5260"/>
                </a:lnTo>
                <a:lnTo>
                  <a:pt x="12453" y="5667"/>
                </a:lnTo>
                <a:lnTo>
                  <a:pt x="14574" y="5667"/>
                </a:lnTo>
                <a:lnTo>
                  <a:pt x="14574" y="5260"/>
                </a:lnTo>
                <a:lnTo>
                  <a:pt x="13960" y="5260"/>
                </a:lnTo>
                <a:lnTo>
                  <a:pt x="13960" y="3125"/>
                </a:lnTo>
                <a:lnTo>
                  <a:pt x="15489" y="630"/>
                </a:lnTo>
                <a:lnTo>
                  <a:pt x="15930" y="630"/>
                </a:lnTo>
                <a:lnTo>
                  <a:pt x="15930" y="228"/>
                </a:lnTo>
                <a:lnTo>
                  <a:pt x="14209" y="228"/>
                </a:lnTo>
                <a:lnTo>
                  <a:pt x="14209" y="630"/>
                </a:lnTo>
                <a:close/>
                <a:moveTo>
                  <a:pt x="3080" y="2796"/>
                </a:moveTo>
                <a:cubicBezTo>
                  <a:pt x="3596" y="2648"/>
                  <a:pt x="4078" y="2246"/>
                  <a:pt x="4078" y="1603"/>
                </a:cubicBezTo>
                <a:cubicBezTo>
                  <a:pt x="4078" y="768"/>
                  <a:pt x="3458" y="228"/>
                  <a:pt x="2496" y="228"/>
                </a:cubicBezTo>
                <a:lnTo>
                  <a:pt x="0" y="228"/>
                </a:lnTo>
                <a:lnTo>
                  <a:pt x="0" y="630"/>
                </a:lnTo>
                <a:lnTo>
                  <a:pt x="605" y="630"/>
                </a:lnTo>
                <a:lnTo>
                  <a:pt x="605" y="5260"/>
                </a:lnTo>
                <a:lnTo>
                  <a:pt x="0" y="5260"/>
                </a:lnTo>
                <a:lnTo>
                  <a:pt x="0" y="5667"/>
                </a:lnTo>
                <a:lnTo>
                  <a:pt x="2639" y="5667"/>
                </a:lnTo>
                <a:cubicBezTo>
                  <a:pt x="3657" y="5667"/>
                  <a:pt x="4337" y="5087"/>
                  <a:pt x="4337" y="4224"/>
                </a:cubicBezTo>
                <a:cubicBezTo>
                  <a:pt x="4337" y="3370"/>
                  <a:pt x="3724" y="2936"/>
                  <a:pt x="3080" y="2796"/>
                </a:cubicBezTo>
                <a:close/>
                <a:moveTo>
                  <a:pt x="1516" y="703"/>
                </a:moveTo>
                <a:lnTo>
                  <a:pt x="2182" y="703"/>
                </a:lnTo>
                <a:cubicBezTo>
                  <a:pt x="2536" y="703"/>
                  <a:pt x="3129" y="825"/>
                  <a:pt x="3129" y="1635"/>
                </a:cubicBezTo>
                <a:cubicBezTo>
                  <a:pt x="3129" y="2308"/>
                  <a:pt x="2631" y="2611"/>
                  <a:pt x="2138" y="2611"/>
                </a:cubicBezTo>
                <a:lnTo>
                  <a:pt x="1516" y="2611"/>
                </a:lnTo>
                <a:lnTo>
                  <a:pt x="1516" y="703"/>
                </a:lnTo>
                <a:close/>
                <a:moveTo>
                  <a:pt x="2213" y="5199"/>
                </a:moveTo>
                <a:lnTo>
                  <a:pt x="1516" y="5199"/>
                </a:lnTo>
                <a:lnTo>
                  <a:pt x="1516" y="3081"/>
                </a:lnTo>
                <a:lnTo>
                  <a:pt x="2213" y="3081"/>
                </a:lnTo>
                <a:cubicBezTo>
                  <a:pt x="2937" y="3081"/>
                  <a:pt x="3406" y="3513"/>
                  <a:pt x="3406" y="4182"/>
                </a:cubicBezTo>
                <a:cubicBezTo>
                  <a:pt x="3406" y="4931"/>
                  <a:pt x="2764" y="5199"/>
                  <a:pt x="2213" y="5199"/>
                </a:cubicBezTo>
                <a:close/>
                <a:moveTo>
                  <a:pt x="8768" y="630"/>
                </a:moveTo>
                <a:lnTo>
                  <a:pt x="9385" y="630"/>
                </a:lnTo>
                <a:lnTo>
                  <a:pt x="9385" y="4079"/>
                </a:lnTo>
                <a:lnTo>
                  <a:pt x="6569" y="228"/>
                </a:lnTo>
                <a:lnTo>
                  <a:pt x="5164" y="228"/>
                </a:lnTo>
                <a:lnTo>
                  <a:pt x="5164" y="630"/>
                </a:lnTo>
                <a:lnTo>
                  <a:pt x="5744" y="630"/>
                </a:lnTo>
                <a:lnTo>
                  <a:pt x="5937" y="903"/>
                </a:lnTo>
                <a:lnTo>
                  <a:pt x="5937" y="5261"/>
                </a:lnTo>
                <a:lnTo>
                  <a:pt x="5323" y="5261"/>
                </a:lnTo>
                <a:lnTo>
                  <a:pt x="5323" y="5667"/>
                </a:lnTo>
                <a:lnTo>
                  <a:pt x="7060" y="5667"/>
                </a:lnTo>
                <a:lnTo>
                  <a:pt x="7060" y="5261"/>
                </a:lnTo>
                <a:lnTo>
                  <a:pt x="6448" y="5261"/>
                </a:lnTo>
                <a:lnTo>
                  <a:pt x="6448" y="1596"/>
                </a:lnTo>
                <a:lnTo>
                  <a:pt x="9471" y="5757"/>
                </a:lnTo>
                <a:lnTo>
                  <a:pt x="9893" y="5757"/>
                </a:lnTo>
                <a:lnTo>
                  <a:pt x="9893" y="630"/>
                </a:lnTo>
                <a:lnTo>
                  <a:pt x="10500" y="630"/>
                </a:lnTo>
                <a:lnTo>
                  <a:pt x="10500" y="228"/>
                </a:lnTo>
                <a:lnTo>
                  <a:pt x="8768" y="228"/>
                </a:lnTo>
                <a:lnTo>
                  <a:pt x="8768" y="630"/>
                </a:lnTo>
                <a:close/>
              </a:path>
            </a:pathLst>
          </a:custGeom>
          <a:solidFill>
            <a:srgbClr val="4B4B4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9pPr>
    </p:titleStyle>
    <p:bodyStyle>
      <a:lvl1pPr marL="169863" indent="-169863" algn="l" rtl="0" fontAlgn="base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396875" indent="-160338" algn="l" rtl="0" fontAlgn="base">
        <a:spcBef>
          <a:spcPts val="1200"/>
        </a:spcBef>
        <a:spcAft>
          <a:spcPct val="0"/>
        </a:spcAft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741363" indent="-166688" algn="l" rtl="0" fontAlgn="base">
        <a:spcBef>
          <a:spcPts val="600"/>
        </a:spcBef>
        <a:spcAft>
          <a:spcPct val="0"/>
        </a:spcAft>
        <a:buFont typeface="Arial" charset="0"/>
        <a:buChar char="˃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030288" indent="-169863" algn="l" rtl="0" fontAlgn="base">
        <a:spcBef>
          <a:spcPts val="600"/>
        </a:spcBef>
        <a:spcAft>
          <a:spcPct val="0"/>
        </a:spcAft>
        <a:buFont typeface="Arial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314450" indent="-171450" algn="l" rtl="0" fontAlgn="base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5" descr="bny_rgb_po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384175"/>
            <a:ext cx="21859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559" y="2169588"/>
            <a:ext cx="45924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4B4B4B">
                    <a:lumMod val="50000"/>
                  </a:srgbClr>
                </a:solidFill>
              </a:rPr>
              <a:t>Asset Servicing</a:t>
            </a:r>
            <a:endParaRPr lang="en-US" sz="2800" dirty="0">
              <a:solidFill>
                <a:srgbClr val="4B4B4B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616265"/>
                </a:solidFill>
              </a:rPr>
              <a:t>Text Analytics - Service Director Dashboard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616265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616265"/>
                </a:solidFill>
              </a:rPr>
              <a:t>BKI Analytics</a:t>
            </a:r>
            <a:endParaRPr lang="en-US" sz="2800" dirty="0">
              <a:solidFill>
                <a:srgbClr val="6162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95" y="0"/>
            <a:ext cx="1126905" cy="504608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89" y="1915352"/>
            <a:ext cx="2048153" cy="204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0" y="57090"/>
            <a:ext cx="669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Arial" charset="0"/>
              </a:rPr>
              <a:t>Service Director Dashboard – </a:t>
            </a: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charset="0"/>
              </a:rPr>
              <a:t>CIS Text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Arial" charset="0"/>
              </a:rPr>
              <a:t>Analytics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Arial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101117" y="613202"/>
            <a:ext cx="1" cy="1143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282764" y="608112"/>
            <a:ext cx="0" cy="11480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099134" y="613202"/>
            <a:ext cx="1" cy="1143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2048335" y="1123742"/>
            <a:ext cx="228600" cy="1146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Isosceles Triangle 76"/>
          <p:cNvSpPr/>
          <p:nvPr/>
        </p:nvSpPr>
        <p:spPr>
          <a:xfrm rot="5400000">
            <a:off x="4048164" y="1123742"/>
            <a:ext cx="228600" cy="1146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Isosceles Triangle 77"/>
          <p:cNvSpPr/>
          <p:nvPr/>
        </p:nvSpPr>
        <p:spPr>
          <a:xfrm rot="5400000">
            <a:off x="6238500" y="1123742"/>
            <a:ext cx="228600" cy="1146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65256" y="531674"/>
            <a:ext cx="1663328" cy="1338828"/>
          </a:xfrm>
          <a:prstGeom prst="rect">
            <a:avLst/>
          </a:prstGeom>
          <a:solidFill>
            <a:srgbClr val="FFC3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FURTHER OPPORTUNITES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Integrate data from different sources in a single repository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Issue Root Cause Identification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Client Churn/ Business Loss prediction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41140" y="531674"/>
            <a:ext cx="18439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B45608"/>
                </a:solidFill>
                <a:latin typeface="Arial" charset="0"/>
              </a:rPr>
              <a:t>CURRENT SOLUTION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Text Analytics to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Identify latent themes running behind the reported issues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Further drill down individual issue categories and detail  Reporting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63750" y="531674"/>
            <a:ext cx="1814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B45608"/>
                </a:solidFill>
                <a:latin typeface="Arial" charset="0"/>
              </a:rPr>
              <a:t>GAPS</a:t>
            </a:r>
            <a:endParaRPr lang="en-US" sz="900" dirty="0">
              <a:solidFill>
                <a:srgbClr val="B45608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Lack of appropriate data validations for enhanced data quality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Issue description is not effectively linked with Departments during Reporting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77541" y="531674"/>
            <a:ext cx="1917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B45608"/>
                </a:solidFill>
                <a:latin typeface="Arial" charset="0"/>
              </a:rPr>
              <a:t>BACKGROUND</a:t>
            </a:r>
            <a:endParaRPr lang="en-US" sz="900" dirty="0">
              <a:solidFill>
                <a:srgbClr val="B45608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Service Director dashboard is used to report issues flagged by the Service Director indicating Business at risk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Based on data from BNYM SharePoint &amp; RAG/Business at Risk (based on Engage/Salesforce)</a:t>
            </a:r>
          </a:p>
        </p:txBody>
      </p:sp>
      <p:sp>
        <p:nvSpPr>
          <p:cNvPr id="55" name="Oval 54"/>
          <p:cNvSpPr/>
          <p:nvPr/>
        </p:nvSpPr>
        <p:spPr>
          <a:xfrm>
            <a:off x="1351702" y="2843312"/>
            <a:ext cx="152400" cy="1538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351702" y="4646712"/>
            <a:ext cx="152400" cy="1538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5602" y="4857690"/>
            <a:ext cx="945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</a:rPr>
              <a:t>Topic Modelling using LDA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18056" y="3027402"/>
            <a:ext cx="1012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Arial" charset="0"/>
              </a:rPr>
              <a:t>Inverse Document Frequency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420036" y="2286000"/>
            <a:ext cx="0" cy="4267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099958" y="2311063"/>
            <a:ext cx="256032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990762" y="2272963"/>
            <a:ext cx="91440" cy="9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97831" y="4768096"/>
            <a:ext cx="2393770" cy="1169551"/>
          </a:xfrm>
          <a:prstGeom prst="rect">
            <a:avLst/>
          </a:prstGeom>
          <a:solidFill>
            <a:srgbClr val="008C95"/>
          </a:solidFill>
          <a:ln w="3175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1000" dirty="0">
              <a:solidFill>
                <a:prstClr val="white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Arial" charset="0"/>
              </a:rPr>
              <a:t>Need</a:t>
            </a:r>
            <a:endParaRPr lang="en-US" sz="1000" dirty="0">
              <a:solidFill>
                <a:prstClr val="white"/>
              </a:solidFill>
              <a:latin typeface="Arial" charset="0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prstClr val="white"/>
                </a:solidFill>
                <a:latin typeface="Arial" charset="0"/>
              </a:rPr>
              <a:t>SME expertise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prstClr val="white"/>
                </a:solidFill>
                <a:latin typeface="Arial" charset="0"/>
              </a:rPr>
              <a:t>RAG details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prstClr val="white"/>
                </a:solidFill>
                <a:latin typeface="Arial" charset="0"/>
              </a:rPr>
              <a:t>Consolidated data source / migration of relevant data to data warehouse (WIP)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4324458"/>
            <a:ext cx="320040" cy="32004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6614160" y="1905000"/>
            <a:ext cx="2377440" cy="938719"/>
          </a:xfrm>
          <a:prstGeom prst="rect">
            <a:avLst/>
          </a:prstGeom>
          <a:noFill/>
          <a:ln w="3175">
            <a:noFill/>
            <a:prstDash val="sysDot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Identified different issues reported against BNY product / service  offerings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Topic Modeling discovers latent themes flowing through the reported issues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87" y="4107802"/>
            <a:ext cx="2991395" cy="229477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4359948" y="2768263"/>
            <a:ext cx="2286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348902" y="2768263"/>
            <a:ext cx="2168" cy="15170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5593"/>
              </p:ext>
            </p:extLst>
          </p:nvPr>
        </p:nvGraphicFramePr>
        <p:xfrm>
          <a:off x="6671322" y="3062174"/>
          <a:ext cx="2387600" cy="112776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</a:tblGrid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Reporting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Fund Accounting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Technology Migration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Corporate 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ETF 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Billing / Invoice</a:t>
                      </a:r>
                      <a:endParaRPr lang="en-US" sz="900" b="0" i="0" u="none" strike="noStrike" dirty="0">
                        <a:solidFill>
                          <a:srgbClr val="CD620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Custody Accounts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Client Service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NAV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CD6209"/>
                          </a:solidFill>
                          <a:effectLst/>
                          <a:latin typeface="Calibri"/>
                        </a:rPr>
                        <a:t>Asset Servicing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20522" y="2846274"/>
            <a:ext cx="2141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Identified categories with issues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4052" y="457200"/>
            <a:ext cx="89611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301924" y="4239380"/>
            <a:ext cx="91440" cy="9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95" y="0"/>
            <a:ext cx="1126905" cy="50460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-1" y="57090"/>
            <a:ext cx="778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Arial" charset="0"/>
              </a:rPr>
              <a:t>Service Director Dashboard – </a:t>
            </a: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charset="0"/>
              </a:rPr>
              <a:t>CIS Text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Arial" charset="0"/>
              </a:rPr>
              <a:t>Analytics (Issue Categories)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947847" y="7968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Reporting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947847" y="35654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Fund Accounting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386247" y="7968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ETF Services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386247" y="35654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Corporate Action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850047" y="3564335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 Service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5837347" y="7968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Technology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947847" y="21684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Custody Accounts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5850047" y="21684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NAV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3396153" y="21811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Billing / Invoice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402365" y="4962478"/>
            <a:ext cx="2349500" cy="1295400"/>
          </a:xfrm>
          <a:prstGeom prst="roundRect">
            <a:avLst>
              <a:gd name="adj" fmla="val 4667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Asset Servicing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49201" y="1355678"/>
            <a:ext cx="386246" cy="71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48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98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42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36301" y="817083"/>
            <a:ext cx="737246" cy="404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17</a:t>
            </a:r>
            <a:r>
              <a:rPr lang="en-US" sz="1100" b="1" dirty="0">
                <a:solidFill>
                  <a:srgbClr val="C00000"/>
                </a:solidFill>
                <a:latin typeface="Arial" charset="0"/>
              </a:rPr>
              <a:t>%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083559" y="784178"/>
            <a:ext cx="753788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11</a:t>
            </a:r>
            <a:r>
              <a:rPr lang="en-US" sz="1100" b="1" dirty="0">
                <a:solidFill>
                  <a:srgbClr val="C00000"/>
                </a:solidFill>
                <a:latin typeface="Arial" charset="0"/>
              </a:rPr>
              <a:t> %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52201" y="2225628"/>
            <a:ext cx="559446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9</a:t>
            </a:r>
            <a:r>
              <a:rPr lang="en-US" sz="1100" b="1" dirty="0">
                <a:solidFill>
                  <a:srgbClr val="C00000"/>
                </a:solidFill>
                <a:latin typeface="Arial" charset="0"/>
              </a:rPr>
              <a:t>%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755047" y="2225628"/>
            <a:ext cx="67310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8</a:t>
            </a:r>
            <a:r>
              <a:rPr lang="en-US" sz="1100" b="1" dirty="0">
                <a:solidFill>
                  <a:srgbClr val="C00000"/>
                </a:solidFill>
                <a:latin typeface="Arial" charset="0"/>
              </a:rPr>
              <a:t>%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839501" y="3590878"/>
            <a:ext cx="572146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5</a:t>
            </a:r>
            <a:r>
              <a:rPr lang="en-US" sz="1100" b="1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%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291247" y="3590878"/>
            <a:ext cx="67310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4</a:t>
            </a:r>
            <a:r>
              <a:rPr lang="en-US" sz="1100" b="1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%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742347" y="3577035"/>
            <a:ext cx="67310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3</a:t>
            </a:r>
            <a:r>
              <a:rPr lang="en-US" sz="1100" b="1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%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534659" y="771478"/>
            <a:ext cx="753788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11</a:t>
            </a:r>
            <a:r>
              <a:rPr lang="en-US" sz="1100" b="1" dirty="0">
                <a:solidFill>
                  <a:srgbClr val="C00000"/>
                </a:solidFill>
                <a:latin typeface="Arial" charset="0"/>
              </a:rPr>
              <a:t> %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300772" y="2282778"/>
            <a:ext cx="67310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Arial" charset="0"/>
              </a:rPr>
              <a:t>9</a:t>
            </a:r>
            <a:r>
              <a:rPr lang="en-US" sz="1100" b="1" dirty="0">
                <a:solidFill>
                  <a:srgbClr val="C00000"/>
                </a:solidFill>
                <a:latin typeface="Arial" charset="0"/>
              </a:rPr>
              <a:t>%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5320065" y="4992450"/>
            <a:ext cx="67310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1</a:t>
            </a:r>
            <a:r>
              <a:rPr lang="en-US" sz="1100" b="1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3246" y="1203278"/>
            <a:ext cx="1703283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Incorrect Reporting</a:t>
            </a:r>
          </a:p>
          <a:p>
            <a:pPr marL="171450" indent="-1714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Tread related reporting delay or incorrect</a:t>
            </a:r>
          </a:p>
          <a:p>
            <a:pPr marL="171450" indent="-1714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Incomplete reporting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80273" y="1342978"/>
            <a:ext cx="521589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109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06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11647" y="1190578"/>
            <a:ext cx="1700784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ETF Basket related issues (NAV, Revision)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Advisor Shares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8199" y="1342978"/>
            <a:ext cx="384048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40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61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01863" y="1152478"/>
            <a:ext cx="1700784" cy="86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M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igration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issues (to GSP)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ffect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on business due to migration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C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onnectivity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and knowledge sharing with GSP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1399" y="2698703"/>
            <a:ext cx="384048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30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48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3247" y="2549478"/>
            <a:ext cx="1700784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M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issed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information (incorrect)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Custody 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F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ees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63124" y="2701878"/>
            <a:ext cx="384048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55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5447" y="2524078"/>
            <a:ext cx="1700784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NAV Error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O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verstated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NAV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76972" y="2749503"/>
            <a:ext cx="384048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32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37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7588" y="2600278"/>
            <a:ext cx="1700784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D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elay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in billing/invoice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ncorrect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invoice/billing due to system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Fees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96265" y="5464128"/>
            <a:ext cx="384048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03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66881" y="5394278"/>
            <a:ext cx="1700784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FX Issue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Timely processing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98393" y="4070303"/>
            <a:ext cx="384048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09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35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02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11647" y="3997278"/>
            <a:ext cx="1700784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M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issed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or delay in informing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Services related issues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59993" y="4067128"/>
            <a:ext cx="384048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38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03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3247" y="3997278"/>
            <a:ext cx="1700784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P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ricing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error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Trade related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53599" y="4072335"/>
            <a:ext cx="434848" cy="713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109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06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75447" y="3958035"/>
            <a:ext cx="1700784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90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L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ack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of timely response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ot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happy with service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ncorrect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</a:rPr>
              <a:t>information</a:t>
            </a:r>
          </a:p>
        </p:txBody>
      </p:sp>
      <p:sp>
        <p:nvSpPr>
          <p:cNvPr id="2" name="Oval 1"/>
          <p:cNvSpPr/>
          <p:nvPr/>
        </p:nvSpPr>
        <p:spPr>
          <a:xfrm>
            <a:off x="2796801" y="1393778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796801" y="1609678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796801" y="183827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40447" y="1390603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40447" y="1606503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240447" y="1835103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678847" y="1390603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678847" y="1606503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678847" y="1835103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802047" y="2746328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02047" y="2962228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02047" y="319082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709493" y="2743153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709493" y="2959053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709493" y="3187653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229818" y="2793953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229818" y="3009853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5229818" y="3238453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802047" y="4117928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802047" y="4333828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802047" y="456242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245693" y="4114753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245693" y="4330653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245693" y="4559253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249111" y="5511753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249111" y="5727653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249111" y="5956253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7704247" y="4123135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704247" y="4339035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704247" y="4567635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74052" y="457200"/>
            <a:ext cx="89611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NYM Light">
  <a:themeElements>
    <a:clrScheme name="Custom 207">
      <a:dk1>
        <a:srgbClr val="4B4B4B"/>
      </a:dk1>
      <a:lt1>
        <a:srgbClr val="FFFFFF"/>
      </a:lt1>
      <a:dk2>
        <a:srgbClr val="4B4B4B"/>
      </a:dk2>
      <a:lt2>
        <a:srgbClr val="000000"/>
      </a:lt2>
      <a:accent1>
        <a:srgbClr val="FFD700"/>
      </a:accent1>
      <a:accent2>
        <a:srgbClr val="FFA100"/>
      </a:accent2>
      <a:accent3>
        <a:srgbClr val="00B2EF"/>
      </a:accent3>
      <a:accent4>
        <a:srgbClr val="69BE28"/>
      </a:accent4>
      <a:accent5>
        <a:srgbClr val="1EBFB3"/>
      </a:accent5>
      <a:accent6>
        <a:srgbClr val="E65032"/>
      </a:accent6>
      <a:hlink>
        <a:srgbClr val="00B2EF"/>
      </a:hlink>
      <a:folHlink>
        <a:srgbClr val="00B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solidFill>
            <a:schemeClr val="accent3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lnSpc>
            <a:spcPct val="90000"/>
          </a:lnSpc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349</Words>
  <Application>Microsoft Office PowerPoint</Application>
  <PresentationFormat>On-screen Show (4:3)</PresentationFormat>
  <Paragraphs>142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BNYM Light</vt:lpstr>
      <vt:lpstr>think-cell Slide</vt:lpstr>
      <vt:lpstr>PowerPoint Presentation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Pankaj</dc:creator>
  <cp:lastModifiedBy>Joshi, Abhay Jayant</cp:lastModifiedBy>
  <cp:revision>2</cp:revision>
  <dcterms:created xsi:type="dcterms:W3CDTF">2015-10-22T11:36:19Z</dcterms:created>
  <dcterms:modified xsi:type="dcterms:W3CDTF">2016-09-20T10:02:54Z</dcterms:modified>
</cp:coreProperties>
</file>