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9" r:id="rId2"/>
    <p:sldId id="262" r:id="rId3"/>
    <p:sldId id="26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3AEC35-E19E-459E-9E61-899772EFAB0C}" type="datetimeFigureOut">
              <a:rPr lang="en-US" smtClean="0"/>
              <a:t>6/23/2017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231A1-F2A1-4062-A564-FACD3BB2F198}" type="slidenum">
              <a:rPr lang="en-US" smtClean="0"/>
              <a:t>‹#›</a:t>
            </a:fld>
            <a:endParaRPr lang="en-US"/>
          </a:p>
        </p:txBody>
      </p:sp>
    </p:spTree>
    <p:extLst>
      <p:ext uri="{BB962C8B-B14F-4D97-AF65-F5344CB8AC3E}">
        <p14:creationId xmlns:p14="http://schemas.microsoft.com/office/powerpoint/2010/main" val="288700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ED3190-F1BF-425B-B360-9092BA9B8B3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130551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D3190-F1BF-425B-B360-9092BA9B8B3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225611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D3190-F1BF-425B-B360-9092BA9B8B3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308474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D3190-F1BF-425B-B360-9092BA9B8B3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377516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D3190-F1BF-425B-B360-9092BA9B8B33}"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358753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ED3190-F1BF-425B-B360-9092BA9B8B3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291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ED3190-F1BF-425B-B360-9092BA9B8B33}" type="datetimeFigureOut">
              <a:rPr lang="en-US" smtClean="0"/>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322058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D3190-F1BF-425B-B360-9092BA9B8B33}" type="datetimeFigureOut">
              <a:rPr lang="en-US" smtClean="0"/>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389243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D3190-F1BF-425B-B360-9092BA9B8B33}" type="datetimeFigureOut">
              <a:rPr lang="en-US" smtClean="0"/>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191081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D3190-F1BF-425B-B360-9092BA9B8B3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63692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D3190-F1BF-425B-B360-9092BA9B8B33}"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EE693-25A9-410A-8044-C5AC8354D0BC}" type="slidenum">
              <a:rPr lang="en-US" smtClean="0"/>
              <a:t>‹#›</a:t>
            </a:fld>
            <a:endParaRPr lang="en-US"/>
          </a:p>
        </p:txBody>
      </p:sp>
    </p:spTree>
    <p:extLst>
      <p:ext uri="{BB962C8B-B14F-4D97-AF65-F5344CB8AC3E}">
        <p14:creationId xmlns:p14="http://schemas.microsoft.com/office/powerpoint/2010/main" val="400974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D3190-F1BF-425B-B360-9092BA9B8B33}" type="datetimeFigureOut">
              <a:rPr lang="en-US" smtClean="0"/>
              <a:t>6/23/2017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EE693-25A9-410A-8044-C5AC8354D0BC}" type="slidenum">
              <a:rPr lang="en-US" smtClean="0"/>
              <a:t>‹#›</a:t>
            </a:fld>
            <a:endParaRPr lang="en-US"/>
          </a:p>
        </p:txBody>
      </p:sp>
    </p:spTree>
    <p:extLst>
      <p:ext uri="{BB962C8B-B14F-4D97-AF65-F5344CB8AC3E}">
        <p14:creationId xmlns:p14="http://schemas.microsoft.com/office/powerpoint/2010/main" val="314843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366671"/>
            <a:ext cx="9144000" cy="491329"/>
          </a:xfrm>
          <a:prstGeom prst="rect">
            <a:avLst/>
          </a:prstGeom>
          <a:solidFill>
            <a:schemeClr val="accent6">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9144001"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descr="C:\Users\xbbncdk\AppData\Local\Microsoft\Windows\Temporary Internet Files\Content.Outlook\15G7UAM3\1024px-BNY_Mell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81" y="225466"/>
            <a:ext cx="1537855" cy="533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87" y="6366670"/>
            <a:ext cx="3587087" cy="491330"/>
          </a:xfrm>
          <a:prstGeom prst="rect">
            <a:avLst/>
          </a:prstGeom>
          <a:noFill/>
        </p:spPr>
        <p:txBody>
          <a:bodyPr wrap="square" rtlCol="0" anchor="ctr">
            <a:noAutofit/>
          </a:bodyPr>
          <a:lstStyle/>
          <a:p>
            <a:r>
              <a:rPr lang="en-US" sz="1600" dirty="0" smtClean="0">
                <a:solidFill>
                  <a:schemeClr val="bg1">
                    <a:lumMod val="95000"/>
                  </a:schemeClr>
                </a:solidFill>
              </a:rPr>
              <a:t>DSQ Functional Area: Building Solutions</a:t>
            </a:r>
            <a:endParaRPr lang="en-US" sz="1600" dirty="0">
              <a:solidFill>
                <a:schemeClr val="bg1">
                  <a:lumMod val="95000"/>
                </a:schemeClr>
              </a:solidFill>
            </a:endParaRPr>
          </a:p>
        </p:txBody>
      </p:sp>
      <p:sp>
        <p:nvSpPr>
          <p:cNvPr id="7" name="TextBox 6"/>
          <p:cNvSpPr txBox="1"/>
          <p:nvPr/>
        </p:nvSpPr>
        <p:spPr>
          <a:xfrm>
            <a:off x="5361710" y="6366670"/>
            <a:ext cx="3782291" cy="491329"/>
          </a:xfrm>
          <a:prstGeom prst="rect">
            <a:avLst/>
          </a:prstGeom>
          <a:noFill/>
        </p:spPr>
        <p:txBody>
          <a:bodyPr wrap="square" rtlCol="0" anchor="ctr">
            <a:noAutofit/>
          </a:bodyPr>
          <a:lstStyle/>
          <a:p>
            <a:pPr algn="r"/>
            <a:r>
              <a:rPr lang="en-US" sz="1600" dirty="0" smtClean="0">
                <a:solidFill>
                  <a:schemeClr val="bg1">
                    <a:lumMod val="95000"/>
                  </a:schemeClr>
                </a:solidFill>
              </a:rPr>
              <a:t>DSQ Topic: API</a:t>
            </a:r>
            <a:endParaRPr lang="en-US" sz="1600" dirty="0">
              <a:solidFill>
                <a:schemeClr val="bg1">
                  <a:lumMod val="95000"/>
                </a:schemeClr>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094" y="53992"/>
            <a:ext cx="1319906" cy="87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rapezoid 2"/>
          <p:cNvSpPr/>
          <p:nvPr/>
        </p:nvSpPr>
        <p:spPr>
          <a:xfrm>
            <a:off x="1905000" y="1066800"/>
            <a:ext cx="5334000" cy="457200"/>
          </a:xfrm>
          <a:custGeom>
            <a:avLst/>
            <a:gdLst>
              <a:gd name="connsiteX0" fmla="*/ 0 w 3124200"/>
              <a:gd name="connsiteY0" fmla="*/ 762000 h 762000"/>
              <a:gd name="connsiteX1" fmla="*/ 0 w 3124200"/>
              <a:gd name="connsiteY1" fmla="*/ 0 h 762000"/>
              <a:gd name="connsiteX2" fmla="*/ 3124200 w 3124200"/>
              <a:gd name="connsiteY2" fmla="*/ 0 h 762000"/>
              <a:gd name="connsiteX3" fmla="*/ 3124200 w 3124200"/>
              <a:gd name="connsiteY3" fmla="*/ 762000 h 762000"/>
              <a:gd name="connsiteX4" fmla="*/ 0 w 3124200"/>
              <a:gd name="connsiteY4" fmla="*/ 762000 h 762000"/>
              <a:gd name="connsiteX0" fmla="*/ 0 w 3124200"/>
              <a:gd name="connsiteY0" fmla="*/ 762000 h 762000"/>
              <a:gd name="connsiteX1" fmla="*/ 0 w 3124200"/>
              <a:gd name="connsiteY1" fmla="*/ 0 h 762000"/>
              <a:gd name="connsiteX2" fmla="*/ 3124200 w 3124200"/>
              <a:gd name="connsiteY2" fmla="*/ 0 h 762000"/>
              <a:gd name="connsiteX3" fmla="*/ 2611582 w 3124200"/>
              <a:gd name="connsiteY3" fmla="*/ 762000 h 762000"/>
              <a:gd name="connsiteX4" fmla="*/ 0 w 3124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762000">
                <a:moveTo>
                  <a:pt x="0" y="762000"/>
                </a:moveTo>
                <a:lnTo>
                  <a:pt x="0" y="0"/>
                </a:lnTo>
                <a:lnTo>
                  <a:pt x="3124200" y="0"/>
                </a:lnTo>
                <a:lnTo>
                  <a:pt x="2611582" y="762000"/>
                </a:lnTo>
                <a:lnTo>
                  <a:pt x="0" y="762000"/>
                </a:lnTo>
                <a:close/>
              </a:path>
            </a:pathLst>
          </a:cu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What is an API</a:t>
            </a:r>
            <a:endParaRPr lang="en-US" sz="2400" dirty="0">
              <a:solidFill>
                <a:schemeClr val="bg1"/>
              </a:solidFill>
            </a:endParaRPr>
          </a:p>
        </p:txBody>
      </p:sp>
      <p:sp>
        <p:nvSpPr>
          <p:cNvPr id="10" name="TextBox 9"/>
          <p:cNvSpPr txBox="1"/>
          <p:nvPr/>
        </p:nvSpPr>
        <p:spPr>
          <a:xfrm>
            <a:off x="495300" y="1780164"/>
            <a:ext cx="8153400" cy="4247317"/>
          </a:xfrm>
          <a:prstGeom prst="rect">
            <a:avLst/>
          </a:prstGeom>
          <a:noFill/>
        </p:spPr>
        <p:txBody>
          <a:bodyPr wrap="square" rtlCol="0">
            <a:spAutoFit/>
          </a:bodyPr>
          <a:lstStyle/>
          <a:p>
            <a:pPr algn="just"/>
            <a:r>
              <a:rPr lang="en-US" dirty="0" smtClean="0">
                <a:solidFill>
                  <a:srgbClr val="FFC000"/>
                </a:solidFill>
              </a:rPr>
              <a:t>API </a:t>
            </a:r>
            <a:r>
              <a:rPr lang="en-US" dirty="0">
                <a:solidFill>
                  <a:srgbClr val="FFC000"/>
                </a:solidFill>
              </a:rPr>
              <a:t>stands for application programming interface. </a:t>
            </a:r>
            <a:endParaRPr lang="en-US" dirty="0" smtClean="0">
              <a:solidFill>
                <a:srgbClr val="FFC000"/>
              </a:solidFill>
            </a:endParaRPr>
          </a:p>
          <a:p>
            <a:pPr algn="just"/>
            <a:endParaRPr lang="en-US" dirty="0" smtClean="0">
              <a:solidFill>
                <a:srgbClr val="FFC000"/>
              </a:solidFill>
            </a:endParaRPr>
          </a:p>
          <a:p>
            <a:pPr algn="just"/>
            <a:r>
              <a:rPr lang="en-US" dirty="0" smtClean="0">
                <a:solidFill>
                  <a:schemeClr val="bg1"/>
                </a:solidFill>
              </a:rPr>
              <a:t>As </a:t>
            </a:r>
            <a:r>
              <a:rPr lang="en-US" dirty="0">
                <a:solidFill>
                  <a:schemeClr val="bg1"/>
                </a:solidFill>
              </a:rPr>
              <a:t>it’s a rather complicated concept, let’s break it down by looking at each of its parts</a:t>
            </a:r>
            <a:r>
              <a:rPr lang="en-US" dirty="0" smtClean="0">
                <a:solidFill>
                  <a:schemeClr val="bg1"/>
                </a:solidFill>
              </a:rPr>
              <a:t>.</a:t>
            </a:r>
          </a:p>
          <a:p>
            <a:endParaRPr lang="en-US" dirty="0">
              <a:solidFill>
                <a:srgbClr val="FFC000"/>
              </a:solidFill>
            </a:endParaRPr>
          </a:p>
          <a:p>
            <a:pPr marL="285750" indent="-285750" algn="just">
              <a:buFont typeface="Wingdings" panose="05000000000000000000" pitchFamily="2" charset="2"/>
              <a:buChar char="§"/>
            </a:pPr>
            <a:r>
              <a:rPr lang="en-US" dirty="0">
                <a:solidFill>
                  <a:srgbClr val="FFC000"/>
                </a:solidFill>
              </a:rPr>
              <a:t>Application: </a:t>
            </a:r>
            <a:r>
              <a:rPr lang="en-US" dirty="0">
                <a:solidFill>
                  <a:schemeClr val="bg1"/>
                </a:solidFill>
              </a:rPr>
              <a:t>If you have a smartphone, you are well acquainted with what applications are, i.e., the tools, games, social networks and other software that we use every day.</a:t>
            </a:r>
          </a:p>
          <a:p>
            <a:pPr marL="285750" indent="-285750" algn="just">
              <a:buFont typeface="Arial" panose="020B0604020202020204" pitchFamily="34" charset="0"/>
              <a:buChar char="•"/>
            </a:pPr>
            <a:r>
              <a:rPr lang="en-US" dirty="0">
                <a:solidFill>
                  <a:srgbClr val="FFC000"/>
                </a:solidFill>
              </a:rPr>
              <a:t>Programming: </a:t>
            </a:r>
            <a:r>
              <a:rPr lang="en-US" dirty="0">
                <a:solidFill>
                  <a:schemeClr val="bg1"/>
                </a:solidFill>
              </a:rPr>
              <a:t>Programming is how engineers create all the software that makes our lives so much easier.</a:t>
            </a:r>
          </a:p>
          <a:p>
            <a:pPr marL="285750" indent="-285750" algn="just">
              <a:buFont typeface="Arial" panose="020B0604020202020204" pitchFamily="34" charset="0"/>
              <a:buChar char="•"/>
            </a:pPr>
            <a:r>
              <a:rPr lang="en-US" dirty="0">
                <a:solidFill>
                  <a:srgbClr val="FFC000"/>
                </a:solidFill>
              </a:rPr>
              <a:t>Interface: </a:t>
            </a:r>
            <a:r>
              <a:rPr lang="en-US" dirty="0">
                <a:solidFill>
                  <a:schemeClr val="bg1"/>
                </a:solidFill>
              </a:rPr>
              <a:t>An interface is a common boundary shared by two applications or programs that allow both to communicate with one another</a:t>
            </a:r>
            <a:r>
              <a:rPr lang="en-US" dirty="0" smtClean="0">
                <a:solidFill>
                  <a:schemeClr val="bg1"/>
                </a:solidFill>
              </a:rPr>
              <a:t>.</a:t>
            </a:r>
          </a:p>
          <a:p>
            <a:endParaRPr lang="en-US" dirty="0">
              <a:solidFill>
                <a:srgbClr val="FFC000"/>
              </a:solidFill>
            </a:endParaRPr>
          </a:p>
          <a:p>
            <a:pPr algn="just"/>
            <a:r>
              <a:rPr lang="en-US" dirty="0">
                <a:solidFill>
                  <a:srgbClr val="FFC000"/>
                </a:solidFill>
              </a:rPr>
              <a:t>So an API is essentially a way for programmers to communicate with a certain application.</a:t>
            </a:r>
          </a:p>
          <a:p>
            <a:endParaRPr lang="en-US" dirty="0">
              <a:solidFill>
                <a:schemeClr val="bg1"/>
              </a:solidFill>
            </a:endParaRPr>
          </a:p>
        </p:txBody>
      </p:sp>
      <p:sp>
        <p:nvSpPr>
          <p:cNvPr id="12" name="TextBox 11"/>
          <p:cNvSpPr txBox="1"/>
          <p:nvPr/>
        </p:nvSpPr>
        <p:spPr>
          <a:xfrm>
            <a:off x="4824753" y="6427668"/>
            <a:ext cx="700065" cy="369332"/>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Tree>
    <p:extLst>
      <p:ext uri="{BB962C8B-B14F-4D97-AF65-F5344CB8AC3E}">
        <p14:creationId xmlns:p14="http://schemas.microsoft.com/office/powerpoint/2010/main" val="2085328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366671"/>
            <a:ext cx="9144000" cy="491329"/>
          </a:xfrm>
          <a:prstGeom prst="rect">
            <a:avLst/>
          </a:prstGeom>
          <a:solidFill>
            <a:schemeClr val="accent6">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9144001"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descr="C:\Users\xbbncdk\AppData\Local\Microsoft\Windows\Temporary Internet Files\Content.Outlook\15G7UAM3\1024px-BNY_Mell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81" y="225466"/>
            <a:ext cx="1537855" cy="533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87" y="6366670"/>
            <a:ext cx="3587087" cy="491330"/>
          </a:xfrm>
          <a:prstGeom prst="rect">
            <a:avLst/>
          </a:prstGeom>
          <a:noFill/>
        </p:spPr>
        <p:txBody>
          <a:bodyPr wrap="square" rtlCol="0" anchor="ctr">
            <a:noAutofit/>
          </a:bodyPr>
          <a:lstStyle/>
          <a:p>
            <a:r>
              <a:rPr lang="en-US" sz="1600" dirty="0" smtClean="0">
                <a:solidFill>
                  <a:schemeClr val="bg1">
                    <a:lumMod val="95000"/>
                  </a:schemeClr>
                </a:solidFill>
              </a:rPr>
              <a:t>DSQ Functional Area: Building Solutions</a:t>
            </a:r>
            <a:endParaRPr lang="en-US" sz="1600" dirty="0">
              <a:solidFill>
                <a:schemeClr val="bg1">
                  <a:lumMod val="95000"/>
                </a:schemeClr>
              </a:solidFill>
            </a:endParaRPr>
          </a:p>
        </p:txBody>
      </p:sp>
      <p:sp>
        <p:nvSpPr>
          <p:cNvPr id="7" name="TextBox 6"/>
          <p:cNvSpPr txBox="1"/>
          <p:nvPr/>
        </p:nvSpPr>
        <p:spPr>
          <a:xfrm>
            <a:off x="5361710" y="6366670"/>
            <a:ext cx="3782291" cy="491329"/>
          </a:xfrm>
          <a:prstGeom prst="rect">
            <a:avLst/>
          </a:prstGeom>
          <a:noFill/>
        </p:spPr>
        <p:txBody>
          <a:bodyPr wrap="square" rtlCol="0" anchor="ctr">
            <a:noAutofit/>
          </a:bodyPr>
          <a:lstStyle/>
          <a:p>
            <a:pPr algn="r"/>
            <a:r>
              <a:rPr lang="en-US" sz="1600" dirty="0" smtClean="0">
                <a:solidFill>
                  <a:schemeClr val="bg1">
                    <a:lumMod val="95000"/>
                  </a:schemeClr>
                </a:solidFill>
              </a:rPr>
              <a:t>DSQ Topic: API</a:t>
            </a:r>
            <a:endParaRPr lang="en-US" sz="1600" dirty="0">
              <a:solidFill>
                <a:schemeClr val="bg1">
                  <a:lumMod val="95000"/>
                </a:schemeClr>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094" y="53992"/>
            <a:ext cx="1319906" cy="87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rapezoid 2"/>
          <p:cNvSpPr/>
          <p:nvPr/>
        </p:nvSpPr>
        <p:spPr>
          <a:xfrm>
            <a:off x="1905000" y="1066800"/>
            <a:ext cx="5334000" cy="457200"/>
          </a:xfrm>
          <a:custGeom>
            <a:avLst/>
            <a:gdLst>
              <a:gd name="connsiteX0" fmla="*/ 0 w 3124200"/>
              <a:gd name="connsiteY0" fmla="*/ 762000 h 762000"/>
              <a:gd name="connsiteX1" fmla="*/ 0 w 3124200"/>
              <a:gd name="connsiteY1" fmla="*/ 0 h 762000"/>
              <a:gd name="connsiteX2" fmla="*/ 3124200 w 3124200"/>
              <a:gd name="connsiteY2" fmla="*/ 0 h 762000"/>
              <a:gd name="connsiteX3" fmla="*/ 3124200 w 3124200"/>
              <a:gd name="connsiteY3" fmla="*/ 762000 h 762000"/>
              <a:gd name="connsiteX4" fmla="*/ 0 w 3124200"/>
              <a:gd name="connsiteY4" fmla="*/ 762000 h 762000"/>
              <a:gd name="connsiteX0" fmla="*/ 0 w 3124200"/>
              <a:gd name="connsiteY0" fmla="*/ 762000 h 762000"/>
              <a:gd name="connsiteX1" fmla="*/ 0 w 3124200"/>
              <a:gd name="connsiteY1" fmla="*/ 0 h 762000"/>
              <a:gd name="connsiteX2" fmla="*/ 3124200 w 3124200"/>
              <a:gd name="connsiteY2" fmla="*/ 0 h 762000"/>
              <a:gd name="connsiteX3" fmla="*/ 2611582 w 3124200"/>
              <a:gd name="connsiteY3" fmla="*/ 762000 h 762000"/>
              <a:gd name="connsiteX4" fmla="*/ 0 w 3124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762000">
                <a:moveTo>
                  <a:pt x="0" y="762000"/>
                </a:moveTo>
                <a:lnTo>
                  <a:pt x="0" y="0"/>
                </a:lnTo>
                <a:lnTo>
                  <a:pt x="3124200" y="0"/>
                </a:lnTo>
                <a:lnTo>
                  <a:pt x="2611582" y="762000"/>
                </a:lnTo>
                <a:lnTo>
                  <a:pt x="0" y="762000"/>
                </a:lnTo>
                <a:close/>
              </a:path>
            </a:pathLst>
          </a:cu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What is REST API</a:t>
            </a:r>
            <a:endParaRPr lang="en-US" sz="2400" dirty="0">
              <a:solidFill>
                <a:schemeClr val="bg1"/>
              </a:solidFill>
            </a:endParaRPr>
          </a:p>
        </p:txBody>
      </p:sp>
      <p:sp>
        <p:nvSpPr>
          <p:cNvPr id="10" name="TextBox 9"/>
          <p:cNvSpPr txBox="1"/>
          <p:nvPr/>
        </p:nvSpPr>
        <p:spPr>
          <a:xfrm>
            <a:off x="495300" y="1780164"/>
            <a:ext cx="8153400" cy="1754326"/>
          </a:xfrm>
          <a:prstGeom prst="rect">
            <a:avLst/>
          </a:prstGeom>
          <a:noFill/>
        </p:spPr>
        <p:txBody>
          <a:bodyPr wrap="square" rtlCol="0">
            <a:spAutoFit/>
          </a:bodyPr>
          <a:lstStyle/>
          <a:p>
            <a:pPr algn="just"/>
            <a:r>
              <a:rPr lang="en-US" dirty="0" smtClean="0">
                <a:solidFill>
                  <a:srgbClr val="FFC000"/>
                </a:solidFill>
              </a:rPr>
              <a:t>A </a:t>
            </a:r>
            <a:r>
              <a:rPr lang="en-US" dirty="0">
                <a:solidFill>
                  <a:srgbClr val="FFC000"/>
                </a:solidFill>
              </a:rPr>
              <a:t>RESTful API is an application program interface (API) that uses HTTP requests to GET, PUT, POST and DELETE data. REST stands for Representational state Transfer Technology. REST technology is generally preferred to the more robust Simple Object Access Protocol (SOAP) technology because REST leverages less bandwidth, making it more suitable for internet usage. A RESTful API explicitly takes advantage of HTTP methodologies defined by the RFC 2616 protocol. </a:t>
            </a:r>
            <a:endParaRPr lang="en-US" dirty="0" smtClean="0">
              <a:solidFill>
                <a:schemeClr val="bg1"/>
              </a:solidFill>
            </a:endParaRPr>
          </a:p>
        </p:txBody>
      </p:sp>
      <p:sp>
        <p:nvSpPr>
          <p:cNvPr id="12" name="TextBox 11"/>
          <p:cNvSpPr txBox="1"/>
          <p:nvPr/>
        </p:nvSpPr>
        <p:spPr>
          <a:xfrm>
            <a:off x="495300" y="3648670"/>
            <a:ext cx="8153400" cy="1754326"/>
          </a:xfrm>
          <a:prstGeom prst="rect">
            <a:avLst/>
          </a:prstGeom>
          <a:noFill/>
        </p:spPr>
        <p:txBody>
          <a:bodyPr wrap="square" rtlCol="0">
            <a:spAutoFit/>
          </a:bodyPr>
          <a:lstStyle/>
          <a:p>
            <a:pPr marL="285750" lvl="0" indent="-285750">
              <a:buFont typeface="Wingdings" panose="05000000000000000000" pitchFamily="2" charset="2"/>
              <a:buChar char="§"/>
            </a:pPr>
            <a:r>
              <a:rPr lang="en-US" dirty="0" smtClean="0">
                <a:solidFill>
                  <a:schemeClr val="bg1"/>
                </a:solidFill>
              </a:rPr>
              <a:t>GET </a:t>
            </a:r>
            <a:r>
              <a:rPr lang="en-US" dirty="0">
                <a:solidFill>
                  <a:schemeClr val="bg1"/>
                </a:solidFill>
              </a:rPr>
              <a:t>to retrieve a resource</a:t>
            </a:r>
          </a:p>
          <a:p>
            <a:pPr marL="285750" lvl="0" indent="-285750">
              <a:buFont typeface="Wingdings" panose="05000000000000000000" pitchFamily="2" charset="2"/>
              <a:buChar char="§"/>
            </a:pPr>
            <a:r>
              <a:rPr lang="en-US" dirty="0" smtClean="0">
                <a:solidFill>
                  <a:schemeClr val="bg1"/>
                </a:solidFill>
              </a:rPr>
              <a:t>PUT </a:t>
            </a:r>
            <a:r>
              <a:rPr lang="en-US" dirty="0">
                <a:solidFill>
                  <a:schemeClr val="bg1"/>
                </a:solidFill>
              </a:rPr>
              <a:t>to change the state of or update a resource (which can be an object, file or block)</a:t>
            </a:r>
          </a:p>
          <a:p>
            <a:pPr marL="285750" lvl="0" indent="-285750">
              <a:buFont typeface="Wingdings" panose="05000000000000000000" pitchFamily="2" charset="2"/>
              <a:buChar char="§"/>
            </a:pPr>
            <a:r>
              <a:rPr lang="en-US" dirty="0" smtClean="0">
                <a:solidFill>
                  <a:schemeClr val="bg1"/>
                </a:solidFill>
              </a:rPr>
              <a:t>POST </a:t>
            </a:r>
            <a:r>
              <a:rPr lang="en-US" dirty="0">
                <a:solidFill>
                  <a:schemeClr val="bg1"/>
                </a:solidFill>
              </a:rPr>
              <a:t>to create that resource</a:t>
            </a:r>
          </a:p>
          <a:p>
            <a:pPr marL="285750" lvl="0" indent="-285750">
              <a:buFont typeface="Wingdings" panose="05000000000000000000" pitchFamily="2" charset="2"/>
              <a:buChar char="§"/>
            </a:pPr>
            <a:r>
              <a:rPr lang="en-US" dirty="0" smtClean="0">
                <a:solidFill>
                  <a:schemeClr val="bg1"/>
                </a:solidFill>
              </a:rPr>
              <a:t>DELETE </a:t>
            </a:r>
            <a:r>
              <a:rPr lang="en-US" dirty="0">
                <a:solidFill>
                  <a:schemeClr val="bg1"/>
                </a:solidFill>
              </a:rPr>
              <a:t>to remove </a:t>
            </a:r>
          </a:p>
          <a:p>
            <a:pPr marL="285750" lvl="0" indent="-285750">
              <a:buFont typeface="Wingdings" panose="05000000000000000000" pitchFamily="2" charset="2"/>
              <a:buChar char="§"/>
            </a:pPr>
            <a:endParaRPr lang="en-US" dirty="0">
              <a:solidFill>
                <a:schemeClr val="bg1"/>
              </a:solidFill>
            </a:endParaRPr>
          </a:p>
        </p:txBody>
      </p:sp>
      <p:sp>
        <p:nvSpPr>
          <p:cNvPr id="13" name="TextBox 12"/>
          <p:cNvSpPr txBox="1"/>
          <p:nvPr/>
        </p:nvSpPr>
        <p:spPr>
          <a:xfrm>
            <a:off x="4824753" y="6427668"/>
            <a:ext cx="700065" cy="369332"/>
          </a:xfrm>
          <a:prstGeom prst="rect">
            <a:avLst/>
          </a:prstGeom>
          <a:noFill/>
        </p:spPr>
        <p:txBody>
          <a:bodyPr wrap="square" rtlCol="0">
            <a:spAutoFit/>
          </a:bodyPr>
          <a:lstStyle/>
          <a:p>
            <a:r>
              <a:rPr lang="en-US" dirty="0" smtClean="0">
                <a:solidFill>
                  <a:schemeClr val="bg1"/>
                </a:solidFill>
              </a:rPr>
              <a:t>2/3</a:t>
            </a:r>
            <a:endParaRPr lang="en-US" dirty="0">
              <a:solidFill>
                <a:schemeClr val="bg1"/>
              </a:solidFill>
            </a:endParaRPr>
          </a:p>
        </p:txBody>
      </p:sp>
    </p:spTree>
    <p:extLst>
      <p:ext uri="{BB962C8B-B14F-4D97-AF65-F5344CB8AC3E}">
        <p14:creationId xmlns:p14="http://schemas.microsoft.com/office/powerpoint/2010/main" val="11300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6366671"/>
            <a:ext cx="9144000" cy="491329"/>
          </a:xfrm>
          <a:prstGeom prst="rect">
            <a:avLst/>
          </a:prstGeom>
          <a:solidFill>
            <a:schemeClr val="accent6">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9144001" cy="685800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descr="C:\Users\xbbncdk\AppData\Local\Microsoft\Windows\Temporary Internet Files\Content.Outlook\15G7UAM3\1024px-BNY_Mell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81" y="225466"/>
            <a:ext cx="1537855" cy="533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87" y="6366670"/>
            <a:ext cx="3587087" cy="491330"/>
          </a:xfrm>
          <a:prstGeom prst="rect">
            <a:avLst/>
          </a:prstGeom>
          <a:noFill/>
        </p:spPr>
        <p:txBody>
          <a:bodyPr wrap="square" rtlCol="0" anchor="ctr">
            <a:noAutofit/>
          </a:bodyPr>
          <a:lstStyle/>
          <a:p>
            <a:r>
              <a:rPr lang="en-US" sz="1600" dirty="0" smtClean="0">
                <a:solidFill>
                  <a:schemeClr val="bg1">
                    <a:lumMod val="95000"/>
                  </a:schemeClr>
                </a:solidFill>
              </a:rPr>
              <a:t>DSQ Functional Area: Building Solutions</a:t>
            </a:r>
            <a:endParaRPr lang="en-US" sz="1600" dirty="0">
              <a:solidFill>
                <a:schemeClr val="bg1">
                  <a:lumMod val="95000"/>
                </a:schemeClr>
              </a:solidFill>
            </a:endParaRPr>
          </a:p>
        </p:txBody>
      </p:sp>
      <p:sp>
        <p:nvSpPr>
          <p:cNvPr id="7" name="TextBox 6"/>
          <p:cNvSpPr txBox="1"/>
          <p:nvPr/>
        </p:nvSpPr>
        <p:spPr>
          <a:xfrm>
            <a:off x="5361710" y="6366670"/>
            <a:ext cx="3782291" cy="491329"/>
          </a:xfrm>
          <a:prstGeom prst="rect">
            <a:avLst/>
          </a:prstGeom>
          <a:noFill/>
        </p:spPr>
        <p:txBody>
          <a:bodyPr wrap="square" rtlCol="0" anchor="ctr">
            <a:noAutofit/>
          </a:bodyPr>
          <a:lstStyle/>
          <a:p>
            <a:pPr algn="r"/>
            <a:r>
              <a:rPr lang="en-US" sz="1600" dirty="0" smtClean="0">
                <a:solidFill>
                  <a:schemeClr val="bg1">
                    <a:lumMod val="95000"/>
                  </a:schemeClr>
                </a:solidFill>
              </a:rPr>
              <a:t>DSQ Topic: API</a:t>
            </a:r>
            <a:endParaRPr lang="en-US" sz="1600" dirty="0">
              <a:solidFill>
                <a:schemeClr val="bg1">
                  <a:lumMod val="95000"/>
                </a:schemeClr>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094" y="53992"/>
            <a:ext cx="1319906" cy="87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rapezoid 2"/>
          <p:cNvSpPr/>
          <p:nvPr/>
        </p:nvSpPr>
        <p:spPr>
          <a:xfrm>
            <a:off x="1905000" y="1066800"/>
            <a:ext cx="5334000" cy="457200"/>
          </a:xfrm>
          <a:custGeom>
            <a:avLst/>
            <a:gdLst>
              <a:gd name="connsiteX0" fmla="*/ 0 w 3124200"/>
              <a:gd name="connsiteY0" fmla="*/ 762000 h 762000"/>
              <a:gd name="connsiteX1" fmla="*/ 0 w 3124200"/>
              <a:gd name="connsiteY1" fmla="*/ 0 h 762000"/>
              <a:gd name="connsiteX2" fmla="*/ 3124200 w 3124200"/>
              <a:gd name="connsiteY2" fmla="*/ 0 h 762000"/>
              <a:gd name="connsiteX3" fmla="*/ 3124200 w 3124200"/>
              <a:gd name="connsiteY3" fmla="*/ 762000 h 762000"/>
              <a:gd name="connsiteX4" fmla="*/ 0 w 3124200"/>
              <a:gd name="connsiteY4" fmla="*/ 762000 h 762000"/>
              <a:gd name="connsiteX0" fmla="*/ 0 w 3124200"/>
              <a:gd name="connsiteY0" fmla="*/ 762000 h 762000"/>
              <a:gd name="connsiteX1" fmla="*/ 0 w 3124200"/>
              <a:gd name="connsiteY1" fmla="*/ 0 h 762000"/>
              <a:gd name="connsiteX2" fmla="*/ 3124200 w 3124200"/>
              <a:gd name="connsiteY2" fmla="*/ 0 h 762000"/>
              <a:gd name="connsiteX3" fmla="*/ 2611582 w 3124200"/>
              <a:gd name="connsiteY3" fmla="*/ 762000 h 762000"/>
              <a:gd name="connsiteX4" fmla="*/ 0 w 3124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762000">
                <a:moveTo>
                  <a:pt x="0" y="762000"/>
                </a:moveTo>
                <a:lnTo>
                  <a:pt x="0" y="0"/>
                </a:lnTo>
                <a:lnTo>
                  <a:pt x="3124200" y="0"/>
                </a:lnTo>
                <a:lnTo>
                  <a:pt x="2611582" y="762000"/>
                </a:lnTo>
                <a:lnTo>
                  <a:pt x="0" y="762000"/>
                </a:lnTo>
                <a:close/>
              </a:path>
            </a:pathLst>
          </a:cu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Popular API Examples</a:t>
            </a:r>
            <a:endParaRPr lang="en-US" sz="2400" dirty="0">
              <a:solidFill>
                <a:schemeClr val="bg1"/>
              </a:solidFill>
            </a:endParaRPr>
          </a:p>
        </p:txBody>
      </p:sp>
      <p:sp>
        <p:nvSpPr>
          <p:cNvPr id="12" name="TextBox 11"/>
          <p:cNvSpPr txBox="1"/>
          <p:nvPr/>
        </p:nvSpPr>
        <p:spPr>
          <a:xfrm>
            <a:off x="495300" y="2057400"/>
            <a:ext cx="8153400" cy="3693319"/>
          </a:xfrm>
          <a:prstGeom prst="rect">
            <a:avLst/>
          </a:prstGeom>
          <a:noFill/>
        </p:spPr>
        <p:txBody>
          <a:bodyPr wrap="square" rtlCol="0">
            <a:spAutoFit/>
          </a:bodyPr>
          <a:lstStyle/>
          <a:p>
            <a:pPr lvl="0"/>
            <a:r>
              <a:rPr lang="en-US" dirty="0">
                <a:solidFill>
                  <a:srgbClr val="FFC000"/>
                </a:solidFill>
              </a:rPr>
              <a:t>Top 10 tracked APIs of all times:</a:t>
            </a:r>
          </a:p>
          <a:p>
            <a:pPr marL="285750" lvl="0" indent="-285750">
              <a:buFont typeface="Wingdings" panose="05000000000000000000" pitchFamily="2" charset="2"/>
              <a:buChar char="§"/>
            </a:pP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Facebook</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Google </a:t>
            </a:r>
            <a:r>
              <a:rPr lang="en-US" dirty="0">
                <a:solidFill>
                  <a:schemeClr val="bg1"/>
                </a:solidFill>
              </a:rPr>
              <a:t>Maps</a:t>
            </a:r>
          </a:p>
          <a:p>
            <a:pPr marL="285750" lvl="0" indent="-285750">
              <a:buFont typeface="Wingdings" panose="05000000000000000000" pitchFamily="2" charset="2"/>
              <a:buChar char="§"/>
            </a:pPr>
            <a:r>
              <a:rPr lang="en-US" dirty="0" smtClean="0">
                <a:solidFill>
                  <a:schemeClr val="bg1"/>
                </a:solidFill>
              </a:rPr>
              <a:t>Twitter</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YouTube</a:t>
            </a:r>
            <a:endParaRPr lang="en-US" dirty="0">
              <a:solidFill>
                <a:schemeClr val="bg1"/>
              </a:solidFill>
            </a:endParaRPr>
          </a:p>
          <a:p>
            <a:pPr marL="285750" lvl="0" indent="-285750">
              <a:buFont typeface="Wingdings" panose="05000000000000000000" pitchFamily="2" charset="2"/>
              <a:buChar char="§"/>
            </a:pPr>
            <a:r>
              <a:rPr lang="en-US" dirty="0" err="1" smtClean="0">
                <a:solidFill>
                  <a:schemeClr val="bg1"/>
                </a:solidFill>
              </a:rPr>
              <a:t>AccuWeather</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LinkedIn</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Amazon </a:t>
            </a:r>
            <a:r>
              <a:rPr lang="en-US" dirty="0">
                <a:solidFill>
                  <a:schemeClr val="bg1"/>
                </a:solidFill>
              </a:rPr>
              <a:t>Product Advertising</a:t>
            </a:r>
          </a:p>
          <a:p>
            <a:pPr marL="285750" lvl="0" indent="-285750">
              <a:buFont typeface="Wingdings" panose="05000000000000000000" pitchFamily="2" charset="2"/>
              <a:buChar char="§"/>
            </a:pPr>
            <a:r>
              <a:rPr lang="en-US" dirty="0" smtClean="0">
                <a:solidFill>
                  <a:schemeClr val="bg1"/>
                </a:solidFill>
              </a:rPr>
              <a:t>Pinterest</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Flickr</a:t>
            </a:r>
            <a:endParaRPr lang="en-US" dirty="0">
              <a:solidFill>
                <a:schemeClr val="bg1"/>
              </a:solidFill>
            </a:endParaRPr>
          </a:p>
          <a:p>
            <a:pPr marL="285750" lvl="0" indent="-285750">
              <a:buFont typeface="Wingdings" panose="05000000000000000000" pitchFamily="2" charset="2"/>
              <a:buChar char="§"/>
            </a:pPr>
            <a:r>
              <a:rPr lang="en-US" dirty="0" smtClean="0">
                <a:solidFill>
                  <a:schemeClr val="bg1"/>
                </a:solidFill>
              </a:rPr>
              <a:t>Google </a:t>
            </a:r>
            <a:r>
              <a:rPr lang="en-US" dirty="0">
                <a:solidFill>
                  <a:schemeClr val="bg1"/>
                </a:solidFill>
              </a:rPr>
              <a:t>Talk</a:t>
            </a:r>
          </a:p>
          <a:p>
            <a:pPr marL="285750" lvl="0" indent="-285750">
              <a:buFont typeface="Wingdings" panose="05000000000000000000" pitchFamily="2" charset="2"/>
              <a:buChar char="§"/>
            </a:pPr>
            <a:endParaRPr lang="en-US" dirty="0">
              <a:solidFill>
                <a:schemeClr val="bg1"/>
              </a:solidFill>
            </a:endParaRPr>
          </a:p>
        </p:txBody>
      </p:sp>
      <p:sp>
        <p:nvSpPr>
          <p:cNvPr id="10" name="TextBox 9"/>
          <p:cNvSpPr txBox="1"/>
          <p:nvPr/>
        </p:nvSpPr>
        <p:spPr>
          <a:xfrm>
            <a:off x="4824753" y="6427668"/>
            <a:ext cx="700065" cy="369332"/>
          </a:xfrm>
          <a:prstGeom prst="rect">
            <a:avLst/>
          </a:prstGeom>
          <a:noFill/>
        </p:spPr>
        <p:txBody>
          <a:bodyPr wrap="square" rtlCol="0">
            <a:spAutoFit/>
          </a:bodyPr>
          <a:lstStyle/>
          <a:p>
            <a:r>
              <a:rPr lang="en-US" dirty="0" smtClean="0">
                <a:solidFill>
                  <a:schemeClr val="bg1"/>
                </a:solidFill>
              </a:rPr>
              <a:t>3</a:t>
            </a:r>
            <a:r>
              <a:rPr lang="en-US" smtClean="0">
                <a:solidFill>
                  <a:schemeClr val="bg1"/>
                </a:solidFill>
              </a:rPr>
              <a:t>/3</a:t>
            </a:r>
            <a:endParaRPr lang="en-US" dirty="0">
              <a:solidFill>
                <a:schemeClr val="bg1"/>
              </a:solidFill>
            </a:endParaRPr>
          </a:p>
        </p:txBody>
      </p:sp>
    </p:spTree>
    <p:extLst>
      <p:ext uri="{BB962C8B-B14F-4D97-AF65-F5344CB8AC3E}">
        <p14:creationId xmlns:p14="http://schemas.microsoft.com/office/powerpoint/2010/main" val="2066789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298</Words>
  <Application>Microsoft Office PowerPoint</Application>
  <PresentationFormat>On-screen Show (4:3)</PresentationFormat>
  <Paragraphs>38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Kalia, Urvi Raveen</dc:creator>
  <cp:lastModifiedBy>Kalia, Urvi Raveen</cp:lastModifiedBy>
  <cp:revision>98</cp:revision>
  <dcterms:created xsi:type="dcterms:W3CDTF">2017-05-18T06:39:48Z</dcterms:created>
  <dcterms:modified xsi:type="dcterms:W3CDTF">2017-06-23T12:08:47Z</dcterms:modified>
</cp:coreProperties>
</file>