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/>
  <p:notesSz cx="9144000" cy="5143500"/>
  <p:embeddedFontLst>
    <p:embeddedFont>
      <p:font typeface="KNWHAS+Montserrat-Bold"/>
      <p:regular r:id="rId34"/>
    </p:embeddedFont>
    <p:embeddedFont>
      <p:font typeface="MNVMLT+ArialMT"/>
      <p:regular r:id="rId35"/>
    </p:embeddedFont>
    <p:embeddedFont>
      <p:font typeface="RMRPCQ+Arial-BoldMT"/>
      <p:regular r:id="rId36"/>
    </p:embeddedFont>
    <p:embeddedFont>
      <p:font typeface="LWODVL+TimesNewRomanPS-BoldMT"/>
      <p:regular r:id="rId37"/>
    </p:embeddedFont>
    <p:embeddedFont>
      <p:font typeface="CPEOQG+SegoeUISymbol"/>
      <p:regular r:id="rId38"/>
    </p:embeddedFont>
    <p:embeddedFont>
      <p:font typeface="DBSPHQ+MS-Gothic"/>
      <p:regular r:id="rId39"/>
    </p:embeddedFont>
    <p:embeddedFont>
      <p:font typeface="JVNIHT+Arial-BoldItalicMT"/>
      <p:regular r:id="rId40"/>
    </p:embeddedFont>
    <p:embeddedFont>
      <p:font typeface="POTMIF+CourierNewPSMT"/>
      <p:regular r:id="rId41"/>
    </p:embeddedFont>
    <p:embeddedFont>
      <p:font typeface="EWBRTM+CourierNewPS-BoldMT"/>
      <p:regular r:id="rId42"/>
    </p:embeddedFont>
    <p:embeddedFont>
      <p:font typeface="NHPRNA+Roboto-Regular"/>
      <p:regular r:id="rId43"/>
    </p:embeddedFont>
    <p:embeddedFont>
      <p:font typeface="OMWFAM+Roboto-Bold"/>
      <p:regular r:id="rId44"/>
    </p:embeddedFont>
    <p:embeddedFont>
      <p:font typeface="PLGTCS+AmaticSC-Regular"/>
      <p:regular r:id="rId45"/>
    </p:embeddedFont>
    <p:embeddedFont>
      <p:font typeface="TTMKWI+PinyonScript-Regular"/>
      <p:regular r:id="rId4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font" Target="fonts/font1.fntdata" /><Relationship Id="rId35" Type="http://schemas.openxmlformats.org/officeDocument/2006/relationships/font" Target="fonts/font2.fntdata" /><Relationship Id="rId36" Type="http://schemas.openxmlformats.org/officeDocument/2006/relationships/font" Target="fonts/font3.fntdata" /><Relationship Id="rId37" Type="http://schemas.openxmlformats.org/officeDocument/2006/relationships/font" Target="fonts/font4.fntdata" /><Relationship Id="rId38" Type="http://schemas.openxmlformats.org/officeDocument/2006/relationships/font" Target="fonts/font5.fntdata" /><Relationship Id="rId39" Type="http://schemas.openxmlformats.org/officeDocument/2006/relationships/font" Target="fonts/font6.fntdata" /><Relationship Id="rId4" Type="http://schemas.openxmlformats.org/officeDocument/2006/relationships/theme" Target="theme/theme1.xml" /><Relationship Id="rId40" Type="http://schemas.openxmlformats.org/officeDocument/2006/relationships/font" Target="fonts/font7.fntdata" /><Relationship Id="rId41" Type="http://schemas.openxmlformats.org/officeDocument/2006/relationships/font" Target="fonts/font8.fntdata" /><Relationship Id="rId42" Type="http://schemas.openxmlformats.org/officeDocument/2006/relationships/font" Target="fonts/font9.fntdata" /><Relationship Id="rId43" Type="http://schemas.openxmlformats.org/officeDocument/2006/relationships/font" Target="fonts/font10.fntdata" /><Relationship Id="rId44" Type="http://schemas.openxmlformats.org/officeDocument/2006/relationships/font" Target="fonts/font11.fntdata" /><Relationship Id="rId45" Type="http://schemas.openxmlformats.org/officeDocument/2006/relationships/font" Target="fonts/font12.fntdata" /><Relationship Id="rId46" Type="http://schemas.openxmlformats.org/officeDocument/2006/relationships/font" Target="fonts/font13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3756" y="435008"/>
            <a:ext cx="5464454" cy="13869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4951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cc0000"/>
                </a:solidFill>
                <a:latin typeface="KNWHAS+Montserrat-Bold"/>
                <a:cs typeface="KNWHAS+Montserrat-Bold"/>
              </a:rPr>
              <a:t>Capstone</a:t>
            </a:r>
            <a:r>
              <a:rPr dirty="0" sz="3200" b="1">
                <a:solidFill>
                  <a:srgbClr val="cc0000"/>
                </a:solidFill>
                <a:latin typeface="KNWHAS+Montserrat-Bold"/>
                <a:cs typeface="KNWHAS+Montserrat-Bold"/>
              </a:rPr>
              <a:t> </a:t>
            </a:r>
            <a:r>
              <a:rPr dirty="0" sz="3200" b="1">
                <a:solidFill>
                  <a:srgbClr val="cc0000"/>
                </a:solidFill>
                <a:latin typeface="KNWHAS+Montserrat-Bold"/>
                <a:cs typeface="KNWHAS+Montserrat-Bold"/>
              </a:rPr>
              <a:t>Project</a:t>
            </a:r>
          </a:p>
          <a:p>
            <a:pPr marL="526850" marR="0">
              <a:lnSpc>
                <a:spcPts val="2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9272e"/>
                </a:solidFill>
                <a:latin typeface="KNWHAS+Montserrat-Bold"/>
                <a:cs typeface="KNWHAS+Montserrat-Bold"/>
              </a:rPr>
              <a:t>(Exploratory</a:t>
            </a:r>
            <a:r>
              <a:rPr dirty="0" sz="24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400" b="1">
                <a:solidFill>
                  <a:srgbClr val="09272e"/>
                </a:solidFill>
                <a:latin typeface="KNWHAS+Montserrat-Bold"/>
                <a:cs typeface="KNWHAS+Montserrat-Bold"/>
              </a:rPr>
              <a:t>data</a:t>
            </a:r>
            <a:r>
              <a:rPr dirty="0" sz="24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400" b="1">
                <a:solidFill>
                  <a:srgbClr val="09272e"/>
                </a:solidFill>
                <a:latin typeface="KNWHAS+Montserrat-Bold"/>
                <a:cs typeface="KNWHAS+Montserrat-Bold"/>
              </a:rPr>
              <a:t>analysis)</a:t>
            </a:r>
          </a:p>
          <a:p>
            <a:pPr marL="0" marR="0">
              <a:lnSpc>
                <a:spcPts val="36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 b="1">
                <a:solidFill>
                  <a:srgbClr val="134f5c"/>
                </a:solidFill>
                <a:latin typeface="KNWHAS+Montserrat-Bold"/>
                <a:cs typeface="KNWHAS+Montserrat-Bold"/>
              </a:rPr>
              <a:t>Global</a:t>
            </a:r>
            <a:r>
              <a:rPr dirty="0" sz="3200" b="1">
                <a:solidFill>
                  <a:srgbClr val="134f5c"/>
                </a:solidFill>
                <a:latin typeface="KNWHAS+Montserrat-Bold"/>
                <a:cs typeface="KNWHAS+Montserrat-Bold"/>
              </a:rPr>
              <a:t> </a:t>
            </a:r>
            <a:r>
              <a:rPr dirty="0" sz="3200" b="1">
                <a:solidFill>
                  <a:srgbClr val="134f5c"/>
                </a:solidFill>
                <a:latin typeface="KNWHAS+Montserrat-Bold"/>
                <a:cs typeface="KNWHAS+Montserrat-Bold"/>
              </a:rPr>
              <a:t>Terrorism</a:t>
            </a:r>
            <a:r>
              <a:rPr dirty="0" sz="3200" b="1">
                <a:solidFill>
                  <a:srgbClr val="134f5c"/>
                </a:solidFill>
                <a:latin typeface="KNWHAS+Montserrat-Bold"/>
                <a:cs typeface="KNWHAS+Montserrat-Bold"/>
              </a:rPr>
              <a:t> </a:t>
            </a:r>
            <a:r>
              <a:rPr dirty="0" sz="3200" b="1">
                <a:solidFill>
                  <a:srgbClr val="134f5c"/>
                </a:solidFill>
                <a:latin typeface="KNWHAS+Montserrat-Bold"/>
                <a:cs typeface="KNWHAS+Montserrat-Bold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4595" y="4295733"/>
            <a:ext cx="2621140" cy="403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5fdff"/>
                </a:solidFill>
                <a:latin typeface="MNVMLT+ArialMT"/>
                <a:cs typeface="MNVMLT+ArialMT"/>
              </a:rPr>
              <a:t>●</a:t>
            </a:r>
            <a:r>
              <a:rPr dirty="0" sz="1400" spc="1264">
                <a:solidFill>
                  <a:srgbClr val="f5fdff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-</a:t>
            </a:r>
            <a:r>
              <a:rPr dirty="0" sz="1800" b="1">
                <a:solidFill>
                  <a:srgbClr val="09272e"/>
                </a:solidFill>
                <a:latin typeface="RMRPCQ+Arial-BoldMT"/>
                <a:cs typeface="RMRPCQ+Arial-BoldMT"/>
              </a:rPr>
              <a:t>by</a:t>
            </a:r>
            <a:r>
              <a:rPr dirty="0" sz="1800" spc="64" b="1">
                <a:solidFill>
                  <a:srgbClr val="09272e"/>
                </a:solidFill>
                <a:latin typeface="RMRPCQ+Arial-BoldMT"/>
                <a:cs typeface="RMRPCQ+Arial-BoldMT"/>
              </a:rPr>
              <a:t> </a:t>
            </a:r>
            <a:r>
              <a:rPr dirty="0" sz="2600" b="1">
                <a:solidFill>
                  <a:srgbClr val="09272e"/>
                </a:solidFill>
                <a:latin typeface="LWODVL+TimesNewRomanPS-BoldMT"/>
                <a:cs typeface="LWODVL+TimesNewRomanPS-BoldMT"/>
              </a:rPr>
              <a:t>Ashu</a:t>
            </a:r>
            <a:r>
              <a:rPr dirty="0" sz="2600" b="1">
                <a:solidFill>
                  <a:srgbClr val="09272e"/>
                </a:solidFill>
                <a:latin typeface="LWODVL+TimesNewRomanPS-BoldMT"/>
                <a:cs typeface="LWODVL+TimesNewRomanPS-BoldMT"/>
              </a:rPr>
              <a:t> </a:t>
            </a:r>
            <a:r>
              <a:rPr dirty="0" sz="2600" b="1">
                <a:solidFill>
                  <a:srgbClr val="09272e"/>
                </a:solidFill>
                <a:latin typeface="LWODVL+TimesNewRomanPS-BoldMT"/>
                <a:cs typeface="LWODVL+TimesNewRomanPS-BoldMT"/>
              </a:rPr>
              <a:t>Koche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394737"/>
            <a:ext cx="53829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Cleaning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Handling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178196"/>
            <a:ext cx="8188252" cy="2472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90000"/>
                </a:solidFill>
                <a:latin typeface="DBSPHQ+MS-Gothic"/>
                <a:cs typeface="DBSPHQ+MS-Gothic"/>
              </a:rPr>
              <a:t>❖</a:t>
            </a:r>
            <a:r>
              <a:rPr dirty="0" sz="1800" spc="45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There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are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no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duplicate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columns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but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having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many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unique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values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in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it.</a:t>
            </a:r>
          </a:p>
          <a:p>
            <a:pPr marL="0" marR="0">
              <a:lnSpc>
                <a:spcPts val="1800"/>
              </a:lnSpc>
              <a:spcBef>
                <a:spcPts val="994"/>
              </a:spcBef>
              <a:spcAft>
                <a:spcPts val="0"/>
              </a:spcAft>
            </a:pPr>
            <a:r>
              <a:rPr dirty="0" sz="1800">
                <a:solidFill>
                  <a:srgbClr val="990000"/>
                </a:solidFill>
                <a:latin typeface="DBSPHQ+MS-Gothic"/>
                <a:cs typeface="DBSPHQ+MS-Gothic"/>
              </a:rPr>
              <a:t>❖</a:t>
            </a:r>
            <a:r>
              <a:rPr dirty="0" sz="1800" spc="45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Created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a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copy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of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dataset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so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that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original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dataset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cannot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be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harmed.</a:t>
            </a:r>
          </a:p>
          <a:p>
            <a:pPr marL="0" marR="0">
              <a:lnSpc>
                <a:spcPts val="1800"/>
              </a:lnSpc>
              <a:spcBef>
                <a:spcPts val="994"/>
              </a:spcBef>
              <a:spcAft>
                <a:spcPts val="0"/>
              </a:spcAft>
            </a:pPr>
            <a:r>
              <a:rPr dirty="0" sz="1800">
                <a:solidFill>
                  <a:srgbClr val="990000"/>
                </a:solidFill>
                <a:latin typeface="DBSPHQ+MS-Gothic"/>
                <a:cs typeface="DBSPHQ+MS-Gothic"/>
              </a:rPr>
              <a:t>❖</a:t>
            </a:r>
            <a:r>
              <a:rPr dirty="0" sz="1800" spc="45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Column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names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of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this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dataset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have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different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names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than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usual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hence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rename</a:t>
            </a:r>
          </a:p>
          <a:p>
            <a:pPr marL="34290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them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accordingly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to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easily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understand.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eg.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spc="67" b="1">
                <a:solidFill>
                  <a:srgbClr val="002732"/>
                </a:solidFill>
                <a:latin typeface="RMRPCQ+Arial-BoldMT"/>
                <a:cs typeface="RMRPCQ+Arial-BoldMT"/>
              </a:rPr>
              <a:t>{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'iyear':'Year'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,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'imonth'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: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'Month','iday':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'Date',</a:t>
            </a:r>
          </a:p>
          <a:p>
            <a:pPr marL="342900" marR="0">
              <a:lnSpc>
                <a:spcPts val="1787"/>
              </a:lnSpc>
              <a:spcBef>
                <a:spcPts val="1042"/>
              </a:spcBef>
              <a:spcAft>
                <a:spcPts val="0"/>
              </a:spcAft>
            </a:pP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'country_txt':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'Country','region_txt'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: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'Region'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,'attacktype1_txt':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'Attack_type',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'weaptype1':'Weapon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2732"/>
                </a:solidFill>
                <a:latin typeface="MNVMLT+ArialMT"/>
                <a:cs typeface="MNVMLT+ArialMT"/>
              </a:rPr>
              <a:t>Type'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}</a:t>
            </a:r>
          </a:p>
          <a:p>
            <a:pPr marL="0" marR="0">
              <a:lnSpc>
                <a:spcPts val="1800"/>
              </a:lnSpc>
              <a:spcBef>
                <a:spcPts val="994"/>
              </a:spcBef>
              <a:spcAft>
                <a:spcPts val="0"/>
              </a:spcAft>
            </a:pPr>
            <a:r>
              <a:rPr dirty="0" sz="1800">
                <a:solidFill>
                  <a:srgbClr val="990000"/>
                </a:solidFill>
                <a:latin typeface="DBSPHQ+MS-Gothic"/>
                <a:cs typeface="DBSPHQ+MS-Gothic"/>
              </a:rPr>
              <a:t>❖</a:t>
            </a:r>
            <a:r>
              <a:rPr dirty="0" sz="1800" spc="45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Extracted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only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important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26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columns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to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new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dataset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which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has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most</a:t>
            </a:r>
          </a:p>
          <a:p>
            <a:pPr marL="34290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important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data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to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find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insights.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05062"/>
            <a:ext cx="53829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Cleaning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Handling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150" y="1198671"/>
            <a:ext cx="5053854" cy="7604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90000"/>
                </a:solidFill>
                <a:latin typeface="DBSPHQ+MS-Gothic"/>
                <a:cs typeface="DBSPHQ+MS-Gothic"/>
              </a:rPr>
              <a:t>❖</a:t>
            </a:r>
            <a:r>
              <a:rPr dirty="0" sz="1800" spc="45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These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are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26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columns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that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I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have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002732"/>
                </a:solidFill>
                <a:latin typeface="RMRPCQ+Arial-BoldMT"/>
                <a:cs typeface="RMRPCQ+Arial-BoldMT"/>
              </a:rPr>
              <a:t>extracted.</a:t>
            </a:r>
          </a:p>
          <a:p>
            <a:pPr marL="47625" marR="0">
              <a:lnSpc>
                <a:spcPts val="1189"/>
              </a:lnSpc>
              <a:spcBef>
                <a:spcPts val="722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provstate:</a:t>
            </a:r>
            <a:r>
              <a:rPr dirty="0" sz="1050" spc="-55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State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which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was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attacked</a:t>
            </a:r>
          </a:p>
          <a:p>
            <a:pPr marL="47625" marR="0">
              <a:lnSpc>
                <a:spcPts val="1189"/>
              </a:lnSpc>
              <a:spcBef>
                <a:spcPts val="70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city:</a:t>
            </a:r>
            <a:r>
              <a:rPr dirty="0" sz="1050" spc="-3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City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775" y="2009949"/>
            <a:ext cx="4201173" cy="66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latitude:</a:t>
            </a:r>
            <a:r>
              <a:rPr dirty="0" sz="1050" spc="-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latitude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location</a:t>
            </a:r>
          </a:p>
          <a:p>
            <a:pPr marL="0" marR="0">
              <a:lnSpc>
                <a:spcPts val="1189"/>
              </a:lnSpc>
              <a:spcBef>
                <a:spcPts val="70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longitude:</a:t>
            </a:r>
            <a:r>
              <a:rPr dirty="0" sz="1050" spc="-55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longitude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location</a:t>
            </a:r>
          </a:p>
          <a:p>
            <a:pPr marL="0" marR="0">
              <a:lnSpc>
                <a:spcPts val="1189"/>
              </a:lnSpc>
              <a:spcBef>
                <a:spcPts val="70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Attack_type:</a:t>
            </a:r>
            <a:r>
              <a:rPr dirty="0" sz="1050" spc="-64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type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775" y="2730039"/>
            <a:ext cx="3158503" cy="18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targtype1_txt:</a:t>
            </a:r>
            <a:r>
              <a:rPr dirty="0" sz="1050" spc="-75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type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target.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775" y="2970069"/>
            <a:ext cx="3643643" cy="429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corp1:</a:t>
            </a:r>
            <a:r>
              <a:rPr dirty="0" sz="1050" spc="-34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incident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belongs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to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corporate</a:t>
            </a:r>
          </a:p>
          <a:p>
            <a:pPr marL="0" marR="0">
              <a:lnSpc>
                <a:spcPts val="1189"/>
              </a:lnSpc>
              <a:spcBef>
                <a:spcPts val="70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target1:</a:t>
            </a:r>
            <a:r>
              <a:rPr dirty="0" sz="1050" spc="-44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Who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is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target!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1775" y="3450129"/>
            <a:ext cx="2039633" cy="18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natlty1_txt:</a:t>
            </a:r>
            <a:r>
              <a:rPr dirty="0" sz="1050" spc="-64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Country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1775" y="3690159"/>
            <a:ext cx="2842908" cy="18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motive:</a:t>
            </a:r>
            <a:r>
              <a:rPr dirty="0" sz="1050" spc="-4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Motive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1775" y="3930189"/>
            <a:ext cx="3001658" cy="18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addnotes:</a:t>
            </a:r>
            <a:r>
              <a:rPr dirty="0" sz="1050" spc="-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Notes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about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1775" y="4170219"/>
            <a:ext cx="5238128" cy="66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scite1,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scite2,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scite3:</a:t>
            </a:r>
            <a:r>
              <a:rPr dirty="0" sz="1050" spc="-12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Brief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notes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about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attack</a:t>
            </a:r>
          </a:p>
          <a:p>
            <a:pPr marL="0" marR="0">
              <a:lnSpc>
                <a:spcPts val="1189"/>
              </a:lnSpc>
              <a:spcBef>
                <a:spcPts val="70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propextent_txt:</a:t>
            </a:r>
            <a:r>
              <a:rPr dirty="0" sz="1050" spc="-8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Tyme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property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destroyed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according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to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cost</a:t>
            </a:r>
          </a:p>
          <a:p>
            <a:pPr marL="0" marR="0">
              <a:lnSpc>
                <a:spcPts val="1189"/>
              </a:lnSpc>
              <a:spcBef>
                <a:spcPts val="70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●</a:t>
            </a:r>
            <a:r>
              <a:rPr dirty="0" sz="1050" spc="1064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propvalue:</a:t>
            </a:r>
            <a:r>
              <a:rPr dirty="0" sz="1050" spc="-55" b="1">
                <a:solidFill>
                  <a:srgbClr val="212121"/>
                </a:solidFill>
                <a:latin typeface="EWBRTM+CourierNewPS-BoldMT"/>
                <a:cs typeface="EWBRTM+CourierNewPS-Bold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cost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of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the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property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 </a:t>
            </a:r>
            <a:r>
              <a:rPr dirty="0" sz="1050">
                <a:solidFill>
                  <a:srgbClr val="212121"/>
                </a:solidFill>
                <a:latin typeface="POTMIF+CourierNewPSMT"/>
                <a:cs typeface="POTMIF+CourierNewPSMT"/>
              </a:rPr>
              <a:t>destroyed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612" y="849098"/>
            <a:ext cx="7894335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Countries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that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have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experienced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most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terrorist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attacks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475" y="1439197"/>
            <a:ext cx="8372070" cy="1315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700" spc="5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700" spc="22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700" spc="2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below</a:t>
            </a:r>
            <a:r>
              <a:rPr dirty="0" sz="1700" spc="2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Lineplot,</a:t>
            </a:r>
            <a:r>
              <a:rPr dirty="0" sz="1700" spc="2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we</a:t>
            </a:r>
            <a:r>
              <a:rPr dirty="0" sz="1700" spc="2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700" spc="2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able</a:t>
            </a:r>
            <a:r>
              <a:rPr dirty="0" sz="1700" spc="2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700" spc="2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identify</a:t>
            </a:r>
            <a:r>
              <a:rPr dirty="0" sz="1700" spc="24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700" spc="2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top</a:t>
            </a:r>
            <a:r>
              <a:rPr dirty="0" sz="1700" spc="2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10</a:t>
            </a:r>
            <a:r>
              <a:rPr dirty="0" sz="1700" spc="2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700" spc="24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700" spc="2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were</a:t>
            </a:r>
          </a:p>
          <a:p>
            <a:pPr marL="336550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attacked</a:t>
            </a:r>
            <a:r>
              <a:rPr dirty="0" sz="1700" spc="4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700" spc="4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700" spc="4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700" spc="4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700" spc="4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10</a:t>
            </a:r>
            <a:r>
              <a:rPr dirty="0" sz="1700" spc="46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safest</a:t>
            </a:r>
            <a:r>
              <a:rPr dirty="0" sz="1700" spc="4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700" spc="4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700" spc="46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700" spc="46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counted</a:t>
            </a:r>
            <a:r>
              <a:rPr dirty="0" sz="1700" spc="4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with</a:t>
            </a:r>
            <a:r>
              <a:rPr dirty="0" sz="1700" spc="4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700" spc="4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smaller</a:t>
            </a:r>
          </a:p>
          <a:p>
            <a:pPr marL="336550" marR="0">
              <a:lnSpc>
                <a:spcPts val="189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attacks.</a:t>
            </a:r>
          </a:p>
          <a:p>
            <a:pPr marL="0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700" spc="5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We</a:t>
            </a:r>
            <a:r>
              <a:rPr dirty="0" sz="1700" spc="16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700" spc="2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analyze</a:t>
            </a:r>
            <a:r>
              <a:rPr dirty="0" sz="1700" spc="2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700" spc="2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700" spc="20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700" spc="19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attacked</a:t>
            </a:r>
            <a:r>
              <a:rPr dirty="0" sz="1700" spc="2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country</a:t>
            </a:r>
            <a:r>
              <a:rPr dirty="0" sz="1700" spc="2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700" spc="1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Iraq,</a:t>
            </a:r>
            <a:r>
              <a:rPr dirty="0" sz="1700" spc="20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Pakistan,</a:t>
            </a:r>
            <a:r>
              <a:rPr dirty="0" sz="1700" spc="224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Afghanistan,</a:t>
            </a:r>
          </a:p>
          <a:p>
            <a:pPr marL="336550" marR="0">
              <a:lnSpc>
                <a:spcPts val="189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India,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Colombia,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Philippines,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Peru,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El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Salvador,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United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Kingdom,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and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Turkey.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049" y="908574"/>
            <a:ext cx="501774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Iraq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9956" y="908574"/>
            <a:ext cx="689088" cy="2971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24636</a:t>
            </a:r>
          </a:p>
          <a:p>
            <a:pPr marL="0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14368</a:t>
            </a:r>
          </a:p>
          <a:p>
            <a:pPr marL="0" marR="0">
              <a:lnSpc>
                <a:spcPts val="1675"/>
              </a:lnSpc>
              <a:spcBef>
                <a:spcPts val="65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12731</a:t>
            </a:r>
          </a:p>
          <a:p>
            <a:pPr marL="7069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11960</a:t>
            </a:r>
          </a:p>
          <a:p>
            <a:pPr marL="53181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8306</a:t>
            </a:r>
          </a:p>
          <a:p>
            <a:pPr marL="53181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6908</a:t>
            </a:r>
          </a:p>
          <a:p>
            <a:pPr marL="53181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6096</a:t>
            </a:r>
          </a:p>
          <a:p>
            <a:pPr marL="53181" marR="0">
              <a:lnSpc>
                <a:spcPts val="1675"/>
              </a:lnSpc>
              <a:spcBef>
                <a:spcPts val="65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5320</a:t>
            </a:r>
          </a:p>
          <a:p>
            <a:pPr marL="53181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5235</a:t>
            </a:r>
          </a:p>
          <a:p>
            <a:pPr marL="53181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>
                <a:solidFill>
                  <a:srgbClr val="1f1f1f"/>
                </a:solidFill>
                <a:latin typeface="MNVMLT+ArialMT"/>
                <a:cs typeface="MNVMLT+ArialMT"/>
              </a:rPr>
              <a:t>4292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2725" y="922635"/>
            <a:ext cx="116926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Vatican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City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6643" y="907315"/>
            <a:ext cx="258347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0049" y="1210824"/>
            <a:ext cx="1253077" cy="855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Pakistan</a:t>
            </a:r>
          </a:p>
          <a:p>
            <a:pPr marL="0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Afghanistan</a:t>
            </a:r>
          </a:p>
          <a:p>
            <a:pPr marL="0" marR="0">
              <a:lnSpc>
                <a:spcPts val="1675"/>
              </a:lnSpc>
              <a:spcBef>
                <a:spcPts val="65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India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22725" y="1279284"/>
            <a:ext cx="1534110" cy="537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Falkland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Islands</a:t>
            </a:r>
          </a:p>
          <a:p>
            <a:pPr marL="0" marR="0">
              <a:lnSpc>
                <a:spcPts val="1564"/>
              </a:lnSpc>
              <a:spcBef>
                <a:spcPts val="75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St.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Lucia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76643" y="1263964"/>
            <a:ext cx="258347" cy="1454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  <a:p>
            <a:pPr marL="0" marR="0">
              <a:lnSpc>
                <a:spcPts val="1675"/>
              </a:lnSpc>
              <a:spcBef>
                <a:spcPts val="644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  <a:p>
            <a:pPr marL="0" marR="0">
              <a:lnSpc>
                <a:spcPts val="1675"/>
              </a:lnSpc>
              <a:spcBef>
                <a:spcPts val="694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  <a:p>
            <a:pPr marL="0" marR="0">
              <a:lnSpc>
                <a:spcPts val="1675"/>
              </a:lnSpc>
              <a:spcBef>
                <a:spcPts val="694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  <a:p>
            <a:pPr marL="0" marR="0">
              <a:lnSpc>
                <a:spcPts val="1675"/>
              </a:lnSpc>
              <a:spcBef>
                <a:spcPts val="694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22725" y="1881265"/>
            <a:ext cx="1327329" cy="838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North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Korea</a:t>
            </a:r>
          </a:p>
          <a:p>
            <a:pPr marL="0" marR="0">
              <a:lnSpc>
                <a:spcPts val="1564"/>
              </a:lnSpc>
              <a:spcBef>
                <a:spcPts val="75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New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Hebrides</a:t>
            </a:r>
          </a:p>
          <a:p>
            <a:pPr marL="0" marR="0">
              <a:lnSpc>
                <a:spcPts val="1564"/>
              </a:lnSpc>
              <a:spcBef>
                <a:spcPts val="80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International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0049" y="2117574"/>
            <a:ext cx="1168524" cy="855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Colombia</a:t>
            </a:r>
          </a:p>
          <a:p>
            <a:pPr marL="0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Philippines</a:t>
            </a:r>
          </a:p>
          <a:p>
            <a:pPr marL="0" marR="0">
              <a:lnSpc>
                <a:spcPts val="1675"/>
              </a:lnSpc>
              <a:spcBef>
                <a:spcPts val="65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Peru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22725" y="2839894"/>
            <a:ext cx="1671727" cy="85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Wallis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Futuna</a:t>
            </a:r>
          </a:p>
          <a:p>
            <a:pPr marL="0" marR="0">
              <a:lnSpc>
                <a:spcPts val="1564"/>
              </a:lnSpc>
              <a:spcBef>
                <a:spcPts val="75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South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Vietnam</a:t>
            </a:r>
          </a:p>
          <a:p>
            <a:pPr marL="0" marR="0">
              <a:lnSpc>
                <a:spcPts val="1564"/>
              </a:lnSpc>
              <a:spcBef>
                <a:spcPts val="917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Andorra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76643" y="2824574"/>
            <a:ext cx="258347" cy="867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  <a:p>
            <a:pPr marL="0" marR="0">
              <a:lnSpc>
                <a:spcPts val="1675"/>
              </a:lnSpc>
              <a:spcBef>
                <a:spcPts val="644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  <a:p>
            <a:pPr marL="0" marR="0">
              <a:lnSpc>
                <a:spcPts val="1675"/>
              </a:lnSpc>
              <a:spcBef>
                <a:spcPts val="805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0049" y="3024324"/>
            <a:ext cx="1621757" cy="855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El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Salvador</a:t>
            </a:r>
          </a:p>
          <a:p>
            <a:pPr marL="0" marR="0">
              <a:lnSpc>
                <a:spcPts val="167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United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Kingdom</a:t>
            </a:r>
          </a:p>
          <a:p>
            <a:pPr marL="0" marR="0">
              <a:lnSpc>
                <a:spcPts val="1675"/>
              </a:lnSpc>
              <a:spcBef>
                <a:spcPts val="654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Turkey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22725" y="3817634"/>
            <a:ext cx="194838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Antigua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Barbuda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76643" y="3802314"/>
            <a:ext cx="258347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0200" y="4359276"/>
            <a:ext cx="8037722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200" spc="9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very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useful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understand</a:t>
            </a:r>
            <a:r>
              <a:rPr dirty="0" sz="1200" spc="-2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core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depth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security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followed</a:t>
            </a:r>
            <a:r>
              <a:rPr dirty="0" sz="1200" spc="-1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countries,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200" spc="-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needs</a:t>
            </a:r>
            <a:r>
              <a:rPr dirty="0" sz="1200" spc="-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75000" y="4542156"/>
            <a:ext cx="1033093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improved.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888731"/>
            <a:ext cx="7133529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frequency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terrorist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attacks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changed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over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5525" y="1323457"/>
            <a:ext cx="8276617" cy="418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200" spc="9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Barplots</a:t>
            </a:r>
            <a:r>
              <a:rPr dirty="0" sz="1200" spc="1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represent</a:t>
            </a:r>
            <a:r>
              <a:rPr dirty="0" sz="1200" spc="1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value</a:t>
            </a:r>
            <a:r>
              <a:rPr dirty="0" sz="1200" spc="1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count</a:t>
            </a:r>
            <a:r>
              <a:rPr dirty="0" sz="1200" spc="14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 spc="1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200" spc="1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every</a:t>
            </a:r>
            <a:r>
              <a:rPr dirty="0" sz="12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year.</a:t>
            </a:r>
            <a:r>
              <a:rPr dirty="0" sz="1200" spc="8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significant</a:t>
            </a:r>
            <a:r>
              <a:rPr dirty="0" sz="1200" spc="1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200" spc="1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were</a:t>
            </a:r>
            <a:r>
              <a:rPr dirty="0" sz="1200" spc="1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happened</a:t>
            </a:r>
            <a:r>
              <a:rPr dirty="0" sz="1200" spc="1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2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2014.</a:t>
            </a:r>
          </a:p>
          <a:p>
            <a:pPr marL="30480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Also,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increasing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every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year.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525" y="1744081"/>
            <a:ext cx="8274599" cy="628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200" spc="9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If</a:t>
            </a:r>
            <a:r>
              <a:rPr dirty="0" sz="12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</a:t>
            </a:r>
            <a:r>
              <a:rPr dirty="0" sz="1200" spc="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observe</a:t>
            </a:r>
            <a:r>
              <a:rPr dirty="0" sz="12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between</a:t>
            </a:r>
            <a:r>
              <a:rPr dirty="0" sz="1200" spc="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2000</a:t>
            </a:r>
            <a:r>
              <a:rPr dirty="0" sz="12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2005</a:t>
            </a:r>
            <a:r>
              <a:rPr dirty="0" sz="12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2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were</a:t>
            </a:r>
            <a:r>
              <a:rPr dirty="0" sz="1200" spc="2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slightly</a:t>
            </a:r>
            <a:r>
              <a:rPr dirty="0" sz="1200" spc="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reduced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compared</a:t>
            </a:r>
            <a:r>
              <a:rPr dirty="0" sz="1200" spc="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rest</a:t>
            </a:r>
            <a:r>
              <a:rPr dirty="0" sz="1200" spc="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 spc="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years.</a:t>
            </a:r>
            <a:r>
              <a:rPr dirty="0" sz="12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Also,</a:t>
            </a:r>
            <a:r>
              <a:rPr dirty="0" sz="12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after</a:t>
            </a:r>
          </a:p>
          <a:p>
            <a:pPr marL="30480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2014</a:t>
            </a:r>
            <a:r>
              <a:rPr dirty="0" sz="1200" spc="1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200" spc="1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ratio</a:t>
            </a:r>
            <a:r>
              <a:rPr dirty="0" sz="1200" spc="1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200" spc="1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reducing</a:t>
            </a:r>
            <a:r>
              <a:rPr dirty="0" sz="1200" spc="1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200" spc="1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2015,2016,</a:t>
            </a:r>
            <a:r>
              <a:rPr dirty="0" sz="1200" spc="10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200" spc="1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2017.</a:t>
            </a:r>
            <a:r>
              <a:rPr dirty="0" sz="1200" spc="12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That</a:t>
            </a:r>
            <a:r>
              <a:rPr dirty="0" sz="1200" spc="144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represents</a:t>
            </a:r>
            <a:r>
              <a:rPr dirty="0" sz="1200" spc="11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after</a:t>
            </a:r>
            <a:r>
              <a:rPr dirty="0" sz="1200" spc="124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2014</a:t>
            </a:r>
            <a:r>
              <a:rPr dirty="0" sz="1200" spc="11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200" spc="13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countries</a:t>
            </a:r>
            <a:r>
              <a:rPr dirty="0" sz="1200" spc="14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are</a:t>
            </a:r>
            <a:r>
              <a:rPr dirty="0" sz="1200" spc="12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taking</a:t>
            </a:r>
          </a:p>
          <a:p>
            <a:pPr marL="30480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small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steps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to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improve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security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on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a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priority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basis.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375" y="3367480"/>
            <a:ext cx="52796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NVMLT+ArialMT"/>
                <a:cs typeface="MNVMLT+ArialMT"/>
              </a:rPr>
              <a:t>Year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8718" y="3367480"/>
            <a:ext cx="118915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NVMLT+ArialMT"/>
                <a:cs typeface="MNVMLT+ArialMT"/>
              </a:rPr>
              <a:t>No</a:t>
            </a:r>
            <a:r>
              <a:rPr dirty="0" sz="14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NVMLT+ArialMT"/>
                <a:cs typeface="MNVMLT+ArialMT"/>
              </a:rPr>
              <a:t>attacks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8275" y="3627999"/>
            <a:ext cx="6301459" cy="582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200" spc="9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Calculating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the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number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of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terrorist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attacks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on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countries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can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help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in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assessing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the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level</a:t>
            </a:r>
          </a:p>
          <a:p>
            <a:pPr marL="304800" marR="0">
              <a:lnSpc>
                <a:spcPts val="1406"/>
              </a:lnSpc>
              <a:spcBef>
                <a:spcPts val="33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of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risk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of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terrorist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attacks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for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businesses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or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organizations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operating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in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those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countries.</a:t>
            </a:r>
          </a:p>
          <a:p>
            <a:pPr marL="304800" marR="0">
              <a:lnSpc>
                <a:spcPts val="1406"/>
              </a:lnSpc>
              <a:spcBef>
                <a:spcPts val="83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So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that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they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can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improve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 </a:t>
            </a:r>
            <a:r>
              <a:rPr dirty="0" sz="1200">
                <a:solidFill>
                  <a:srgbClr val="212121"/>
                </a:solidFill>
                <a:latin typeface="NHPRNA+Roboto-Regular"/>
                <a:cs typeface="NHPRNA+Roboto-Regular"/>
              </a:rPr>
              <a:t>security.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825" y="234187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0825" y="764632"/>
            <a:ext cx="8377313" cy="307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patterns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or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trends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in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types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weapons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used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in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terrorist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attacks.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774" y="3305051"/>
            <a:ext cx="6004265" cy="756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200" spc="1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above</a:t>
            </a:r>
            <a:r>
              <a:rPr dirty="0" sz="1200" spc="1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Line</a:t>
            </a:r>
            <a:r>
              <a:rPr dirty="0" sz="1200" spc="13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plot</a:t>
            </a:r>
            <a:r>
              <a:rPr dirty="0" sz="12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 spc="1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12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200" spc="1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2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200" spc="1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200" spc="1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2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providing</a:t>
            </a:r>
            <a:r>
              <a:rPr dirty="0" sz="1200" spc="12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insight</a:t>
            </a:r>
            <a:r>
              <a:rPr dirty="0" sz="1200" spc="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into</a:t>
            </a:r>
            <a:r>
              <a:rPr dirty="0" sz="1200" spc="1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200" spc="1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 spc="10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1200" spc="8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200" spc="10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200" spc="1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200" spc="10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commonly</a:t>
            </a:r>
            <a:r>
              <a:rPr dirty="0" sz="1200" spc="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200" spc="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200" spc="1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terrorists</a:t>
            </a:r>
            <a:r>
              <a:rPr dirty="0" sz="1200" spc="1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200" spc="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Explosives</a:t>
            </a:r>
            <a:r>
              <a:rPr dirty="0" sz="1200" spc="32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200" spc="3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Firearms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.</a:t>
            </a:r>
            <a:r>
              <a:rPr dirty="0" sz="1200" spc="3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200" spc="3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200" spc="32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suggest</a:t>
            </a:r>
            <a:r>
              <a:rPr dirty="0" sz="1200" spc="31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200" spc="3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32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group</a:t>
            </a:r>
            <a:r>
              <a:rPr dirty="0" sz="1200" spc="3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has</a:t>
            </a:r>
            <a:r>
              <a:rPr dirty="0" sz="1200" spc="32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access</a:t>
            </a:r>
            <a:r>
              <a:rPr dirty="0" sz="1200" spc="32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 spc="3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more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sophisticated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advanced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weapons.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9774" y="4219451"/>
            <a:ext cx="6004316" cy="756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Unknown</a:t>
            </a:r>
            <a:r>
              <a:rPr dirty="0" sz="1200" spc="112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RMRPCQ+Arial-BoldMT"/>
                <a:cs typeface="RMRPCQ+Arial-BoldMT"/>
              </a:rPr>
              <a:t>weapon</a:t>
            </a:r>
            <a:r>
              <a:rPr dirty="0" sz="1200" spc="10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200" spc="8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200" spc="8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attack,</a:t>
            </a:r>
            <a:r>
              <a:rPr dirty="0" sz="1200" spc="9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200" spc="9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may</a:t>
            </a:r>
            <a:r>
              <a:rPr dirty="0" sz="1200" spc="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increase</a:t>
            </a:r>
            <a:r>
              <a:rPr dirty="0" sz="1200" spc="7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risk</a:t>
            </a:r>
            <a:r>
              <a:rPr dirty="0" sz="1200" spc="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 spc="9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copycat</a:t>
            </a:r>
            <a:r>
              <a:rPr dirty="0" sz="1200" spc="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200" spc="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other</a:t>
            </a:r>
            <a:r>
              <a:rPr dirty="0" sz="1200" spc="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groups</a:t>
            </a:r>
            <a:r>
              <a:rPr dirty="0" sz="12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200" spc="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individuals.</a:t>
            </a:r>
            <a:r>
              <a:rPr dirty="0" sz="1200" spc="1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lack</a:t>
            </a:r>
            <a:r>
              <a:rPr dirty="0" sz="1200" spc="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200" spc="5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200" spc="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about</a:t>
            </a:r>
            <a:r>
              <a:rPr dirty="0" sz="1200" spc="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weapon</a:t>
            </a:r>
            <a:r>
              <a:rPr dirty="0" sz="1200" spc="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200" spc="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may</a:t>
            </a:r>
            <a:r>
              <a:rPr dirty="0" sz="1200" spc="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make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easier</a:t>
            </a:r>
            <a:r>
              <a:rPr dirty="0" sz="12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for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other</a:t>
            </a:r>
            <a:r>
              <a:rPr dirty="0" sz="1200" spc="19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groups</a:t>
            </a:r>
            <a:r>
              <a:rPr dirty="0" sz="1200" spc="18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emulate</a:t>
            </a:r>
            <a:r>
              <a:rPr dirty="0" sz="12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1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200" spc="1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develop</a:t>
            </a:r>
            <a:r>
              <a:rPr dirty="0" sz="1200" spc="1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similar</a:t>
            </a:r>
            <a:r>
              <a:rPr dirty="0" sz="1200" spc="18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tactics,</a:t>
            </a:r>
            <a:r>
              <a:rPr dirty="0" sz="1200" spc="2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making</a:t>
            </a:r>
            <a:r>
              <a:rPr dirty="0" sz="12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more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challenging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for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us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prevent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future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749" y="291368"/>
            <a:ext cx="8078181" cy="80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5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  <a:p>
            <a:pPr marL="0" marR="0">
              <a:lnSpc>
                <a:spcPts val="2457"/>
              </a:lnSpc>
              <a:spcBef>
                <a:spcPts val="438"/>
              </a:spcBef>
              <a:spcAft>
                <a:spcPts val="0"/>
              </a:spcAft>
            </a:pP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Types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weapons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used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in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most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in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different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types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attacks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1257083"/>
            <a:ext cx="1912568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Explosives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: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92.426k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94649" y="1257083"/>
            <a:ext cx="1723656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Firearms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:</a:t>
            </a:r>
            <a:r>
              <a:rPr dirty="0" sz="1500" spc="1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58.524k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8549" y="1257083"/>
            <a:ext cx="1869706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Incendiary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: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11.135k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875" y="1482274"/>
            <a:ext cx="236779" cy="136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0325" y="1482274"/>
            <a:ext cx="1192188" cy="136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Pipe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Bomb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Dynamite/TNT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Pressure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Trigger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Time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Fuse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Vehicle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Letter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Bomb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Grenade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Landmine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53399" y="1482274"/>
            <a:ext cx="236779" cy="69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51849" y="1482274"/>
            <a:ext cx="2277956" cy="5294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Gun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Type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Automatic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Semi-Automatic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Rifle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Handgun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47299" y="1482274"/>
            <a:ext cx="236779" cy="5294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45749" y="1482274"/>
            <a:ext cx="1983468" cy="5294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Molotov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Cocktail/Petrol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Bomb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Gasoline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Alcohol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Arson/Fire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51849" y="1985194"/>
            <a:ext cx="2007058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Rifle/Shotgun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(non-automatic)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43425" y="2443239"/>
            <a:ext cx="1720481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Unknown: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15.157k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94649" y="2498808"/>
            <a:ext cx="1114997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Chemical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51849" y="2521802"/>
            <a:ext cx="1307731" cy="7316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80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11.135k</a:t>
            </a:r>
          </a:p>
          <a:p>
            <a:pPr marL="0" marR="0">
              <a:lnSpc>
                <a:spcPts val="1228"/>
              </a:lnSpc>
              <a:spcBef>
                <a:spcPts val="13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Poisoning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Explosive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53399" y="2723999"/>
            <a:ext cx="236779" cy="5294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3125" y="3248783"/>
            <a:ext cx="1355635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Melee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: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3.655k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1875" y="3473973"/>
            <a:ext cx="236779" cy="1032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0325" y="3473973"/>
            <a:ext cx="2169968" cy="1032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Blunt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Object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Knife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Other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Sharp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Object</a:t>
            </a:r>
          </a:p>
          <a:p>
            <a:pPr marL="0" marR="0">
              <a:lnSpc>
                <a:spcPts val="122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Hands,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Feet,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Fists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Suffocation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Rope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Other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Strangling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Device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Weapon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MNVMLT+ArialMT"/>
                <a:cs typeface="MNVMLT+ArialMT"/>
              </a:rPr>
              <a:t>Type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16600" y="3631403"/>
            <a:ext cx="5867153" cy="8169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Here</a:t>
            </a:r>
            <a:r>
              <a:rPr dirty="0" sz="1300" spc="1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1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weapon</a:t>
            </a:r>
            <a:r>
              <a:rPr dirty="0" sz="1300" spc="15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300" spc="1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300" spc="1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300" spc="1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300" spc="17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300" spc="15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300" spc="1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Unknown,</a:t>
            </a:r>
            <a:r>
              <a:rPr dirty="0" sz="1300" spc="15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300" spc="1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may</a:t>
            </a:r>
            <a:r>
              <a:rPr dirty="0" sz="1300" spc="1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300" spc="15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more</a:t>
            </a:r>
          </a:p>
          <a:p>
            <a:pPr marL="31115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difficult</a:t>
            </a:r>
            <a:r>
              <a:rPr dirty="0" sz="1300" spc="6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300" spc="6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analyze</a:t>
            </a:r>
            <a:r>
              <a:rPr dirty="0" sz="1300" spc="6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6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300" spc="6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 spc="6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draw</a:t>
            </a:r>
            <a:r>
              <a:rPr dirty="0" sz="1300" spc="6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conclusions.</a:t>
            </a:r>
            <a:r>
              <a:rPr dirty="0" sz="1300" spc="6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63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lack</a:t>
            </a:r>
            <a:r>
              <a:rPr dirty="0" sz="1300" spc="6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</a:p>
          <a:p>
            <a:pPr marL="311150" marR="0">
              <a:lnSpc>
                <a:spcPts val="14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300" spc="6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about</a:t>
            </a:r>
            <a:r>
              <a:rPr dirty="0" sz="1300" spc="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weapon</a:t>
            </a:r>
            <a:r>
              <a:rPr dirty="0" sz="1300" spc="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3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300" spc="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limit</a:t>
            </a:r>
            <a:r>
              <a:rPr dirty="0" sz="1300" spc="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available</a:t>
            </a:r>
            <a:r>
              <a:rPr dirty="0" sz="13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data</a:t>
            </a:r>
            <a:r>
              <a:rPr dirty="0" sz="1300" spc="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make</a:t>
            </a:r>
          </a:p>
          <a:p>
            <a:pPr marL="31115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harder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draw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definitive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insights.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951" y="886526"/>
            <a:ext cx="5111193" cy="336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Visualizing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lost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property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in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an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100" b="1">
                <a:solidFill>
                  <a:srgbClr val="212121"/>
                </a:solidFill>
                <a:latin typeface="RMRPCQ+Arial-BoldMT"/>
                <a:cs typeface="RMRPCQ+Arial-BoldMT"/>
              </a:rPr>
              <a:t>attack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2125" y="1309135"/>
            <a:ext cx="8487552" cy="6782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above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bar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plot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provides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infrastructure,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economy,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local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population.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</a:p>
          <a:p>
            <a:pPr marL="311150" marR="0">
              <a:lnSpc>
                <a:spcPts val="1452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showing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cost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repairing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replacing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damaged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infrastructure,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lost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productivity,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</a:p>
          <a:p>
            <a:pPr marL="311150" marR="0">
              <a:lnSpc>
                <a:spcPts val="1452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tourism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other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industries.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125" y="1992649"/>
            <a:ext cx="8230845" cy="45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We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identify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suffering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people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lower-class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people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falls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under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loss</a:t>
            </a:r>
          </a:p>
          <a:p>
            <a:pPr marL="311150" marR="0">
              <a:lnSpc>
                <a:spcPts val="1452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below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$1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million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20950" y="3452878"/>
            <a:ext cx="252121" cy="420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32100" y="3452878"/>
            <a:ext cx="3541988" cy="61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Catastrophic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 spc="25">
                <a:solidFill>
                  <a:srgbClr val="000000"/>
                </a:solidFill>
                <a:latin typeface="MNVMLT+ArialMT"/>
                <a:cs typeface="MNVMLT+ArialMT"/>
              </a:rPr>
              <a:t>(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likely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&gt;=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billion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)</a:t>
            </a:r>
            <a:r>
              <a:rPr dirty="0" sz="1300" spc="358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6</a:t>
            </a:r>
          </a:p>
          <a:p>
            <a:pPr marL="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Major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 spc="18">
                <a:solidFill>
                  <a:srgbClr val="000000"/>
                </a:solidFill>
                <a:latin typeface="MNVMLT+ArialMT"/>
                <a:cs typeface="MNVMLT+ArialMT"/>
              </a:rPr>
              <a:t>(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likely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&gt;=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million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but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&lt;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spc="15" b="1">
                <a:solidFill>
                  <a:srgbClr val="000000"/>
                </a:solidFill>
                <a:latin typeface="RMRPCQ+Arial-BoldMT"/>
                <a:cs typeface="RMRPCQ+Arial-BoldMT"/>
              </a:rPr>
              <a:t>billion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)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</a:p>
          <a:p>
            <a:pPr marL="0" marR="0">
              <a:lnSpc>
                <a:spcPts val="14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909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20950" y="4047239"/>
            <a:ext cx="252121" cy="420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2100" y="4047239"/>
            <a:ext cx="2865132" cy="420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19.846k</a:t>
            </a:r>
          </a:p>
          <a:p>
            <a:pPr marL="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Minor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 spc="18">
                <a:solidFill>
                  <a:srgbClr val="000000"/>
                </a:solidFill>
                <a:latin typeface="MNVMLT+ArialMT"/>
                <a:cs typeface="MNVMLT+ArialMT"/>
              </a:rPr>
              <a:t>(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likely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&lt;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million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)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43.304k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825" y="852131"/>
            <a:ext cx="359333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DBSPHQ+MS-Gothic"/>
                <a:cs typeface="DBSPHQ+MS-Gothic"/>
              </a:rPr>
              <a:t>❖</a:t>
            </a:r>
            <a:r>
              <a:rPr dirty="0" sz="1400" spc="7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Catastrophic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(likely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&gt;=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billion)</a:t>
            </a:r>
            <a:r>
              <a:rPr dirty="0" sz="1400" spc="388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=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5525" y="1086015"/>
            <a:ext cx="244450" cy="628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325" y="1086015"/>
            <a:ext cx="8229751" cy="418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Destroyed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historic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buildings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damaged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surrounding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buildings,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estimated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at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$2,700,000,000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(London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district)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1996: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Huge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explosion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rocks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central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Manchester.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0325" y="1506639"/>
            <a:ext cx="6424854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crash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plane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resulted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in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destruction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American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Airlines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Boeing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767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aircraft.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825" y="1861931"/>
            <a:ext cx="447611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DBSPHQ+MS-Gothic"/>
                <a:cs typeface="DBSPHQ+MS-Gothic"/>
              </a:rPr>
              <a:t>❖</a:t>
            </a:r>
            <a:r>
              <a:rPr dirty="0" sz="1400" spc="7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Major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(likely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&gt;=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million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but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&lt;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billion)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=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909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5525" y="2073586"/>
            <a:ext cx="244450" cy="779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0325" y="2073586"/>
            <a:ext cx="7321422" cy="779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Store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destroyed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Building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partially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destroyed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Warehouse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destroyed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buildings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in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Oxford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damaged</a:t>
            </a:r>
          </a:p>
          <a:p>
            <a:pPr marL="0" marR="0">
              <a:lnSpc>
                <a:spcPts val="134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Auditorium,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including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floor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roof.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Archive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part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library,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well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transformer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station.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5525" y="2854767"/>
            <a:ext cx="24445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0325" y="2854767"/>
            <a:ext cx="1803196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Petroleum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storage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tanks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6475" y="3146508"/>
            <a:ext cx="2237451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c0000"/>
                </a:solidFill>
                <a:latin typeface="DBSPHQ+MS-Gothic"/>
                <a:cs typeface="DBSPHQ+MS-Gothic"/>
              </a:rPr>
              <a:t>❖</a:t>
            </a:r>
            <a:r>
              <a:rPr dirty="0" sz="1500" spc="67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Unknown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=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19.846k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6475" y="3664852"/>
            <a:ext cx="3437358" cy="239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c0000"/>
                </a:solidFill>
                <a:latin typeface="DBSPHQ+MS-Gothic"/>
                <a:cs typeface="DBSPHQ+MS-Gothic"/>
              </a:rPr>
              <a:t>❖</a:t>
            </a:r>
            <a:r>
              <a:rPr dirty="0" sz="1500" spc="67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Minor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(likely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&lt;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$1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million)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=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43.304k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65525" y="3901490"/>
            <a:ext cx="244450" cy="10496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31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0325" y="3901490"/>
            <a:ext cx="215049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Transformers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were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damaged.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0325" y="4111802"/>
            <a:ext cx="6772326" cy="418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Basketball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courts,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swimming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pool,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gymnastic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equipment,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Windows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shattered,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Restroom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damaged.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Army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personnel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carrier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was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damaged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0325" y="4532426"/>
            <a:ext cx="251492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Numerous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other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vehicles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damaged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0325" y="4742738"/>
            <a:ext cx="2903803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Class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rooms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offices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were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000000"/>
                </a:solidFill>
                <a:latin typeface="MNVMLT+ArialMT"/>
                <a:cs typeface="MNVMLT+ArialMT"/>
              </a:rPr>
              <a:t>destroyed.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6298" y="381508"/>
            <a:ext cx="1591381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0000"/>
                </a:solidFill>
                <a:latin typeface="RMRPCQ+Arial-BoldMT"/>
                <a:cs typeface="RMRPCQ+Arial-BoldMT"/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150" y="916123"/>
            <a:ext cx="216966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0150" y="1220923"/>
            <a:ext cx="288543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Exploring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Dataset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150" y="1525723"/>
            <a:ext cx="4645659" cy="195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Data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Summary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Problem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Statement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Data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Cleaning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and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Handling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Data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Visualization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Solutions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to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Business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objective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800" spc="942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09272e"/>
                </a:solidFill>
                <a:latin typeface="KNWHAS+Montserrat-Bold"/>
                <a:cs typeface="KNWHAS+Montserrat-Bold"/>
              </a:rPr>
              <a:t>Conclusion/Recommendations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225" y="768763"/>
            <a:ext cx="7560104" cy="640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categorisation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different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affected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property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types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in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various</a:t>
            </a:r>
          </a:p>
          <a:p>
            <a:pPr marL="0" marR="0">
              <a:lnSpc>
                <a:spcPts val="2122"/>
              </a:lnSpc>
              <a:spcBef>
                <a:spcPts val="499"/>
              </a:spcBef>
              <a:spcAft>
                <a:spcPts val="0"/>
              </a:spcAft>
            </a:pPr>
            <a:r>
              <a:rPr dirty="0" sz="1900" b="1">
                <a:solidFill>
                  <a:srgbClr val="212121"/>
                </a:solidFill>
                <a:latin typeface="RMRPCQ+Arial-BoldMT"/>
                <a:cs typeface="RMRPCQ+Arial-BoldMT"/>
              </a:rPr>
              <a:t>Regions.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949" y="4039303"/>
            <a:ext cx="8611854" cy="1015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histogram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shows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how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much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suffered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loss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with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every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attack.</a:t>
            </a:r>
          </a:p>
          <a:p>
            <a:pPr marL="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3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300" spc="3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affected</a:t>
            </a:r>
            <a:r>
              <a:rPr dirty="0" sz="1300" spc="32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300" spc="3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300" spc="3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Iraq,</a:t>
            </a:r>
            <a:r>
              <a:rPr dirty="0" sz="1300" spc="34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Pakistan,</a:t>
            </a:r>
            <a:r>
              <a:rPr dirty="0" sz="1300" spc="358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Afghanistan,</a:t>
            </a:r>
            <a:r>
              <a:rPr dirty="0" sz="1300" spc="38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India,</a:t>
            </a:r>
            <a:r>
              <a:rPr dirty="0" sz="1300" spc="36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El</a:t>
            </a:r>
            <a:r>
              <a:rPr dirty="0" sz="1300" spc="336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Salvador,</a:t>
            </a:r>
            <a:r>
              <a:rPr dirty="0" sz="1300" spc="281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Philippines,</a:t>
            </a:r>
            <a:r>
              <a:rPr dirty="0" sz="1300" spc="37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Nigeria,</a:t>
            </a:r>
          </a:p>
          <a:p>
            <a:pPr marL="311150" marR="0">
              <a:lnSpc>
                <a:spcPts val="14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Colombia,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United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States,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Thailand,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and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Peru.</a:t>
            </a:r>
          </a:p>
          <a:p>
            <a:pPr marL="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1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above</a:t>
            </a:r>
            <a:r>
              <a:rPr dirty="0" sz="13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data</a:t>
            </a:r>
            <a:r>
              <a:rPr dirty="0" sz="13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300" spc="1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3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reflecting</a:t>
            </a:r>
            <a:r>
              <a:rPr dirty="0" sz="1300" spc="19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3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1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3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3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300" spc="1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  <a:r>
              <a:rPr dirty="0" sz="13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300" spc="1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3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directly</a:t>
            </a:r>
            <a:r>
              <a:rPr dirty="0" sz="13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proportional</a:t>
            </a:r>
            <a:r>
              <a:rPr dirty="0" sz="1300" spc="2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3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1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loss</a:t>
            </a:r>
            <a:r>
              <a:rPr dirty="0" sz="1300" spc="18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</a:p>
          <a:p>
            <a:pPr marL="311150" marR="0">
              <a:lnSpc>
                <a:spcPts val="14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property.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4075" y="721578"/>
            <a:ext cx="537660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India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25" y="798528"/>
            <a:ext cx="831502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RMRPCQ+Arial-BoldMT"/>
                <a:cs typeface="RMRPCQ+Arial-BoldMT"/>
              </a:rPr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1650" y="798529"/>
            <a:ext cx="1106320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212121"/>
                </a:solidFill>
                <a:latin typeface="RMRPCQ+Arial-BoldMT"/>
                <a:cs typeface="RMRPCQ+Arial-BoldMT"/>
              </a:rPr>
              <a:t>Afghanistan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24075" y="917142"/>
            <a:ext cx="2769127" cy="484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Minor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2376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1092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Major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&gt;=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but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billion)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31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125" y="994092"/>
            <a:ext cx="2769127" cy="484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Minor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4583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1580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Major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&gt;=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but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billion)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42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01650" y="994092"/>
            <a:ext cx="1979314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Minor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3500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1289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16324" y="2466581"/>
            <a:ext cx="4784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RMRPCQ+Arial-BoldMT"/>
                <a:cs typeface="RMRPCQ+Arial-BoldMT"/>
              </a:rPr>
              <a:t>Iraq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16324" y="2676532"/>
            <a:ext cx="2839739" cy="484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Minor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6665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Unknown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2200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Major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(likely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&gt;=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million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but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&lt;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$1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billion)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=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MNVMLT+ArialMT"/>
                <a:cs typeface="MNVMLT+ArialMT"/>
              </a:rPr>
              <a:t>104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000" y="1999676"/>
            <a:ext cx="8340112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200" spc="9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200" spc="18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would</a:t>
            </a:r>
            <a:r>
              <a:rPr dirty="0" sz="1200" spc="1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help</a:t>
            </a:r>
            <a:r>
              <a:rPr dirty="0" sz="12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2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common</a:t>
            </a:r>
            <a:r>
              <a:rPr dirty="0" sz="12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200" spc="19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  <a:r>
              <a:rPr dirty="0" sz="1200" spc="1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 spc="20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cultivate</a:t>
            </a:r>
            <a:r>
              <a:rPr dirty="0" sz="1200" spc="1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2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cumulative</a:t>
            </a:r>
            <a:r>
              <a:rPr dirty="0" sz="1200" spc="18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200" spc="19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collective</a:t>
            </a:r>
            <a:r>
              <a:rPr dirty="0" sz="1200" spc="18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plan</a:t>
            </a:r>
            <a:r>
              <a:rPr dirty="0" sz="12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against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800" y="2182556"/>
            <a:ext cx="5679769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attacks.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Also,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make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economy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strong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enough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sustain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such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MNVMLT+ArialMT"/>
                <a:cs typeface="MNVMLT+ArialMT"/>
              </a:rPr>
              <a:t>attack.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8573467" cy="7608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  <a:p>
            <a:pPr marL="0" marR="0">
              <a:lnSpc>
                <a:spcPts val="2457"/>
              </a:lnSpc>
              <a:spcBef>
                <a:spcPts val="104"/>
              </a:spcBef>
              <a:spcAft>
                <a:spcPts val="0"/>
              </a:spcAft>
            </a:pP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number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terror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attacks,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encountered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by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individual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200" b="1">
                <a:solidFill>
                  <a:srgbClr val="212121"/>
                </a:solidFill>
                <a:latin typeface="RMRPCQ+Arial-BoldMT"/>
                <a:cs typeface="RMRPCQ+Arial-BoldMT"/>
              </a:rPr>
              <a:t>region.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175" y="1227704"/>
            <a:ext cx="8508862" cy="61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300" spc="8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Analyzing</a:t>
            </a:r>
            <a:r>
              <a:rPr dirty="0" sz="1300" spc="32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3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300" spc="34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destroyed</a:t>
            </a:r>
            <a:r>
              <a:rPr dirty="0" sz="1300" spc="34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300" spc="3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300" spc="3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300" spc="33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1300" spc="33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300" spc="32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regions</a:t>
            </a:r>
            <a:r>
              <a:rPr dirty="0" sz="1300" spc="33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300" spc="3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provide</a:t>
            </a:r>
            <a:r>
              <a:rPr dirty="0" sz="1300" spc="33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insights</a:t>
            </a:r>
            <a:r>
              <a:rPr dirty="0" sz="1300" spc="3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into</a:t>
            </a:r>
            <a:r>
              <a:rPr dirty="0" sz="1300" spc="3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  <a:p>
            <a:pPr marL="311150" marR="0">
              <a:lnSpc>
                <a:spcPts val="145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economic</a:t>
            </a:r>
            <a:r>
              <a:rPr dirty="0" sz="1300" spc="2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300" spc="27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300" spc="2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300" spc="2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300" spc="26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those</a:t>
            </a:r>
            <a:r>
              <a:rPr dirty="0" sz="1300" spc="2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regions.</a:t>
            </a:r>
            <a:r>
              <a:rPr dirty="0" sz="1300" spc="27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300" spc="2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includes</a:t>
            </a:r>
            <a:r>
              <a:rPr dirty="0" sz="1300" spc="27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 spc="27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cost</a:t>
            </a:r>
            <a:r>
              <a:rPr dirty="0" sz="1300" spc="2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300" spc="2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repairing</a:t>
            </a:r>
            <a:r>
              <a:rPr dirty="0" sz="1300" spc="28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300" spc="27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replacing</a:t>
            </a:r>
            <a:r>
              <a:rPr dirty="0" sz="1300" spc="27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damaged</a:t>
            </a:r>
          </a:p>
          <a:p>
            <a:pPr marL="311150" marR="0">
              <a:lnSpc>
                <a:spcPts val="14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infrastructure,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lost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productivity,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tourism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other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212121"/>
                </a:solidFill>
                <a:latin typeface="MNVMLT+ArialMT"/>
                <a:cs typeface="MNVMLT+ArialMT"/>
              </a:rPr>
              <a:t>industries.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91368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900" y="1121808"/>
            <a:ext cx="8623382" cy="2308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Choropleth</a:t>
            </a:r>
            <a:r>
              <a:rPr dirty="0" sz="1500" spc="12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 spc="1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showing</a:t>
            </a:r>
            <a:r>
              <a:rPr dirty="0" sz="15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 spc="10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impacted</a:t>
            </a:r>
            <a:r>
              <a:rPr dirty="0" sz="1500" spc="1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  <a:r>
              <a:rPr dirty="0" sz="15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 spc="1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Middle</a:t>
            </a:r>
            <a:r>
              <a:rPr dirty="0" sz="1500" spc="9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East</a:t>
            </a:r>
            <a:r>
              <a:rPr dirty="0" sz="1500" spc="112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&amp;</a:t>
            </a:r>
            <a:r>
              <a:rPr dirty="0" sz="1500" spc="10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North</a:t>
            </a:r>
            <a:r>
              <a:rPr dirty="0" sz="1500" spc="10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Africa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.</a:t>
            </a:r>
            <a:r>
              <a:rPr dirty="0" sz="1500" spc="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  <a:p>
            <a:pPr marL="34290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  <a:r>
              <a:rPr dirty="0" sz="1500" spc="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 spc="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 spc="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less</a:t>
            </a:r>
            <a:r>
              <a:rPr dirty="0" sz="1500" spc="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affected</a:t>
            </a:r>
            <a:r>
              <a:rPr dirty="0" sz="1500" spc="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500" spc="7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500" spc="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500" spc="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1500" spc="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cost</a:t>
            </a:r>
            <a:r>
              <a:rPr dirty="0" sz="1500" spc="6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 spc="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Australasia</a:t>
            </a:r>
            <a:r>
              <a:rPr dirty="0" sz="1500" spc="8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&amp;</a:t>
            </a:r>
            <a:r>
              <a:rPr dirty="0" sz="1500" spc="7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Oceania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.</a:t>
            </a:r>
            <a:r>
              <a:rPr dirty="0" sz="1500" spc="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major</a:t>
            </a:r>
          </a:p>
          <a:p>
            <a:pPr marL="34290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loss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</a:p>
          <a:p>
            <a:pPr marL="1905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1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500" spc="1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destroyed</a:t>
            </a:r>
            <a:r>
              <a:rPr dirty="0" sz="15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 spc="1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500" spc="11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500" spc="11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1500" spc="1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500" spc="9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regions</a:t>
            </a:r>
            <a:r>
              <a:rPr dirty="0" sz="1500" spc="12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1500" spc="1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time</a:t>
            </a:r>
            <a:r>
              <a:rPr dirty="0" sz="1500" spc="11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500" spc="1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reveal</a:t>
            </a:r>
            <a:r>
              <a:rPr dirty="0" sz="15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trends</a:t>
            </a:r>
            <a:r>
              <a:rPr dirty="0" sz="1500" spc="1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</a:p>
          <a:p>
            <a:pPr marL="34290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targets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being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those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attacks.</a:t>
            </a:r>
          </a:p>
          <a:p>
            <a:pPr marL="1905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major</a:t>
            </a:r>
            <a:r>
              <a:rPr dirty="0" sz="1500" spc="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loss</a:t>
            </a:r>
            <a:r>
              <a:rPr dirty="0" sz="1500" spc="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 spc="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  <a:r>
              <a:rPr dirty="0" sz="1500" spc="10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Middle</a:t>
            </a:r>
            <a:r>
              <a:rPr dirty="0" sz="1500" spc="7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East</a:t>
            </a:r>
            <a:r>
              <a:rPr dirty="0" sz="1500" spc="9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&amp;</a:t>
            </a:r>
            <a:r>
              <a:rPr dirty="0" sz="1500" spc="8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North</a:t>
            </a:r>
            <a:r>
              <a:rPr dirty="0" sz="1500" spc="8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Africa</a:t>
            </a:r>
            <a:r>
              <a:rPr dirty="0" sz="1500" spc="9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as</a:t>
            </a:r>
            <a:r>
              <a:rPr dirty="0" sz="1500" spc="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well</a:t>
            </a:r>
            <a:r>
              <a:rPr dirty="0" sz="1500" spc="1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as</a:t>
            </a:r>
            <a:r>
              <a:rPr dirty="0" sz="1500" spc="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South</a:t>
            </a:r>
            <a:r>
              <a:rPr dirty="0" sz="1500" spc="7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Asia</a:t>
            </a:r>
            <a:r>
              <a:rPr dirty="0" sz="1500" spc="9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affects</a:t>
            </a:r>
            <a:r>
              <a:rPr dirty="0" sz="1500" spc="5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all</a:t>
            </a:r>
            <a:r>
              <a:rPr dirty="0" sz="1500" spc="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  <a:p>
            <a:pPr marL="34290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economic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growth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hence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needs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develop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strategies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address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those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vulnerabilities.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800" spc="4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E.g</a:t>
            </a:r>
            <a:r>
              <a:rPr dirty="0" sz="1500" spc="15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 spc="1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Western</a:t>
            </a:r>
            <a:r>
              <a:rPr dirty="0" sz="1500" spc="1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Europe,</a:t>
            </a:r>
            <a:r>
              <a:rPr dirty="0" sz="1500" spc="16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5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500" spc="17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 spc="1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500" spc="1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encountered</a:t>
            </a:r>
            <a:r>
              <a:rPr dirty="0" sz="1500" spc="17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500" spc="15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Private</a:t>
            </a:r>
            <a:r>
              <a:rPr dirty="0" sz="1500" spc="16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500" spc="16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due</a:t>
            </a:r>
            <a:r>
              <a:rPr dirty="0" sz="1500" spc="16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 spc="1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Armed</a:t>
            </a:r>
          </a:p>
          <a:p>
            <a:pPr marL="34290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Assaults.It</a:t>
            </a:r>
            <a:r>
              <a:rPr dirty="0" sz="1500" spc="5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gives</a:t>
            </a:r>
            <a:r>
              <a:rPr dirty="0" sz="1500" spc="5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5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idea</a:t>
            </a:r>
            <a:r>
              <a:rPr dirty="0" sz="1500" spc="55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about,</a:t>
            </a:r>
            <a:r>
              <a:rPr dirty="0" sz="1500" spc="5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 spc="5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notorious</a:t>
            </a:r>
            <a:r>
              <a:rPr dirty="0" sz="1500" spc="5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500" spc="5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</a:t>
            </a:r>
            <a:r>
              <a:rPr dirty="0" sz="1500" spc="5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,</a:t>
            </a:r>
            <a:r>
              <a:rPr dirty="0" sz="1500" spc="5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their</a:t>
            </a:r>
            <a:r>
              <a:rPr dirty="0" sz="1500" spc="5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frequency</a:t>
            </a:r>
            <a:r>
              <a:rPr dirty="0" sz="1500" spc="55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 spc="5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</a:p>
          <a:p>
            <a:pPr marL="342900" marR="0">
              <a:lnSpc>
                <a:spcPts val="1675"/>
              </a:lnSpc>
              <a:spcBef>
                <a:spcPts val="12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vulnerable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target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every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167156"/>
            <a:ext cx="31927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674471"/>
            <a:ext cx="8016733" cy="475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The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number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of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attacks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on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different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target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types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according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to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the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different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attack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types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specified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in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 </a:t>
            </a: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the</a:t>
            </a:r>
          </a:p>
          <a:p>
            <a:pPr marL="0" marR="0">
              <a:lnSpc>
                <a:spcPts val="1582"/>
              </a:lnSpc>
              <a:spcBef>
                <a:spcPts val="230"/>
              </a:spcBef>
              <a:spcAft>
                <a:spcPts val="0"/>
              </a:spcAft>
            </a:pPr>
            <a:r>
              <a:rPr dirty="0" sz="1350" b="1">
                <a:solidFill>
                  <a:srgbClr val="212121"/>
                </a:solidFill>
                <a:latin typeface="OMWFAM+Roboto-Bold"/>
                <a:cs typeface="OMWFAM+Roboto-Bold"/>
              </a:rPr>
              <a:t>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4000" y="1007856"/>
            <a:ext cx="4354800" cy="1090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400" spc="7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Sunburst</a:t>
            </a:r>
            <a:r>
              <a:rPr dirty="0" sz="1400" spc="23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provides</a:t>
            </a:r>
            <a:r>
              <a:rPr dirty="0" sz="1400" spc="2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some</a:t>
            </a:r>
            <a:r>
              <a:rPr dirty="0" sz="1400" spc="2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beautiful</a:t>
            </a:r>
            <a:r>
              <a:rPr dirty="0" sz="1400" spc="23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functionalities</a:t>
            </a:r>
          </a:p>
          <a:p>
            <a:pPr marL="3175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users.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Data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consists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some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interlinkages</a:t>
            </a:r>
          </a:p>
          <a:p>
            <a:pPr marL="3175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with</a:t>
            </a:r>
            <a:r>
              <a:rPr dirty="0" sz="1400" spc="4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each</a:t>
            </a:r>
            <a:r>
              <a:rPr dirty="0" sz="1400" spc="4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other.</a:t>
            </a:r>
            <a:r>
              <a:rPr dirty="0" sz="1400" spc="3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So,</a:t>
            </a:r>
            <a:r>
              <a:rPr dirty="0" sz="1400" spc="4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 spc="4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represent</a:t>
            </a:r>
            <a:r>
              <a:rPr dirty="0" sz="1400" spc="4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4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relation</a:t>
            </a:r>
          </a:p>
          <a:p>
            <a:pPr marL="3175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between</a:t>
            </a:r>
            <a:r>
              <a:rPr dirty="0" sz="1400" spc="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'Region'</a:t>
            </a:r>
            <a:r>
              <a:rPr dirty="0" sz="1400" spc="8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400" spc="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'Attack</a:t>
            </a:r>
            <a:r>
              <a:rPr dirty="0" sz="1400" spc="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Type'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400" spc="1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400" spc="10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9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</a:p>
          <a:p>
            <a:pPr marL="3175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suitable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graph.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04000" y="2100589"/>
            <a:ext cx="442339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400" spc="7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400" spc="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400" spc="8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400" spc="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regions,</a:t>
            </a: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Bombing</a:t>
            </a:r>
            <a:r>
              <a:rPr dirty="0" sz="1400" spc="8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and</a:t>
            </a:r>
            <a:r>
              <a:rPr dirty="0" sz="1400" spc="81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Explosions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21500" y="2345953"/>
            <a:ext cx="4036183" cy="727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400" spc="4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48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400" spc="4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frequent</a:t>
            </a:r>
            <a:r>
              <a:rPr dirty="0" sz="1400" spc="46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400" spc="48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type.Nearly</a:t>
            </a:r>
            <a:r>
              <a:rPr dirty="0" sz="1400" spc="4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every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region</a:t>
            </a:r>
            <a:r>
              <a:rPr dirty="0" sz="14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400" spc="1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severely</a:t>
            </a:r>
            <a:r>
              <a:rPr dirty="0" sz="1400" spc="17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affected</a:t>
            </a:r>
            <a:r>
              <a:rPr dirty="0" sz="1400" spc="15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due</a:t>
            </a:r>
            <a:r>
              <a:rPr dirty="0" sz="14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 spc="1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1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Bombing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and</a:t>
            </a: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RMRPCQ+Arial-BoldMT"/>
                <a:cs typeface="RMRPCQ+Arial-BoldMT"/>
              </a:rPr>
              <a:t>Explosions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00" y="3082045"/>
            <a:ext cx="4353251" cy="482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400" spc="7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2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400" spc="21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400" spc="2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400" spc="2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  <a:r>
              <a:rPr dirty="0" sz="1400" spc="2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400" spc="19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target</a:t>
            </a:r>
            <a:r>
              <a:rPr dirty="0" sz="1400" spc="22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</a:p>
          <a:p>
            <a:pPr marL="31750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according</a:t>
            </a:r>
            <a:r>
              <a:rPr dirty="0" sz="1400" spc="-1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400" spc="-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specified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21500" y="3572773"/>
            <a:ext cx="106128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Region.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4000" y="3792204"/>
            <a:ext cx="4354396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400" spc="7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When</a:t>
            </a:r>
            <a:r>
              <a:rPr dirty="0" sz="1400" spc="52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400" spc="51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got</a:t>
            </a:r>
            <a:r>
              <a:rPr dirty="0" sz="1400" spc="5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 spc="5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know</a:t>
            </a:r>
            <a:r>
              <a:rPr dirty="0" sz="1400" spc="52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about</a:t>
            </a:r>
            <a:r>
              <a:rPr dirty="0" sz="1400" spc="5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5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</a:p>
          <a:p>
            <a:pPr marL="3175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frequent</a:t>
            </a:r>
            <a:r>
              <a:rPr dirty="0" sz="1400" spc="78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400" spc="7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type,</a:t>
            </a:r>
            <a:r>
              <a:rPr dirty="0" sz="1400" spc="7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they</a:t>
            </a:r>
            <a:r>
              <a:rPr dirty="0" sz="1400" spc="7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work</a:t>
            </a:r>
            <a:r>
              <a:rPr dirty="0" sz="1400" spc="79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directly</a:t>
            </a:r>
            <a:r>
              <a:rPr dirty="0" sz="1400" spc="7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</a:p>
          <a:p>
            <a:pPr marL="3175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prevention</a:t>
            </a:r>
            <a:r>
              <a:rPr dirty="0" sz="1400" spc="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4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dissemination</a:t>
            </a:r>
            <a:r>
              <a:rPr dirty="0" sz="14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4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1400" spc="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related</a:t>
            </a:r>
          </a:p>
          <a:p>
            <a:pPr marL="3175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 spc="6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 spc="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400" spc="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type.It</a:t>
            </a:r>
            <a:r>
              <a:rPr dirty="0" sz="1400" spc="6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will</a:t>
            </a:r>
            <a:r>
              <a:rPr dirty="0" sz="1400" spc="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help</a:t>
            </a:r>
            <a:r>
              <a:rPr dirty="0" sz="1400" spc="6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them</a:t>
            </a:r>
            <a:r>
              <a:rPr dirty="0" sz="1400" spc="5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 spc="6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regulate</a:t>
            </a:r>
            <a:r>
              <a:rPr dirty="0" sz="1400" spc="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  <a:p>
            <a:pPr marL="31750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law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order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according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type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MNVMLT+ArialMT"/>
                <a:cs typeface="MNVMLT+ArialMT"/>
              </a:rPr>
              <a:t>attack.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69755"/>
            <a:ext cx="552094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Solutions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to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Business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125" y="968185"/>
            <a:ext cx="811258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BSPHQ+MS-Gothic"/>
                <a:cs typeface="DBSPHQ+MS-Gothic"/>
              </a:rPr>
              <a:t>❏</a:t>
            </a:r>
            <a:r>
              <a:rPr dirty="0" sz="16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Countries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must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work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comprehensive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anti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terror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policies.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Such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Policies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can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325" y="1212026"/>
            <a:ext cx="580721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formulate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organisation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like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United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Nations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Security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Councils.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125" y="1699705"/>
            <a:ext cx="8203011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BSPHQ+MS-Gothic"/>
                <a:cs typeface="DBSPHQ+MS-Gothic"/>
              </a:rPr>
              <a:t>❏</a:t>
            </a:r>
            <a:r>
              <a:rPr dirty="0" sz="16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today's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new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World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order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multilateralism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appreciated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most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regions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their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respective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countries.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This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new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way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diplomacy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could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also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helpful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for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curbing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menace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terrorism.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0125" y="2675065"/>
            <a:ext cx="8169013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BSPHQ+MS-Gothic"/>
                <a:cs typeface="DBSPHQ+MS-Gothic"/>
              </a:rPr>
              <a:t>❏</a:t>
            </a:r>
            <a:r>
              <a:rPr dirty="0" sz="16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Economy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,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Polity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Science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could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change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with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time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fluctuate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but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Geography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countries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never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changed.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same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geography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remained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attached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aligned,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where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focus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dissolving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boundaries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not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demarcating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boundaries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,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problems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like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terrorism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can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never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dominate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over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strong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steadfast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stature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countries.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0125" y="3894265"/>
            <a:ext cx="8023789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BSPHQ+MS-Gothic"/>
                <a:cs typeface="DBSPHQ+MS-Gothic"/>
              </a:rPr>
              <a:t>❏</a:t>
            </a:r>
            <a:r>
              <a:rPr dirty="0" sz="16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So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deep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connection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between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countries,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people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to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people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relations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,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respecting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each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other's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foreign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policy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not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involving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with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non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state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actors(for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kind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ill</a:t>
            </a:r>
          </a:p>
          <a:p>
            <a:pPr marL="33020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attack)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will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fetch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countries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strength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resilience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to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fight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through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any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terror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NVMLT+ArialMT"/>
                <a:cs typeface="MNVMLT+ArialMT"/>
              </a:rPr>
              <a:t>attacks.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69755"/>
            <a:ext cx="228617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125" y="784914"/>
            <a:ext cx="8549785" cy="6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200" spc="1518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Analyzing</a:t>
            </a:r>
            <a:r>
              <a:rPr dirty="0" sz="1600" spc="5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5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effectiveness</a:t>
            </a:r>
            <a:r>
              <a:rPr dirty="0" sz="1600" spc="52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5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counterterrorism</a:t>
            </a:r>
            <a:r>
              <a:rPr dirty="0" sz="1600" spc="56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policies</a:t>
            </a:r>
            <a:r>
              <a:rPr dirty="0" sz="1600" spc="5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 spc="54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strategies</a:t>
            </a:r>
            <a:r>
              <a:rPr dirty="0" sz="1600" spc="5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600" spc="5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help</a:t>
            </a:r>
            <a:r>
              <a:rPr dirty="0" sz="1600" spc="5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</a:p>
          <a:p>
            <a:pPr marL="368300" marR="0">
              <a:lnSpc>
                <a:spcPts val="1787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identify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areas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where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improvements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could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made.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125" y="1345746"/>
            <a:ext cx="8552205" cy="1736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200" spc="1518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Exploring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1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600" spc="-1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1600" spc="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600" spc="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help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600" spc="2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identify</a:t>
            </a:r>
            <a:r>
              <a:rPr dirty="0" sz="16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trends</a:t>
            </a:r>
            <a:r>
              <a:rPr dirty="0" sz="1600" spc="2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 spc="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patterns</a:t>
            </a:r>
            <a:r>
              <a:rPr dirty="0" sz="1600" spc="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</a:p>
          <a:p>
            <a:pPr marL="368300" marR="0">
              <a:lnSpc>
                <a:spcPts val="1787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time,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such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changes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frequency,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location,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methods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attacks.</a:t>
            </a:r>
          </a:p>
          <a:p>
            <a:pPr marL="0" marR="0">
              <a:lnSpc>
                <a:spcPts val="2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200" spc="1518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When</a:t>
            </a:r>
            <a:r>
              <a:rPr dirty="0" sz="1600" spc="4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Taliban</a:t>
            </a:r>
            <a:r>
              <a:rPr dirty="0" sz="1600" spc="-1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took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control</a:t>
            </a:r>
            <a:r>
              <a:rPr dirty="0" sz="1600" spc="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Afghanistan,</a:t>
            </a:r>
            <a:r>
              <a:rPr dirty="0" sz="1600" spc="4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whole</a:t>
            </a:r>
            <a:r>
              <a:rPr dirty="0" sz="16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world</a:t>
            </a:r>
            <a:r>
              <a:rPr dirty="0" sz="1600" spc="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felt</a:t>
            </a:r>
            <a:r>
              <a:rPr dirty="0" sz="1600" spc="5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grief</a:t>
            </a:r>
            <a:r>
              <a:rPr dirty="0" sz="1600" spc="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Afghan</a:t>
            </a:r>
          </a:p>
          <a:p>
            <a:pPr marL="368300" marR="0">
              <a:lnSpc>
                <a:spcPts val="1787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people.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destroys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every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right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batters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person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his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frightening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death.</a:t>
            </a:r>
          </a:p>
          <a:p>
            <a:pPr marL="0" marR="0">
              <a:lnSpc>
                <a:spcPts val="2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cc0000"/>
                </a:solidFill>
                <a:latin typeface="MNVMLT+ArialMT"/>
                <a:cs typeface="MNVMLT+ArialMT"/>
              </a:rPr>
              <a:t>•</a:t>
            </a:r>
            <a:r>
              <a:rPr dirty="0" sz="2200" spc="1518">
                <a:solidFill>
                  <a:srgbClr val="cc0000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 spc="40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4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above</a:t>
            </a:r>
            <a:r>
              <a:rPr dirty="0" sz="1600" spc="3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analysis,</a:t>
            </a:r>
            <a:r>
              <a:rPr dirty="0" sz="1600" spc="39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various</a:t>
            </a:r>
            <a:r>
              <a:rPr dirty="0" sz="1600" spc="3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study</a:t>
            </a:r>
            <a:r>
              <a:rPr dirty="0" sz="1600" spc="4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heads</a:t>
            </a:r>
            <a:r>
              <a:rPr dirty="0" sz="1600" spc="3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600" spc="3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been</a:t>
            </a:r>
            <a:r>
              <a:rPr dirty="0" sz="1600" spc="3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found</a:t>
            </a:r>
            <a:r>
              <a:rPr dirty="0" sz="1600" spc="40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600" spc="3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could</a:t>
            </a:r>
            <a:r>
              <a:rPr dirty="0" sz="1600" spc="3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600" spc="39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easily</a:t>
            </a:r>
          </a:p>
          <a:p>
            <a:pPr marL="368300" marR="0">
              <a:lnSpc>
                <a:spcPts val="1787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studied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curb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menace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terrorism.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2225" y="3469244"/>
            <a:ext cx="8639341" cy="577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Terrorism</a:t>
            </a:r>
            <a:r>
              <a:rPr dirty="0" sz="1700" spc="101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do</a:t>
            </a:r>
            <a:r>
              <a:rPr dirty="0" sz="1700" spc="208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not</a:t>
            </a:r>
            <a:r>
              <a:rPr dirty="0" sz="1700" spc="206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just</a:t>
            </a:r>
            <a:r>
              <a:rPr dirty="0" sz="1700" spc="21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destroys</a:t>
            </a:r>
            <a:r>
              <a:rPr dirty="0" sz="1700" spc="22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700" spc="20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land</a:t>
            </a:r>
            <a:r>
              <a:rPr dirty="0" sz="1700" spc="218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but</a:t>
            </a:r>
            <a:r>
              <a:rPr dirty="0" sz="1700" spc="206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it</a:t>
            </a:r>
            <a:r>
              <a:rPr dirty="0" sz="1700" spc="20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destroys</a:t>
            </a:r>
            <a:r>
              <a:rPr dirty="0" sz="1700" spc="225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700" spc="20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peace,harmony,</a:t>
            </a:r>
            <a:r>
              <a:rPr dirty="0" sz="1700" spc="12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trust</a:t>
            </a:r>
          </a:p>
          <a:p>
            <a:pPr marL="0" marR="0">
              <a:lnSpc>
                <a:spcPts val="1899"/>
              </a:lnSpc>
              <a:spcBef>
                <a:spcPts val="446"/>
              </a:spcBef>
              <a:spcAft>
                <a:spcPts val="0"/>
              </a:spcAft>
            </a:pP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on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humanity,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whole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youth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and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cultivates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the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seeds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of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hatred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and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700" b="1">
                <a:solidFill>
                  <a:srgbClr val="212121"/>
                </a:solidFill>
                <a:latin typeface="RMRPCQ+Arial-BoldMT"/>
                <a:cs typeface="RMRPCQ+Arial-BoldMT"/>
              </a:rPr>
              <a:t>envy.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0875" y="1678482"/>
            <a:ext cx="3117441" cy="1318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ff00ff"/>
                </a:solidFill>
                <a:latin typeface="PLGTCS+AmaticSC-Regular"/>
                <a:cs typeface="PLGTCS+AmaticSC-Regular"/>
              </a:rPr>
              <a:t>Thank</a:t>
            </a:r>
            <a:r>
              <a:rPr dirty="0" sz="7200">
                <a:solidFill>
                  <a:srgbClr val="ff00ff"/>
                </a:solidFill>
                <a:latin typeface="PLGTCS+AmaticSC-Regular"/>
                <a:cs typeface="PLGTCS+AmaticSC-Regular"/>
              </a:rPr>
              <a:t> </a:t>
            </a:r>
            <a:r>
              <a:rPr dirty="0" sz="7200">
                <a:solidFill>
                  <a:srgbClr val="ff00ff"/>
                </a:solidFill>
                <a:latin typeface="PLGTCS+AmaticSC-Regular"/>
                <a:cs typeface="PLGTCS+AmaticSC-Regular"/>
              </a:rPr>
              <a:t>You</a:t>
            </a:r>
            <a:r>
              <a:rPr dirty="0" sz="7200">
                <a:solidFill>
                  <a:srgbClr val="ff00ff"/>
                </a:solidFill>
                <a:latin typeface="TTMKWI+PinyonScript-Regular"/>
                <a:cs typeface="TTMKWI+PinyonScript-Regular"/>
              </a:rPr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34582"/>
            <a:ext cx="222627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74" y="1121645"/>
            <a:ext cx="8707550" cy="172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MNVMLT+ArialMT"/>
                <a:cs typeface="MNVMLT+ArialMT"/>
              </a:rPr>
              <a:t>●</a:t>
            </a:r>
            <a:r>
              <a:rPr dirty="0" sz="1800" spc="1113">
                <a:solidFill>
                  <a:srgbClr val="f5fdff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2000" spc="15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2000" spc="1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2000" spc="1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20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complex</a:t>
            </a:r>
            <a:r>
              <a:rPr dirty="0" sz="2000" spc="1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2000" spc="14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constantly</a:t>
            </a:r>
            <a:r>
              <a:rPr dirty="0" sz="20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evolving</a:t>
            </a:r>
            <a:r>
              <a:rPr dirty="0" sz="2000" spc="15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phenomenon</a:t>
            </a:r>
            <a:r>
              <a:rPr dirty="0" sz="2000" spc="1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</a:p>
          <a:p>
            <a:pPr marL="34290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poses</a:t>
            </a:r>
            <a:r>
              <a:rPr dirty="0" sz="2000" spc="10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2000" spc="10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significant</a:t>
            </a:r>
            <a:r>
              <a:rPr dirty="0" sz="2000" spc="11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threat</a:t>
            </a:r>
            <a:r>
              <a:rPr dirty="0" sz="2000" spc="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2000" spc="1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2000" spc="11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security</a:t>
            </a:r>
            <a:r>
              <a:rPr dirty="0" sz="2000" spc="10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2000" spc="10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stability.</a:t>
            </a:r>
            <a:r>
              <a:rPr dirty="0" sz="2000" spc="-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2000" spc="1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recent</a:t>
            </a:r>
            <a:r>
              <a:rPr dirty="0" sz="2000" spc="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years,</a:t>
            </a:r>
          </a:p>
          <a:p>
            <a:pPr marL="34290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there</a:t>
            </a:r>
            <a:r>
              <a:rPr dirty="0" sz="2000" spc="3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has</a:t>
            </a:r>
            <a:r>
              <a:rPr dirty="0" sz="2000" spc="3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been</a:t>
            </a:r>
            <a:r>
              <a:rPr dirty="0" sz="2000" spc="3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2000" spc="37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growing</a:t>
            </a:r>
            <a:r>
              <a:rPr dirty="0" sz="2000" spc="38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interest</a:t>
            </a:r>
            <a:r>
              <a:rPr dirty="0" sz="2000" spc="3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2000" spc="37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using</a:t>
            </a:r>
            <a:r>
              <a:rPr dirty="0" sz="2000" spc="38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data-driven</a:t>
            </a:r>
            <a:r>
              <a:rPr dirty="0" sz="2000" spc="3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approaches</a:t>
            </a:r>
            <a:r>
              <a:rPr dirty="0" sz="2000" spc="37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</a:p>
          <a:p>
            <a:pPr marL="342900" marR="0">
              <a:lnSpc>
                <a:spcPts val="2234"/>
              </a:lnSpc>
              <a:spcBef>
                <a:spcPts val="52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better</a:t>
            </a:r>
            <a:r>
              <a:rPr dirty="0" sz="2000" spc="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understand</a:t>
            </a:r>
            <a:r>
              <a:rPr dirty="0" sz="20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20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patterns,</a:t>
            </a:r>
            <a:r>
              <a:rPr dirty="0" sz="2000" spc="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trends,</a:t>
            </a:r>
            <a:r>
              <a:rPr dirty="0" sz="20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2000" spc="4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dynamics</a:t>
            </a:r>
            <a:r>
              <a:rPr dirty="0" sz="2000" spc="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2000" spc="3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2000" spc="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around</a:t>
            </a:r>
          </a:p>
          <a:p>
            <a:pPr marL="34290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world.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74" y="3224765"/>
            <a:ext cx="8707487" cy="1373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MNVMLT+ArialMT"/>
                <a:cs typeface="MNVMLT+ArialMT"/>
              </a:rPr>
              <a:t>●</a:t>
            </a:r>
            <a:r>
              <a:rPr dirty="0" sz="1800" spc="1113">
                <a:solidFill>
                  <a:srgbClr val="f5fdff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2000" spc="2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Global</a:t>
            </a:r>
            <a:r>
              <a:rPr dirty="0" sz="2000" spc="22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Terrorism</a:t>
            </a:r>
            <a:r>
              <a:rPr dirty="0" sz="2000" spc="72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Database</a:t>
            </a:r>
            <a:r>
              <a:rPr dirty="0" sz="2000" spc="234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(GTD)</a:t>
            </a:r>
            <a:r>
              <a:rPr dirty="0" sz="2000" spc="2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2000" spc="2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2000" spc="2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comprehensive</a:t>
            </a:r>
            <a:r>
              <a:rPr dirty="0" sz="2000" spc="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2000" spc="21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</a:p>
          <a:p>
            <a:pPr marL="34290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2000" spc="72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events</a:t>
            </a:r>
            <a:r>
              <a:rPr dirty="0" sz="2000" spc="7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around</a:t>
            </a:r>
            <a:r>
              <a:rPr dirty="0" sz="2000" spc="7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2000" spc="7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world</a:t>
            </a:r>
            <a:r>
              <a:rPr dirty="0" sz="2000" spc="74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2000" spc="7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1970</a:t>
            </a:r>
            <a:r>
              <a:rPr dirty="0" sz="2000" spc="736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to</a:t>
            </a:r>
            <a:r>
              <a:rPr dirty="0" sz="2000" spc="732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2017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.</a:t>
            </a:r>
            <a:r>
              <a:rPr dirty="0" sz="2000" spc="7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2000" spc="7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</a:p>
          <a:p>
            <a:pPr marL="34290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contains</a:t>
            </a:r>
            <a:r>
              <a:rPr dirty="0" sz="2000" spc="7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2000" spc="74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MRPCQ+Arial-BoldMT"/>
                <a:cs typeface="RMRPCQ+Arial-BoldMT"/>
              </a:rPr>
              <a:t>181,691</a:t>
            </a:r>
            <a:r>
              <a:rPr dirty="0" sz="2000" spc="744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incidents,</a:t>
            </a:r>
            <a:r>
              <a:rPr dirty="0" sz="2000" spc="7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including</a:t>
            </a:r>
            <a:r>
              <a:rPr dirty="0" sz="2000" spc="76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2000" spc="7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  <a:r>
              <a:rPr dirty="0" sz="2000" spc="7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2000" spc="74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date,</a:t>
            </a:r>
          </a:p>
          <a:p>
            <a:pPr marL="342900" marR="0">
              <a:lnSpc>
                <a:spcPts val="2234"/>
              </a:lnSpc>
              <a:spcBef>
                <a:spcPts val="525"/>
              </a:spcBef>
              <a:spcAft>
                <a:spcPts val="0"/>
              </a:spcAft>
            </a:pP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location,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used,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2000">
                <a:solidFill>
                  <a:srgbClr val="212121"/>
                </a:solidFill>
                <a:latin typeface="MNVMLT+ArialMT"/>
                <a:cs typeface="MNVMLT+ArialMT"/>
              </a:rPr>
              <a:t>casualties.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25257"/>
            <a:ext cx="222627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225" y="1079957"/>
            <a:ext cx="8325490" cy="1555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800" spc="111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8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8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project,</a:t>
            </a:r>
            <a:r>
              <a:rPr dirty="0" sz="1800" spc="1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</a:t>
            </a:r>
            <a:r>
              <a:rPr dirty="0" sz="1800" spc="1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800" spc="1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use</a:t>
            </a:r>
            <a:r>
              <a:rPr dirty="0" sz="1800" spc="1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Python</a:t>
            </a:r>
            <a:r>
              <a:rPr dirty="0" sz="1800" spc="1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8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explore</a:t>
            </a:r>
            <a:r>
              <a:rPr dirty="0" sz="1800" spc="1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 spc="1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analyze</a:t>
            </a:r>
            <a:r>
              <a:rPr dirty="0" sz="1800" spc="17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800" spc="17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GTD,</a:t>
            </a:r>
            <a:r>
              <a:rPr dirty="0" sz="1800" spc="17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with</a:t>
            </a:r>
            <a:r>
              <a:rPr dirty="0" sz="18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goal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gaining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insights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into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patterns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trends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terrorism.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800" spc="111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800" spc="20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project</a:t>
            </a:r>
            <a:r>
              <a:rPr dirty="0" sz="1800" spc="20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aims</a:t>
            </a:r>
            <a:r>
              <a:rPr dirty="0" sz="1800" spc="2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800" spc="20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contribute</a:t>
            </a:r>
            <a:r>
              <a:rPr dirty="0" sz="1800" spc="20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800" spc="20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800" spc="20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better</a:t>
            </a:r>
            <a:r>
              <a:rPr dirty="0" sz="1800" spc="20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understanding</a:t>
            </a:r>
            <a:r>
              <a:rPr dirty="0" sz="18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800" spc="20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800" spc="20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causes</a:t>
            </a:r>
            <a:r>
              <a:rPr dirty="0" sz="1800" spc="20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consequences</a:t>
            </a:r>
            <a:r>
              <a:rPr dirty="0" sz="1800" spc="1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800" spc="1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terrorism,</a:t>
            </a:r>
            <a:r>
              <a:rPr dirty="0" sz="1800" spc="16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 spc="16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800" spc="1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inform</a:t>
            </a:r>
            <a:r>
              <a:rPr dirty="0" sz="1800" spc="1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policy</a:t>
            </a:r>
            <a:r>
              <a:rPr dirty="0" sz="1800" spc="1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 spc="16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practice</a:t>
            </a:r>
            <a:r>
              <a:rPr dirty="0" sz="1800" spc="1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800" spc="1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800" spc="1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fields</a:t>
            </a:r>
            <a:r>
              <a:rPr dirty="0" sz="1800" spc="16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</a:p>
          <a:p>
            <a:pPr marL="342900" marR="0">
              <a:lnSpc>
                <a:spcPts val="2010"/>
              </a:lnSpc>
              <a:spcBef>
                <a:spcPts val="42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security,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conflict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resolution,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development.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225" y="2657298"/>
            <a:ext cx="8325417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800" spc="111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I</a:t>
            </a:r>
            <a:r>
              <a:rPr dirty="0" sz="1800" spc="3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800" spc="3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800" spc="3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various</a:t>
            </a:r>
            <a:r>
              <a:rPr dirty="0" sz="1800" spc="3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Python</a:t>
            </a:r>
            <a:r>
              <a:rPr dirty="0" sz="1800" spc="39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libraries</a:t>
            </a:r>
            <a:r>
              <a:rPr dirty="0" sz="1800" spc="39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 spc="3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tools,</a:t>
            </a:r>
            <a:r>
              <a:rPr dirty="0" sz="1800" spc="39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such</a:t>
            </a:r>
            <a:r>
              <a:rPr dirty="0" sz="1800" spc="3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as</a:t>
            </a:r>
            <a:r>
              <a:rPr dirty="0" sz="1800" spc="3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NumPy,</a:t>
            </a:r>
            <a:r>
              <a:rPr dirty="0" sz="1800" spc="25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Pandas,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Matplotlib,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explore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data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answer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questions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such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800">
                <a:solidFill>
                  <a:srgbClr val="212121"/>
                </a:solidFill>
                <a:latin typeface="MNVMLT+ArialMT"/>
                <a:cs typeface="MNVMLT+ArialMT"/>
              </a:rPr>
              <a:t>as: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275" y="3671788"/>
            <a:ext cx="7437693" cy="513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1.</a:t>
            </a:r>
            <a:r>
              <a:rPr dirty="0" sz="1500" spc="8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affected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terrorism,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factors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contribute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their</a:t>
            </a:r>
          </a:p>
          <a:p>
            <a:pPr marL="323850" marR="0">
              <a:lnSpc>
                <a:spcPts val="1675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vulnerability?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275" y="4197567"/>
            <a:ext cx="5332823" cy="513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2.</a:t>
            </a:r>
            <a:r>
              <a:rPr dirty="0" sz="1500" spc="8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common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attacks?</a:t>
            </a:r>
          </a:p>
          <a:p>
            <a:pPr marL="0" marR="0">
              <a:lnSpc>
                <a:spcPts val="1675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3.</a:t>
            </a:r>
            <a:r>
              <a:rPr dirty="0" sz="1500" spc="8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specified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regions?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etc….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302837"/>
            <a:ext cx="317286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Exploring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424" y="861014"/>
            <a:ext cx="8243656" cy="861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CPEOQG+SegoeUISymbol"/>
                <a:cs typeface="CPEOQG+SegoeUISymbol"/>
              </a:rPr>
              <a:t>⮚</a:t>
            </a:r>
            <a:r>
              <a:rPr dirty="0" sz="1600" spc="822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4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1600" spc="4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600" spc="2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Database</a:t>
            </a:r>
            <a:r>
              <a:rPr dirty="0" sz="1600" spc="45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(GTD)</a:t>
            </a:r>
            <a:r>
              <a:rPr dirty="0" sz="1600" spc="47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600" spc="4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600" spc="45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well-known</a:t>
            </a:r>
            <a:r>
              <a:rPr dirty="0" sz="1600" spc="43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open-source</a:t>
            </a:r>
            <a:r>
              <a:rPr dirty="0" sz="1600" spc="45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1600" spc="46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</a:p>
          <a:p>
            <a:pPr marL="330200" marR="0">
              <a:lnSpc>
                <a:spcPts val="1787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contains</a:t>
            </a:r>
            <a:r>
              <a:rPr dirty="0" sz="1600" spc="6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600" spc="6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  <a:r>
              <a:rPr dirty="0" sz="1600" spc="61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600" spc="6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600" spc="62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around</a:t>
            </a:r>
            <a:r>
              <a:rPr dirty="0" sz="1600" spc="6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61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world</a:t>
            </a:r>
            <a:r>
              <a:rPr dirty="0" sz="1600" spc="60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600" spc="6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1970</a:t>
            </a:r>
            <a:r>
              <a:rPr dirty="0" sz="1600" spc="60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to</a:t>
            </a:r>
            <a:r>
              <a:rPr dirty="0" sz="1600" spc="619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2017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,</a:t>
            </a:r>
          </a:p>
          <a:p>
            <a:pPr marL="33020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containing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206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Countries.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424" y="1702262"/>
            <a:ext cx="8245309" cy="308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CPEOQG+SegoeUISymbol"/>
                <a:cs typeface="CPEOQG+SegoeUISymbol"/>
              </a:rPr>
              <a:t>⮚</a:t>
            </a:r>
            <a:r>
              <a:rPr dirty="0" sz="1600" spc="822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16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has</a:t>
            </a:r>
            <a:r>
              <a:rPr dirty="0" sz="16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181691</a:t>
            </a:r>
            <a:r>
              <a:rPr dirty="0" sz="1600" spc="27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rows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 spc="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135</a:t>
            </a:r>
            <a:r>
              <a:rPr dirty="0" sz="1600" spc="33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columns.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There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600" spc="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ratio</a:t>
            </a:r>
            <a:r>
              <a:rPr dirty="0" sz="1600" spc="4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3/5</a:t>
            </a:r>
            <a:r>
              <a:rPr dirty="0" sz="1600" spc="41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null</a:t>
            </a:r>
            <a:r>
              <a:rPr dirty="0" sz="1600" spc="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values</a:t>
            </a:r>
            <a:r>
              <a:rPr dirty="0" sz="16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624" y="2018000"/>
            <a:ext cx="377582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no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duplicate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values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1424" y="2263095"/>
            <a:ext cx="8244915" cy="861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CPEOQG+SegoeUISymbol"/>
                <a:cs typeface="CPEOQG+SegoeUISymbol"/>
              </a:rPr>
              <a:t>⮚</a:t>
            </a:r>
            <a:r>
              <a:rPr dirty="0" sz="1600" spc="822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 spc="19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given</a:t>
            </a:r>
            <a:r>
              <a:rPr dirty="0" sz="16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Dataset,</a:t>
            </a:r>
            <a:r>
              <a:rPr dirty="0" sz="1600" spc="1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600" spc="1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19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columns</a:t>
            </a:r>
            <a:r>
              <a:rPr dirty="0" sz="16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consist</a:t>
            </a:r>
            <a:r>
              <a:rPr dirty="0" sz="1600" spc="18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null</a:t>
            </a:r>
            <a:r>
              <a:rPr dirty="0" sz="1600" spc="17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values</a:t>
            </a:r>
            <a:r>
              <a:rPr dirty="0" sz="1600" spc="17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but</a:t>
            </a:r>
            <a:r>
              <a:rPr dirty="0" sz="1600" spc="1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those</a:t>
            </a:r>
            <a:r>
              <a:rPr dirty="0" sz="1600" spc="1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columns</a:t>
            </a:r>
            <a:r>
              <a:rPr dirty="0" sz="1600" spc="1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on</a:t>
            </a:r>
          </a:p>
          <a:p>
            <a:pPr marL="330200" marR="0">
              <a:lnSpc>
                <a:spcPts val="1787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600" spc="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EDA</a:t>
            </a:r>
            <a:r>
              <a:rPr dirty="0" sz="1600" spc="-5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been</a:t>
            </a:r>
            <a:r>
              <a:rPr dirty="0" sz="16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conducted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600" spc="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questions</a:t>
            </a:r>
            <a:r>
              <a:rPr dirty="0" sz="16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600" spc="3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been</a:t>
            </a:r>
            <a:r>
              <a:rPr dirty="0" sz="16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analysed</a:t>
            </a:r>
            <a:r>
              <a:rPr dirty="0" sz="1600" spc="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do</a:t>
            </a:r>
            <a:r>
              <a:rPr dirty="0" sz="1600" spc="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not</a:t>
            </a:r>
            <a:r>
              <a:rPr dirty="0" sz="1600" spc="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contain</a:t>
            </a:r>
          </a:p>
          <a:p>
            <a:pPr marL="33020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problem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null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values.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1424" y="3104343"/>
            <a:ext cx="8243326" cy="308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CPEOQG+SegoeUISymbol"/>
                <a:cs typeface="CPEOQG+SegoeUISymbol"/>
              </a:rPr>
              <a:t>⮚</a:t>
            </a:r>
            <a:r>
              <a:rPr dirty="0" sz="1600" spc="822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600" spc="12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these</a:t>
            </a:r>
            <a:r>
              <a:rPr dirty="0" sz="1600" spc="1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135</a:t>
            </a:r>
            <a:r>
              <a:rPr dirty="0" sz="1600" spc="1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columns,</a:t>
            </a:r>
            <a:r>
              <a:rPr dirty="0" sz="1600" spc="11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</a:t>
            </a:r>
            <a:r>
              <a:rPr dirty="0" sz="1600" spc="1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600" spc="1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600" spc="1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only</a:t>
            </a:r>
            <a:r>
              <a:rPr dirty="0" sz="1600" spc="10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MRPCQ+Arial-BoldMT"/>
                <a:cs typeface="RMRPCQ+Arial-BoldMT"/>
              </a:rPr>
              <a:t>26</a:t>
            </a:r>
            <a:r>
              <a:rPr dirty="0" sz="1600" spc="112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columns</a:t>
            </a:r>
            <a:r>
              <a:rPr dirty="0" sz="1600" spc="1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6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have</a:t>
            </a:r>
            <a:r>
              <a:rPr dirty="0" sz="1600" spc="1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12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600" spc="1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important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624" y="3420081"/>
            <a:ext cx="193564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them.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1424" y="3665175"/>
            <a:ext cx="8244617" cy="1422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CPEOQG+SegoeUISymbol"/>
                <a:cs typeface="CPEOQG+SegoeUISymbol"/>
              </a:rPr>
              <a:t>⮚</a:t>
            </a:r>
            <a:r>
              <a:rPr dirty="0" sz="1600" spc="822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2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26</a:t>
            </a:r>
            <a:r>
              <a:rPr dirty="0" sz="1600" spc="2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columns</a:t>
            </a:r>
            <a:r>
              <a:rPr dirty="0" sz="1600" spc="24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contain</a:t>
            </a:r>
            <a:r>
              <a:rPr dirty="0" sz="1600" spc="24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600" spc="2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25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such</a:t>
            </a:r>
            <a:r>
              <a:rPr dirty="0" sz="1600" spc="24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as</a:t>
            </a:r>
            <a:r>
              <a:rPr dirty="0" sz="1600" spc="2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date,</a:t>
            </a:r>
            <a:r>
              <a:rPr dirty="0" sz="1600" spc="25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month,</a:t>
            </a:r>
            <a:r>
              <a:rPr dirty="0" sz="1600" spc="25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year,</a:t>
            </a:r>
            <a:r>
              <a:rPr dirty="0" sz="1600" spc="16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600" spc="2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name,</a:t>
            </a:r>
          </a:p>
          <a:p>
            <a:pPr marL="330200" marR="0">
              <a:lnSpc>
                <a:spcPts val="1787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motive,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region,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type,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weapon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type.</a:t>
            </a:r>
          </a:p>
          <a:p>
            <a:pPr marL="0" marR="0">
              <a:lnSpc>
                <a:spcPts val="2128"/>
              </a:lnSpc>
              <a:spcBef>
                <a:spcPts val="142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CPEOQG+SegoeUISymbol"/>
                <a:cs typeface="CPEOQG+SegoeUISymbol"/>
              </a:rPr>
              <a:t>⮚</a:t>
            </a:r>
            <a:r>
              <a:rPr dirty="0" sz="1600" spc="822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600" spc="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some</a:t>
            </a:r>
            <a:r>
              <a:rPr dirty="0" sz="1600" spc="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data,</a:t>
            </a:r>
            <a:r>
              <a:rPr dirty="0" sz="1600" spc="7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6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information</a:t>
            </a:r>
            <a:r>
              <a:rPr dirty="0" sz="1600" spc="6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600" spc="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incomplete</a:t>
            </a:r>
            <a:r>
              <a:rPr dirty="0" sz="1600" spc="5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no</a:t>
            </a:r>
            <a:r>
              <a:rPr dirty="0" sz="1600" spc="6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month</a:t>
            </a:r>
            <a:r>
              <a:rPr dirty="0" sz="1600" spc="7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 spc="6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date</a:t>
            </a:r>
            <a:r>
              <a:rPr dirty="0" sz="1600" spc="6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available</a:t>
            </a:r>
            <a:r>
              <a:rPr dirty="0" sz="1600" spc="4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600" spc="7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600" spc="6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attack</a:t>
            </a:r>
          </a:p>
          <a:p>
            <a:pPr marL="330200" marR="0">
              <a:lnSpc>
                <a:spcPts val="1787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600" spc="49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also</a:t>
            </a:r>
            <a:r>
              <a:rPr dirty="0" sz="1600" spc="48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600" spc="48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600" spc="50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was</a:t>
            </a:r>
            <a:r>
              <a:rPr dirty="0" sz="1600" spc="49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damaged.</a:t>
            </a:r>
            <a:r>
              <a:rPr dirty="0" sz="1600" spc="49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So,</a:t>
            </a:r>
            <a:r>
              <a:rPr dirty="0" sz="1600" spc="4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this</a:t>
            </a:r>
            <a:r>
              <a:rPr dirty="0" sz="1600" spc="4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data</a:t>
            </a:r>
            <a:r>
              <a:rPr dirty="0" sz="1600" spc="4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set</a:t>
            </a:r>
            <a:r>
              <a:rPr dirty="0" sz="1600" spc="50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kept</a:t>
            </a:r>
            <a:r>
              <a:rPr dirty="0" sz="1600" spc="4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those</a:t>
            </a:r>
            <a:r>
              <a:rPr dirty="0" sz="1600" spc="49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values</a:t>
            </a:r>
            <a:r>
              <a:rPr dirty="0" sz="1600" spc="48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as</a:t>
            </a:r>
          </a:p>
          <a:p>
            <a:pPr marL="33020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MNVMLT+ArialMT"/>
                <a:cs typeface="MNVMLT+ArialMT"/>
              </a:rPr>
              <a:t>Unknown.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343463"/>
            <a:ext cx="317286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Exploring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099" y="962412"/>
            <a:ext cx="8315519" cy="561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name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columns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doesn't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have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proper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format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understand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so,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I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have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renamed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them</a:t>
            </a:r>
          </a:p>
          <a:p>
            <a:pPr marL="0" marR="0">
              <a:lnSpc>
                <a:spcPts val="1675"/>
              </a:lnSpc>
              <a:spcBef>
                <a:spcPts val="717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accordingly.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Below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some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column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names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with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information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1149" y="1572372"/>
            <a:ext cx="252121" cy="3180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299" y="1572372"/>
            <a:ext cx="537982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iyear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9366" y="1572372"/>
            <a:ext cx="1505991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46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Year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attack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299" y="1841248"/>
            <a:ext cx="702598" cy="491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imonth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iday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97908" y="1841248"/>
            <a:ext cx="1618221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62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Month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9790" y="2110125"/>
            <a:ext cx="1507629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58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Date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2299" y="2379002"/>
            <a:ext cx="1051421" cy="76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country_txt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region_txt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city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62792" y="2379002"/>
            <a:ext cx="3260927" cy="491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308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66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names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205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attacked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countries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spc="63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12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Region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24057" y="2916755"/>
            <a:ext cx="2886925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56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city's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name,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which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was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attacked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299" y="3185631"/>
            <a:ext cx="1354534" cy="76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attacktype1_txt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targtype1_txt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motive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38458" y="3185631"/>
            <a:ext cx="1774520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68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list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type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4494" y="3454508"/>
            <a:ext cx="2315044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63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main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target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80077" y="3723385"/>
            <a:ext cx="1644408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52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Motive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2299" y="3992261"/>
            <a:ext cx="1299071" cy="76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weaptype1_txt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propextent_txt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propvalue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99279" y="3992261"/>
            <a:ext cx="4435843" cy="76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609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68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types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weapons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used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to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attack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latin typeface="MNVMLT+ArialMT"/>
                <a:cs typeface="MNVMLT+ArialMT"/>
              </a:rPr>
              <a:t>country/region</a:t>
            </a:r>
          </a:p>
          <a:p>
            <a:pPr marL="129108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spc="73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Range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cost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for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property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destroyed</a:t>
            </a:r>
          </a:p>
          <a:p>
            <a:pPr marL="0" marR="0">
              <a:lnSpc>
                <a:spcPts val="1452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300" spc="64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: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actual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cost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property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3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destroyed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875" y="404212"/>
            <a:ext cx="264129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025" y="1064558"/>
            <a:ext cx="8354279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df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contains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all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important</a:t>
            </a:r>
            <a:r>
              <a:rPr dirty="0" sz="1500" spc="1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26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columns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extracted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df_main</a:t>
            </a:r>
            <a:r>
              <a:rPr dirty="0" sz="1500" b="1">
                <a:solidFill>
                  <a:srgbClr val="212121"/>
                </a:solidFill>
                <a:latin typeface="RMRPCQ+Arial-BoldMT"/>
                <a:cs typeface="RMRPCQ+Arial-Bold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5875" y="1293158"/>
            <a:ext cx="1348136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main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data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025" y="1587914"/>
            <a:ext cx="8213369" cy="561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country_attacked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This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data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set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contains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total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number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attacks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on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countries,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it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having</a:t>
            </a:r>
          </a:p>
          <a:p>
            <a:pPr marL="323850" marR="0">
              <a:lnSpc>
                <a:spcPts val="1675"/>
              </a:lnSpc>
              <a:spcBef>
                <a:spcPts val="717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205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countries'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names.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2025" y="2208398"/>
            <a:ext cx="7887903" cy="561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latin typeface="RMRPCQ+Arial-BoldMT"/>
                <a:cs typeface="RMRPCQ+Arial-BoldMT"/>
              </a:rPr>
              <a:t>Year_of_attacke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This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set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includes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count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attacks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every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year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also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trend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</a:p>
          <a:p>
            <a:pPr marL="323850" marR="0">
              <a:lnSpc>
                <a:spcPts val="1675"/>
              </a:lnSpc>
              <a:spcBef>
                <a:spcPts val="717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attacks.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2025" y="2828882"/>
            <a:ext cx="8287256" cy="118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12121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weapons_used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weapons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used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terrorist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attacks.</a:t>
            </a:r>
          </a:p>
          <a:p>
            <a:pPr marL="0" marR="0">
              <a:lnSpc>
                <a:spcPts val="1675"/>
              </a:lnSpc>
              <a:spcBef>
                <a:spcPts val="717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property_loss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This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dataset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was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used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identify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loss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property.</a:t>
            </a:r>
          </a:p>
          <a:p>
            <a:pPr marL="0" marR="0">
              <a:lnSpc>
                <a:spcPts val="1675"/>
              </a:lnSpc>
              <a:spcBef>
                <a:spcPts val="767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loss_of_property_country_wise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This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dataset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also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was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used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identify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loss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property</a:t>
            </a:r>
          </a:p>
          <a:p>
            <a:pPr marL="323850" marR="0">
              <a:lnSpc>
                <a:spcPts val="1675"/>
              </a:lnSpc>
              <a:spcBef>
                <a:spcPts val="717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however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country-wise.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025" y="4069851"/>
            <a:ext cx="8445783" cy="871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region_wise_property_loss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This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dataset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contains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loss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property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Region-wise.</a:t>
            </a:r>
          </a:p>
          <a:p>
            <a:pPr marL="0" marR="0">
              <a:lnSpc>
                <a:spcPts val="1675"/>
              </a:lnSpc>
              <a:spcBef>
                <a:spcPts val="717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choro_df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It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includes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count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attack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region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highlight>
                  <a:srgbClr val="fffffe"/>
                </a:highlight>
                <a:latin typeface="MNVMLT+ArialMT"/>
                <a:cs typeface="MNVMLT+ArialMT"/>
              </a:rPr>
              <a:t>wise.</a:t>
            </a:r>
          </a:p>
          <a:p>
            <a:pPr marL="0" marR="0">
              <a:lnSpc>
                <a:spcPts val="1675"/>
              </a:lnSpc>
              <a:spcBef>
                <a:spcPts val="767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00"/>
                </a:solidFill>
                <a:highlight>
                  <a:srgbClr val="fffffe"/>
                </a:highlight>
                <a:latin typeface="RMRPCQ+Arial-BoldMT"/>
                <a:cs typeface="RMRPCQ+Arial-BoldMT"/>
              </a:rPr>
              <a:t>attack_file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: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dataset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contains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target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type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attack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type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attacker’s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MNVMLT+ArialMT"/>
                <a:cs typeface="MNVMLT+ArialMT"/>
              </a:rPr>
              <a:t>Region-wise.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60312"/>
            <a:ext cx="3390496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Problem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324" y="1219715"/>
            <a:ext cx="8468433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500" spc="-4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 spc="1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500" spc="11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complex</a:t>
            </a:r>
            <a:r>
              <a:rPr dirty="0" sz="1500" spc="12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 spc="12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multifaceted</a:t>
            </a:r>
            <a:r>
              <a:rPr dirty="0" sz="1500" spc="1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phenomenon</a:t>
            </a:r>
            <a:r>
              <a:rPr dirty="0" sz="1500" spc="14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that</a:t>
            </a:r>
            <a:r>
              <a:rPr dirty="0" sz="1500" spc="11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affects</a:t>
            </a:r>
            <a:r>
              <a:rPr dirty="0" sz="1500" spc="8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500" spc="12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 spc="12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communities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174" y="1482604"/>
            <a:ext cx="1623599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around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world.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324" y="2008384"/>
            <a:ext cx="8469796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2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1500" spc="24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500" spc="7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Database</a:t>
            </a:r>
            <a:r>
              <a:rPr dirty="0" sz="1500" spc="24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(GTD)</a:t>
            </a:r>
            <a:r>
              <a:rPr dirty="0" sz="1500" spc="22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 spc="23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500" spc="23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valuable</a:t>
            </a:r>
            <a:r>
              <a:rPr dirty="0" sz="1500" spc="25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resource</a:t>
            </a:r>
            <a:r>
              <a:rPr dirty="0" sz="1500" spc="2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for</a:t>
            </a:r>
            <a:r>
              <a:rPr dirty="0" sz="1500" spc="2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studying</a:t>
            </a:r>
            <a:r>
              <a:rPr dirty="0" sz="1500" spc="24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232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patterns</a:t>
            </a:r>
            <a:r>
              <a:rPr dirty="0" sz="1500" spc="23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6174" y="2271274"/>
            <a:ext cx="7845713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trends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terrorism,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but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analyzing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such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large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complex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dataset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daunting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task.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2324" y="2797055"/>
            <a:ext cx="8470149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 spc="18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 spc="196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limitations</a:t>
            </a:r>
            <a:r>
              <a:rPr dirty="0" sz="1500" spc="211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 spc="18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9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Global</a:t>
            </a:r>
            <a:r>
              <a:rPr dirty="0" sz="1500" spc="20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Terrorism</a:t>
            </a:r>
            <a:r>
              <a:rPr dirty="0" sz="1500" spc="3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Database,</a:t>
            </a:r>
            <a:r>
              <a:rPr dirty="0" sz="1500" spc="20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 spc="199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how</a:t>
            </a:r>
            <a:r>
              <a:rPr dirty="0" sz="1500" spc="2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might</a:t>
            </a:r>
            <a:r>
              <a:rPr dirty="0" sz="1500" spc="1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these</a:t>
            </a:r>
            <a:r>
              <a:rPr dirty="0" sz="1500" spc="1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500" spc="19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our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6174" y="3059945"/>
            <a:ext cx="2364895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analysis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conclusions?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2324" y="3585724"/>
            <a:ext cx="8469642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How</a:t>
            </a:r>
            <a:r>
              <a:rPr dirty="0" sz="1500" spc="18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can</a:t>
            </a:r>
            <a:r>
              <a:rPr dirty="0" sz="15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 spc="1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insights</a:t>
            </a:r>
            <a:r>
              <a:rPr dirty="0" sz="1500" spc="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from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our</a:t>
            </a:r>
            <a:r>
              <a:rPr dirty="0" sz="15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analysis</a:t>
            </a:r>
            <a:r>
              <a:rPr dirty="0" sz="1500" spc="25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be</a:t>
            </a:r>
            <a:r>
              <a:rPr dirty="0" sz="1500" spc="14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500" spc="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inform</a:t>
            </a:r>
            <a:r>
              <a:rPr dirty="0" sz="1500" spc="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policy</a:t>
            </a:r>
            <a:r>
              <a:rPr dirty="0" sz="1500" spc="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decisions</a:t>
            </a:r>
            <a:r>
              <a:rPr dirty="0" sz="1500" spc="3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 spc="1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improve</a:t>
            </a:r>
            <a:r>
              <a:rPr dirty="0" sz="1500" spc="23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counter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6174" y="3848614"/>
            <a:ext cx="1951129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-terrorism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strategies?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2324" y="4374394"/>
            <a:ext cx="8083897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DBSPHQ+MS-Gothic"/>
                <a:cs typeface="DBSPHQ+MS-Gothic"/>
              </a:rPr>
              <a:t>❏</a:t>
            </a:r>
            <a:r>
              <a:rPr dirty="0" sz="1500" spc="6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How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accurate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our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predictive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model,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factors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contribute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its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success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failure?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60312"/>
            <a:ext cx="3390496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Problem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RMRPCQ+Arial-BoldMT"/>
                <a:cs typeface="RMRPCQ+Arial-BoldMT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324" y="1310683"/>
            <a:ext cx="426687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The</a:t>
            </a:r>
            <a:r>
              <a:rPr dirty="0" sz="1400" spc="38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project</a:t>
            </a:r>
            <a:r>
              <a:rPr dirty="0" sz="1400" spc="38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will</a:t>
            </a:r>
            <a:r>
              <a:rPr dirty="0" sz="1400" spc="37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address</a:t>
            </a:r>
            <a:r>
              <a:rPr dirty="0" sz="1400" spc="37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the</a:t>
            </a:r>
            <a:r>
              <a:rPr dirty="0" sz="1400" spc="37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following</a:t>
            </a:r>
            <a:r>
              <a:rPr dirty="0" sz="1400" spc="37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VNIHT+Arial-BoldItalicMT"/>
                <a:cs typeface="JVNIHT+Arial-BoldItalicMT"/>
              </a:rPr>
              <a:t>questions: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674" y="1634952"/>
            <a:ext cx="7437693" cy="513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countries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affected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by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terrorism,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factors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contribute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their</a:t>
            </a:r>
          </a:p>
          <a:p>
            <a:pPr marL="323850" marR="0">
              <a:lnSpc>
                <a:spcPts val="1675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vulnerability?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674" y="2160732"/>
            <a:ext cx="4993604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common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674" y="2423622"/>
            <a:ext cx="4507257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How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impact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parts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world?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8674" y="2686512"/>
            <a:ext cx="7343230" cy="10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How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has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frequency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changed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over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time?</a:t>
            </a:r>
          </a:p>
          <a:p>
            <a:pPr marL="0" marR="0">
              <a:lnSpc>
                <a:spcPts val="1675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any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patterns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or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trends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terrorist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attacks?</a:t>
            </a:r>
          </a:p>
          <a:p>
            <a:pPr marL="0" marR="0">
              <a:lnSpc>
                <a:spcPts val="1675"/>
              </a:lnSpc>
              <a:spcBef>
                <a:spcPts val="39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most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attacks?</a:t>
            </a:r>
          </a:p>
          <a:p>
            <a:pPr marL="0" marR="0">
              <a:lnSpc>
                <a:spcPts val="1675"/>
              </a:lnSpc>
              <a:spcBef>
                <a:spcPts val="39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number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attacks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specified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8674" y="3738072"/>
            <a:ext cx="7279733" cy="513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What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categorisation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of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different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affected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property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various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Regions.</a:t>
            </a:r>
          </a:p>
          <a:p>
            <a:pPr marL="0" marR="0">
              <a:lnSpc>
                <a:spcPts val="1675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●</a:t>
            </a:r>
            <a:r>
              <a:rPr dirty="0" sz="1500" spc="1227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Which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weapons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are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used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in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specific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regions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according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to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the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target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 </a:t>
            </a:r>
            <a:r>
              <a:rPr dirty="0" sz="1500">
                <a:solidFill>
                  <a:srgbClr val="212121"/>
                </a:solidFill>
                <a:latin typeface="MNVMLT+ArialMT"/>
                <a:cs typeface="MNVMLT+ArialMT"/>
              </a:rPr>
              <a:t>type?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2023-03-31T00:21:52-05:00</dcterms:modified>
</cp:coreProperties>
</file>