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inyon Script"/>
      <p:regular r:id="rId35"/>
    </p:embeddedFont>
    <p:embeddedFont>
      <p:font typeface="Roboto"/>
      <p:regular r:id="rId36"/>
      <p:bold r:id="rId37"/>
      <p:italic r:id="rId38"/>
      <p:boldItalic r:id="rId39"/>
    </p:embeddedFont>
    <p:embeddedFont>
      <p:font typeface="Amatic SC"/>
      <p:regular r:id="rId40"/>
      <p:bold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6" roundtripDataSignature="AMtx7mgqjYeE1QHeDiGbJ8/qZrLt70l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C76B56-FD2A-448D-8975-C91447F9CD3B}">
  <a:tblStyle styleId="{06C76B56-FD2A-448D-8975-C91447F9CD3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AmaticSC-regular.fntdata"/><Relationship Id="rId20" Type="http://schemas.openxmlformats.org/officeDocument/2006/relationships/slide" Target="slides/slide14.xml"/><Relationship Id="rId42" Type="http://schemas.openxmlformats.org/officeDocument/2006/relationships/font" Target="fonts/Montserrat-regular.fntdata"/><Relationship Id="rId41" Type="http://schemas.openxmlformats.org/officeDocument/2006/relationships/font" Target="fonts/AmaticSC-bold.fntdata"/><Relationship Id="rId22" Type="http://schemas.openxmlformats.org/officeDocument/2006/relationships/slide" Target="slides/slide16.xml"/><Relationship Id="rId44" Type="http://schemas.openxmlformats.org/officeDocument/2006/relationships/font" Target="fonts/Montserrat-italic.fntdata"/><Relationship Id="rId21" Type="http://schemas.openxmlformats.org/officeDocument/2006/relationships/slide" Target="slides/slide15.xml"/><Relationship Id="rId43" Type="http://schemas.openxmlformats.org/officeDocument/2006/relationships/font" Target="fonts/Montserrat-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inyonScrip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24ae9d8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224ae9d812_0_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24ae9d81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224ae9d812_0_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24ae9d81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224ae9d812_0_7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24ae9d81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224ae9d812_0_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24ae9d81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224ae9d812_0_6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24ae9d81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224ae9d812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24ae9d81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224ae9d812_0_7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24ae9d81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224ae9d812_0_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24ae9d81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224ae9d812_0_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24ae9d81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224ae9d812_0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2461b87d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22461b87d1_0_1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2461b87d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22461b87d1_0_1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794941c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21794941c0d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 name="Shape 10"/>
        <p:cNvGrpSpPr/>
        <p:nvPr/>
      </p:nvGrpSpPr>
      <p:grpSpPr>
        <a:xfrm>
          <a:off x="0" y="0"/>
          <a:ext cx="0" cy="0"/>
          <a:chOff x="0" y="0"/>
          <a:chExt cx="0" cy="0"/>
        </a:xfrm>
      </p:grpSpPr>
      <p:sp>
        <p:nvSpPr>
          <p:cNvPr id="11" name="Google Shape;11;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3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 name="Google Shape;13;p3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 name="Google Shape;1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5"/>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5"/>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 name="Shape 15"/>
        <p:cNvGrpSpPr/>
        <p:nvPr/>
      </p:nvGrpSpPr>
      <p:grpSpPr>
        <a:xfrm>
          <a:off x="0" y="0"/>
          <a:ext cx="0" cy="0"/>
          <a:chOff x="0" y="0"/>
          <a:chExt cx="0" cy="0"/>
        </a:xfrm>
      </p:grpSpPr>
      <p:sp>
        <p:nvSpPr>
          <p:cNvPr id="16" name="Google Shape;16;p3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 name="Google Shape;17;p3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 name="Google Shape;1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7" name="Google Shape;27;p4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8" name="Google Shape;2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35"/>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title"/>
          </p:nvPr>
        </p:nvSpPr>
        <p:spPr>
          <a:xfrm>
            <a:off x="311700" y="349715"/>
            <a:ext cx="8520600" cy="246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200">
                <a:solidFill>
                  <a:srgbClr val="CC0000"/>
                </a:solidFill>
                <a:latin typeface="Montserrat"/>
                <a:ea typeface="Montserrat"/>
                <a:cs typeface="Montserrat"/>
                <a:sym typeface="Montserrat"/>
              </a:rPr>
              <a:t>Capstone Project </a:t>
            </a:r>
            <a:br>
              <a:rPr b="1" lang="en-US" sz="3200">
                <a:solidFill>
                  <a:srgbClr val="CC0000"/>
                </a:solidFill>
                <a:latin typeface="Montserrat"/>
                <a:ea typeface="Montserrat"/>
                <a:cs typeface="Montserrat"/>
                <a:sym typeface="Montserrat"/>
              </a:rPr>
            </a:br>
            <a:r>
              <a:rPr b="1" lang="en-US" sz="2400">
                <a:solidFill>
                  <a:srgbClr val="09272E"/>
                </a:solidFill>
                <a:latin typeface="Montserrat"/>
                <a:ea typeface="Montserrat"/>
                <a:cs typeface="Montserrat"/>
                <a:sym typeface="Montserrat"/>
              </a:rPr>
              <a:t>(Exploratory data analysis)</a:t>
            </a:r>
            <a:br>
              <a:rPr b="1" lang="en-US" sz="3200">
                <a:solidFill>
                  <a:schemeClr val="lt1"/>
                </a:solidFill>
                <a:latin typeface="Montserrat"/>
                <a:ea typeface="Montserrat"/>
                <a:cs typeface="Montserrat"/>
                <a:sym typeface="Montserrat"/>
              </a:rPr>
            </a:br>
            <a:r>
              <a:rPr b="1" lang="en-US" sz="3200">
                <a:solidFill>
                  <a:schemeClr val="lt1"/>
                </a:solidFill>
                <a:latin typeface="Montserrat"/>
                <a:ea typeface="Montserrat"/>
                <a:cs typeface="Montserrat"/>
                <a:sym typeface="Montserrat"/>
              </a:rPr>
              <a:t>Global Terrorism Dataset</a:t>
            </a:r>
            <a:br>
              <a:rPr b="1" lang="en-US" sz="3200">
                <a:solidFill>
                  <a:schemeClr val="lt1"/>
                </a:solidFill>
                <a:latin typeface="Montserrat"/>
                <a:ea typeface="Montserrat"/>
                <a:cs typeface="Montserrat"/>
                <a:sym typeface="Montserrat"/>
              </a:rPr>
            </a:br>
            <a:br>
              <a:rPr b="1" lang="en-US" sz="3200">
                <a:solidFill>
                  <a:schemeClr val="lt1"/>
                </a:solidFill>
                <a:latin typeface="Montserrat"/>
                <a:ea typeface="Montserrat"/>
                <a:cs typeface="Montserrat"/>
                <a:sym typeface="Montserrat"/>
              </a:rPr>
            </a:br>
            <a:endParaRPr b="1" sz="3200">
              <a:solidFill>
                <a:schemeClr val="lt1"/>
              </a:solidFill>
              <a:latin typeface="Montserrat"/>
              <a:ea typeface="Montserrat"/>
              <a:cs typeface="Montserrat"/>
              <a:sym typeface="Montserrat"/>
            </a:endParaRPr>
          </a:p>
        </p:txBody>
      </p:sp>
      <p:sp>
        <p:nvSpPr>
          <p:cNvPr id="53" name="Google Shape;53;p1"/>
          <p:cNvSpPr txBox="1"/>
          <p:nvPr>
            <p:ph idx="1" type="body"/>
          </p:nvPr>
        </p:nvSpPr>
        <p:spPr>
          <a:xfrm>
            <a:off x="5513470" y="3080324"/>
            <a:ext cx="3999900" cy="1609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t/>
            </a:r>
            <a:endParaRPr b="1" sz="2000">
              <a:solidFill>
                <a:schemeClr val="lt1"/>
              </a:solidFill>
              <a:latin typeface="Montserrat"/>
              <a:ea typeface="Montserrat"/>
              <a:cs typeface="Montserrat"/>
              <a:sym typeface="Montserrat"/>
            </a:endParaRPr>
          </a:p>
          <a:p>
            <a:pPr indent="-228600" lvl="0" marL="457200" rtl="0" algn="l">
              <a:lnSpc>
                <a:spcPct val="115000"/>
              </a:lnSpc>
              <a:spcBef>
                <a:spcPts val="0"/>
              </a:spcBef>
              <a:spcAft>
                <a:spcPts val="0"/>
              </a:spcAft>
              <a:buSzPts val="1400"/>
              <a:buNone/>
            </a:pPr>
            <a:r>
              <a:t/>
            </a:r>
            <a:endParaRPr b="1" sz="2000">
              <a:solidFill>
                <a:schemeClr val="lt1"/>
              </a:solidFill>
              <a:latin typeface="Montserrat"/>
              <a:ea typeface="Montserrat"/>
              <a:cs typeface="Montserrat"/>
              <a:sym typeface="Montserrat"/>
            </a:endParaRPr>
          </a:p>
          <a:p>
            <a:pPr indent="-228600" lvl="0" marL="457200" rtl="0" algn="l">
              <a:lnSpc>
                <a:spcPct val="115000"/>
              </a:lnSpc>
              <a:spcBef>
                <a:spcPts val="0"/>
              </a:spcBef>
              <a:spcAft>
                <a:spcPts val="0"/>
              </a:spcAft>
              <a:buSzPts val="1400"/>
              <a:buNone/>
            </a:pPr>
            <a:r>
              <a:t/>
            </a:r>
            <a:endParaRPr b="1" sz="20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SzPts val="1400"/>
              <a:buChar char="●"/>
            </a:pPr>
            <a:r>
              <a:rPr b="1" lang="en-US" sz="2000">
                <a:solidFill>
                  <a:srgbClr val="09272E"/>
                </a:solidFill>
                <a:latin typeface="Montserrat"/>
                <a:ea typeface="Montserrat"/>
                <a:cs typeface="Montserrat"/>
                <a:sym typeface="Montserrat"/>
              </a:rPr>
              <a:t>-</a:t>
            </a:r>
            <a:r>
              <a:rPr b="1" lang="en-US" sz="1800">
                <a:solidFill>
                  <a:srgbClr val="09272E"/>
                </a:solidFill>
              </a:rPr>
              <a:t>b</a:t>
            </a:r>
            <a:r>
              <a:rPr b="1" lang="en-US" sz="1800">
                <a:solidFill>
                  <a:srgbClr val="09272E"/>
                </a:solidFill>
              </a:rPr>
              <a:t>y</a:t>
            </a:r>
            <a:r>
              <a:rPr b="1" lang="en-US" sz="2000">
                <a:solidFill>
                  <a:srgbClr val="09272E"/>
                </a:solidFill>
                <a:latin typeface="Montserrat"/>
                <a:ea typeface="Montserrat"/>
                <a:cs typeface="Montserrat"/>
                <a:sym typeface="Montserrat"/>
              </a:rPr>
              <a:t> </a:t>
            </a:r>
            <a:r>
              <a:rPr b="1" lang="en-US" sz="2600">
                <a:solidFill>
                  <a:srgbClr val="09272E"/>
                </a:solidFill>
                <a:latin typeface="Times New Roman"/>
                <a:ea typeface="Times New Roman"/>
                <a:cs typeface="Times New Roman"/>
                <a:sym typeface="Times New Roman"/>
              </a:rPr>
              <a:t>Ashu Koche</a:t>
            </a:r>
            <a:endParaRPr sz="2600">
              <a:solidFill>
                <a:srgbClr val="09272E"/>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400"/>
              <a:buNone/>
            </a:pPr>
            <a:r>
              <a:t/>
            </a:r>
            <a:endParaRPr sz="2000"/>
          </a:p>
        </p:txBody>
      </p:sp>
      <p:sp>
        <p:nvSpPr>
          <p:cNvPr id="54" name="Google Shape;54;p1"/>
          <p:cNvSpPr/>
          <p:nvPr/>
        </p:nvSpPr>
        <p:spPr>
          <a:xfrm>
            <a:off x="3668486" y="2419350"/>
            <a:ext cx="1055914" cy="105591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55" name="Google Shape;55;p1"/>
          <p:cNvPicPr preferRelativeResize="0"/>
          <p:nvPr/>
        </p:nvPicPr>
        <p:blipFill>
          <a:blip r:embed="rId3">
            <a:alphaModFix/>
          </a:blip>
          <a:stretch>
            <a:fillRect/>
          </a:stretch>
        </p:blipFill>
        <p:spPr>
          <a:xfrm>
            <a:off x="2682400" y="1918264"/>
            <a:ext cx="3876675" cy="1162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txBox="1"/>
          <p:nvPr>
            <p:ph type="title"/>
          </p:nvPr>
        </p:nvSpPr>
        <p:spPr>
          <a:xfrm>
            <a:off x="311700" y="2794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Cleaning and Handling Dataset</a:t>
            </a:r>
            <a:endParaRPr/>
          </a:p>
        </p:txBody>
      </p:sp>
      <p:sp>
        <p:nvSpPr>
          <p:cNvPr id="111" name="Google Shape;111;p10"/>
          <p:cNvSpPr txBox="1"/>
          <p:nvPr>
            <p:ph idx="1" type="body"/>
          </p:nvPr>
        </p:nvSpPr>
        <p:spPr>
          <a:xfrm>
            <a:off x="311700" y="997250"/>
            <a:ext cx="8520600" cy="37956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990000"/>
              </a:buClr>
              <a:buSzPts val="1800"/>
              <a:buFont typeface="Noto Sans Symbols"/>
              <a:buChar char="❖"/>
            </a:pPr>
            <a:r>
              <a:rPr b="1" lang="en-US" sz="1600">
                <a:solidFill>
                  <a:srgbClr val="002732"/>
                </a:solidFill>
              </a:rPr>
              <a:t>There are no duplicate columns but it</a:t>
            </a:r>
            <a:r>
              <a:rPr b="1" lang="en-US" sz="1600">
                <a:solidFill>
                  <a:srgbClr val="002732"/>
                </a:solidFill>
              </a:rPr>
              <a:t> having the many unique values in it.</a:t>
            </a:r>
            <a:endParaRPr b="1" sz="1600">
              <a:solidFill>
                <a:srgbClr val="002732"/>
              </a:solidFill>
            </a:endParaRPr>
          </a:p>
          <a:p>
            <a:pPr indent="-342900" lvl="0" marL="457200" rtl="0" algn="l">
              <a:lnSpc>
                <a:spcPct val="150000"/>
              </a:lnSpc>
              <a:spcBef>
                <a:spcPts val="0"/>
              </a:spcBef>
              <a:spcAft>
                <a:spcPts val="0"/>
              </a:spcAft>
              <a:buClr>
                <a:srgbClr val="990000"/>
              </a:buClr>
              <a:buSzPts val="1800"/>
              <a:buFont typeface="Noto Sans Symbols"/>
              <a:buChar char="❖"/>
            </a:pPr>
            <a:r>
              <a:rPr b="1" lang="en-US" sz="1600">
                <a:solidFill>
                  <a:srgbClr val="002732"/>
                </a:solidFill>
              </a:rPr>
              <a:t>Created a copy of the dataset so that the original dataset cannot be harmed. </a:t>
            </a:r>
            <a:endParaRPr b="1" sz="1600">
              <a:solidFill>
                <a:srgbClr val="002732"/>
              </a:solidFill>
            </a:endParaRPr>
          </a:p>
          <a:p>
            <a:pPr indent="-342900" lvl="0" marL="457200" rtl="0" algn="l">
              <a:lnSpc>
                <a:spcPct val="150000"/>
              </a:lnSpc>
              <a:spcBef>
                <a:spcPts val="0"/>
              </a:spcBef>
              <a:spcAft>
                <a:spcPts val="0"/>
              </a:spcAft>
              <a:buClr>
                <a:srgbClr val="990000"/>
              </a:buClr>
              <a:buSzPts val="1800"/>
              <a:buFont typeface="Noto Sans Symbols"/>
              <a:buChar char="❖"/>
            </a:pPr>
            <a:r>
              <a:rPr b="1" lang="en-US" sz="1600">
                <a:solidFill>
                  <a:srgbClr val="002732"/>
                </a:solidFill>
              </a:rPr>
              <a:t>Column names of this dataset have different names than usual hence rename them accordingly to easily understand. eg. {</a:t>
            </a:r>
            <a:r>
              <a:rPr lang="en-US" sz="1300">
                <a:solidFill>
                  <a:srgbClr val="002732"/>
                </a:solidFill>
              </a:rPr>
              <a:t>'iyear':'Year' , 'imonth' : 'Month','iday': 'Date', 'country_txt': 'Country','region_txt' : 'Region' ,'attacktype1_txt': 'Attack_type', 'weaptype1':'Weapon Type'</a:t>
            </a:r>
            <a:r>
              <a:rPr b="1" lang="en-US" sz="1600">
                <a:solidFill>
                  <a:srgbClr val="002732"/>
                </a:solidFill>
              </a:rPr>
              <a:t>}</a:t>
            </a:r>
            <a:endParaRPr b="1" sz="1600">
              <a:solidFill>
                <a:srgbClr val="002732"/>
              </a:solidFill>
            </a:endParaRPr>
          </a:p>
          <a:p>
            <a:pPr indent="-342900" lvl="0" marL="457200" rtl="0" algn="l">
              <a:lnSpc>
                <a:spcPct val="150000"/>
              </a:lnSpc>
              <a:spcBef>
                <a:spcPts val="0"/>
              </a:spcBef>
              <a:spcAft>
                <a:spcPts val="0"/>
              </a:spcAft>
              <a:buClr>
                <a:srgbClr val="990000"/>
              </a:buClr>
              <a:buSzPts val="1800"/>
              <a:buFont typeface="Noto Sans Symbols"/>
              <a:buChar char="❖"/>
            </a:pPr>
            <a:r>
              <a:rPr b="1" lang="en-US" sz="1600">
                <a:solidFill>
                  <a:srgbClr val="002732"/>
                </a:solidFill>
              </a:rPr>
              <a:t>Extracted the only important 26 columns to the new dataset which has the most important data to find the insights. </a:t>
            </a:r>
            <a:endParaRPr b="1" sz="1600">
              <a:solidFill>
                <a:srgbClr val="002732"/>
              </a:solidFill>
              <a:latin typeface="Arial"/>
              <a:ea typeface="Arial"/>
              <a:cs typeface="Arial"/>
              <a:sym typeface="Arial"/>
            </a:endParaRPr>
          </a:p>
        </p:txBody>
      </p:sp>
      <p:pic>
        <p:nvPicPr>
          <p:cNvPr id="112" name="Google Shape;112;p10"/>
          <p:cNvPicPr preferRelativeResize="0"/>
          <p:nvPr/>
        </p:nvPicPr>
        <p:blipFill>
          <a:blip r:embed="rId3">
            <a:alphaModFix/>
          </a:blip>
          <a:stretch>
            <a:fillRect/>
          </a:stretch>
        </p:blipFill>
        <p:spPr>
          <a:xfrm>
            <a:off x="125425" y="4037295"/>
            <a:ext cx="1853725" cy="675700"/>
          </a:xfrm>
          <a:prstGeom prst="rect">
            <a:avLst/>
          </a:prstGeom>
          <a:noFill/>
          <a:ln>
            <a:noFill/>
          </a:ln>
        </p:spPr>
      </p:pic>
      <p:pic>
        <p:nvPicPr>
          <p:cNvPr id="113" name="Google Shape;113;p10"/>
          <p:cNvPicPr preferRelativeResize="0"/>
          <p:nvPr/>
        </p:nvPicPr>
        <p:blipFill>
          <a:blip r:embed="rId4">
            <a:alphaModFix/>
          </a:blip>
          <a:stretch>
            <a:fillRect/>
          </a:stretch>
        </p:blipFill>
        <p:spPr>
          <a:xfrm>
            <a:off x="2175200" y="4037300"/>
            <a:ext cx="1966500" cy="666450"/>
          </a:xfrm>
          <a:prstGeom prst="rect">
            <a:avLst/>
          </a:prstGeom>
          <a:noFill/>
          <a:ln>
            <a:noFill/>
          </a:ln>
        </p:spPr>
      </p:pic>
      <p:sp>
        <p:nvSpPr>
          <p:cNvPr id="114" name="Google Shape;114;p10"/>
          <p:cNvSpPr/>
          <p:nvPr/>
        </p:nvSpPr>
        <p:spPr>
          <a:xfrm>
            <a:off x="1833850" y="4371450"/>
            <a:ext cx="424200" cy="1656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2732"/>
              </a:solidFill>
              <a:highlight>
                <a:srgbClr val="09272E"/>
              </a:highlight>
            </a:endParaRPr>
          </a:p>
        </p:txBody>
      </p:sp>
      <p:pic>
        <p:nvPicPr>
          <p:cNvPr id="115" name="Google Shape;115;p10"/>
          <p:cNvPicPr preferRelativeResize="0"/>
          <p:nvPr/>
        </p:nvPicPr>
        <p:blipFill rotWithShape="1">
          <a:blip r:embed="rId5">
            <a:alphaModFix/>
          </a:blip>
          <a:srcRect b="0" l="6375" r="0" t="0"/>
          <a:stretch/>
        </p:blipFill>
        <p:spPr>
          <a:xfrm>
            <a:off x="4337750" y="3719475"/>
            <a:ext cx="4728200" cy="136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type="title"/>
          </p:nvPr>
        </p:nvSpPr>
        <p:spPr>
          <a:xfrm>
            <a:off x="311700" y="28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Cleaning and Handling Dataset</a:t>
            </a:r>
            <a:endParaRPr/>
          </a:p>
        </p:txBody>
      </p:sp>
      <p:sp>
        <p:nvSpPr>
          <p:cNvPr id="121" name="Google Shape;121;p11"/>
          <p:cNvSpPr txBox="1"/>
          <p:nvPr>
            <p:ph idx="1" type="body"/>
          </p:nvPr>
        </p:nvSpPr>
        <p:spPr>
          <a:xfrm>
            <a:off x="-81575" y="1017725"/>
            <a:ext cx="8520600" cy="3912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990000"/>
              </a:buClr>
              <a:buSzPts val="1800"/>
              <a:buFont typeface="Noto Sans Symbols"/>
              <a:buChar char="❖"/>
            </a:pPr>
            <a:r>
              <a:rPr b="1" lang="en-US" sz="1600">
                <a:solidFill>
                  <a:srgbClr val="002732"/>
                </a:solidFill>
              </a:rPr>
              <a:t>These are the 26 </a:t>
            </a:r>
            <a:r>
              <a:rPr b="1" lang="en-US" sz="1600">
                <a:solidFill>
                  <a:srgbClr val="002732"/>
                </a:solidFill>
              </a:rPr>
              <a:t>columns</a:t>
            </a:r>
            <a:r>
              <a:rPr b="1" lang="en-US" sz="1600">
                <a:solidFill>
                  <a:srgbClr val="002732"/>
                </a:solidFill>
              </a:rPr>
              <a:t> that I have extracted.</a:t>
            </a:r>
            <a:endParaRPr b="1" sz="1600">
              <a:solidFill>
                <a:srgbClr val="002732"/>
              </a:solidFill>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provstate: </a:t>
            </a:r>
            <a:r>
              <a:rPr lang="en-US" sz="1050">
                <a:solidFill>
                  <a:schemeClr val="accent2"/>
                </a:solidFill>
                <a:highlight>
                  <a:srgbClr val="FFFFFF"/>
                </a:highlight>
                <a:latin typeface="Courier New"/>
                <a:ea typeface="Courier New"/>
                <a:cs typeface="Courier New"/>
                <a:sym typeface="Courier New"/>
              </a:rPr>
              <a:t>State which was attacked </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city: </a:t>
            </a:r>
            <a:r>
              <a:rPr lang="en-US" sz="1050">
                <a:solidFill>
                  <a:schemeClr val="accent2"/>
                </a:solidFill>
                <a:highlight>
                  <a:srgbClr val="FFFFFF"/>
                </a:highlight>
                <a:latin typeface="Courier New"/>
                <a:ea typeface="Courier New"/>
                <a:cs typeface="Courier New"/>
                <a:sym typeface="Courier New"/>
              </a:rPr>
              <a:t>City of attack</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latitude: </a:t>
            </a:r>
            <a:r>
              <a:rPr lang="en-US" sz="1050">
                <a:solidFill>
                  <a:schemeClr val="accent2"/>
                </a:solidFill>
                <a:highlight>
                  <a:srgbClr val="FFFFFF"/>
                </a:highlight>
                <a:latin typeface="Courier New"/>
                <a:ea typeface="Courier New"/>
                <a:cs typeface="Courier New"/>
                <a:sym typeface="Courier New"/>
              </a:rPr>
              <a:t>The latitude of the attack location</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longitude: </a:t>
            </a:r>
            <a:r>
              <a:rPr lang="en-US" sz="1050">
                <a:solidFill>
                  <a:schemeClr val="accent2"/>
                </a:solidFill>
                <a:highlight>
                  <a:srgbClr val="FFFFFF"/>
                </a:highlight>
                <a:latin typeface="Courier New"/>
                <a:ea typeface="Courier New"/>
                <a:cs typeface="Courier New"/>
                <a:sym typeface="Courier New"/>
              </a:rPr>
              <a:t>The longitude of the attack location</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Attack_type: </a:t>
            </a:r>
            <a:r>
              <a:rPr lang="en-US" sz="1050">
                <a:solidFill>
                  <a:schemeClr val="accent2"/>
                </a:solidFill>
                <a:highlight>
                  <a:srgbClr val="FFFFFF"/>
                </a:highlight>
                <a:latin typeface="Courier New"/>
                <a:ea typeface="Courier New"/>
                <a:cs typeface="Courier New"/>
                <a:sym typeface="Courier New"/>
              </a:rPr>
              <a:t>The type of attack</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targtype1_txt: </a:t>
            </a:r>
            <a:r>
              <a:rPr lang="en-US" sz="1050">
                <a:solidFill>
                  <a:schemeClr val="accent2"/>
                </a:solidFill>
                <a:highlight>
                  <a:srgbClr val="FFFFFF"/>
                </a:highlight>
                <a:latin typeface="Courier New"/>
                <a:ea typeface="Courier New"/>
                <a:cs typeface="Courier New"/>
                <a:sym typeface="Courier New"/>
              </a:rPr>
              <a:t>The type of target. </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corp1: </a:t>
            </a:r>
            <a:r>
              <a:rPr lang="en-US" sz="1050">
                <a:solidFill>
                  <a:schemeClr val="accent2"/>
                </a:solidFill>
                <a:highlight>
                  <a:srgbClr val="FFFFFF"/>
                </a:highlight>
                <a:latin typeface="Courier New"/>
                <a:ea typeface="Courier New"/>
                <a:cs typeface="Courier New"/>
                <a:sym typeface="Courier New"/>
              </a:rPr>
              <a:t>The incident belongs to corporate</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target1: </a:t>
            </a:r>
            <a:r>
              <a:rPr lang="en-US" sz="1050">
                <a:solidFill>
                  <a:schemeClr val="accent2"/>
                </a:solidFill>
                <a:highlight>
                  <a:srgbClr val="FFFFFF"/>
                </a:highlight>
                <a:latin typeface="Courier New"/>
                <a:ea typeface="Courier New"/>
                <a:cs typeface="Courier New"/>
                <a:sym typeface="Courier New"/>
              </a:rPr>
              <a:t>Who is the target!</a:t>
            </a:r>
            <a:endParaRPr b="1" sz="1050">
              <a:solidFill>
                <a:schemeClr val="accent2"/>
              </a:solidFill>
              <a:highlight>
                <a:srgbClr val="FFFFFF"/>
              </a:highlight>
              <a:latin typeface="Courier New"/>
              <a:ea typeface="Courier New"/>
              <a:cs typeface="Courier New"/>
              <a:sym typeface="Courier New"/>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natlty1_txt: </a:t>
            </a:r>
            <a:r>
              <a:rPr lang="en-US" sz="1050">
                <a:solidFill>
                  <a:schemeClr val="accent2"/>
                </a:solidFill>
                <a:highlight>
                  <a:srgbClr val="FFFFFF"/>
                </a:highlight>
                <a:latin typeface="Courier New"/>
                <a:ea typeface="Courier New"/>
                <a:cs typeface="Courier New"/>
                <a:sym typeface="Courier New"/>
              </a:rPr>
              <a:t>Country</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motive: </a:t>
            </a:r>
            <a:r>
              <a:rPr lang="en-US" sz="1050">
                <a:solidFill>
                  <a:schemeClr val="accent2"/>
                </a:solidFill>
                <a:highlight>
                  <a:srgbClr val="FFFFFF"/>
                </a:highlight>
                <a:latin typeface="Courier New"/>
                <a:ea typeface="Courier New"/>
                <a:cs typeface="Courier New"/>
                <a:sym typeface="Courier New"/>
              </a:rPr>
              <a:t>Motive of the attacker</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addnotes: </a:t>
            </a:r>
            <a:r>
              <a:rPr lang="en-US" sz="1050">
                <a:solidFill>
                  <a:schemeClr val="accent2"/>
                </a:solidFill>
                <a:highlight>
                  <a:srgbClr val="FFFFFF"/>
                </a:highlight>
                <a:latin typeface="Courier New"/>
                <a:ea typeface="Courier New"/>
                <a:cs typeface="Courier New"/>
                <a:sym typeface="Courier New"/>
              </a:rPr>
              <a:t>Notes about the attack</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scite1, scite2, scite3: </a:t>
            </a:r>
            <a:r>
              <a:rPr lang="en-US" sz="1050">
                <a:solidFill>
                  <a:schemeClr val="accent2"/>
                </a:solidFill>
                <a:highlight>
                  <a:srgbClr val="FFFFFF"/>
                </a:highlight>
                <a:latin typeface="Courier New"/>
                <a:ea typeface="Courier New"/>
                <a:cs typeface="Courier New"/>
                <a:sym typeface="Courier New"/>
              </a:rPr>
              <a:t>Brief notes about the attack</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propextent_txt: </a:t>
            </a:r>
            <a:r>
              <a:rPr lang="en-US" sz="1050">
                <a:solidFill>
                  <a:schemeClr val="accent2"/>
                </a:solidFill>
                <a:highlight>
                  <a:srgbClr val="FFFFFF"/>
                </a:highlight>
                <a:latin typeface="Courier New"/>
                <a:ea typeface="Courier New"/>
                <a:cs typeface="Courier New"/>
                <a:sym typeface="Courier New"/>
              </a:rPr>
              <a:t>Tyme of property destroyed according to cost</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50000"/>
              </a:lnSpc>
              <a:spcBef>
                <a:spcPts val="0"/>
              </a:spcBef>
              <a:spcAft>
                <a:spcPts val="0"/>
              </a:spcAft>
              <a:buClr>
                <a:schemeClr val="accent2"/>
              </a:buClr>
              <a:buSzPts val="1050"/>
              <a:buFont typeface="Courier New"/>
              <a:buChar char="●"/>
            </a:pPr>
            <a:r>
              <a:rPr b="1" lang="en-US" sz="1050">
                <a:solidFill>
                  <a:schemeClr val="accent2"/>
                </a:solidFill>
                <a:highlight>
                  <a:srgbClr val="FFFFFF"/>
                </a:highlight>
                <a:latin typeface="Courier New"/>
                <a:ea typeface="Courier New"/>
                <a:cs typeface="Courier New"/>
                <a:sym typeface="Courier New"/>
              </a:rPr>
              <a:t>propvalue: </a:t>
            </a:r>
            <a:r>
              <a:rPr lang="en-US" sz="1050">
                <a:solidFill>
                  <a:schemeClr val="accent2"/>
                </a:solidFill>
                <a:highlight>
                  <a:srgbClr val="FFFFFF"/>
                </a:highlight>
                <a:latin typeface="Courier New"/>
                <a:ea typeface="Courier New"/>
                <a:cs typeface="Courier New"/>
                <a:sym typeface="Courier New"/>
              </a:rPr>
              <a:t>The cost of the property destroyed</a:t>
            </a:r>
            <a:endParaRPr sz="1050">
              <a:solidFill>
                <a:schemeClr val="accent2"/>
              </a:solidFill>
              <a:highlight>
                <a:srgbClr val="FFFFFF"/>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b="1" sz="1600">
              <a:solidFill>
                <a:srgbClr val="002732"/>
              </a:solidFill>
            </a:endParaRPr>
          </a:p>
          <a:p>
            <a:pPr indent="0" lvl="0" marL="457200" rtl="0" algn="l">
              <a:lnSpc>
                <a:spcPct val="150000"/>
              </a:lnSpc>
              <a:spcBef>
                <a:spcPts val="0"/>
              </a:spcBef>
              <a:spcAft>
                <a:spcPts val="0"/>
              </a:spcAft>
              <a:buNone/>
            </a:pPr>
            <a:r>
              <a:t/>
            </a:r>
            <a:endParaRPr b="1" sz="1600">
              <a:solidFill>
                <a:srgbClr val="002732"/>
              </a:solidFill>
            </a:endParaRPr>
          </a:p>
        </p:txBody>
      </p:sp>
      <p:pic>
        <p:nvPicPr>
          <p:cNvPr id="122" name="Google Shape;122;p11"/>
          <p:cNvPicPr preferRelativeResize="0"/>
          <p:nvPr/>
        </p:nvPicPr>
        <p:blipFill rotWithShape="1">
          <a:blip r:embed="rId3">
            <a:alphaModFix/>
          </a:blip>
          <a:srcRect b="0" l="6742" r="0" t="0"/>
          <a:stretch/>
        </p:blipFill>
        <p:spPr>
          <a:xfrm>
            <a:off x="3738100" y="2457900"/>
            <a:ext cx="5345551" cy="155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311700" y="1760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sz="1800">
              <a:solidFill>
                <a:srgbClr val="0E3B44"/>
              </a:solidFill>
            </a:endParaRPr>
          </a:p>
        </p:txBody>
      </p:sp>
      <p:pic>
        <p:nvPicPr>
          <p:cNvPr id="128" name="Google Shape;128;p12"/>
          <p:cNvPicPr preferRelativeResize="0"/>
          <p:nvPr/>
        </p:nvPicPr>
        <p:blipFill>
          <a:blip r:embed="rId3">
            <a:alphaModFix/>
          </a:blip>
          <a:stretch>
            <a:fillRect/>
          </a:stretch>
        </p:blipFill>
        <p:spPr>
          <a:xfrm>
            <a:off x="152400" y="3002031"/>
            <a:ext cx="8839200" cy="2011816"/>
          </a:xfrm>
          <a:prstGeom prst="rect">
            <a:avLst/>
          </a:prstGeom>
          <a:noFill/>
          <a:ln>
            <a:noFill/>
          </a:ln>
        </p:spPr>
      </p:pic>
      <p:sp>
        <p:nvSpPr>
          <p:cNvPr id="129" name="Google Shape;129;p12"/>
          <p:cNvSpPr txBox="1"/>
          <p:nvPr/>
        </p:nvSpPr>
        <p:spPr>
          <a:xfrm>
            <a:off x="152400" y="738925"/>
            <a:ext cx="8520600" cy="227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200">
                <a:solidFill>
                  <a:schemeClr val="accent2"/>
                </a:solidFill>
                <a:highlight>
                  <a:srgbClr val="FFFFFF"/>
                </a:highlight>
              </a:rPr>
              <a:t>  Countries that have experienced the most terrorist attacks</a:t>
            </a:r>
            <a:endParaRPr b="1" sz="2200">
              <a:solidFill>
                <a:schemeClr val="accent2"/>
              </a:solidFill>
              <a:highlight>
                <a:srgbClr val="FFFFFF"/>
              </a:highlight>
            </a:endParaRPr>
          </a:p>
          <a:p>
            <a:pPr indent="0" lvl="0" marL="0" rtl="0" algn="just">
              <a:spcBef>
                <a:spcPts val="0"/>
              </a:spcBef>
              <a:spcAft>
                <a:spcPts val="0"/>
              </a:spcAft>
              <a:buNone/>
            </a:pPr>
            <a:r>
              <a:t/>
            </a:r>
            <a:endParaRPr b="1" sz="1700">
              <a:solidFill>
                <a:schemeClr val="accent2"/>
              </a:solidFill>
              <a:highlight>
                <a:srgbClr val="FFFFFF"/>
              </a:highlight>
            </a:endParaRPr>
          </a:p>
          <a:p>
            <a:pPr indent="-336550" lvl="0" marL="457200" rtl="0" algn="just">
              <a:spcBef>
                <a:spcPts val="0"/>
              </a:spcBef>
              <a:spcAft>
                <a:spcPts val="0"/>
              </a:spcAft>
              <a:buClr>
                <a:schemeClr val="accent2"/>
              </a:buClr>
              <a:buSzPts val="1700"/>
              <a:buChar char="❏"/>
            </a:pPr>
            <a:r>
              <a:rPr lang="en-US" sz="1700">
                <a:solidFill>
                  <a:schemeClr val="accent2"/>
                </a:solidFill>
                <a:highlight>
                  <a:srgbClr val="FFFFFF"/>
                </a:highlight>
              </a:rPr>
              <a:t>From the below Lineplot, we can able to identify the top 10 countries that were attacked the most and the 10 safest countries to be counted with a smaller number of attacks.</a:t>
            </a:r>
            <a:endParaRPr sz="1700">
              <a:solidFill>
                <a:schemeClr val="accent2"/>
              </a:solidFill>
              <a:highlight>
                <a:srgbClr val="FFFFFF"/>
              </a:highlight>
            </a:endParaRPr>
          </a:p>
          <a:p>
            <a:pPr indent="-336550" lvl="0" marL="457200" rtl="0" algn="just">
              <a:spcBef>
                <a:spcPts val="0"/>
              </a:spcBef>
              <a:spcAft>
                <a:spcPts val="0"/>
              </a:spcAft>
              <a:buClr>
                <a:schemeClr val="accent2"/>
              </a:buClr>
              <a:buSzPts val="1700"/>
              <a:buChar char="❏"/>
            </a:pPr>
            <a:r>
              <a:rPr lang="en-US" sz="1700">
                <a:solidFill>
                  <a:schemeClr val="accent2"/>
                </a:solidFill>
                <a:highlight>
                  <a:srgbClr val="FFFFFF"/>
                </a:highlight>
              </a:rPr>
              <a:t>We can analyze that the most attacked country is </a:t>
            </a:r>
            <a:r>
              <a:rPr b="1" lang="en-US" sz="1700">
                <a:solidFill>
                  <a:schemeClr val="accent2"/>
                </a:solidFill>
                <a:highlight>
                  <a:srgbClr val="FFFFFF"/>
                </a:highlight>
              </a:rPr>
              <a:t>Iraq, Pakistan, Afghanistan, India, Colombia, Philippines, Peru, El Salvador, United Kingdom, and Turkey.</a:t>
            </a:r>
            <a:endParaRPr b="1" sz="1700">
              <a:solidFill>
                <a:schemeClr val="accent2"/>
              </a:solidFill>
              <a:highlight>
                <a:srgbClr val="FFFFFF"/>
              </a:highlight>
            </a:endParaRPr>
          </a:p>
          <a:p>
            <a:pPr indent="0" lvl="0" marL="457200" rtl="0" algn="just">
              <a:spcBef>
                <a:spcPts val="0"/>
              </a:spcBef>
              <a:spcAft>
                <a:spcPts val="0"/>
              </a:spcAft>
              <a:buNone/>
            </a:pPr>
            <a:r>
              <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311700" y="1760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sz="1800">
              <a:solidFill>
                <a:srgbClr val="0E3B44"/>
              </a:solidFill>
            </a:endParaRPr>
          </a:p>
        </p:txBody>
      </p:sp>
      <p:graphicFrame>
        <p:nvGraphicFramePr>
          <p:cNvPr id="135" name="Google Shape;135;p13"/>
          <p:cNvGraphicFramePr/>
          <p:nvPr/>
        </p:nvGraphicFramePr>
        <p:xfrm>
          <a:off x="6194150" y="855175"/>
          <a:ext cx="3000000" cy="3000000"/>
        </p:xfrm>
        <a:graphic>
          <a:graphicData uri="http://schemas.openxmlformats.org/drawingml/2006/table">
            <a:tbl>
              <a:tblPr>
                <a:noFill/>
                <a:tableStyleId>{06C76B56-FD2A-448D-8975-C91447F9CD3B}</a:tableStyleId>
              </a:tblPr>
              <a:tblGrid>
                <a:gridCol w="1949450"/>
                <a:gridCol w="772450"/>
              </a:tblGrid>
              <a:tr h="242525">
                <a:tc>
                  <a:txBody>
                    <a:bodyPr/>
                    <a:lstStyle/>
                    <a:p>
                      <a:pPr indent="0" lvl="0" marL="0" rtl="0" algn="l">
                        <a:lnSpc>
                          <a:spcPct val="115000"/>
                        </a:lnSpc>
                        <a:spcBef>
                          <a:spcPts val="0"/>
                        </a:spcBef>
                        <a:spcAft>
                          <a:spcPts val="0"/>
                        </a:spcAft>
                        <a:buNone/>
                      </a:pPr>
                      <a:r>
                        <a:rPr b="1" lang="en-US"/>
                        <a:t>Vatican City</a:t>
                      </a:r>
                      <a:endParaRPr b="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1</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56650">
                <a:tc>
                  <a:txBody>
                    <a:bodyPr/>
                    <a:lstStyle/>
                    <a:p>
                      <a:pPr indent="0" lvl="0" marL="0" rtl="0" algn="l">
                        <a:lnSpc>
                          <a:spcPct val="115000"/>
                        </a:lnSpc>
                        <a:spcBef>
                          <a:spcPts val="0"/>
                        </a:spcBef>
                        <a:spcAft>
                          <a:spcPts val="0"/>
                        </a:spcAft>
                        <a:buNone/>
                      </a:pPr>
                      <a:r>
                        <a:rPr b="1" lang="en-US"/>
                        <a:t>Falkland Islands</a:t>
                      </a:r>
                      <a:endParaRPr b="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1</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42525">
                <a:tc>
                  <a:txBody>
                    <a:bodyPr/>
                    <a:lstStyle/>
                    <a:p>
                      <a:pPr indent="0" lvl="0" marL="0" rtl="0" algn="l">
                        <a:lnSpc>
                          <a:spcPct val="115000"/>
                        </a:lnSpc>
                        <a:spcBef>
                          <a:spcPts val="0"/>
                        </a:spcBef>
                        <a:spcAft>
                          <a:spcPts val="0"/>
                        </a:spcAft>
                        <a:buNone/>
                      </a:pPr>
                      <a:r>
                        <a:rPr b="1" lang="en-US"/>
                        <a:t>St. Lucia</a:t>
                      </a:r>
                      <a:endParaRPr b="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1</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42525">
                <a:tc>
                  <a:txBody>
                    <a:bodyPr/>
                    <a:lstStyle/>
                    <a:p>
                      <a:pPr indent="0" lvl="0" marL="0" rtl="0" algn="l">
                        <a:lnSpc>
                          <a:spcPct val="115000"/>
                        </a:lnSpc>
                        <a:spcBef>
                          <a:spcPts val="0"/>
                        </a:spcBef>
                        <a:spcAft>
                          <a:spcPts val="0"/>
                        </a:spcAft>
                        <a:buNone/>
                      </a:pPr>
                      <a:r>
                        <a:rPr b="1" lang="en-US"/>
                        <a:t>North Korea</a:t>
                      </a:r>
                      <a:endParaRPr b="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1</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42525">
                <a:tc>
                  <a:txBody>
                    <a:bodyPr/>
                    <a:lstStyle/>
                    <a:p>
                      <a:pPr indent="0" lvl="0" marL="0" rtl="0" algn="l">
                        <a:lnSpc>
                          <a:spcPct val="115000"/>
                        </a:lnSpc>
                        <a:spcBef>
                          <a:spcPts val="0"/>
                        </a:spcBef>
                        <a:spcAft>
                          <a:spcPts val="0"/>
                        </a:spcAft>
                        <a:buNone/>
                      </a:pPr>
                      <a:r>
                        <a:rPr b="1" lang="en-US"/>
                        <a:t>New Hebrides</a:t>
                      </a:r>
                      <a:endParaRPr b="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1</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42525">
                <a:tc>
                  <a:txBody>
                    <a:bodyPr/>
                    <a:lstStyle/>
                    <a:p>
                      <a:pPr indent="0" lvl="0" marL="0" rtl="0" algn="l">
                        <a:lnSpc>
                          <a:spcPct val="115000"/>
                        </a:lnSpc>
                        <a:spcBef>
                          <a:spcPts val="0"/>
                        </a:spcBef>
                        <a:spcAft>
                          <a:spcPts val="0"/>
                        </a:spcAft>
                        <a:buNone/>
                      </a:pPr>
                      <a:r>
                        <a:rPr b="1" lang="en-US"/>
                        <a:t>International</a:t>
                      </a:r>
                      <a:endParaRPr b="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1</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56650">
                <a:tc>
                  <a:txBody>
                    <a:bodyPr/>
                    <a:lstStyle/>
                    <a:p>
                      <a:pPr indent="0" lvl="0" marL="0" rtl="0" algn="l">
                        <a:lnSpc>
                          <a:spcPct val="115000"/>
                        </a:lnSpc>
                        <a:spcBef>
                          <a:spcPts val="0"/>
                        </a:spcBef>
                        <a:spcAft>
                          <a:spcPts val="0"/>
                        </a:spcAft>
                        <a:buNone/>
                      </a:pPr>
                      <a:r>
                        <a:rPr b="1" lang="en-US"/>
                        <a:t>Wallis and Futuna</a:t>
                      </a:r>
                      <a:endParaRPr b="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1</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42525">
                <a:tc>
                  <a:txBody>
                    <a:bodyPr/>
                    <a:lstStyle/>
                    <a:p>
                      <a:pPr indent="0" lvl="0" marL="0" rtl="0" algn="l">
                        <a:lnSpc>
                          <a:spcPct val="115000"/>
                        </a:lnSpc>
                        <a:spcBef>
                          <a:spcPts val="0"/>
                        </a:spcBef>
                        <a:spcAft>
                          <a:spcPts val="0"/>
                        </a:spcAft>
                        <a:buNone/>
                      </a:pPr>
                      <a:r>
                        <a:rPr b="1" lang="en-US"/>
                        <a:t>South Vietnam</a:t>
                      </a:r>
                      <a:endParaRPr b="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1</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15150">
                <a:tc>
                  <a:txBody>
                    <a:bodyPr/>
                    <a:lstStyle/>
                    <a:p>
                      <a:pPr indent="0" lvl="0" marL="0" rtl="0" algn="l">
                        <a:lnSpc>
                          <a:spcPct val="115000"/>
                        </a:lnSpc>
                        <a:spcBef>
                          <a:spcPts val="0"/>
                        </a:spcBef>
                        <a:spcAft>
                          <a:spcPts val="0"/>
                        </a:spcAft>
                        <a:buNone/>
                      </a:pPr>
                      <a:r>
                        <a:rPr b="1" lang="en-US"/>
                        <a:t>Andorra</a:t>
                      </a:r>
                      <a:endParaRPr b="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1</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61600">
                <a:tc>
                  <a:txBody>
                    <a:bodyPr/>
                    <a:lstStyle/>
                    <a:p>
                      <a:pPr indent="0" lvl="0" marL="0" rtl="0" algn="l">
                        <a:lnSpc>
                          <a:spcPct val="115000"/>
                        </a:lnSpc>
                        <a:spcBef>
                          <a:spcPts val="0"/>
                        </a:spcBef>
                        <a:spcAft>
                          <a:spcPts val="0"/>
                        </a:spcAft>
                        <a:buNone/>
                      </a:pPr>
                      <a:r>
                        <a:rPr b="1" lang="en-US"/>
                        <a:t>Antigua and Barbuda</a:t>
                      </a:r>
                      <a:endParaRPr b="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t>1</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graphicFrame>
        <p:nvGraphicFramePr>
          <p:cNvPr id="136" name="Google Shape;136;p13"/>
          <p:cNvGraphicFramePr/>
          <p:nvPr/>
        </p:nvGraphicFramePr>
        <p:xfrm>
          <a:off x="421475" y="855175"/>
          <a:ext cx="3000000" cy="3000000"/>
        </p:xfrm>
        <a:graphic>
          <a:graphicData uri="http://schemas.openxmlformats.org/drawingml/2006/table">
            <a:tbl>
              <a:tblPr>
                <a:noFill/>
                <a:tableStyleId>{06C76B56-FD2A-448D-8975-C91447F9CD3B}</a:tableStyleId>
              </a:tblPr>
              <a:tblGrid>
                <a:gridCol w="1631375"/>
                <a:gridCol w="1026025"/>
              </a:tblGrid>
              <a:tr h="302250">
                <a:tc>
                  <a:txBody>
                    <a:bodyPr/>
                    <a:lstStyle/>
                    <a:p>
                      <a:pPr indent="0" lvl="0" marL="0" rtl="0" algn="l">
                        <a:lnSpc>
                          <a:spcPct val="115000"/>
                        </a:lnSpc>
                        <a:spcBef>
                          <a:spcPts val="0"/>
                        </a:spcBef>
                        <a:spcAft>
                          <a:spcPts val="0"/>
                        </a:spcAft>
                        <a:buNone/>
                      </a:pPr>
                      <a:r>
                        <a:rPr b="1" lang="en-US" sz="1500"/>
                        <a:t>Iraq</a:t>
                      </a:r>
                      <a:endParaRPr b="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solidFill>
                            <a:srgbClr val="1F1F1F"/>
                          </a:solidFill>
                        </a:rPr>
                        <a:t>24636</a:t>
                      </a:r>
                      <a:endParaRPr sz="1500">
                        <a:solidFill>
                          <a:srgbClr val="1F1F1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302250">
                <a:tc>
                  <a:txBody>
                    <a:bodyPr/>
                    <a:lstStyle/>
                    <a:p>
                      <a:pPr indent="0" lvl="0" marL="0" rtl="0" algn="l">
                        <a:lnSpc>
                          <a:spcPct val="115000"/>
                        </a:lnSpc>
                        <a:spcBef>
                          <a:spcPts val="0"/>
                        </a:spcBef>
                        <a:spcAft>
                          <a:spcPts val="0"/>
                        </a:spcAft>
                        <a:buNone/>
                      </a:pPr>
                      <a:r>
                        <a:rPr b="1" lang="en-US" sz="1500"/>
                        <a:t>Pakistan</a:t>
                      </a:r>
                      <a:endParaRPr b="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solidFill>
                            <a:srgbClr val="1F1F1F"/>
                          </a:solidFill>
                        </a:rPr>
                        <a:t>14368</a:t>
                      </a:r>
                      <a:endParaRPr sz="1500">
                        <a:solidFill>
                          <a:srgbClr val="1F1F1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302250">
                <a:tc>
                  <a:txBody>
                    <a:bodyPr/>
                    <a:lstStyle/>
                    <a:p>
                      <a:pPr indent="0" lvl="0" marL="0" rtl="0" algn="l">
                        <a:lnSpc>
                          <a:spcPct val="115000"/>
                        </a:lnSpc>
                        <a:spcBef>
                          <a:spcPts val="0"/>
                        </a:spcBef>
                        <a:spcAft>
                          <a:spcPts val="0"/>
                        </a:spcAft>
                        <a:buNone/>
                      </a:pPr>
                      <a:r>
                        <a:rPr b="1" lang="en-US" sz="1500"/>
                        <a:t>Afghanistan</a:t>
                      </a:r>
                      <a:endParaRPr b="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solidFill>
                            <a:srgbClr val="1F1F1F"/>
                          </a:solidFill>
                        </a:rPr>
                        <a:t>12731</a:t>
                      </a:r>
                      <a:endParaRPr sz="1500">
                        <a:solidFill>
                          <a:srgbClr val="1F1F1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302250">
                <a:tc>
                  <a:txBody>
                    <a:bodyPr/>
                    <a:lstStyle/>
                    <a:p>
                      <a:pPr indent="0" lvl="0" marL="0" rtl="0" algn="l">
                        <a:lnSpc>
                          <a:spcPct val="115000"/>
                        </a:lnSpc>
                        <a:spcBef>
                          <a:spcPts val="0"/>
                        </a:spcBef>
                        <a:spcAft>
                          <a:spcPts val="0"/>
                        </a:spcAft>
                        <a:buNone/>
                      </a:pPr>
                      <a:r>
                        <a:rPr b="1" lang="en-US" sz="1500"/>
                        <a:t>India</a:t>
                      </a:r>
                      <a:endParaRPr b="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solidFill>
                            <a:srgbClr val="1F1F1F"/>
                          </a:solidFill>
                        </a:rPr>
                        <a:t>11960</a:t>
                      </a:r>
                      <a:endParaRPr sz="1500">
                        <a:solidFill>
                          <a:srgbClr val="1F1F1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302250">
                <a:tc>
                  <a:txBody>
                    <a:bodyPr/>
                    <a:lstStyle/>
                    <a:p>
                      <a:pPr indent="0" lvl="0" marL="0" rtl="0" algn="l">
                        <a:lnSpc>
                          <a:spcPct val="115000"/>
                        </a:lnSpc>
                        <a:spcBef>
                          <a:spcPts val="0"/>
                        </a:spcBef>
                        <a:spcAft>
                          <a:spcPts val="0"/>
                        </a:spcAft>
                        <a:buNone/>
                      </a:pPr>
                      <a:r>
                        <a:rPr b="1" lang="en-US" sz="1500"/>
                        <a:t>Colombia</a:t>
                      </a:r>
                      <a:endParaRPr b="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solidFill>
                            <a:srgbClr val="1F1F1F"/>
                          </a:solidFill>
                        </a:rPr>
                        <a:t>8306</a:t>
                      </a:r>
                      <a:endParaRPr sz="1500">
                        <a:solidFill>
                          <a:srgbClr val="1F1F1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302250">
                <a:tc>
                  <a:txBody>
                    <a:bodyPr/>
                    <a:lstStyle/>
                    <a:p>
                      <a:pPr indent="0" lvl="0" marL="0" rtl="0" algn="l">
                        <a:lnSpc>
                          <a:spcPct val="115000"/>
                        </a:lnSpc>
                        <a:spcBef>
                          <a:spcPts val="0"/>
                        </a:spcBef>
                        <a:spcAft>
                          <a:spcPts val="0"/>
                        </a:spcAft>
                        <a:buNone/>
                      </a:pPr>
                      <a:r>
                        <a:rPr b="1" lang="en-US" sz="1500"/>
                        <a:t>Philippines</a:t>
                      </a:r>
                      <a:endParaRPr b="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solidFill>
                            <a:srgbClr val="1F1F1F"/>
                          </a:solidFill>
                        </a:rPr>
                        <a:t>6908</a:t>
                      </a:r>
                      <a:endParaRPr sz="1500">
                        <a:solidFill>
                          <a:srgbClr val="1F1F1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302250">
                <a:tc>
                  <a:txBody>
                    <a:bodyPr/>
                    <a:lstStyle/>
                    <a:p>
                      <a:pPr indent="0" lvl="0" marL="0" rtl="0" algn="l">
                        <a:lnSpc>
                          <a:spcPct val="115000"/>
                        </a:lnSpc>
                        <a:spcBef>
                          <a:spcPts val="0"/>
                        </a:spcBef>
                        <a:spcAft>
                          <a:spcPts val="0"/>
                        </a:spcAft>
                        <a:buNone/>
                      </a:pPr>
                      <a:r>
                        <a:rPr b="1" lang="en-US" sz="1500"/>
                        <a:t>Peru</a:t>
                      </a:r>
                      <a:endParaRPr b="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solidFill>
                            <a:srgbClr val="1F1F1F"/>
                          </a:solidFill>
                        </a:rPr>
                        <a:t>6096</a:t>
                      </a:r>
                      <a:endParaRPr sz="1500">
                        <a:solidFill>
                          <a:srgbClr val="1F1F1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302250">
                <a:tc>
                  <a:txBody>
                    <a:bodyPr/>
                    <a:lstStyle/>
                    <a:p>
                      <a:pPr indent="0" lvl="0" marL="0" rtl="0" algn="l">
                        <a:lnSpc>
                          <a:spcPct val="115000"/>
                        </a:lnSpc>
                        <a:spcBef>
                          <a:spcPts val="0"/>
                        </a:spcBef>
                        <a:spcAft>
                          <a:spcPts val="0"/>
                        </a:spcAft>
                        <a:buNone/>
                      </a:pPr>
                      <a:r>
                        <a:rPr b="1" lang="en-US" sz="1500"/>
                        <a:t>El Salvador</a:t>
                      </a:r>
                      <a:endParaRPr b="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solidFill>
                            <a:srgbClr val="1F1F1F"/>
                          </a:solidFill>
                        </a:rPr>
                        <a:t>5320</a:t>
                      </a:r>
                      <a:endParaRPr sz="1500">
                        <a:solidFill>
                          <a:srgbClr val="1F1F1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302250">
                <a:tc>
                  <a:txBody>
                    <a:bodyPr/>
                    <a:lstStyle/>
                    <a:p>
                      <a:pPr indent="0" lvl="0" marL="0" rtl="0" algn="l">
                        <a:lnSpc>
                          <a:spcPct val="115000"/>
                        </a:lnSpc>
                        <a:spcBef>
                          <a:spcPts val="0"/>
                        </a:spcBef>
                        <a:spcAft>
                          <a:spcPts val="0"/>
                        </a:spcAft>
                        <a:buNone/>
                      </a:pPr>
                      <a:r>
                        <a:rPr b="1" lang="en-US" sz="1500"/>
                        <a:t>United Kingdom</a:t>
                      </a:r>
                      <a:endParaRPr b="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solidFill>
                            <a:srgbClr val="1F1F1F"/>
                          </a:solidFill>
                        </a:rPr>
                        <a:t>5235</a:t>
                      </a:r>
                      <a:endParaRPr sz="1500">
                        <a:solidFill>
                          <a:srgbClr val="1F1F1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302250">
                <a:tc>
                  <a:txBody>
                    <a:bodyPr/>
                    <a:lstStyle/>
                    <a:p>
                      <a:pPr indent="0" lvl="0" marL="0" rtl="0" algn="l">
                        <a:lnSpc>
                          <a:spcPct val="115000"/>
                        </a:lnSpc>
                        <a:spcBef>
                          <a:spcPts val="0"/>
                        </a:spcBef>
                        <a:spcAft>
                          <a:spcPts val="0"/>
                        </a:spcAft>
                        <a:buNone/>
                      </a:pPr>
                      <a:r>
                        <a:rPr b="1" lang="en-US" sz="1500"/>
                        <a:t>Turkey</a:t>
                      </a:r>
                      <a:endParaRPr b="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500">
                          <a:solidFill>
                            <a:srgbClr val="1F1F1F"/>
                          </a:solidFill>
                        </a:rPr>
                        <a:t>4292</a:t>
                      </a:r>
                      <a:endParaRPr sz="1500">
                        <a:solidFill>
                          <a:srgbClr val="1F1F1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bl>
          </a:graphicData>
        </a:graphic>
      </p:graphicFrame>
      <p:sp>
        <p:nvSpPr>
          <p:cNvPr id="137" name="Google Shape;137;p13"/>
          <p:cNvSpPr txBox="1"/>
          <p:nvPr/>
        </p:nvSpPr>
        <p:spPr>
          <a:xfrm>
            <a:off x="426375" y="4257625"/>
            <a:ext cx="8220600" cy="5541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chemeClr val="accent2"/>
              </a:buClr>
              <a:buSzPts val="1200"/>
              <a:buChar char="❏"/>
            </a:pPr>
            <a:r>
              <a:rPr lang="en-US" sz="1200">
                <a:solidFill>
                  <a:schemeClr val="accent2"/>
                </a:solidFill>
                <a:highlight>
                  <a:srgbClr val="FFFFFF"/>
                </a:highlight>
              </a:rPr>
              <a:t>This Dataset is very useful to understand the core depth of the security followed by the countries, which needs to be improved.</a:t>
            </a:r>
            <a:endParaRPr/>
          </a:p>
        </p:txBody>
      </p:sp>
      <p:pic>
        <p:nvPicPr>
          <p:cNvPr id="138" name="Google Shape;138;p13"/>
          <p:cNvPicPr preferRelativeResize="0"/>
          <p:nvPr/>
        </p:nvPicPr>
        <p:blipFill>
          <a:blip r:embed="rId3">
            <a:alphaModFix/>
          </a:blip>
          <a:stretch>
            <a:fillRect/>
          </a:stretch>
        </p:blipFill>
        <p:spPr>
          <a:xfrm rot="5400000">
            <a:off x="3370725" y="1130574"/>
            <a:ext cx="2412750" cy="277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224ae9d812_0_34"/>
          <p:cNvSpPr txBox="1"/>
          <p:nvPr>
            <p:ph type="title"/>
          </p:nvPr>
        </p:nvSpPr>
        <p:spPr>
          <a:xfrm>
            <a:off x="311700" y="1760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sz="1800">
              <a:solidFill>
                <a:srgbClr val="0E3B44"/>
              </a:solidFill>
            </a:endParaRPr>
          </a:p>
        </p:txBody>
      </p:sp>
      <p:pic>
        <p:nvPicPr>
          <p:cNvPr id="144" name="Google Shape;144;g2224ae9d812_0_34"/>
          <p:cNvPicPr preferRelativeResize="0"/>
          <p:nvPr/>
        </p:nvPicPr>
        <p:blipFill>
          <a:blip r:embed="rId3">
            <a:alphaModFix/>
          </a:blip>
          <a:stretch>
            <a:fillRect/>
          </a:stretch>
        </p:blipFill>
        <p:spPr>
          <a:xfrm>
            <a:off x="311700" y="2272350"/>
            <a:ext cx="8457602" cy="2776908"/>
          </a:xfrm>
          <a:prstGeom prst="rect">
            <a:avLst/>
          </a:prstGeom>
          <a:noFill/>
          <a:ln>
            <a:noFill/>
          </a:ln>
        </p:spPr>
      </p:pic>
      <p:sp>
        <p:nvSpPr>
          <p:cNvPr id="145" name="Google Shape;145;g2224ae9d812_0_34"/>
          <p:cNvSpPr txBox="1"/>
          <p:nvPr/>
        </p:nvSpPr>
        <p:spPr>
          <a:xfrm>
            <a:off x="311700" y="748775"/>
            <a:ext cx="8457600" cy="197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2200">
                <a:solidFill>
                  <a:schemeClr val="accent2"/>
                </a:solidFill>
                <a:highlight>
                  <a:srgbClr val="FFFFFF"/>
                </a:highlight>
              </a:rPr>
              <a:t>The frequency of terrorist attacks changed over time</a:t>
            </a:r>
            <a:endParaRPr b="1" sz="2200">
              <a:solidFill>
                <a:schemeClr val="accent2"/>
              </a:solidFill>
              <a:highlight>
                <a:srgbClr val="FFFFFF"/>
              </a:highlight>
            </a:endParaRPr>
          </a:p>
          <a:p>
            <a:pPr indent="-304800" lvl="0" marL="457200" rtl="0" algn="just">
              <a:lnSpc>
                <a:spcPct val="115000"/>
              </a:lnSpc>
              <a:spcBef>
                <a:spcPts val="600"/>
              </a:spcBef>
              <a:spcAft>
                <a:spcPts val="0"/>
              </a:spcAft>
              <a:buClr>
                <a:schemeClr val="accent2"/>
              </a:buClr>
              <a:buSzPts val="1200"/>
              <a:buChar char="❏"/>
            </a:pPr>
            <a:r>
              <a:rPr lang="en-US" sz="1200">
                <a:solidFill>
                  <a:schemeClr val="accent2"/>
                </a:solidFill>
                <a:highlight>
                  <a:srgbClr val="FFFFFF"/>
                </a:highlight>
              </a:rPr>
              <a:t>The Barplots represent the value count of the attack every year. The significant attacks were happened in 2014. Also, the number of terrorist attacks is increasing every year.</a:t>
            </a:r>
            <a:endParaRPr sz="1200">
              <a:solidFill>
                <a:schemeClr val="accent2"/>
              </a:solidFill>
              <a:highlight>
                <a:srgbClr val="FFFFFF"/>
              </a:highlight>
            </a:endParaRPr>
          </a:p>
          <a:p>
            <a:pPr indent="-304800" lvl="0" marL="457200" rtl="0" algn="just">
              <a:lnSpc>
                <a:spcPct val="115000"/>
              </a:lnSpc>
              <a:spcBef>
                <a:spcPts val="0"/>
              </a:spcBef>
              <a:spcAft>
                <a:spcPts val="0"/>
              </a:spcAft>
              <a:buClr>
                <a:schemeClr val="accent2"/>
              </a:buClr>
              <a:buSzPts val="1200"/>
              <a:buFont typeface="Roboto"/>
              <a:buChar char="❏"/>
            </a:pPr>
            <a:r>
              <a:rPr lang="en-US" sz="1200">
                <a:solidFill>
                  <a:schemeClr val="accent2"/>
                </a:solidFill>
                <a:highlight>
                  <a:srgbClr val="FFFFFF"/>
                </a:highlight>
              </a:rPr>
              <a:t>If we observe between 2000 to 2005 the attacks were slightly reduced compared to the rest of the years. Also, after 2014 the attack ratio is reducing in 2015,2016, and 2017. </a:t>
            </a:r>
            <a:r>
              <a:rPr b="1" lang="en-US" sz="1200">
                <a:solidFill>
                  <a:schemeClr val="accent2"/>
                </a:solidFill>
                <a:highlight>
                  <a:srgbClr val="FFFFFF"/>
                </a:highlight>
              </a:rPr>
              <a:t>That represents after 2014 the countries are taking small steps to improve security on a priority basis.</a:t>
            </a:r>
            <a:endParaRPr sz="1200">
              <a:solidFill>
                <a:schemeClr val="accent2"/>
              </a:solidFill>
              <a:highlight>
                <a:srgbClr val="FFFFFF"/>
              </a:highlight>
            </a:endParaRPr>
          </a:p>
          <a:p>
            <a:pPr indent="0" lvl="0" marL="0" rtl="0" algn="l">
              <a:lnSpc>
                <a:spcPct val="115000"/>
              </a:lnSpc>
              <a:spcBef>
                <a:spcPts val="600"/>
              </a:spcBef>
              <a:spcAft>
                <a:spcPts val="500"/>
              </a:spcAft>
              <a:buNone/>
            </a:pPr>
            <a:r>
              <a:t/>
            </a:r>
            <a:endParaRPr b="1" sz="1200">
              <a:solidFill>
                <a:schemeClr val="accent2"/>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224ae9d812_0_52"/>
          <p:cNvSpPr txBox="1"/>
          <p:nvPr>
            <p:ph type="title"/>
          </p:nvPr>
        </p:nvSpPr>
        <p:spPr>
          <a:xfrm>
            <a:off x="311700" y="1760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sz="1800">
              <a:solidFill>
                <a:srgbClr val="0E3B44"/>
              </a:solidFill>
            </a:endParaRPr>
          </a:p>
        </p:txBody>
      </p:sp>
      <p:pic>
        <p:nvPicPr>
          <p:cNvPr id="151" name="Google Shape;151;g2224ae9d812_0_52"/>
          <p:cNvPicPr preferRelativeResize="0"/>
          <p:nvPr/>
        </p:nvPicPr>
        <p:blipFill>
          <a:blip r:embed="rId3">
            <a:alphaModFix/>
          </a:blip>
          <a:stretch>
            <a:fillRect/>
          </a:stretch>
        </p:blipFill>
        <p:spPr>
          <a:xfrm>
            <a:off x="476475" y="748775"/>
            <a:ext cx="8191050" cy="2711950"/>
          </a:xfrm>
          <a:prstGeom prst="rect">
            <a:avLst/>
          </a:prstGeom>
          <a:noFill/>
          <a:ln>
            <a:noFill/>
          </a:ln>
        </p:spPr>
      </p:pic>
      <p:pic>
        <p:nvPicPr>
          <p:cNvPr id="152" name="Google Shape;152;g2224ae9d812_0_52"/>
          <p:cNvPicPr preferRelativeResize="0"/>
          <p:nvPr/>
        </p:nvPicPr>
        <p:blipFill>
          <a:blip r:embed="rId4">
            <a:alphaModFix/>
          </a:blip>
          <a:stretch>
            <a:fillRect/>
          </a:stretch>
        </p:blipFill>
        <p:spPr>
          <a:xfrm>
            <a:off x="394500" y="3560825"/>
            <a:ext cx="1930225" cy="1400525"/>
          </a:xfrm>
          <a:prstGeom prst="rect">
            <a:avLst/>
          </a:prstGeom>
          <a:noFill/>
          <a:ln>
            <a:noFill/>
          </a:ln>
        </p:spPr>
      </p:pic>
      <p:sp>
        <p:nvSpPr>
          <p:cNvPr id="153" name="Google Shape;153;g2224ae9d812_0_52"/>
          <p:cNvSpPr txBox="1"/>
          <p:nvPr/>
        </p:nvSpPr>
        <p:spPr>
          <a:xfrm>
            <a:off x="311700" y="3264125"/>
            <a:ext cx="23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Year            No of </a:t>
            </a:r>
            <a:r>
              <a:rPr lang="en-US"/>
              <a:t>attacks</a:t>
            </a:r>
            <a:endParaRPr/>
          </a:p>
        </p:txBody>
      </p:sp>
      <p:sp>
        <p:nvSpPr>
          <p:cNvPr id="154" name="Google Shape;154;g2224ae9d812_0_52"/>
          <p:cNvSpPr txBox="1"/>
          <p:nvPr/>
        </p:nvSpPr>
        <p:spPr>
          <a:xfrm>
            <a:off x="2444450" y="3533175"/>
            <a:ext cx="64887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Calculating the number of terrorist attacks on countries can help in assessing the level of risk of terrorist attacks for businesses or organizations operating in those countries. So that they can improve security.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224ae9d812_0_72"/>
          <p:cNvSpPr txBox="1"/>
          <p:nvPr>
            <p:ph type="title"/>
          </p:nvPr>
        </p:nvSpPr>
        <p:spPr>
          <a:xfrm>
            <a:off x="209400" y="118900"/>
            <a:ext cx="8890800" cy="89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a:p>
          <a:p>
            <a:pPr indent="0" lvl="0" marL="0" rtl="0" algn="l">
              <a:lnSpc>
                <a:spcPct val="115000"/>
              </a:lnSpc>
              <a:spcBef>
                <a:spcPts val="600"/>
              </a:spcBef>
              <a:spcAft>
                <a:spcPts val="500"/>
              </a:spcAft>
              <a:buNone/>
            </a:pPr>
            <a:r>
              <a:rPr b="1" lang="en-US" sz="1900">
                <a:solidFill>
                  <a:schemeClr val="accent2"/>
                </a:solidFill>
                <a:highlight>
                  <a:srgbClr val="FFFFFF"/>
                </a:highlight>
              </a:rPr>
              <a:t>The patterns or trends in the types of weapons used in terrorist attacks.</a:t>
            </a:r>
            <a:endParaRPr b="1" sz="1900">
              <a:solidFill>
                <a:srgbClr val="1F1F1F"/>
              </a:solidFill>
            </a:endParaRPr>
          </a:p>
        </p:txBody>
      </p:sp>
      <p:pic>
        <p:nvPicPr>
          <p:cNvPr id="160" name="Google Shape;160;g2224ae9d812_0_72"/>
          <p:cNvPicPr preferRelativeResize="0"/>
          <p:nvPr/>
        </p:nvPicPr>
        <p:blipFill rotWithShape="1">
          <a:blip r:embed="rId3">
            <a:alphaModFix/>
          </a:blip>
          <a:srcRect b="0" l="3605" r="0" t="0"/>
          <a:stretch/>
        </p:blipFill>
        <p:spPr>
          <a:xfrm>
            <a:off x="394500" y="1012900"/>
            <a:ext cx="8520600" cy="3117699"/>
          </a:xfrm>
          <a:prstGeom prst="rect">
            <a:avLst/>
          </a:prstGeom>
          <a:noFill/>
          <a:ln>
            <a:noFill/>
          </a:ln>
        </p:spPr>
      </p:pic>
      <p:sp>
        <p:nvSpPr>
          <p:cNvPr id="161" name="Google Shape;161;g2224ae9d812_0_72"/>
          <p:cNvSpPr txBox="1"/>
          <p:nvPr/>
        </p:nvSpPr>
        <p:spPr>
          <a:xfrm>
            <a:off x="188350" y="3203400"/>
            <a:ext cx="6033600" cy="184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200">
                <a:solidFill>
                  <a:schemeClr val="accent2"/>
                </a:solidFill>
                <a:highlight>
                  <a:srgbClr val="FFFFFF"/>
                </a:highlight>
              </a:rPr>
              <a:t>From above Line plot the types of weapons used in terrorist attacks is providing the insight into the types of weapons that are most commonly used by terrorists which is </a:t>
            </a:r>
            <a:r>
              <a:rPr b="1" lang="en-US" sz="1200">
                <a:solidFill>
                  <a:schemeClr val="accent2"/>
                </a:solidFill>
                <a:highlight>
                  <a:srgbClr val="FFFFFF"/>
                </a:highlight>
              </a:rPr>
              <a:t>Explosives</a:t>
            </a:r>
            <a:r>
              <a:rPr lang="en-US" sz="1200">
                <a:solidFill>
                  <a:schemeClr val="accent2"/>
                </a:solidFill>
                <a:highlight>
                  <a:srgbClr val="FFFFFF"/>
                </a:highlight>
              </a:rPr>
              <a:t> and </a:t>
            </a:r>
            <a:r>
              <a:rPr b="1" lang="en-US" sz="1200">
                <a:solidFill>
                  <a:schemeClr val="accent2"/>
                </a:solidFill>
                <a:highlight>
                  <a:srgbClr val="FFFFFF"/>
                </a:highlight>
              </a:rPr>
              <a:t>Firearms</a:t>
            </a:r>
            <a:r>
              <a:rPr lang="en-US" sz="1200">
                <a:solidFill>
                  <a:schemeClr val="accent2"/>
                </a:solidFill>
                <a:highlight>
                  <a:srgbClr val="FFFFFF"/>
                </a:highlight>
              </a:rPr>
              <a:t>. This can suggest that the group has access to more sophisticated and advanced weapons.</a:t>
            </a:r>
            <a:endParaRPr sz="1200">
              <a:solidFill>
                <a:schemeClr val="accent2"/>
              </a:solidFill>
              <a:highlight>
                <a:srgbClr val="FFFFFF"/>
              </a:highlight>
            </a:endParaRPr>
          </a:p>
          <a:p>
            <a:pPr indent="0" lvl="0" marL="0" rtl="0" algn="just">
              <a:spcBef>
                <a:spcPts val="0"/>
              </a:spcBef>
              <a:spcAft>
                <a:spcPts val="0"/>
              </a:spcAft>
              <a:buNone/>
            </a:pPr>
            <a:r>
              <a:t/>
            </a:r>
            <a:endParaRPr sz="1200">
              <a:solidFill>
                <a:schemeClr val="accent2"/>
              </a:solidFill>
              <a:highlight>
                <a:srgbClr val="FFFFFF"/>
              </a:highlight>
            </a:endParaRPr>
          </a:p>
          <a:p>
            <a:pPr indent="0" lvl="0" marL="0" rtl="0" algn="just">
              <a:spcBef>
                <a:spcPts val="0"/>
              </a:spcBef>
              <a:spcAft>
                <a:spcPts val="0"/>
              </a:spcAft>
              <a:buNone/>
            </a:pPr>
            <a:r>
              <a:rPr lang="en-US" sz="1200">
                <a:solidFill>
                  <a:schemeClr val="accent2"/>
                </a:solidFill>
                <a:highlight>
                  <a:srgbClr val="FFFFFF"/>
                </a:highlight>
              </a:rPr>
              <a:t>The </a:t>
            </a:r>
            <a:r>
              <a:rPr b="1" lang="en-US" sz="1200">
                <a:solidFill>
                  <a:schemeClr val="accent2"/>
                </a:solidFill>
                <a:highlight>
                  <a:srgbClr val="FFFFFF"/>
                </a:highlight>
              </a:rPr>
              <a:t>Unknown weapon</a:t>
            </a:r>
            <a:r>
              <a:rPr lang="en-US" sz="1200">
                <a:solidFill>
                  <a:schemeClr val="accent2"/>
                </a:solidFill>
                <a:highlight>
                  <a:srgbClr val="FFFFFF"/>
                </a:highlight>
              </a:rPr>
              <a:t> used in attack, it may increase the risk of copycat attacks by other groups or individuals. The lack of information about the weapon used may make it easier for other groups to emulate the attack or develop similar tactics, making it more challenging for us to prevent future attacks.</a:t>
            </a:r>
            <a:endParaRPr sz="1200">
              <a:solidFill>
                <a:schemeClr val="accent2"/>
              </a:solidFill>
              <a:highlight>
                <a:srgbClr val="FFFFFF"/>
              </a:highlight>
            </a:endParaRPr>
          </a:p>
        </p:txBody>
      </p:sp>
      <p:pic>
        <p:nvPicPr>
          <p:cNvPr id="162" name="Google Shape;162;g2224ae9d812_0_72"/>
          <p:cNvPicPr preferRelativeResize="0"/>
          <p:nvPr/>
        </p:nvPicPr>
        <p:blipFill rotWithShape="1">
          <a:blip r:embed="rId4">
            <a:alphaModFix/>
          </a:blip>
          <a:srcRect b="0" l="1960" r="0" t="0"/>
          <a:stretch/>
        </p:blipFill>
        <p:spPr>
          <a:xfrm>
            <a:off x="6315100" y="2529275"/>
            <a:ext cx="2739675" cy="2428085"/>
          </a:xfrm>
          <a:prstGeom prst="rect">
            <a:avLst/>
          </a:prstGeom>
          <a:noFill/>
          <a:ln>
            <a:noFill/>
          </a:ln>
        </p:spPr>
      </p:pic>
      <p:pic>
        <p:nvPicPr>
          <p:cNvPr id="163" name="Google Shape;163;g2224ae9d812_0_72"/>
          <p:cNvPicPr preferRelativeResize="0"/>
          <p:nvPr/>
        </p:nvPicPr>
        <p:blipFill>
          <a:blip r:embed="rId5">
            <a:alphaModFix/>
          </a:blip>
          <a:stretch>
            <a:fillRect/>
          </a:stretch>
        </p:blipFill>
        <p:spPr>
          <a:xfrm>
            <a:off x="2632275" y="2864275"/>
            <a:ext cx="909200" cy="252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224ae9d812_0_68"/>
          <p:cNvSpPr txBox="1"/>
          <p:nvPr>
            <p:ph type="title"/>
          </p:nvPr>
        </p:nvSpPr>
        <p:spPr>
          <a:xfrm>
            <a:off x="311700" y="1760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sz="1800">
              <a:solidFill>
                <a:srgbClr val="0E3B44"/>
              </a:solidFill>
            </a:endParaRPr>
          </a:p>
        </p:txBody>
      </p:sp>
      <p:sp>
        <p:nvSpPr>
          <p:cNvPr id="169" name="Google Shape;169;g2224ae9d812_0_68"/>
          <p:cNvSpPr txBox="1"/>
          <p:nvPr/>
        </p:nvSpPr>
        <p:spPr>
          <a:xfrm>
            <a:off x="311700" y="1152875"/>
            <a:ext cx="2215500" cy="177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accent2"/>
                </a:solidFill>
                <a:highlight>
                  <a:srgbClr val="FFFFFF"/>
                </a:highlight>
              </a:rPr>
              <a:t>Explosives : </a:t>
            </a:r>
            <a:r>
              <a:rPr b="1" lang="en-US" sz="1300">
                <a:solidFill>
                  <a:schemeClr val="accent2"/>
                </a:solidFill>
                <a:highlight>
                  <a:srgbClr val="FFFFFF"/>
                </a:highlight>
              </a:rPr>
              <a:t>92.426k </a:t>
            </a:r>
            <a:endParaRPr b="1" sz="1300">
              <a:solidFill>
                <a:schemeClr val="accent2"/>
              </a:solidFill>
              <a:highlight>
                <a:srgbClr val="FFFFFF"/>
              </a:highlight>
            </a:endParaRPr>
          </a:p>
          <a:p>
            <a:pPr indent="-298450" lvl="0" marL="457200" rtl="0" algn="l">
              <a:spcBef>
                <a:spcPts val="0"/>
              </a:spcBef>
              <a:spcAft>
                <a:spcPts val="0"/>
              </a:spcAft>
              <a:buSzPts val="1100"/>
              <a:buChar char="●"/>
            </a:pPr>
            <a:r>
              <a:rPr lang="en-US" sz="1100"/>
              <a:t>Pipe Bomb</a:t>
            </a:r>
            <a:endParaRPr sz="1100"/>
          </a:p>
          <a:p>
            <a:pPr indent="-298450" lvl="0" marL="457200" rtl="0" algn="l">
              <a:spcBef>
                <a:spcPts val="0"/>
              </a:spcBef>
              <a:spcAft>
                <a:spcPts val="0"/>
              </a:spcAft>
              <a:buSzPts val="1100"/>
              <a:buChar char="●"/>
            </a:pPr>
            <a:r>
              <a:rPr lang="en-US" sz="1100"/>
              <a:t>Dynamite/TNT</a:t>
            </a:r>
            <a:endParaRPr sz="1100"/>
          </a:p>
          <a:p>
            <a:pPr indent="-298450" lvl="0" marL="457200" rtl="0" algn="l">
              <a:spcBef>
                <a:spcPts val="0"/>
              </a:spcBef>
              <a:spcAft>
                <a:spcPts val="0"/>
              </a:spcAft>
              <a:buSzPts val="1100"/>
              <a:buChar char="●"/>
            </a:pPr>
            <a:r>
              <a:rPr lang="en-US" sz="1100"/>
              <a:t>Pressure Trigger</a:t>
            </a:r>
            <a:endParaRPr sz="1100"/>
          </a:p>
          <a:p>
            <a:pPr indent="-298450" lvl="0" marL="457200" rtl="0" algn="l">
              <a:spcBef>
                <a:spcPts val="0"/>
              </a:spcBef>
              <a:spcAft>
                <a:spcPts val="0"/>
              </a:spcAft>
              <a:buSzPts val="1100"/>
              <a:buChar char="●"/>
            </a:pPr>
            <a:r>
              <a:rPr lang="en-US" sz="1100"/>
              <a:t>Time Fuse</a:t>
            </a:r>
            <a:endParaRPr sz="1100"/>
          </a:p>
          <a:p>
            <a:pPr indent="-298450" lvl="0" marL="457200" rtl="0" algn="l">
              <a:spcBef>
                <a:spcPts val="0"/>
              </a:spcBef>
              <a:spcAft>
                <a:spcPts val="0"/>
              </a:spcAft>
              <a:buSzPts val="1100"/>
              <a:buChar char="●"/>
            </a:pPr>
            <a:r>
              <a:rPr lang="en-US" sz="1100"/>
              <a:t>Vehicle</a:t>
            </a:r>
            <a:endParaRPr sz="1100"/>
          </a:p>
          <a:p>
            <a:pPr indent="-298450" lvl="0" marL="457200" rtl="0" algn="l">
              <a:spcBef>
                <a:spcPts val="0"/>
              </a:spcBef>
              <a:spcAft>
                <a:spcPts val="0"/>
              </a:spcAft>
              <a:buSzPts val="1100"/>
              <a:buChar char="●"/>
            </a:pPr>
            <a:r>
              <a:rPr lang="en-US" sz="1100"/>
              <a:t>Letter Bomb</a:t>
            </a:r>
            <a:endParaRPr sz="1100"/>
          </a:p>
          <a:p>
            <a:pPr indent="-298450" lvl="0" marL="457200" rtl="0" algn="l">
              <a:spcBef>
                <a:spcPts val="0"/>
              </a:spcBef>
              <a:spcAft>
                <a:spcPts val="0"/>
              </a:spcAft>
              <a:buSzPts val="1100"/>
              <a:buChar char="●"/>
            </a:pPr>
            <a:r>
              <a:rPr lang="en-US" sz="1100"/>
              <a:t>Grenade</a:t>
            </a:r>
            <a:endParaRPr sz="1100"/>
          </a:p>
          <a:p>
            <a:pPr indent="-298450" lvl="0" marL="457200" rtl="0" algn="l">
              <a:spcBef>
                <a:spcPts val="0"/>
              </a:spcBef>
              <a:spcAft>
                <a:spcPts val="0"/>
              </a:spcAft>
              <a:buSzPts val="1100"/>
              <a:buChar char="●"/>
            </a:pPr>
            <a:r>
              <a:rPr lang="en-US" sz="1100"/>
              <a:t>Landmine</a:t>
            </a:r>
            <a:endParaRPr/>
          </a:p>
        </p:txBody>
      </p:sp>
      <p:sp>
        <p:nvSpPr>
          <p:cNvPr id="170" name="Google Shape;170;g2224ae9d812_0_68"/>
          <p:cNvSpPr txBox="1"/>
          <p:nvPr/>
        </p:nvSpPr>
        <p:spPr>
          <a:xfrm>
            <a:off x="3403225" y="1152875"/>
            <a:ext cx="2942700" cy="109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accent2"/>
                </a:solidFill>
                <a:highlight>
                  <a:srgbClr val="FFFFFF"/>
                </a:highlight>
              </a:rPr>
              <a:t>Firearms</a:t>
            </a:r>
            <a:r>
              <a:rPr b="1" lang="en-US" sz="1500">
                <a:solidFill>
                  <a:schemeClr val="accent2"/>
                </a:solidFill>
                <a:highlight>
                  <a:srgbClr val="FFFFFF"/>
                </a:highlight>
              </a:rPr>
              <a:t> : </a:t>
            </a:r>
            <a:r>
              <a:rPr b="1" lang="en-US" sz="1300">
                <a:solidFill>
                  <a:schemeClr val="accent2"/>
                </a:solidFill>
                <a:highlight>
                  <a:srgbClr val="FFFFFF"/>
                </a:highlight>
              </a:rPr>
              <a:t>58.524k </a:t>
            </a:r>
            <a:endParaRPr b="1" sz="1300">
              <a:solidFill>
                <a:schemeClr val="accent2"/>
              </a:solidFill>
              <a:highlight>
                <a:srgbClr val="FFFFFF"/>
              </a:highlight>
            </a:endParaRPr>
          </a:p>
          <a:p>
            <a:pPr indent="-298450" lvl="0" marL="457200" rtl="0" algn="l">
              <a:spcBef>
                <a:spcPts val="0"/>
              </a:spcBef>
              <a:spcAft>
                <a:spcPts val="0"/>
              </a:spcAft>
              <a:buSzPts val="1100"/>
              <a:buChar char="●"/>
            </a:pPr>
            <a:r>
              <a:rPr lang="en-US" sz="1100"/>
              <a:t>Unknown Gun Type</a:t>
            </a:r>
            <a:endParaRPr sz="1100"/>
          </a:p>
          <a:p>
            <a:pPr indent="-298450" lvl="0" marL="457200" rtl="0" algn="l">
              <a:spcBef>
                <a:spcPts val="0"/>
              </a:spcBef>
              <a:spcAft>
                <a:spcPts val="0"/>
              </a:spcAft>
              <a:buSzPts val="1100"/>
              <a:buChar char="●"/>
            </a:pPr>
            <a:r>
              <a:rPr lang="en-US" sz="1100"/>
              <a:t>Automatic or Semi-Automatic Rifle</a:t>
            </a:r>
            <a:endParaRPr sz="1100"/>
          </a:p>
          <a:p>
            <a:pPr indent="-298450" lvl="0" marL="457200" rtl="0" algn="l">
              <a:spcBef>
                <a:spcPts val="0"/>
              </a:spcBef>
              <a:spcAft>
                <a:spcPts val="0"/>
              </a:spcAft>
              <a:buSzPts val="1100"/>
              <a:buChar char="●"/>
            </a:pPr>
            <a:r>
              <a:rPr lang="en-US" sz="1100"/>
              <a:t>Handgun</a:t>
            </a:r>
            <a:endParaRPr sz="1100"/>
          </a:p>
          <a:p>
            <a:pPr indent="-298450" lvl="0" marL="457200" rtl="0" algn="l">
              <a:spcBef>
                <a:spcPts val="0"/>
              </a:spcBef>
              <a:spcAft>
                <a:spcPts val="0"/>
              </a:spcAft>
              <a:buSzPts val="1100"/>
              <a:buChar char="●"/>
            </a:pPr>
            <a:r>
              <a:rPr lang="en-US" sz="1100"/>
              <a:t>Rifle/Shotgun (non-automatic)</a:t>
            </a:r>
            <a:endParaRPr/>
          </a:p>
        </p:txBody>
      </p:sp>
      <p:sp>
        <p:nvSpPr>
          <p:cNvPr id="171" name="Google Shape;171;g2224ae9d812_0_68"/>
          <p:cNvSpPr txBox="1"/>
          <p:nvPr/>
        </p:nvSpPr>
        <p:spPr>
          <a:xfrm>
            <a:off x="6497125" y="1152875"/>
            <a:ext cx="2592000" cy="109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accent2"/>
                </a:solidFill>
                <a:highlight>
                  <a:srgbClr val="FFFFFF"/>
                </a:highlight>
              </a:rPr>
              <a:t>Incendiary</a:t>
            </a:r>
            <a:r>
              <a:rPr b="1" lang="en-US" sz="1500">
                <a:solidFill>
                  <a:schemeClr val="accent2"/>
                </a:solidFill>
                <a:highlight>
                  <a:srgbClr val="FFFFFF"/>
                </a:highlight>
              </a:rPr>
              <a:t> : </a:t>
            </a:r>
            <a:r>
              <a:rPr b="1" lang="en-US" sz="1300">
                <a:solidFill>
                  <a:schemeClr val="accent2"/>
                </a:solidFill>
                <a:highlight>
                  <a:srgbClr val="FFFFFF"/>
                </a:highlight>
              </a:rPr>
              <a:t>11.135k </a:t>
            </a:r>
            <a:endParaRPr b="1" sz="1300">
              <a:solidFill>
                <a:schemeClr val="accent2"/>
              </a:solidFill>
              <a:highlight>
                <a:srgbClr val="FFFFFF"/>
              </a:highlight>
            </a:endParaRPr>
          </a:p>
          <a:p>
            <a:pPr indent="-298450" lvl="0" marL="457200" rtl="0" algn="l">
              <a:spcBef>
                <a:spcPts val="0"/>
              </a:spcBef>
              <a:spcAft>
                <a:spcPts val="0"/>
              </a:spcAft>
              <a:buSzPts val="1100"/>
              <a:buChar char="●"/>
            </a:pPr>
            <a:r>
              <a:rPr lang="en-US" sz="1100"/>
              <a:t>Molotov Cocktail/Petrol Bomb</a:t>
            </a:r>
            <a:endParaRPr sz="1100"/>
          </a:p>
          <a:p>
            <a:pPr indent="-298450" lvl="0" marL="457200" rtl="0" algn="l">
              <a:spcBef>
                <a:spcPts val="0"/>
              </a:spcBef>
              <a:spcAft>
                <a:spcPts val="0"/>
              </a:spcAft>
              <a:buSzPts val="1100"/>
              <a:buChar char="●"/>
            </a:pPr>
            <a:r>
              <a:rPr lang="en-US" sz="1100"/>
              <a:t>Gasoline or Alcohol</a:t>
            </a:r>
            <a:endParaRPr sz="1100"/>
          </a:p>
          <a:p>
            <a:pPr indent="-298450" lvl="0" marL="457200" rtl="0" algn="l">
              <a:spcBef>
                <a:spcPts val="0"/>
              </a:spcBef>
              <a:spcAft>
                <a:spcPts val="0"/>
              </a:spcAft>
              <a:buSzPts val="1100"/>
              <a:buChar char="●"/>
            </a:pPr>
            <a:r>
              <a:rPr lang="en-US" sz="1100"/>
              <a:t>Arson/Fire</a:t>
            </a:r>
            <a:endParaRPr sz="1100"/>
          </a:p>
          <a:p>
            <a:pPr indent="0" lvl="0" marL="457200" rtl="0" algn="l">
              <a:spcBef>
                <a:spcPts val="0"/>
              </a:spcBef>
              <a:spcAft>
                <a:spcPts val="0"/>
              </a:spcAft>
              <a:buNone/>
            </a:pPr>
            <a:r>
              <a:t/>
            </a:r>
            <a:endParaRPr sz="1100"/>
          </a:p>
        </p:txBody>
      </p:sp>
      <p:sp>
        <p:nvSpPr>
          <p:cNvPr id="172" name="Google Shape;172;g2224ae9d812_0_68"/>
          <p:cNvSpPr txBox="1"/>
          <p:nvPr/>
        </p:nvSpPr>
        <p:spPr>
          <a:xfrm>
            <a:off x="311700" y="3144575"/>
            <a:ext cx="26709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accent2"/>
                </a:solidFill>
                <a:highlight>
                  <a:srgbClr val="FFFFFF"/>
                </a:highlight>
              </a:rPr>
              <a:t>Melee</a:t>
            </a:r>
            <a:r>
              <a:rPr b="1" lang="en-US" sz="1500">
                <a:solidFill>
                  <a:schemeClr val="accent2"/>
                </a:solidFill>
                <a:highlight>
                  <a:srgbClr val="FFFFFF"/>
                </a:highlight>
              </a:rPr>
              <a:t> : </a:t>
            </a:r>
            <a:r>
              <a:rPr b="1" lang="en-US" sz="1300">
                <a:solidFill>
                  <a:schemeClr val="accent2"/>
                </a:solidFill>
                <a:highlight>
                  <a:srgbClr val="FFFFFF"/>
                </a:highlight>
              </a:rPr>
              <a:t>3.655k </a:t>
            </a:r>
            <a:endParaRPr b="1" sz="1300">
              <a:solidFill>
                <a:schemeClr val="accent2"/>
              </a:solidFill>
              <a:highlight>
                <a:srgbClr val="FFFFFF"/>
              </a:highlight>
            </a:endParaRPr>
          </a:p>
          <a:p>
            <a:pPr indent="-298450" lvl="0" marL="457200" rtl="0" algn="l">
              <a:spcBef>
                <a:spcPts val="0"/>
              </a:spcBef>
              <a:spcAft>
                <a:spcPts val="0"/>
              </a:spcAft>
              <a:buSzPts val="1100"/>
              <a:buChar char="●"/>
            </a:pPr>
            <a:r>
              <a:rPr lang="en-US" sz="1100"/>
              <a:t>Blunt Object</a:t>
            </a:r>
            <a:endParaRPr sz="1100"/>
          </a:p>
          <a:p>
            <a:pPr indent="-298450" lvl="0" marL="457200" rtl="0" algn="l">
              <a:spcBef>
                <a:spcPts val="0"/>
              </a:spcBef>
              <a:spcAft>
                <a:spcPts val="0"/>
              </a:spcAft>
              <a:buSzPts val="1100"/>
              <a:buChar char="●"/>
            </a:pPr>
            <a:r>
              <a:rPr lang="en-US" sz="1100"/>
              <a:t>Knife or Other Sharp Object</a:t>
            </a:r>
            <a:endParaRPr sz="1100"/>
          </a:p>
          <a:p>
            <a:pPr indent="-298450" lvl="0" marL="457200" rtl="0" algn="l">
              <a:spcBef>
                <a:spcPts val="0"/>
              </a:spcBef>
              <a:spcAft>
                <a:spcPts val="0"/>
              </a:spcAft>
              <a:buSzPts val="1100"/>
              <a:buChar char="●"/>
            </a:pPr>
            <a:r>
              <a:rPr lang="en-US" sz="1100"/>
              <a:t>Hands, Feet, Fists</a:t>
            </a:r>
            <a:endParaRPr sz="1100"/>
          </a:p>
          <a:p>
            <a:pPr indent="-298450" lvl="0" marL="457200" rtl="0" algn="l">
              <a:spcBef>
                <a:spcPts val="0"/>
              </a:spcBef>
              <a:spcAft>
                <a:spcPts val="0"/>
              </a:spcAft>
              <a:buSzPts val="1100"/>
              <a:buChar char="●"/>
            </a:pPr>
            <a:r>
              <a:rPr lang="en-US" sz="1100"/>
              <a:t>Suffocation</a:t>
            </a:r>
            <a:endParaRPr sz="1100"/>
          </a:p>
          <a:p>
            <a:pPr indent="-298450" lvl="0" marL="457200" rtl="0" algn="l">
              <a:spcBef>
                <a:spcPts val="0"/>
              </a:spcBef>
              <a:spcAft>
                <a:spcPts val="0"/>
              </a:spcAft>
              <a:buSzPts val="1100"/>
              <a:buChar char="●"/>
            </a:pPr>
            <a:r>
              <a:rPr lang="en-US" sz="1100"/>
              <a:t>Rope or Other Strangling Device</a:t>
            </a:r>
            <a:endParaRPr sz="1100"/>
          </a:p>
          <a:p>
            <a:pPr indent="-298450" lvl="0" marL="457200" rtl="0" algn="l">
              <a:spcBef>
                <a:spcPts val="0"/>
              </a:spcBef>
              <a:spcAft>
                <a:spcPts val="0"/>
              </a:spcAft>
              <a:buSzPts val="1100"/>
              <a:buChar char="●"/>
            </a:pPr>
            <a:r>
              <a:rPr lang="en-US" sz="1100"/>
              <a:t>Unknown Weapon Type</a:t>
            </a:r>
            <a:endParaRPr sz="1100"/>
          </a:p>
        </p:txBody>
      </p:sp>
      <p:sp>
        <p:nvSpPr>
          <p:cNvPr id="173" name="Google Shape;173;g2224ae9d812_0_68"/>
          <p:cNvSpPr txBox="1"/>
          <p:nvPr/>
        </p:nvSpPr>
        <p:spPr>
          <a:xfrm>
            <a:off x="3403225" y="2394600"/>
            <a:ext cx="2592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accent2"/>
                </a:solidFill>
                <a:highlight>
                  <a:srgbClr val="FFFFFF"/>
                </a:highlight>
              </a:rPr>
              <a:t>Chemical</a:t>
            </a:r>
            <a:r>
              <a:rPr b="1" lang="en-US" sz="1500">
                <a:solidFill>
                  <a:schemeClr val="accent2"/>
                </a:solidFill>
                <a:highlight>
                  <a:srgbClr val="FFFFFF"/>
                </a:highlight>
              </a:rPr>
              <a:t> : </a:t>
            </a:r>
            <a:r>
              <a:rPr b="1" lang="en-US" sz="1300">
                <a:solidFill>
                  <a:schemeClr val="accent2"/>
                </a:solidFill>
                <a:highlight>
                  <a:srgbClr val="FFFFFF"/>
                </a:highlight>
              </a:rPr>
              <a:t>11.135k </a:t>
            </a:r>
            <a:endParaRPr b="1" sz="1300">
              <a:solidFill>
                <a:schemeClr val="accent2"/>
              </a:solidFill>
              <a:highlight>
                <a:srgbClr val="FFFFFF"/>
              </a:highlight>
            </a:endParaRPr>
          </a:p>
          <a:p>
            <a:pPr indent="-298450" lvl="0" marL="457200" rtl="0" algn="l">
              <a:spcBef>
                <a:spcPts val="0"/>
              </a:spcBef>
              <a:spcAft>
                <a:spcPts val="0"/>
              </a:spcAft>
              <a:buSzPts val="1100"/>
              <a:buChar char="●"/>
            </a:pPr>
            <a:r>
              <a:rPr lang="en-US" sz="1100"/>
              <a:t>Poisoning</a:t>
            </a:r>
            <a:endParaRPr sz="1100"/>
          </a:p>
          <a:p>
            <a:pPr indent="-298450" lvl="0" marL="457200" rtl="0" algn="l">
              <a:spcBef>
                <a:spcPts val="0"/>
              </a:spcBef>
              <a:spcAft>
                <a:spcPts val="0"/>
              </a:spcAft>
              <a:buSzPts val="1100"/>
              <a:buChar char="●"/>
            </a:pPr>
            <a:r>
              <a:rPr lang="en-US" sz="1100"/>
              <a:t>Explosive</a:t>
            </a:r>
            <a:endParaRPr sz="1100"/>
          </a:p>
          <a:p>
            <a:pPr indent="-298450" lvl="0" marL="457200" rtl="0" algn="l">
              <a:spcBef>
                <a:spcPts val="0"/>
              </a:spcBef>
              <a:spcAft>
                <a:spcPts val="0"/>
              </a:spcAft>
              <a:buSzPts val="1100"/>
              <a:buChar char="●"/>
            </a:pPr>
            <a:r>
              <a:rPr lang="en-US" sz="1100"/>
              <a:t>Unknown </a:t>
            </a:r>
            <a:endParaRPr sz="1100"/>
          </a:p>
        </p:txBody>
      </p:sp>
      <p:sp>
        <p:nvSpPr>
          <p:cNvPr id="174" name="Google Shape;174;g2224ae9d812_0_68"/>
          <p:cNvSpPr txBox="1"/>
          <p:nvPr/>
        </p:nvSpPr>
        <p:spPr>
          <a:xfrm>
            <a:off x="2879125" y="3528900"/>
            <a:ext cx="6044100" cy="985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accent2"/>
              </a:buClr>
              <a:buSzPts val="1300"/>
              <a:buChar char="❏"/>
            </a:pPr>
            <a:r>
              <a:rPr lang="en-US" sz="1300">
                <a:solidFill>
                  <a:schemeClr val="accent2"/>
                </a:solidFill>
                <a:highlight>
                  <a:srgbClr val="FFFFFF"/>
                </a:highlight>
              </a:rPr>
              <a:t>Here the weapon used in a terrorist attack is Unknown, it may be more difficult to analyze the attack and draw conclusions. The lack of information about the weapon used can limit the available data and make it harder to draw definitive insights.</a:t>
            </a:r>
            <a:endParaRPr sz="1300"/>
          </a:p>
        </p:txBody>
      </p:sp>
      <p:sp>
        <p:nvSpPr>
          <p:cNvPr id="175" name="Google Shape;175;g2224ae9d812_0_68"/>
          <p:cNvSpPr txBox="1"/>
          <p:nvPr/>
        </p:nvSpPr>
        <p:spPr>
          <a:xfrm>
            <a:off x="6552000" y="2318725"/>
            <a:ext cx="2215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rPr b="1" lang="en-US" sz="1500">
                <a:solidFill>
                  <a:schemeClr val="accent2"/>
                </a:solidFill>
                <a:highlight>
                  <a:srgbClr val="FFFFFF"/>
                </a:highlight>
              </a:rPr>
              <a:t>Unknown: </a:t>
            </a:r>
            <a:r>
              <a:rPr b="1" lang="en-US" sz="1300">
                <a:solidFill>
                  <a:schemeClr val="accent2"/>
                </a:solidFill>
                <a:highlight>
                  <a:srgbClr val="FFFFFF"/>
                </a:highlight>
              </a:rPr>
              <a:t>15.157k</a:t>
            </a:r>
            <a:endParaRPr b="1" sz="1300">
              <a:solidFill>
                <a:schemeClr val="accent2"/>
              </a:solidFill>
              <a:highlight>
                <a:srgbClr val="FFFFFF"/>
              </a:highlight>
            </a:endParaRPr>
          </a:p>
        </p:txBody>
      </p:sp>
      <p:sp>
        <p:nvSpPr>
          <p:cNvPr id="176" name="Google Shape;176;g2224ae9d812_0_68"/>
          <p:cNvSpPr txBox="1"/>
          <p:nvPr/>
        </p:nvSpPr>
        <p:spPr>
          <a:xfrm>
            <a:off x="309325" y="604400"/>
            <a:ext cx="8779800" cy="97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2200">
                <a:solidFill>
                  <a:schemeClr val="accent2"/>
                </a:solidFill>
                <a:highlight>
                  <a:srgbClr val="FFFFFF"/>
                </a:highlight>
              </a:rPr>
              <a:t>T</a:t>
            </a:r>
            <a:r>
              <a:rPr b="1" lang="en-US" sz="2200">
                <a:solidFill>
                  <a:schemeClr val="accent2"/>
                </a:solidFill>
                <a:highlight>
                  <a:srgbClr val="FFFFFF"/>
                </a:highlight>
              </a:rPr>
              <a:t>ypes of weapons used in most in different types of attacks</a:t>
            </a:r>
            <a:endParaRPr b="1" sz="2200">
              <a:solidFill>
                <a:schemeClr val="accent2"/>
              </a:solidFill>
              <a:highlight>
                <a:srgbClr val="FFFFFF"/>
              </a:highlight>
            </a:endParaRPr>
          </a:p>
          <a:p>
            <a:pPr indent="0" lvl="0" marL="0" rtl="0" algn="l">
              <a:spcBef>
                <a:spcPts val="500"/>
              </a:spcBef>
              <a:spcAft>
                <a:spcPts val="0"/>
              </a:spcAft>
              <a:buNone/>
            </a:pPr>
            <a:r>
              <a:t/>
            </a:r>
            <a:endParaRPr b="1"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224ae9d812_0_64"/>
          <p:cNvSpPr txBox="1"/>
          <p:nvPr>
            <p:ph type="title"/>
          </p:nvPr>
        </p:nvSpPr>
        <p:spPr>
          <a:xfrm>
            <a:off x="311700" y="1760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sz="1800">
              <a:solidFill>
                <a:srgbClr val="0E3B44"/>
              </a:solidFill>
            </a:endParaRPr>
          </a:p>
        </p:txBody>
      </p:sp>
      <p:pic>
        <p:nvPicPr>
          <p:cNvPr id="182" name="Google Shape;182;g2224ae9d812_0_64"/>
          <p:cNvPicPr preferRelativeResize="0"/>
          <p:nvPr/>
        </p:nvPicPr>
        <p:blipFill>
          <a:blip r:embed="rId3">
            <a:alphaModFix/>
          </a:blip>
          <a:stretch>
            <a:fillRect/>
          </a:stretch>
        </p:blipFill>
        <p:spPr>
          <a:xfrm>
            <a:off x="208213" y="2307950"/>
            <a:ext cx="5500275" cy="2610701"/>
          </a:xfrm>
          <a:prstGeom prst="rect">
            <a:avLst/>
          </a:prstGeom>
          <a:noFill/>
          <a:ln>
            <a:noFill/>
          </a:ln>
        </p:spPr>
      </p:pic>
      <p:sp>
        <p:nvSpPr>
          <p:cNvPr id="183" name="Google Shape;183;g2224ae9d812_0_64"/>
          <p:cNvSpPr txBox="1"/>
          <p:nvPr/>
        </p:nvSpPr>
        <p:spPr>
          <a:xfrm>
            <a:off x="5083475" y="3350375"/>
            <a:ext cx="41811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US" sz="1300"/>
              <a:t>Catastrophic (</a:t>
            </a:r>
            <a:r>
              <a:rPr b="1" lang="en-US" sz="1300"/>
              <a:t>likely &gt;= $1 billion</a:t>
            </a:r>
            <a:r>
              <a:rPr lang="en-US" sz="1300"/>
              <a:t>)  = 6</a:t>
            </a:r>
            <a:endParaRPr sz="1300"/>
          </a:p>
          <a:p>
            <a:pPr indent="-311150" lvl="0" marL="457200" rtl="0" algn="l">
              <a:spcBef>
                <a:spcPts val="0"/>
              </a:spcBef>
              <a:spcAft>
                <a:spcPts val="0"/>
              </a:spcAft>
              <a:buSzPts val="1300"/>
              <a:buChar char="●"/>
            </a:pPr>
            <a:r>
              <a:rPr lang="en-US" sz="1300"/>
              <a:t>Major (</a:t>
            </a:r>
            <a:r>
              <a:rPr b="1" lang="en-US" sz="1300"/>
              <a:t>likely &gt;= $1 million but &lt; $1 billion</a:t>
            </a:r>
            <a:r>
              <a:rPr lang="en-US" sz="1300"/>
              <a:t>) = 909</a:t>
            </a:r>
            <a:endParaRPr sz="1300"/>
          </a:p>
          <a:p>
            <a:pPr indent="-311150" lvl="0" marL="457200" rtl="0" algn="l">
              <a:spcBef>
                <a:spcPts val="0"/>
              </a:spcBef>
              <a:spcAft>
                <a:spcPts val="0"/>
              </a:spcAft>
              <a:buSzPts val="1300"/>
              <a:buChar char="●"/>
            </a:pPr>
            <a:r>
              <a:rPr lang="en-US" sz="1300"/>
              <a:t>Unknown = 19.846k</a:t>
            </a:r>
            <a:endParaRPr sz="1300"/>
          </a:p>
          <a:p>
            <a:pPr indent="-311150" lvl="0" marL="457200" rtl="0" algn="l">
              <a:spcBef>
                <a:spcPts val="0"/>
              </a:spcBef>
              <a:spcAft>
                <a:spcPts val="0"/>
              </a:spcAft>
              <a:buSzPts val="1300"/>
              <a:buChar char="●"/>
            </a:pPr>
            <a:r>
              <a:rPr lang="en-US" sz="1300"/>
              <a:t>Minor (</a:t>
            </a:r>
            <a:r>
              <a:rPr b="1" lang="en-US" sz="1300"/>
              <a:t>likely &lt; $1 million</a:t>
            </a:r>
            <a:r>
              <a:rPr lang="en-US" sz="1300"/>
              <a:t>) = 43.304k</a:t>
            </a:r>
            <a:endParaRPr sz="1300"/>
          </a:p>
          <a:p>
            <a:pPr indent="0" lvl="0" marL="0" rtl="0" algn="l">
              <a:spcBef>
                <a:spcPts val="0"/>
              </a:spcBef>
              <a:spcAft>
                <a:spcPts val="0"/>
              </a:spcAft>
              <a:buNone/>
            </a:pPr>
            <a:r>
              <a:t/>
            </a:r>
            <a:endParaRPr sz="1300"/>
          </a:p>
        </p:txBody>
      </p:sp>
      <p:sp>
        <p:nvSpPr>
          <p:cNvPr id="184" name="Google Shape;184;g2224ae9d812_0_64"/>
          <p:cNvSpPr txBox="1"/>
          <p:nvPr/>
        </p:nvSpPr>
        <p:spPr>
          <a:xfrm>
            <a:off x="214650" y="748775"/>
            <a:ext cx="8714700" cy="175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2100">
                <a:solidFill>
                  <a:schemeClr val="accent2"/>
                </a:solidFill>
                <a:highlight>
                  <a:srgbClr val="FFFFFF"/>
                </a:highlight>
              </a:rPr>
              <a:t> Visualizing of lost property in an attack</a:t>
            </a:r>
            <a:endParaRPr b="1" sz="2100">
              <a:solidFill>
                <a:schemeClr val="accent2"/>
              </a:solidFill>
              <a:highlight>
                <a:srgbClr val="FFFFFF"/>
              </a:highlight>
            </a:endParaRPr>
          </a:p>
          <a:p>
            <a:pPr indent="-311150" lvl="0" marL="457200" rtl="0" algn="l">
              <a:lnSpc>
                <a:spcPct val="115000"/>
              </a:lnSpc>
              <a:spcBef>
                <a:spcPts val="600"/>
              </a:spcBef>
              <a:spcAft>
                <a:spcPts val="0"/>
              </a:spcAft>
              <a:buClr>
                <a:schemeClr val="accent2"/>
              </a:buClr>
              <a:buSzPts val="1300"/>
              <a:buChar char="❏"/>
            </a:pPr>
            <a:r>
              <a:rPr lang="en-US" sz="1300">
                <a:solidFill>
                  <a:schemeClr val="accent2"/>
                </a:solidFill>
                <a:highlight>
                  <a:srgbClr val="FFFFFF"/>
                </a:highlight>
              </a:rPr>
              <a:t>The above bar plot provides the impact of terrorism on infrastructure, the economy, and the local population. It is showing the cost of repairing or replacing damaged infrastructure, lost productivity, and the impact on tourism and other industries.</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Char char="❏"/>
            </a:pPr>
            <a:r>
              <a:rPr lang="en-US" sz="1300">
                <a:solidFill>
                  <a:schemeClr val="accent2"/>
                </a:solidFill>
                <a:highlight>
                  <a:srgbClr val="FFFFFF"/>
                </a:highlight>
              </a:rPr>
              <a:t>We can identify that most of the suffering people are lower-class people which falls under the property loss below </a:t>
            </a:r>
            <a:r>
              <a:rPr b="1" lang="en-US" sz="1300">
                <a:solidFill>
                  <a:schemeClr val="accent2"/>
                </a:solidFill>
                <a:highlight>
                  <a:srgbClr val="FFFFFF"/>
                </a:highlight>
              </a:rPr>
              <a:t>$1 million</a:t>
            </a:r>
            <a:r>
              <a:rPr lang="en-US" sz="1300">
                <a:solidFill>
                  <a:schemeClr val="accent2"/>
                </a:solidFill>
                <a:highlight>
                  <a:srgbClr val="FFFFFF"/>
                </a:highlight>
              </a:rPr>
              <a:t>.</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224ae9d812_0_60"/>
          <p:cNvSpPr txBox="1"/>
          <p:nvPr>
            <p:ph type="title"/>
          </p:nvPr>
        </p:nvSpPr>
        <p:spPr>
          <a:xfrm>
            <a:off x="311700" y="1760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sz="1800">
              <a:solidFill>
                <a:srgbClr val="0E3B44"/>
              </a:solidFill>
            </a:endParaRPr>
          </a:p>
        </p:txBody>
      </p:sp>
      <p:sp>
        <p:nvSpPr>
          <p:cNvPr id="190" name="Google Shape;190;g2224ae9d812_0_60"/>
          <p:cNvSpPr txBox="1"/>
          <p:nvPr/>
        </p:nvSpPr>
        <p:spPr>
          <a:xfrm>
            <a:off x="221700" y="748775"/>
            <a:ext cx="8835900" cy="1009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b="1" lang="en-US"/>
              <a:t>Catastrophic (likely &gt;= $1 billion)  = 6</a:t>
            </a:r>
            <a:endParaRPr b="1"/>
          </a:p>
          <a:p>
            <a:pPr indent="-304800" lvl="0" marL="457200" rtl="0" algn="l">
              <a:lnSpc>
                <a:spcPct val="115000"/>
              </a:lnSpc>
              <a:spcBef>
                <a:spcPts val="0"/>
              </a:spcBef>
              <a:spcAft>
                <a:spcPts val="0"/>
              </a:spcAft>
              <a:buSzPts val="1200"/>
              <a:buChar char="●"/>
            </a:pPr>
            <a:r>
              <a:rPr lang="en-US" sz="1200"/>
              <a:t>Destroyed historic buildings and damaged surrounding buildings, estimated at $2,700,000,000 (London financial district)</a:t>
            </a:r>
            <a:endParaRPr sz="1200"/>
          </a:p>
          <a:p>
            <a:pPr indent="-304800" lvl="0" marL="457200" rtl="0" algn="l">
              <a:lnSpc>
                <a:spcPct val="115000"/>
              </a:lnSpc>
              <a:spcBef>
                <a:spcPts val="0"/>
              </a:spcBef>
              <a:spcAft>
                <a:spcPts val="0"/>
              </a:spcAft>
              <a:buSzPts val="1200"/>
              <a:buChar char="●"/>
            </a:pPr>
            <a:r>
              <a:rPr lang="en-US" sz="1200"/>
              <a:t>1996: Huge explosion rocks central Manchester.</a:t>
            </a:r>
            <a:endParaRPr sz="1200"/>
          </a:p>
          <a:p>
            <a:pPr indent="-304800" lvl="0" marL="457200" rtl="0" algn="l">
              <a:lnSpc>
                <a:spcPct val="115000"/>
              </a:lnSpc>
              <a:spcBef>
                <a:spcPts val="0"/>
              </a:spcBef>
              <a:spcAft>
                <a:spcPts val="0"/>
              </a:spcAft>
              <a:buSzPts val="1200"/>
              <a:buChar char="●"/>
            </a:pPr>
            <a:r>
              <a:rPr lang="en-US" sz="1200"/>
              <a:t>The crash of the plane resulted in the destruction of an American Airlines Boeing 767 aircraft.</a:t>
            </a:r>
            <a:endParaRPr sz="1200"/>
          </a:p>
        </p:txBody>
      </p:sp>
      <p:sp>
        <p:nvSpPr>
          <p:cNvPr id="191" name="Google Shape;191;g2224ae9d812_0_60"/>
          <p:cNvSpPr txBox="1"/>
          <p:nvPr/>
        </p:nvSpPr>
        <p:spPr>
          <a:xfrm>
            <a:off x="221700" y="1758575"/>
            <a:ext cx="8835900" cy="1351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b="1" lang="en-US"/>
              <a:t>Major (likely &gt;= $1 million but &lt; $1 billion) = 909</a:t>
            </a:r>
            <a:endParaRPr b="1" sz="1500"/>
          </a:p>
          <a:p>
            <a:pPr indent="-304800" lvl="0" marL="457200" rtl="0" algn="l">
              <a:spcBef>
                <a:spcPts val="0"/>
              </a:spcBef>
              <a:spcAft>
                <a:spcPts val="0"/>
              </a:spcAft>
              <a:buSzPts val="1200"/>
              <a:buChar char="●"/>
            </a:pPr>
            <a:r>
              <a:rPr lang="en-US" sz="1200"/>
              <a:t>Store destroyed</a:t>
            </a:r>
            <a:endParaRPr sz="1200"/>
          </a:p>
          <a:p>
            <a:pPr indent="-304800" lvl="0" marL="457200" rtl="0" algn="l">
              <a:spcBef>
                <a:spcPts val="0"/>
              </a:spcBef>
              <a:spcAft>
                <a:spcPts val="0"/>
              </a:spcAft>
              <a:buSzPts val="1200"/>
              <a:buChar char="●"/>
            </a:pPr>
            <a:r>
              <a:rPr lang="en-US" sz="1200"/>
              <a:t>Building partially destroyed</a:t>
            </a:r>
            <a:endParaRPr sz="1200"/>
          </a:p>
          <a:p>
            <a:pPr indent="-304800" lvl="0" marL="457200" rtl="0" algn="l">
              <a:spcBef>
                <a:spcPts val="0"/>
              </a:spcBef>
              <a:spcAft>
                <a:spcPts val="0"/>
              </a:spcAft>
              <a:buSzPts val="1200"/>
              <a:buChar char="●"/>
            </a:pPr>
            <a:r>
              <a:rPr lang="en-US" sz="1200"/>
              <a:t>Warehouse destroyed and buildings in Oxford damaged</a:t>
            </a:r>
            <a:endParaRPr sz="1200"/>
          </a:p>
          <a:p>
            <a:pPr indent="-304800" lvl="0" marL="457200" rtl="0" algn="l">
              <a:lnSpc>
                <a:spcPct val="115000"/>
              </a:lnSpc>
              <a:spcBef>
                <a:spcPts val="0"/>
              </a:spcBef>
              <a:spcAft>
                <a:spcPts val="0"/>
              </a:spcAft>
              <a:buSzPts val="1200"/>
              <a:buChar char="●"/>
            </a:pPr>
            <a:r>
              <a:rPr lang="en-US" sz="1200"/>
              <a:t>Auditorium, including the floor and the roof. Archive and part of the library, as well as a transformer station.</a:t>
            </a:r>
            <a:endParaRPr sz="1200"/>
          </a:p>
          <a:p>
            <a:pPr indent="-304800" lvl="0" marL="457200" rtl="0" algn="l">
              <a:lnSpc>
                <a:spcPct val="115000"/>
              </a:lnSpc>
              <a:spcBef>
                <a:spcPts val="0"/>
              </a:spcBef>
              <a:spcAft>
                <a:spcPts val="0"/>
              </a:spcAft>
              <a:buSzPts val="1200"/>
              <a:buChar char="●"/>
            </a:pPr>
            <a:r>
              <a:rPr lang="en-US" sz="1200"/>
              <a:t>Petroleum storage tanks</a:t>
            </a:r>
            <a:endParaRPr sz="1200"/>
          </a:p>
        </p:txBody>
      </p:sp>
      <p:sp>
        <p:nvSpPr>
          <p:cNvPr id="192" name="Google Shape;192;g2224ae9d812_0_60"/>
          <p:cNvSpPr txBox="1"/>
          <p:nvPr/>
        </p:nvSpPr>
        <p:spPr>
          <a:xfrm>
            <a:off x="221700" y="3042300"/>
            <a:ext cx="25053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Char char="❖"/>
            </a:pPr>
            <a:r>
              <a:rPr b="1" lang="en-US" sz="1500"/>
              <a:t>Unknown = 19.846k</a:t>
            </a:r>
            <a:endParaRPr b="1" sz="1500"/>
          </a:p>
        </p:txBody>
      </p:sp>
      <p:sp>
        <p:nvSpPr>
          <p:cNvPr id="193" name="Google Shape;193;g2224ae9d812_0_60"/>
          <p:cNvSpPr txBox="1"/>
          <p:nvPr/>
        </p:nvSpPr>
        <p:spPr>
          <a:xfrm>
            <a:off x="221700" y="3564250"/>
            <a:ext cx="8922300" cy="144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Char char="❖"/>
            </a:pPr>
            <a:r>
              <a:rPr b="1" lang="en-US"/>
              <a:t>Minor (likely &lt; $1 million) = 43.304k</a:t>
            </a:r>
            <a:endParaRPr b="1" sz="1500"/>
          </a:p>
          <a:p>
            <a:pPr indent="-304800" lvl="0" marL="457200" rtl="0" algn="l">
              <a:lnSpc>
                <a:spcPct val="115000"/>
              </a:lnSpc>
              <a:spcBef>
                <a:spcPts val="0"/>
              </a:spcBef>
              <a:spcAft>
                <a:spcPts val="0"/>
              </a:spcAft>
              <a:buSzPts val="1200"/>
              <a:buChar char="●"/>
            </a:pPr>
            <a:r>
              <a:rPr lang="en-US" sz="1200"/>
              <a:t>Transformers were damaged.</a:t>
            </a:r>
            <a:endParaRPr sz="1200"/>
          </a:p>
          <a:p>
            <a:pPr indent="-304800" lvl="0" marL="457200" rtl="0" algn="l">
              <a:lnSpc>
                <a:spcPct val="115000"/>
              </a:lnSpc>
              <a:spcBef>
                <a:spcPts val="0"/>
              </a:spcBef>
              <a:spcAft>
                <a:spcPts val="0"/>
              </a:spcAft>
              <a:buSzPts val="1200"/>
              <a:buChar char="●"/>
            </a:pPr>
            <a:r>
              <a:rPr lang="en-US" sz="1200"/>
              <a:t>Basketball courts, swimming pool, gymnastic equipment, Windows shattered, Restroom damaged.</a:t>
            </a:r>
            <a:endParaRPr sz="1200"/>
          </a:p>
          <a:p>
            <a:pPr indent="-304800" lvl="0" marL="457200" rtl="0" algn="l">
              <a:lnSpc>
                <a:spcPct val="115000"/>
              </a:lnSpc>
              <a:spcBef>
                <a:spcPts val="0"/>
              </a:spcBef>
              <a:spcAft>
                <a:spcPts val="0"/>
              </a:spcAft>
              <a:buSzPts val="1200"/>
              <a:buChar char="●"/>
            </a:pPr>
            <a:r>
              <a:rPr lang="en-US" sz="1200"/>
              <a:t>Army personnel carrier was damaged</a:t>
            </a:r>
            <a:endParaRPr sz="1200"/>
          </a:p>
          <a:p>
            <a:pPr indent="-304800" lvl="0" marL="457200" rtl="0" algn="l">
              <a:lnSpc>
                <a:spcPct val="115000"/>
              </a:lnSpc>
              <a:spcBef>
                <a:spcPts val="0"/>
              </a:spcBef>
              <a:spcAft>
                <a:spcPts val="0"/>
              </a:spcAft>
              <a:buSzPts val="1200"/>
              <a:buChar char="●"/>
            </a:pPr>
            <a:r>
              <a:rPr lang="en-US" sz="1200"/>
              <a:t>Numerous other vehicles damaged</a:t>
            </a:r>
            <a:endParaRPr sz="1200"/>
          </a:p>
          <a:p>
            <a:pPr indent="-304800" lvl="0" marL="457200" rtl="0" algn="l">
              <a:lnSpc>
                <a:spcPct val="115000"/>
              </a:lnSpc>
              <a:spcBef>
                <a:spcPts val="0"/>
              </a:spcBef>
              <a:spcAft>
                <a:spcPts val="0"/>
              </a:spcAft>
              <a:buSzPts val="1200"/>
              <a:buChar char="●"/>
            </a:pPr>
            <a:r>
              <a:rPr lang="en-US" sz="1200"/>
              <a:t>Class rooms and offices were destroyed.</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404874" y="148867"/>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1" lang="en-US" sz="3000">
                <a:solidFill>
                  <a:srgbClr val="CC0000"/>
                </a:solidFill>
              </a:rPr>
              <a:t>Content</a:t>
            </a:r>
            <a:endParaRPr b="1" sz="3000">
              <a:solidFill>
                <a:srgbClr val="CC0000"/>
              </a:solidFill>
            </a:endParaRPr>
          </a:p>
        </p:txBody>
      </p:sp>
      <p:sp>
        <p:nvSpPr>
          <p:cNvPr id="61" name="Google Shape;61;p2"/>
          <p:cNvSpPr txBox="1"/>
          <p:nvPr>
            <p:ph idx="1" type="body"/>
          </p:nvPr>
        </p:nvSpPr>
        <p:spPr>
          <a:xfrm>
            <a:off x="274425" y="904574"/>
            <a:ext cx="6829200" cy="4083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2800"/>
              <a:buFont typeface="Arial"/>
              <a:buChar char="•"/>
            </a:pPr>
            <a:r>
              <a:rPr b="1" lang="en-US" sz="2000">
                <a:solidFill>
                  <a:srgbClr val="09272E"/>
                </a:solidFill>
                <a:latin typeface="Montserrat"/>
                <a:ea typeface="Montserrat"/>
                <a:cs typeface="Montserrat"/>
                <a:sym typeface="Montserrat"/>
              </a:rPr>
              <a:t>Introduction</a:t>
            </a:r>
            <a:endParaRPr b="1" sz="2000">
              <a:solidFill>
                <a:srgbClr val="09272E"/>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dk1"/>
              </a:buClr>
              <a:buSzPts val="2800"/>
              <a:buFont typeface="Arial"/>
              <a:buChar char="•"/>
            </a:pPr>
            <a:r>
              <a:rPr b="1" lang="en-US" sz="2000">
                <a:solidFill>
                  <a:srgbClr val="09272E"/>
                </a:solidFill>
                <a:latin typeface="Montserrat"/>
                <a:ea typeface="Montserrat"/>
                <a:cs typeface="Montserrat"/>
                <a:sym typeface="Montserrat"/>
              </a:rPr>
              <a:t>Exploring Dataset</a:t>
            </a:r>
            <a:endParaRPr b="1" sz="2000">
              <a:solidFill>
                <a:srgbClr val="09272E"/>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dk1"/>
              </a:buClr>
              <a:buSzPts val="2800"/>
              <a:buFont typeface="Arial"/>
              <a:buChar char="•"/>
            </a:pPr>
            <a:r>
              <a:rPr b="1" lang="en-US" sz="2000">
                <a:solidFill>
                  <a:srgbClr val="09272E"/>
                </a:solidFill>
                <a:latin typeface="Montserrat"/>
                <a:ea typeface="Montserrat"/>
                <a:cs typeface="Montserrat"/>
                <a:sym typeface="Montserrat"/>
              </a:rPr>
              <a:t>Data Summary</a:t>
            </a:r>
            <a:endParaRPr b="1" sz="2000">
              <a:solidFill>
                <a:srgbClr val="09272E"/>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dk1"/>
              </a:buClr>
              <a:buSzPts val="2800"/>
              <a:buFont typeface="Arial"/>
              <a:buChar char="•"/>
            </a:pPr>
            <a:r>
              <a:rPr b="1" lang="en-US" sz="2000">
                <a:solidFill>
                  <a:srgbClr val="09272E"/>
                </a:solidFill>
                <a:latin typeface="Montserrat"/>
                <a:ea typeface="Montserrat"/>
                <a:cs typeface="Montserrat"/>
                <a:sym typeface="Montserrat"/>
              </a:rPr>
              <a:t>Problem Statement</a:t>
            </a:r>
            <a:endParaRPr b="1" sz="2000">
              <a:solidFill>
                <a:srgbClr val="09272E"/>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dk1"/>
              </a:buClr>
              <a:buSzPts val="2800"/>
              <a:buFont typeface="Arial"/>
              <a:buChar char="•"/>
            </a:pPr>
            <a:r>
              <a:rPr b="1" lang="en-US" sz="2000">
                <a:solidFill>
                  <a:srgbClr val="09272E"/>
                </a:solidFill>
                <a:latin typeface="Montserrat"/>
                <a:ea typeface="Montserrat"/>
                <a:cs typeface="Montserrat"/>
                <a:sym typeface="Montserrat"/>
              </a:rPr>
              <a:t>Data Cleaning and Handling</a:t>
            </a:r>
            <a:endParaRPr b="1" sz="2000">
              <a:solidFill>
                <a:srgbClr val="09272E"/>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dk1"/>
              </a:buClr>
              <a:buSzPts val="2800"/>
              <a:buFont typeface="Arial"/>
              <a:buChar char="•"/>
            </a:pPr>
            <a:r>
              <a:rPr b="1" lang="en-US" sz="2000">
                <a:solidFill>
                  <a:srgbClr val="09272E"/>
                </a:solidFill>
                <a:latin typeface="Montserrat"/>
                <a:ea typeface="Montserrat"/>
                <a:cs typeface="Montserrat"/>
                <a:sym typeface="Montserrat"/>
              </a:rPr>
              <a:t>Data Visualization</a:t>
            </a:r>
            <a:endParaRPr b="1" sz="2000">
              <a:solidFill>
                <a:srgbClr val="09272E"/>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dk1"/>
              </a:buClr>
              <a:buSzPts val="2800"/>
              <a:buChar char="•"/>
            </a:pPr>
            <a:r>
              <a:rPr b="1" lang="en-US" sz="2000">
                <a:solidFill>
                  <a:srgbClr val="09272E"/>
                </a:solidFill>
                <a:latin typeface="Montserrat"/>
                <a:ea typeface="Montserrat"/>
                <a:cs typeface="Montserrat"/>
                <a:sym typeface="Montserrat"/>
              </a:rPr>
              <a:t>Solutions to Business objective</a:t>
            </a:r>
            <a:endParaRPr b="1" sz="2000">
              <a:solidFill>
                <a:srgbClr val="09272E"/>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dk1"/>
              </a:buClr>
              <a:buSzPts val="2800"/>
              <a:buFont typeface="Arial"/>
              <a:buChar char="•"/>
            </a:pPr>
            <a:r>
              <a:rPr b="1" lang="en-US" sz="2000">
                <a:solidFill>
                  <a:srgbClr val="09272E"/>
                </a:solidFill>
                <a:latin typeface="Montserrat"/>
                <a:ea typeface="Montserrat"/>
                <a:cs typeface="Montserrat"/>
                <a:sym typeface="Montserrat"/>
              </a:rPr>
              <a:t>Conclusion/Recommendations</a:t>
            </a:r>
            <a:endParaRPr b="1" sz="2000">
              <a:solidFill>
                <a:srgbClr val="09272E"/>
              </a:solidFill>
              <a:latin typeface="Montserrat"/>
              <a:ea typeface="Montserrat"/>
              <a:cs typeface="Montserrat"/>
              <a:sym typeface="Montserrat"/>
            </a:endParaRPr>
          </a:p>
          <a:p>
            <a:pPr indent="-342900" lvl="0" marL="457200" rtl="0" algn="l">
              <a:lnSpc>
                <a:spcPct val="100000"/>
              </a:lnSpc>
              <a:spcBef>
                <a:spcPts val="0"/>
              </a:spcBef>
              <a:spcAft>
                <a:spcPts val="0"/>
              </a:spcAft>
              <a:buSzPts val="2800"/>
              <a:buNone/>
            </a:pPr>
            <a:r>
              <a:t/>
            </a:r>
            <a:endParaRPr b="1" sz="2000">
              <a:solidFill>
                <a:srgbClr val="09272E"/>
              </a:solidFill>
              <a:latin typeface="Montserrat"/>
              <a:ea typeface="Montserrat"/>
              <a:cs typeface="Montserrat"/>
              <a:sym typeface="Montserrat"/>
            </a:endParaRPr>
          </a:p>
          <a:p>
            <a:pPr indent="-342900" lvl="0" marL="457200" rtl="0" algn="l">
              <a:lnSpc>
                <a:spcPct val="100000"/>
              </a:lnSpc>
              <a:spcBef>
                <a:spcPts val="0"/>
              </a:spcBef>
              <a:spcAft>
                <a:spcPts val="0"/>
              </a:spcAft>
              <a:buSzPts val="2800"/>
              <a:buNone/>
            </a:pPr>
            <a:r>
              <a:t/>
            </a:r>
            <a:endParaRPr b="1" sz="2000">
              <a:solidFill>
                <a:srgbClr val="09272E"/>
              </a:solidFill>
              <a:latin typeface="Montserrat"/>
              <a:ea typeface="Montserrat"/>
              <a:cs typeface="Montserrat"/>
              <a:sym typeface="Montserrat"/>
            </a:endParaRPr>
          </a:p>
          <a:p>
            <a:pPr indent="-342900" lvl="0" marL="457200" rtl="0" algn="l">
              <a:lnSpc>
                <a:spcPct val="100000"/>
              </a:lnSpc>
              <a:spcBef>
                <a:spcPts val="0"/>
              </a:spcBef>
              <a:spcAft>
                <a:spcPts val="0"/>
              </a:spcAft>
              <a:buSzPts val="2800"/>
              <a:buNone/>
            </a:pPr>
            <a:r>
              <a:t/>
            </a:r>
            <a:endParaRPr b="1" sz="2000">
              <a:solidFill>
                <a:srgbClr val="09272E"/>
              </a:solidFill>
              <a:latin typeface="Montserrat"/>
              <a:ea typeface="Montserrat"/>
              <a:cs typeface="Montserrat"/>
              <a:sym typeface="Montserrat"/>
            </a:endParaRPr>
          </a:p>
          <a:p>
            <a:pPr indent="-342900" lvl="0" marL="457200" rtl="0" algn="l">
              <a:lnSpc>
                <a:spcPct val="100000"/>
              </a:lnSpc>
              <a:spcBef>
                <a:spcPts val="0"/>
              </a:spcBef>
              <a:spcAft>
                <a:spcPts val="0"/>
              </a:spcAft>
              <a:buSzPts val="2800"/>
              <a:buNone/>
            </a:pPr>
            <a:r>
              <a:t/>
            </a:r>
            <a:endParaRPr b="1" sz="2000">
              <a:solidFill>
                <a:srgbClr val="09272E"/>
              </a:solidFill>
              <a:latin typeface="Montserrat"/>
              <a:ea typeface="Montserrat"/>
              <a:cs typeface="Montserrat"/>
              <a:sym typeface="Montserrat"/>
            </a:endParaRPr>
          </a:p>
          <a:p>
            <a:pPr indent="-342900" lvl="0" marL="457200" rtl="0" algn="l">
              <a:lnSpc>
                <a:spcPct val="100000"/>
              </a:lnSpc>
              <a:spcBef>
                <a:spcPts val="0"/>
              </a:spcBef>
              <a:spcAft>
                <a:spcPts val="0"/>
              </a:spcAft>
              <a:buSzPts val="2800"/>
              <a:buNone/>
            </a:pPr>
            <a:r>
              <a:t/>
            </a:r>
            <a:endParaRPr b="1" sz="2000">
              <a:solidFill>
                <a:srgbClr val="09272E"/>
              </a:solidFill>
              <a:latin typeface="Montserrat"/>
              <a:ea typeface="Montserrat"/>
              <a:cs typeface="Montserrat"/>
              <a:sym typeface="Montserrat"/>
            </a:endParaRPr>
          </a:p>
          <a:p>
            <a:pPr indent="0" lvl="0" marL="152400" rtl="0" algn="l">
              <a:lnSpc>
                <a:spcPct val="115000"/>
              </a:lnSpc>
              <a:spcBef>
                <a:spcPts val="0"/>
              </a:spcBef>
              <a:spcAft>
                <a:spcPts val="0"/>
              </a:spcAft>
              <a:buSzPts val="1200"/>
              <a:buNone/>
            </a:pPr>
            <a:r>
              <a:t/>
            </a:r>
            <a:endParaRPr>
              <a:solidFill>
                <a:srgbClr val="09272E"/>
              </a:solidFill>
            </a:endParaRPr>
          </a:p>
          <a:p>
            <a:pPr indent="0" lvl="0" marL="152400" rtl="0" algn="l">
              <a:lnSpc>
                <a:spcPct val="115000"/>
              </a:lnSpc>
              <a:spcBef>
                <a:spcPts val="0"/>
              </a:spcBef>
              <a:spcAft>
                <a:spcPts val="0"/>
              </a:spcAft>
              <a:buSzPts val="1200"/>
              <a:buNone/>
            </a:pPr>
            <a:r>
              <a:t/>
            </a:r>
            <a:endParaRPr>
              <a:solidFill>
                <a:srgbClr val="09272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224ae9d812_0_76"/>
          <p:cNvSpPr txBox="1"/>
          <p:nvPr>
            <p:ph type="title"/>
          </p:nvPr>
        </p:nvSpPr>
        <p:spPr>
          <a:xfrm>
            <a:off x="311700" y="1760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sz="1800">
              <a:solidFill>
                <a:srgbClr val="0E3B44"/>
              </a:solidFill>
            </a:endParaRPr>
          </a:p>
        </p:txBody>
      </p:sp>
      <p:pic>
        <p:nvPicPr>
          <p:cNvPr id="199" name="Google Shape;199;g2224ae9d812_0_76"/>
          <p:cNvPicPr preferRelativeResize="0"/>
          <p:nvPr/>
        </p:nvPicPr>
        <p:blipFill>
          <a:blip r:embed="rId3">
            <a:alphaModFix/>
          </a:blip>
          <a:stretch>
            <a:fillRect/>
          </a:stretch>
        </p:blipFill>
        <p:spPr>
          <a:xfrm>
            <a:off x="152400" y="977906"/>
            <a:ext cx="8839200" cy="3083788"/>
          </a:xfrm>
          <a:prstGeom prst="rect">
            <a:avLst/>
          </a:prstGeom>
          <a:noFill/>
          <a:ln>
            <a:noFill/>
          </a:ln>
        </p:spPr>
      </p:pic>
      <p:sp>
        <p:nvSpPr>
          <p:cNvPr id="200" name="Google Shape;200;g2224ae9d812_0_76"/>
          <p:cNvSpPr txBox="1"/>
          <p:nvPr/>
        </p:nvSpPr>
        <p:spPr>
          <a:xfrm>
            <a:off x="385800" y="635425"/>
            <a:ext cx="86925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rPr b="1" lang="en-US" sz="1900">
                <a:solidFill>
                  <a:schemeClr val="accent2"/>
                </a:solidFill>
                <a:highlight>
                  <a:srgbClr val="FFFFFF"/>
                </a:highlight>
              </a:rPr>
              <a:t>The categorisation of different affected property types in various Regions.</a:t>
            </a:r>
            <a:endParaRPr/>
          </a:p>
        </p:txBody>
      </p:sp>
      <p:sp>
        <p:nvSpPr>
          <p:cNvPr id="201" name="Google Shape;201;g2224ae9d812_0_76"/>
          <p:cNvSpPr txBox="1"/>
          <p:nvPr/>
        </p:nvSpPr>
        <p:spPr>
          <a:xfrm>
            <a:off x="43475" y="3936800"/>
            <a:ext cx="8788800" cy="11853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accent2"/>
              </a:buClr>
              <a:buSzPts val="1300"/>
              <a:buFont typeface="Roboto"/>
              <a:buChar char="❏"/>
            </a:pPr>
            <a:r>
              <a:rPr lang="en-US" sz="1300">
                <a:solidFill>
                  <a:schemeClr val="accent2"/>
                </a:solidFill>
                <a:highlight>
                  <a:srgbClr val="FFFFFF"/>
                </a:highlight>
              </a:rPr>
              <a:t>This histogram shows how much the countries suffered from property loss with every attack. </a:t>
            </a:r>
            <a:endParaRPr sz="1300">
              <a:solidFill>
                <a:schemeClr val="accent2"/>
              </a:solidFill>
              <a:highlight>
                <a:srgbClr val="FFFFFF"/>
              </a:highlight>
            </a:endParaRPr>
          </a:p>
          <a:p>
            <a:pPr indent="-311150" lvl="0" marL="457200" rtl="0" algn="just">
              <a:spcBef>
                <a:spcPts val="0"/>
              </a:spcBef>
              <a:spcAft>
                <a:spcPts val="0"/>
              </a:spcAft>
              <a:buClr>
                <a:schemeClr val="accent2"/>
              </a:buClr>
              <a:buSzPts val="1300"/>
              <a:buChar char="❏"/>
            </a:pPr>
            <a:r>
              <a:rPr lang="en-US" sz="1300">
                <a:solidFill>
                  <a:schemeClr val="accent2"/>
                </a:solidFill>
                <a:highlight>
                  <a:srgbClr val="FFFFFF"/>
                </a:highlight>
              </a:rPr>
              <a:t>The most affected countries are </a:t>
            </a:r>
            <a:r>
              <a:rPr b="1" lang="en-US" sz="1300">
                <a:solidFill>
                  <a:schemeClr val="accent2"/>
                </a:solidFill>
                <a:highlight>
                  <a:srgbClr val="FFFFFF"/>
                </a:highlight>
              </a:rPr>
              <a:t>Iraq, Pakistan, Afghanistan, India, El Salvador, Philippines, Nigeria, Colombia, United States, Thailand, and Peru. </a:t>
            </a:r>
            <a:endParaRPr b="1" sz="1300">
              <a:solidFill>
                <a:schemeClr val="accent2"/>
              </a:solidFill>
              <a:highlight>
                <a:srgbClr val="FFFFFF"/>
              </a:highlight>
            </a:endParaRPr>
          </a:p>
          <a:p>
            <a:pPr indent="-311150" lvl="0" marL="457200" rtl="0" algn="just">
              <a:spcBef>
                <a:spcPts val="0"/>
              </a:spcBef>
              <a:spcAft>
                <a:spcPts val="0"/>
              </a:spcAft>
              <a:buClr>
                <a:schemeClr val="accent2"/>
              </a:buClr>
              <a:buSzPts val="1300"/>
              <a:buChar char="❏"/>
            </a:pPr>
            <a:r>
              <a:rPr lang="en-US" sz="1300">
                <a:solidFill>
                  <a:schemeClr val="accent2"/>
                </a:solidFill>
                <a:highlight>
                  <a:srgbClr val="FFFFFF"/>
                </a:highlight>
              </a:rPr>
              <a:t>The above data it is reflecting that the number of attacks on countries is directly proportional to the loss of property. </a:t>
            </a:r>
            <a:endParaRPr sz="1300">
              <a:solidFill>
                <a:schemeClr val="accent2"/>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224ae9d812_0_56"/>
          <p:cNvSpPr txBox="1"/>
          <p:nvPr>
            <p:ph type="title"/>
          </p:nvPr>
        </p:nvSpPr>
        <p:spPr>
          <a:xfrm>
            <a:off x="311700" y="1760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sz="1800">
              <a:solidFill>
                <a:srgbClr val="0E3B44"/>
              </a:solidFill>
            </a:endParaRPr>
          </a:p>
        </p:txBody>
      </p:sp>
      <p:pic>
        <p:nvPicPr>
          <p:cNvPr id="207" name="Google Shape;207;g2224ae9d812_0_56"/>
          <p:cNvPicPr preferRelativeResize="0"/>
          <p:nvPr/>
        </p:nvPicPr>
        <p:blipFill>
          <a:blip r:embed="rId3">
            <a:alphaModFix/>
          </a:blip>
          <a:stretch>
            <a:fillRect/>
          </a:stretch>
        </p:blipFill>
        <p:spPr>
          <a:xfrm>
            <a:off x="357450" y="2171500"/>
            <a:ext cx="8429100" cy="2800200"/>
          </a:xfrm>
          <a:prstGeom prst="rect">
            <a:avLst/>
          </a:prstGeom>
          <a:noFill/>
          <a:ln>
            <a:noFill/>
          </a:ln>
        </p:spPr>
      </p:pic>
      <p:sp>
        <p:nvSpPr>
          <p:cNvPr id="208" name="Google Shape;208;g2224ae9d812_0_56"/>
          <p:cNvSpPr txBox="1"/>
          <p:nvPr/>
        </p:nvSpPr>
        <p:spPr>
          <a:xfrm>
            <a:off x="5024900" y="2363225"/>
            <a:ext cx="3039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Iraq</a:t>
            </a:r>
            <a:endParaRPr b="1"/>
          </a:p>
          <a:p>
            <a:pPr indent="0" lvl="0" marL="0" rtl="0" algn="l">
              <a:spcBef>
                <a:spcPts val="0"/>
              </a:spcBef>
              <a:spcAft>
                <a:spcPts val="0"/>
              </a:spcAft>
              <a:buNone/>
            </a:pPr>
            <a:r>
              <a:rPr lang="en-US" sz="1000"/>
              <a:t>Minor (likely &lt; $1 million) = 6665</a:t>
            </a:r>
            <a:endParaRPr sz="1000"/>
          </a:p>
          <a:p>
            <a:pPr indent="0" lvl="0" marL="0" rtl="0" algn="l">
              <a:spcBef>
                <a:spcPts val="0"/>
              </a:spcBef>
              <a:spcAft>
                <a:spcPts val="0"/>
              </a:spcAft>
              <a:buNone/>
            </a:pPr>
            <a:r>
              <a:rPr lang="en-US" sz="1000"/>
              <a:t>Unknown = 2200</a:t>
            </a:r>
            <a:endParaRPr sz="1000"/>
          </a:p>
          <a:p>
            <a:pPr indent="0" lvl="0" marL="0" rtl="0" algn="l">
              <a:spcBef>
                <a:spcPts val="0"/>
              </a:spcBef>
              <a:spcAft>
                <a:spcPts val="0"/>
              </a:spcAft>
              <a:buNone/>
            </a:pPr>
            <a:r>
              <a:rPr lang="en-US" sz="1000"/>
              <a:t>Major (likely &gt;= $1 million but &lt; $1 billion) = 104</a:t>
            </a:r>
            <a:endParaRPr b="1"/>
          </a:p>
        </p:txBody>
      </p:sp>
      <p:sp>
        <p:nvSpPr>
          <p:cNvPr id="209" name="Google Shape;209;g2224ae9d812_0_56"/>
          <p:cNvSpPr txBox="1"/>
          <p:nvPr/>
        </p:nvSpPr>
        <p:spPr>
          <a:xfrm>
            <a:off x="311700" y="696025"/>
            <a:ext cx="2899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t>Pakistan</a:t>
            </a:r>
            <a:endParaRPr b="1" sz="1300"/>
          </a:p>
          <a:p>
            <a:pPr indent="0" lvl="0" marL="0" rtl="0" algn="l">
              <a:spcBef>
                <a:spcPts val="0"/>
              </a:spcBef>
              <a:spcAft>
                <a:spcPts val="0"/>
              </a:spcAft>
              <a:buNone/>
            </a:pPr>
            <a:r>
              <a:rPr lang="en-US" sz="1000"/>
              <a:t>Minor (likely &lt; $1 million) = 4583</a:t>
            </a:r>
            <a:endParaRPr sz="1000"/>
          </a:p>
          <a:p>
            <a:pPr indent="0" lvl="0" marL="0" rtl="0" algn="l">
              <a:spcBef>
                <a:spcPts val="0"/>
              </a:spcBef>
              <a:spcAft>
                <a:spcPts val="0"/>
              </a:spcAft>
              <a:buNone/>
            </a:pPr>
            <a:r>
              <a:rPr lang="en-US" sz="1000"/>
              <a:t>Unknown = 1580</a:t>
            </a:r>
            <a:endParaRPr sz="1000"/>
          </a:p>
          <a:p>
            <a:pPr indent="0" lvl="0" marL="0" rtl="0" algn="l">
              <a:spcBef>
                <a:spcPts val="0"/>
              </a:spcBef>
              <a:spcAft>
                <a:spcPts val="0"/>
              </a:spcAft>
              <a:buNone/>
            </a:pPr>
            <a:r>
              <a:rPr lang="en-US" sz="1000"/>
              <a:t>Major (likely &gt;= $1 million but &lt; $1 billion) = 42</a:t>
            </a:r>
            <a:endParaRPr b="1"/>
          </a:p>
        </p:txBody>
      </p:sp>
      <p:sp>
        <p:nvSpPr>
          <p:cNvPr id="210" name="Google Shape;210;g2224ae9d812_0_56"/>
          <p:cNvSpPr txBox="1"/>
          <p:nvPr/>
        </p:nvSpPr>
        <p:spPr>
          <a:xfrm>
            <a:off x="3210225" y="696025"/>
            <a:ext cx="2152800" cy="69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300">
                <a:solidFill>
                  <a:schemeClr val="accent2"/>
                </a:solidFill>
                <a:highlight>
                  <a:srgbClr val="FFFFFF"/>
                </a:highlight>
              </a:rPr>
              <a:t>Afghanistan</a:t>
            </a:r>
            <a:endParaRPr b="1"/>
          </a:p>
          <a:p>
            <a:pPr indent="0" lvl="0" marL="0" rtl="0" algn="l">
              <a:spcBef>
                <a:spcPts val="0"/>
              </a:spcBef>
              <a:spcAft>
                <a:spcPts val="0"/>
              </a:spcAft>
              <a:buNone/>
            </a:pPr>
            <a:r>
              <a:rPr lang="en-US" sz="1000"/>
              <a:t>Minor (likely &lt; $1 million) = 3500</a:t>
            </a:r>
            <a:endParaRPr sz="1000"/>
          </a:p>
          <a:p>
            <a:pPr indent="0" lvl="0" marL="0" rtl="0" algn="l">
              <a:spcBef>
                <a:spcPts val="0"/>
              </a:spcBef>
              <a:spcAft>
                <a:spcPts val="0"/>
              </a:spcAft>
              <a:buNone/>
            </a:pPr>
            <a:r>
              <a:rPr lang="en-US" sz="1000"/>
              <a:t>Unknown = 1289</a:t>
            </a:r>
            <a:endParaRPr b="1"/>
          </a:p>
        </p:txBody>
      </p:sp>
      <p:sp>
        <p:nvSpPr>
          <p:cNvPr id="211" name="Google Shape;211;g2224ae9d812_0_56"/>
          <p:cNvSpPr txBox="1"/>
          <p:nvPr/>
        </p:nvSpPr>
        <p:spPr>
          <a:xfrm>
            <a:off x="5632650" y="619075"/>
            <a:ext cx="2899800" cy="846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300">
                <a:solidFill>
                  <a:schemeClr val="accent2"/>
                </a:solidFill>
                <a:highlight>
                  <a:srgbClr val="FFFFFF"/>
                </a:highlight>
              </a:rPr>
              <a:t>India</a:t>
            </a:r>
            <a:endParaRPr b="1"/>
          </a:p>
          <a:p>
            <a:pPr indent="0" lvl="0" marL="0" rtl="0" algn="l">
              <a:spcBef>
                <a:spcPts val="0"/>
              </a:spcBef>
              <a:spcAft>
                <a:spcPts val="0"/>
              </a:spcAft>
              <a:buNone/>
            </a:pPr>
            <a:r>
              <a:rPr lang="en-US" sz="1000"/>
              <a:t>Minor (likely &lt; $1 million) = 2376</a:t>
            </a:r>
            <a:endParaRPr sz="1000"/>
          </a:p>
          <a:p>
            <a:pPr indent="0" lvl="0" marL="0" rtl="0" algn="l">
              <a:spcBef>
                <a:spcPts val="0"/>
              </a:spcBef>
              <a:spcAft>
                <a:spcPts val="0"/>
              </a:spcAft>
              <a:buNone/>
            </a:pPr>
            <a:r>
              <a:rPr lang="en-US" sz="1000"/>
              <a:t>Unknown = 1092</a:t>
            </a:r>
            <a:endParaRPr sz="1000"/>
          </a:p>
          <a:p>
            <a:pPr indent="0" lvl="0" marL="0" rtl="0" algn="l">
              <a:spcBef>
                <a:spcPts val="0"/>
              </a:spcBef>
              <a:spcAft>
                <a:spcPts val="0"/>
              </a:spcAft>
              <a:buNone/>
            </a:pPr>
            <a:r>
              <a:rPr lang="en-US" sz="1000"/>
              <a:t>Major (likely &gt;= $1 million but &lt; $1 billion) = 31</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224ae9d812_0_48"/>
          <p:cNvSpPr txBox="1"/>
          <p:nvPr>
            <p:ph type="title"/>
          </p:nvPr>
        </p:nvSpPr>
        <p:spPr>
          <a:xfrm>
            <a:off x="311700" y="1760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sz="1800">
              <a:solidFill>
                <a:srgbClr val="0E3B44"/>
              </a:solidFill>
            </a:endParaRPr>
          </a:p>
        </p:txBody>
      </p:sp>
      <p:pic>
        <p:nvPicPr>
          <p:cNvPr id="217" name="Google Shape;217;g2224ae9d812_0_48"/>
          <p:cNvPicPr preferRelativeResize="0"/>
          <p:nvPr/>
        </p:nvPicPr>
        <p:blipFill>
          <a:blip r:embed="rId3">
            <a:alphaModFix/>
          </a:blip>
          <a:stretch>
            <a:fillRect/>
          </a:stretch>
        </p:blipFill>
        <p:spPr>
          <a:xfrm>
            <a:off x="238025" y="2374075"/>
            <a:ext cx="8520602" cy="2654625"/>
          </a:xfrm>
          <a:prstGeom prst="rect">
            <a:avLst/>
          </a:prstGeom>
          <a:noFill/>
          <a:ln>
            <a:noFill/>
          </a:ln>
        </p:spPr>
      </p:pic>
      <p:pic>
        <p:nvPicPr>
          <p:cNvPr id="218" name="Google Shape;218;g2224ae9d812_0_48"/>
          <p:cNvPicPr preferRelativeResize="0"/>
          <p:nvPr/>
        </p:nvPicPr>
        <p:blipFill>
          <a:blip r:embed="rId4">
            <a:alphaModFix/>
          </a:blip>
          <a:stretch>
            <a:fillRect/>
          </a:stretch>
        </p:blipFill>
        <p:spPr>
          <a:xfrm>
            <a:off x="311700" y="871552"/>
            <a:ext cx="2663250" cy="903700"/>
          </a:xfrm>
          <a:prstGeom prst="rect">
            <a:avLst/>
          </a:prstGeom>
          <a:noFill/>
          <a:ln>
            <a:noFill/>
          </a:ln>
        </p:spPr>
      </p:pic>
      <p:pic>
        <p:nvPicPr>
          <p:cNvPr id="219" name="Google Shape;219;g2224ae9d812_0_48"/>
          <p:cNvPicPr preferRelativeResize="0"/>
          <p:nvPr/>
        </p:nvPicPr>
        <p:blipFill>
          <a:blip r:embed="rId5">
            <a:alphaModFix/>
          </a:blip>
          <a:stretch>
            <a:fillRect/>
          </a:stretch>
        </p:blipFill>
        <p:spPr>
          <a:xfrm>
            <a:off x="3120325" y="802249"/>
            <a:ext cx="2531378" cy="903700"/>
          </a:xfrm>
          <a:prstGeom prst="rect">
            <a:avLst/>
          </a:prstGeom>
          <a:noFill/>
          <a:ln>
            <a:noFill/>
          </a:ln>
        </p:spPr>
      </p:pic>
      <p:pic>
        <p:nvPicPr>
          <p:cNvPr id="220" name="Google Shape;220;g2224ae9d812_0_48"/>
          <p:cNvPicPr preferRelativeResize="0"/>
          <p:nvPr/>
        </p:nvPicPr>
        <p:blipFill>
          <a:blip r:embed="rId6">
            <a:alphaModFix/>
          </a:blip>
          <a:stretch>
            <a:fillRect/>
          </a:stretch>
        </p:blipFill>
        <p:spPr>
          <a:xfrm>
            <a:off x="5845250" y="748775"/>
            <a:ext cx="2739528" cy="903700"/>
          </a:xfrm>
          <a:prstGeom prst="rect">
            <a:avLst/>
          </a:prstGeom>
          <a:noFill/>
          <a:ln>
            <a:noFill/>
          </a:ln>
        </p:spPr>
      </p:pic>
      <p:sp>
        <p:nvSpPr>
          <p:cNvPr id="221" name="Google Shape;221;g2224ae9d812_0_48"/>
          <p:cNvSpPr txBox="1"/>
          <p:nvPr/>
        </p:nvSpPr>
        <p:spPr>
          <a:xfrm>
            <a:off x="64175" y="1898025"/>
            <a:ext cx="8520600" cy="5541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chemeClr val="accent2"/>
              </a:buClr>
              <a:buSzPts val="1200"/>
              <a:buChar char="❏"/>
            </a:pPr>
            <a:r>
              <a:rPr lang="en-US" sz="1200">
                <a:solidFill>
                  <a:schemeClr val="accent2"/>
                </a:solidFill>
                <a:highlight>
                  <a:srgbClr val="FFFFFF"/>
                </a:highlight>
              </a:rPr>
              <a:t>The information would help countries common in the region to cultivate a cumulative and collective plan against terrorist attacks. Also, to make the economy strong enough to sustain such attack.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224ae9d812_0_44"/>
          <p:cNvSpPr txBox="1"/>
          <p:nvPr>
            <p:ph type="title"/>
          </p:nvPr>
        </p:nvSpPr>
        <p:spPr>
          <a:xfrm>
            <a:off x="311700" y="1760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sz="1800">
              <a:solidFill>
                <a:srgbClr val="0E3B44"/>
              </a:solidFill>
            </a:endParaRPr>
          </a:p>
        </p:txBody>
      </p:sp>
      <p:pic>
        <p:nvPicPr>
          <p:cNvPr id="227" name="Google Shape;227;g2224ae9d812_0_44"/>
          <p:cNvPicPr preferRelativeResize="0"/>
          <p:nvPr/>
        </p:nvPicPr>
        <p:blipFill>
          <a:blip r:embed="rId3">
            <a:alphaModFix/>
          </a:blip>
          <a:stretch>
            <a:fillRect/>
          </a:stretch>
        </p:blipFill>
        <p:spPr>
          <a:xfrm>
            <a:off x="501600" y="2025325"/>
            <a:ext cx="5751326" cy="2984225"/>
          </a:xfrm>
          <a:prstGeom prst="rect">
            <a:avLst/>
          </a:prstGeom>
          <a:noFill/>
          <a:ln>
            <a:noFill/>
          </a:ln>
        </p:spPr>
      </p:pic>
      <p:pic>
        <p:nvPicPr>
          <p:cNvPr id="228" name="Google Shape;228;g2224ae9d812_0_44"/>
          <p:cNvPicPr preferRelativeResize="0"/>
          <p:nvPr/>
        </p:nvPicPr>
        <p:blipFill>
          <a:blip r:embed="rId4">
            <a:alphaModFix/>
          </a:blip>
          <a:stretch>
            <a:fillRect/>
          </a:stretch>
        </p:blipFill>
        <p:spPr>
          <a:xfrm>
            <a:off x="6708375" y="1915401"/>
            <a:ext cx="1704425" cy="2073150"/>
          </a:xfrm>
          <a:prstGeom prst="rect">
            <a:avLst/>
          </a:prstGeom>
          <a:noFill/>
          <a:ln>
            <a:noFill/>
          </a:ln>
        </p:spPr>
      </p:pic>
      <p:pic>
        <p:nvPicPr>
          <p:cNvPr id="229" name="Google Shape;229;g2224ae9d812_0_44"/>
          <p:cNvPicPr preferRelativeResize="0"/>
          <p:nvPr/>
        </p:nvPicPr>
        <p:blipFill rotWithShape="1">
          <a:blip r:embed="rId5">
            <a:alphaModFix/>
          </a:blip>
          <a:srcRect b="26911" l="0" r="0" t="0"/>
          <a:stretch/>
        </p:blipFill>
        <p:spPr>
          <a:xfrm>
            <a:off x="574875" y="1863650"/>
            <a:ext cx="3306925" cy="244475"/>
          </a:xfrm>
          <a:prstGeom prst="rect">
            <a:avLst/>
          </a:prstGeom>
          <a:noFill/>
          <a:ln>
            <a:noFill/>
          </a:ln>
        </p:spPr>
      </p:pic>
      <p:sp>
        <p:nvSpPr>
          <p:cNvPr id="230" name="Google Shape;230;g2224ae9d812_0_44"/>
          <p:cNvSpPr txBox="1"/>
          <p:nvPr/>
        </p:nvSpPr>
        <p:spPr>
          <a:xfrm>
            <a:off x="311700" y="591800"/>
            <a:ext cx="8686200" cy="1323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200">
                <a:solidFill>
                  <a:schemeClr val="accent2"/>
                </a:solidFill>
                <a:highlight>
                  <a:srgbClr val="FFFFFF"/>
                </a:highlight>
              </a:rPr>
              <a:t>The number of terror attacks, encountered by individual region.</a:t>
            </a:r>
            <a:endParaRPr b="1" sz="2200">
              <a:solidFill>
                <a:schemeClr val="accent2"/>
              </a:solidFill>
              <a:highlight>
                <a:srgbClr val="FFFFFF"/>
              </a:highlight>
            </a:endParaRPr>
          </a:p>
          <a:p>
            <a:pPr indent="0" lvl="0" marL="0" rtl="0" algn="just">
              <a:spcBef>
                <a:spcPts val="0"/>
              </a:spcBef>
              <a:spcAft>
                <a:spcPts val="0"/>
              </a:spcAft>
              <a:buNone/>
            </a:pPr>
            <a:r>
              <a:t/>
            </a:r>
            <a:endParaRPr sz="1300">
              <a:solidFill>
                <a:schemeClr val="accent2"/>
              </a:solidFill>
              <a:highlight>
                <a:srgbClr val="FFFFFF"/>
              </a:highlight>
            </a:endParaRPr>
          </a:p>
          <a:p>
            <a:pPr indent="-311150" lvl="0" marL="457200" rtl="0" algn="just">
              <a:spcBef>
                <a:spcPts val="0"/>
              </a:spcBef>
              <a:spcAft>
                <a:spcPts val="0"/>
              </a:spcAft>
              <a:buClr>
                <a:schemeClr val="accent2"/>
              </a:buClr>
              <a:buSzPts val="1300"/>
              <a:buChar char="❏"/>
            </a:pPr>
            <a:r>
              <a:rPr lang="en-US" sz="1300">
                <a:solidFill>
                  <a:schemeClr val="accent2"/>
                </a:solidFill>
                <a:highlight>
                  <a:srgbClr val="FFFFFF"/>
                </a:highlight>
              </a:rPr>
              <a:t>Analyzing the property destroyed in terrorist attacks over different regions can provide insights into the economic impact of terrorism in those regions. This includes the cost of repairing or replacing damaged infrastructure, lost productivity, and the impact on tourism and other industries.</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22461b87d1_0_145"/>
          <p:cNvSpPr txBox="1"/>
          <p:nvPr>
            <p:ph type="title"/>
          </p:nvPr>
        </p:nvSpPr>
        <p:spPr>
          <a:xfrm>
            <a:off x="311700" y="1760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sz="1800">
              <a:solidFill>
                <a:srgbClr val="0E3B44"/>
              </a:solidFill>
            </a:endParaRPr>
          </a:p>
        </p:txBody>
      </p:sp>
      <p:sp>
        <p:nvSpPr>
          <p:cNvPr id="236" name="Google Shape;236;g222461b87d1_0_145"/>
          <p:cNvSpPr txBox="1"/>
          <p:nvPr/>
        </p:nvSpPr>
        <p:spPr>
          <a:xfrm>
            <a:off x="64175" y="1017600"/>
            <a:ext cx="8768100" cy="25398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accent2"/>
              </a:buClr>
              <a:buSzPts val="1500"/>
              <a:buChar char="❏"/>
            </a:pPr>
            <a:r>
              <a:rPr lang="en-US" sz="1500">
                <a:solidFill>
                  <a:schemeClr val="accent2"/>
                </a:solidFill>
                <a:highlight>
                  <a:srgbClr val="FFFFFF"/>
                </a:highlight>
              </a:rPr>
              <a:t>The Choropleth is showing the most impacted Region is the </a:t>
            </a:r>
            <a:r>
              <a:rPr b="1" lang="en-US" sz="1500">
                <a:solidFill>
                  <a:schemeClr val="accent2"/>
                </a:solidFill>
                <a:highlight>
                  <a:srgbClr val="FFFFFF"/>
                </a:highlight>
              </a:rPr>
              <a:t>Middle East &amp; North Africa</a:t>
            </a:r>
            <a:r>
              <a:rPr lang="en-US" sz="1500">
                <a:solidFill>
                  <a:schemeClr val="accent2"/>
                </a:solidFill>
                <a:highlight>
                  <a:srgbClr val="FFFFFF"/>
                </a:highlight>
              </a:rPr>
              <a:t>. The Region which is less affected by this attack over the cost is </a:t>
            </a:r>
            <a:r>
              <a:rPr b="1" lang="en-US" sz="1500">
                <a:solidFill>
                  <a:schemeClr val="accent2"/>
                </a:solidFill>
                <a:highlight>
                  <a:srgbClr val="FFFFFF"/>
                </a:highlight>
              </a:rPr>
              <a:t>Australasia &amp; Oceania</a:t>
            </a:r>
            <a:r>
              <a:rPr lang="en-US" sz="1500">
                <a:solidFill>
                  <a:schemeClr val="accent2"/>
                </a:solidFill>
                <a:highlight>
                  <a:srgbClr val="FFFFFF"/>
                </a:highlight>
              </a:rPr>
              <a:t>. The </a:t>
            </a:r>
            <a:r>
              <a:rPr lang="en-US" sz="1500">
                <a:solidFill>
                  <a:schemeClr val="accent2"/>
                </a:solidFill>
                <a:highlight>
                  <a:srgbClr val="FFFFFF"/>
                </a:highlight>
              </a:rPr>
              <a:t>major</a:t>
            </a:r>
            <a:r>
              <a:rPr lang="en-US" sz="1500">
                <a:solidFill>
                  <a:schemeClr val="accent2"/>
                </a:solidFill>
                <a:highlight>
                  <a:srgbClr val="FFFFFF"/>
                </a:highlight>
              </a:rPr>
              <a:t> loss of the </a:t>
            </a:r>
            <a:r>
              <a:rPr lang="en-US" sz="1500">
                <a:solidFill>
                  <a:schemeClr val="accent2"/>
                </a:solidFill>
                <a:highlight>
                  <a:srgbClr val="FFFFFF"/>
                </a:highlight>
              </a:rPr>
              <a:t>region</a:t>
            </a:r>
            <a:endParaRPr sz="1500">
              <a:solidFill>
                <a:schemeClr val="accent2"/>
              </a:solidFill>
              <a:highlight>
                <a:srgbClr val="FFFFFF"/>
              </a:highlight>
            </a:endParaRPr>
          </a:p>
          <a:p>
            <a:pPr indent="-323850" lvl="0" marL="457200" rtl="0" algn="just">
              <a:spcBef>
                <a:spcPts val="0"/>
              </a:spcBef>
              <a:spcAft>
                <a:spcPts val="0"/>
              </a:spcAft>
              <a:buClr>
                <a:schemeClr val="accent2"/>
              </a:buClr>
              <a:buSzPts val="1500"/>
              <a:buChar char="❏"/>
            </a:pPr>
            <a:r>
              <a:rPr lang="en-US" sz="1500">
                <a:solidFill>
                  <a:schemeClr val="accent2"/>
                </a:solidFill>
                <a:highlight>
                  <a:srgbClr val="FFFFFF"/>
                </a:highlight>
              </a:rPr>
              <a:t>The property destroyed in terrorist attacks over different regions over time can reveal trends in the types of targets being attacked and the impact of those attacks.</a:t>
            </a:r>
            <a:endParaRPr sz="1500">
              <a:solidFill>
                <a:schemeClr val="accent2"/>
              </a:solidFill>
              <a:highlight>
                <a:srgbClr val="FFFFFF"/>
              </a:highlight>
            </a:endParaRPr>
          </a:p>
          <a:p>
            <a:pPr indent="-323850" lvl="0" marL="457200" rtl="0" algn="just">
              <a:spcBef>
                <a:spcPts val="0"/>
              </a:spcBef>
              <a:spcAft>
                <a:spcPts val="0"/>
              </a:spcAft>
              <a:buClr>
                <a:schemeClr val="accent2"/>
              </a:buClr>
              <a:buSzPts val="1500"/>
              <a:buChar char="❏"/>
            </a:pPr>
            <a:r>
              <a:rPr lang="en-US" sz="1500">
                <a:solidFill>
                  <a:schemeClr val="accent2"/>
                </a:solidFill>
                <a:highlight>
                  <a:srgbClr val="FFFFFF"/>
                </a:highlight>
              </a:rPr>
              <a:t>The major loss of the region </a:t>
            </a:r>
            <a:r>
              <a:rPr b="1" lang="en-US" sz="1500">
                <a:solidFill>
                  <a:schemeClr val="accent2"/>
                </a:solidFill>
                <a:highlight>
                  <a:srgbClr val="FFFFFF"/>
                </a:highlight>
              </a:rPr>
              <a:t>Middle East &amp; North Africa</a:t>
            </a:r>
            <a:r>
              <a:rPr lang="en-US" sz="1500">
                <a:solidFill>
                  <a:schemeClr val="accent2"/>
                </a:solidFill>
                <a:highlight>
                  <a:srgbClr val="FFFFFF"/>
                </a:highlight>
              </a:rPr>
              <a:t> as well as </a:t>
            </a:r>
            <a:r>
              <a:rPr b="1" lang="en-US" sz="1500">
                <a:solidFill>
                  <a:schemeClr val="accent2"/>
                </a:solidFill>
                <a:highlight>
                  <a:srgbClr val="FFFFFF"/>
                </a:highlight>
              </a:rPr>
              <a:t>South Asia</a:t>
            </a:r>
            <a:r>
              <a:rPr lang="en-US" sz="1500">
                <a:solidFill>
                  <a:schemeClr val="accent2"/>
                </a:solidFill>
                <a:highlight>
                  <a:srgbClr val="FFFFFF"/>
                </a:highlight>
              </a:rPr>
              <a:t> affects all the economic growth hence this region needs to develop strategies to address those vulnerabilities.</a:t>
            </a:r>
            <a:endParaRPr sz="1500">
              <a:solidFill>
                <a:schemeClr val="accent2"/>
              </a:solidFill>
              <a:highlight>
                <a:srgbClr val="FFFFFF"/>
              </a:highlight>
            </a:endParaRPr>
          </a:p>
          <a:p>
            <a:pPr indent="-342900" lvl="0" marL="457200" rtl="0" algn="just">
              <a:spcBef>
                <a:spcPts val="0"/>
              </a:spcBef>
              <a:spcAft>
                <a:spcPts val="0"/>
              </a:spcAft>
              <a:buClr>
                <a:schemeClr val="accent2"/>
              </a:buClr>
              <a:buSzPts val="1800"/>
              <a:buChar char="❏"/>
            </a:pPr>
            <a:r>
              <a:rPr lang="en-US" sz="1500">
                <a:solidFill>
                  <a:schemeClr val="accent2"/>
                </a:solidFill>
                <a:highlight>
                  <a:srgbClr val="FFFFFF"/>
                </a:highlight>
              </a:rPr>
              <a:t>E.g In Western Europe, the number of attacks encountered by Private Property due to Armed Assaults.It gives the idea about, most notorious attack type , their frequency and most vulnerable target in every region.</a:t>
            </a:r>
            <a:endParaRPr sz="1800">
              <a:solidFill>
                <a:schemeClr val="accent2"/>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22461b87d1_0_163"/>
          <p:cNvSpPr txBox="1"/>
          <p:nvPr>
            <p:ph type="title"/>
          </p:nvPr>
        </p:nvSpPr>
        <p:spPr>
          <a:xfrm>
            <a:off x="311700" y="51869"/>
            <a:ext cx="8520600" cy="116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Data Visualization</a:t>
            </a:r>
            <a:endParaRPr b="1"/>
          </a:p>
          <a:p>
            <a:pPr indent="0" lvl="0" marL="0" rtl="0" algn="l">
              <a:lnSpc>
                <a:spcPct val="115000"/>
              </a:lnSpc>
              <a:spcBef>
                <a:spcPts val="600"/>
              </a:spcBef>
              <a:spcAft>
                <a:spcPts val="0"/>
              </a:spcAft>
              <a:buNone/>
            </a:pPr>
            <a:r>
              <a:rPr b="1" lang="en-US" sz="1350">
                <a:solidFill>
                  <a:schemeClr val="accent2"/>
                </a:solidFill>
                <a:highlight>
                  <a:srgbClr val="FFFFFF"/>
                </a:highlight>
                <a:latin typeface="Roboto"/>
                <a:ea typeface="Roboto"/>
                <a:cs typeface="Roboto"/>
                <a:sym typeface="Roboto"/>
              </a:rPr>
              <a:t>The number of attacks on different target types according to the different attack types specified in the Region</a:t>
            </a:r>
            <a:endParaRPr b="1" sz="135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SzPts val="2800"/>
              <a:buNone/>
            </a:pPr>
            <a:r>
              <a:t/>
            </a:r>
            <a:endParaRPr b="1" sz="1600">
              <a:solidFill>
                <a:srgbClr val="212121"/>
              </a:solidFill>
            </a:endParaRPr>
          </a:p>
        </p:txBody>
      </p:sp>
      <p:sp>
        <p:nvSpPr>
          <p:cNvPr id="242" name="Google Shape;242;g222461b87d1_0_163"/>
          <p:cNvSpPr txBox="1"/>
          <p:nvPr/>
        </p:nvSpPr>
        <p:spPr>
          <a:xfrm>
            <a:off x="64175" y="1017600"/>
            <a:ext cx="8768100" cy="4155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t/>
            </a:r>
            <a:endParaRPr sz="1500">
              <a:solidFill>
                <a:schemeClr val="accent2"/>
              </a:solidFill>
              <a:highlight>
                <a:srgbClr val="FFFFFF"/>
              </a:highlight>
            </a:endParaRPr>
          </a:p>
        </p:txBody>
      </p:sp>
      <p:pic>
        <p:nvPicPr>
          <p:cNvPr id="243" name="Google Shape;243;g222461b87d1_0_163"/>
          <p:cNvPicPr preferRelativeResize="0"/>
          <p:nvPr/>
        </p:nvPicPr>
        <p:blipFill>
          <a:blip r:embed="rId3">
            <a:alphaModFix/>
          </a:blip>
          <a:stretch>
            <a:fillRect/>
          </a:stretch>
        </p:blipFill>
        <p:spPr>
          <a:xfrm>
            <a:off x="0" y="1069200"/>
            <a:ext cx="4372822" cy="4074300"/>
          </a:xfrm>
          <a:prstGeom prst="rect">
            <a:avLst/>
          </a:prstGeom>
          <a:noFill/>
          <a:ln>
            <a:noFill/>
          </a:ln>
        </p:spPr>
      </p:pic>
      <p:sp>
        <p:nvSpPr>
          <p:cNvPr id="244" name="Google Shape;244;g222461b87d1_0_163"/>
          <p:cNvSpPr txBox="1"/>
          <p:nvPr/>
        </p:nvSpPr>
        <p:spPr>
          <a:xfrm>
            <a:off x="4472875" y="904500"/>
            <a:ext cx="4522500" cy="4074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accent2"/>
              </a:buClr>
              <a:buSzPts val="1400"/>
              <a:buChar char="❏"/>
            </a:pPr>
            <a:r>
              <a:rPr lang="en-US">
                <a:solidFill>
                  <a:schemeClr val="accent2"/>
                </a:solidFill>
                <a:highlight>
                  <a:srgbClr val="FFFFFF"/>
                </a:highlight>
              </a:rPr>
              <a:t>Sunburst provides some beautiful functionalities to users. The Data consists of some interlinkages with each other. So, to represent the relation between 'Region' and 'Attack Type' it is the most suitable graph.</a:t>
            </a:r>
            <a:endParaRPr>
              <a:solidFill>
                <a:schemeClr val="accent2"/>
              </a:solidFill>
              <a:highlight>
                <a:srgbClr val="FFFFFF"/>
              </a:highlight>
            </a:endParaRPr>
          </a:p>
          <a:p>
            <a:pPr indent="-317500" lvl="0" marL="457200" rtl="0" algn="just">
              <a:lnSpc>
                <a:spcPct val="115000"/>
              </a:lnSpc>
              <a:spcBef>
                <a:spcPts val="0"/>
              </a:spcBef>
              <a:spcAft>
                <a:spcPts val="0"/>
              </a:spcAft>
              <a:buClr>
                <a:schemeClr val="accent2"/>
              </a:buClr>
              <a:buSzPts val="1400"/>
              <a:buChar char="❏"/>
            </a:pPr>
            <a:r>
              <a:rPr lang="en-US">
                <a:solidFill>
                  <a:schemeClr val="accent2"/>
                </a:solidFill>
                <a:highlight>
                  <a:srgbClr val="FFFFFF"/>
                </a:highlight>
              </a:rPr>
              <a:t>In most of the regions,</a:t>
            </a:r>
            <a:r>
              <a:rPr b="1" lang="en-US">
                <a:solidFill>
                  <a:schemeClr val="accent2"/>
                </a:solidFill>
                <a:highlight>
                  <a:srgbClr val="FFFFFF"/>
                </a:highlight>
              </a:rPr>
              <a:t>Bombing and Explosions</a:t>
            </a:r>
            <a:r>
              <a:rPr lang="en-US">
                <a:solidFill>
                  <a:schemeClr val="accent2"/>
                </a:solidFill>
                <a:highlight>
                  <a:srgbClr val="FFFFFF"/>
                </a:highlight>
              </a:rPr>
              <a:t> is the most frequent attack type.Nearly every region is </a:t>
            </a:r>
            <a:r>
              <a:rPr lang="en-US">
                <a:solidFill>
                  <a:schemeClr val="accent2"/>
                </a:solidFill>
                <a:highlight>
                  <a:srgbClr val="FFFFFF"/>
                </a:highlight>
              </a:rPr>
              <a:t>severely</a:t>
            </a:r>
            <a:r>
              <a:rPr lang="en-US">
                <a:solidFill>
                  <a:schemeClr val="accent2"/>
                </a:solidFill>
                <a:highlight>
                  <a:srgbClr val="FFFFFF"/>
                </a:highlight>
              </a:rPr>
              <a:t> affected due to the </a:t>
            </a:r>
            <a:r>
              <a:rPr b="1" lang="en-US">
                <a:solidFill>
                  <a:schemeClr val="accent2"/>
                </a:solidFill>
                <a:highlight>
                  <a:srgbClr val="FFFFFF"/>
                </a:highlight>
              </a:rPr>
              <a:t>Bombing and Explosions</a:t>
            </a:r>
            <a:r>
              <a:rPr lang="en-US">
                <a:solidFill>
                  <a:schemeClr val="accent2"/>
                </a:solidFill>
                <a:highlight>
                  <a:srgbClr val="FFFFFF"/>
                </a:highlight>
              </a:rPr>
              <a:t>.</a:t>
            </a:r>
            <a:endParaRPr>
              <a:solidFill>
                <a:schemeClr val="accent2"/>
              </a:solidFill>
              <a:highlight>
                <a:srgbClr val="FFFFFF"/>
              </a:highlight>
            </a:endParaRPr>
          </a:p>
          <a:p>
            <a:pPr indent="-317500" lvl="0" marL="457200" rtl="0" algn="just">
              <a:lnSpc>
                <a:spcPct val="115000"/>
              </a:lnSpc>
              <a:spcBef>
                <a:spcPts val="0"/>
              </a:spcBef>
              <a:spcAft>
                <a:spcPts val="0"/>
              </a:spcAft>
              <a:buClr>
                <a:schemeClr val="accent2"/>
              </a:buClr>
              <a:buSzPts val="1400"/>
              <a:buChar char="❏"/>
            </a:pPr>
            <a:r>
              <a:rPr lang="en-US">
                <a:solidFill>
                  <a:schemeClr val="accent2"/>
                </a:solidFill>
                <a:highlight>
                  <a:srgbClr val="FFFFFF"/>
                </a:highlight>
              </a:rPr>
              <a:t>The number of attacks on different target types according to the </a:t>
            </a:r>
            <a:r>
              <a:rPr lang="en-US">
                <a:solidFill>
                  <a:schemeClr val="accent2"/>
                </a:solidFill>
                <a:highlight>
                  <a:srgbClr val="FFFFFF"/>
                </a:highlight>
              </a:rPr>
              <a:t>different</a:t>
            </a:r>
            <a:r>
              <a:rPr lang="en-US">
                <a:solidFill>
                  <a:schemeClr val="accent2"/>
                </a:solidFill>
                <a:highlight>
                  <a:srgbClr val="FFFFFF"/>
                </a:highlight>
              </a:rPr>
              <a:t> attack types specified in the Region.</a:t>
            </a:r>
            <a:endParaRPr>
              <a:solidFill>
                <a:schemeClr val="accent2"/>
              </a:solidFill>
              <a:highlight>
                <a:srgbClr val="FFFFFF"/>
              </a:highlight>
            </a:endParaRPr>
          </a:p>
          <a:p>
            <a:pPr indent="-317500" lvl="0" marL="457200" rtl="0" algn="just">
              <a:spcBef>
                <a:spcPts val="0"/>
              </a:spcBef>
              <a:spcAft>
                <a:spcPts val="0"/>
              </a:spcAft>
              <a:buClr>
                <a:schemeClr val="accent2"/>
              </a:buClr>
              <a:buSzPts val="1400"/>
              <a:buChar char="❏"/>
            </a:pPr>
            <a:r>
              <a:rPr lang="en-US">
                <a:solidFill>
                  <a:schemeClr val="accent2"/>
                </a:solidFill>
                <a:highlight>
                  <a:srgbClr val="FFFFFF"/>
                </a:highlight>
              </a:rPr>
              <a:t>When countries got to know about the most frequent attack type, they work directly on prevention and </a:t>
            </a:r>
            <a:r>
              <a:rPr lang="en-US">
                <a:solidFill>
                  <a:schemeClr val="accent2"/>
                </a:solidFill>
                <a:highlight>
                  <a:srgbClr val="FFFFFF"/>
                </a:highlight>
              </a:rPr>
              <a:t>dissemination</a:t>
            </a:r>
            <a:r>
              <a:rPr lang="en-US">
                <a:solidFill>
                  <a:schemeClr val="accent2"/>
                </a:solidFill>
                <a:highlight>
                  <a:srgbClr val="FFFFFF"/>
                </a:highlight>
              </a:rPr>
              <a:t> of weapons related to the attack type.It will help them to regulate the law and order according to the type of attack.</a:t>
            </a:r>
            <a:endParaRPr>
              <a:solidFill>
                <a:schemeClr val="accent2"/>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311700" y="15446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Solutions to Business objective</a:t>
            </a:r>
            <a:endParaRPr b="1"/>
          </a:p>
        </p:txBody>
      </p:sp>
      <p:sp>
        <p:nvSpPr>
          <p:cNvPr id="250" name="Google Shape;250;p32"/>
          <p:cNvSpPr txBox="1"/>
          <p:nvPr/>
        </p:nvSpPr>
        <p:spPr>
          <a:xfrm>
            <a:off x="311700" y="863125"/>
            <a:ext cx="83835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US" sz="1600"/>
              <a:t>The Countries must work on comprehensive anti </a:t>
            </a:r>
            <a:r>
              <a:rPr lang="en-US" sz="1600"/>
              <a:t>terror</a:t>
            </a:r>
            <a:r>
              <a:rPr lang="en-US" sz="1600"/>
              <a:t> policies. Such Policies can be formulate in organisation like United Nations </a:t>
            </a:r>
            <a:r>
              <a:rPr lang="en-US" sz="1600"/>
              <a:t>Security</a:t>
            </a:r>
            <a:r>
              <a:rPr lang="en-US" sz="1600"/>
              <a:t> Councils.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In today's new World order multilateralism is appreciated by most of the regions and their respective countries. This new way of diplomacy could also be helpful for curbing the menace of terrorism.</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Economy , Polity or Science could </a:t>
            </a:r>
            <a:r>
              <a:rPr lang="en-US" sz="1600"/>
              <a:t>change</a:t>
            </a:r>
            <a:r>
              <a:rPr lang="en-US" sz="1600"/>
              <a:t> with time and fluctuate but the Geography of countries never changed. If the same geography remained attached and aligned, where focus is on dissolving the </a:t>
            </a:r>
            <a:r>
              <a:rPr lang="en-US" sz="1600"/>
              <a:t>boundaries</a:t>
            </a:r>
            <a:r>
              <a:rPr lang="en-US" sz="1600"/>
              <a:t> and not demarcating the </a:t>
            </a:r>
            <a:r>
              <a:rPr lang="en-US" sz="1600"/>
              <a:t>boundaries</a:t>
            </a:r>
            <a:r>
              <a:rPr lang="en-US" sz="1600"/>
              <a:t> , problems like terrorism can never dominate over strong steadfast stature of countries.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So deep connection between countries, people to people relations , respecting each </a:t>
            </a:r>
            <a:r>
              <a:rPr lang="en-US" sz="1600"/>
              <a:t>other's</a:t>
            </a:r>
            <a:r>
              <a:rPr lang="en-US" sz="1600"/>
              <a:t> </a:t>
            </a:r>
            <a:r>
              <a:rPr lang="en-US" sz="1600"/>
              <a:t>foreign</a:t>
            </a:r>
            <a:r>
              <a:rPr lang="en-US" sz="1600"/>
              <a:t> policy and not involving with any non state actors(for any kind of ill attack) will fetch countries strength and resilience to fight through any terror attacks.</a:t>
            </a:r>
            <a:endParaRPr sz="1600"/>
          </a:p>
          <a:p>
            <a:pPr indent="0" lvl="0" marL="0" rtl="0" algn="l">
              <a:spcBef>
                <a:spcPts val="0"/>
              </a:spcBef>
              <a:spcAft>
                <a:spcPts val="0"/>
              </a:spcAft>
              <a:buNone/>
            </a:pPr>
            <a:r>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311700" y="15446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Conclusions</a:t>
            </a:r>
            <a:endParaRPr b="1"/>
          </a:p>
        </p:txBody>
      </p:sp>
      <p:sp>
        <p:nvSpPr>
          <p:cNvPr id="256" name="Google Shape;256;p33"/>
          <p:cNvSpPr txBox="1"/>
          <p:nvPr>
            <p:ph idx="1" type="body"/>
          </p:nvPr>
        </p:nvSpPr>
        <p:spPr>
          <a:xfrm>
            <a:off x="260800" y="727175"/>
            <a:ext cx="8669700" cy="42342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Clr>
                <a:schemeClr val="dk1"/>
              </a:buClr>
              <a:buSzPts val="2200"/>
              <a:buChar char="•"/>
            </a:pPr>
            <a:r>
              <a:rPr lang="en-US" sz="1600">
                <a:solidFill>
                  <a:schemeClr val="accent2"/>
                </a:solidFill>
                <a:highlight>
                  <a:srgbClr val="FFFFFF"/>
                </a:highlight>
              </a:rPr>
              <a:t>Analyzing the effectiveness of counterterrorism policies and strategies can help to identify areas where improvements could be made. </a:t>
            </a:r>
            <a:endParaRPr sz="1600">
              <a:solidFill>
                <a:schemeClr val="accent2"/>
              </a:solidFill>
              <a:highlight>
                <a:srgbClr val="FFFFFF"/>
              </a:highlight>
            </a:endParaRPr>
          </a:p>
          <a:p>
            <a:pPr indent="-368300" lvl="0" marL="457200" rtl="0" algn="just">
              <a:lnSpc>
                <a:spcPct val="115000"/>
              </a:lnSpc>
              <a:spcBef>
                <a:spcPts val="0"/>
              </a:spcBef>
              <a:spcAft>
                <a:spcPts val="0"/>
              </a:spcAft>
              <a:buClr>
                <a:schemeClr val="dk1"/>
              </a:buClr>
              <a:buSzPts val="2200"/>
              <a:buChar char="•"/>
            </a:pPr>
            <a:r>
              <a:rPr lang="en-US" sz="1600">
                <a:solidFill>
                  <a:schemeClr val="accent2"/>
                </a:solidFill>
                <a:highlight>
                  <a:srgbClr val="FFFFFF"/>
                </a:highlight>
              </a:rPr>
              <a:t>Exploring the Global Terrorism Dataset can help to identify trends and patterns in terrorist attacks over time, such as changes in the frequency, location, or methods of attacks. </a:t>
            </a:r>
            <a:endParaRPr sz="1600">
              <a:solidFill>
                <a:schemeClr val="accent2"/>
              </a:solidFill>
              <a:highlight>
                <a:srgbClr val="FFFFFF"/>
              </a:highlight>
            </a:endParaRPr>
          </a:p>
          <a:p>
            <a:pPr indent="-368300" lvl="0" marL="457200" rtl="0" algn="just">
              <a:lnSpc>
                <a:spcPct val="115000"/>
              </a:lnSpc>
              <a:spcBef>
                <a:spcPts val="0"/>
              </a:spcBef>
              <a:spcAft>
                <a:spcPts val="0"/>
              </a:spcAft>
              <a:buClr>
                <a:schemeClr val="dk1"/>
              </a:buClr>
              <a:buSzPts val="2200"/>
              <a:buChar char="•"/>
            </a:pPr>
            <a:r>
              <a:rPr lang="en-US" sz="1600">
                <a:solidFill>
                  <a:schemeClr val="accent2"/>
                </a:solidFill>
                <a:highlight>
                  <a:srgbClr val="FFFFFF"/>
                </a:highlight>
              </a:rPr>
              <a:t>When the Taliban took control of Afghanistan, the whole world felt the grief of the Afghan people. Terrorism destroys every right and batters the person to his frightening death. </a:t>
            </a:r>
            <a:endParaRPr sz="1600">
              <a:solidFill>
                <a:schemeClr val="accent2"/>
              </a:solidFill>
              <a:highlight>
                <a:srgbClr val="FFFFFF"/>
              </a:highlight>
            </a:endParaRPr>
          </a:p>
          <a:p>
            <a:pPr indent="-368300" lvl="0" marL="457200" rtl="0" algn="just">
              <a:lnSpc>
                <a:spcPct val="115000"/>
              </a:lnSpc>
              <a:spcBef>
                <a:spcPts val="0"/>
              </a:spcBef>
              <a:spcAft>
                <a:spcPts val="0"/>
              </a:spcAft>
              <a:buClr>
                <a:schemeClr val="dk1"/>
              </a:buClr>
              <a:buSzPts val="2200"/>
              <a:buChar char="•"/>
            </a:pPr>
            <a:r>
              <a:rPr lang="en-US" sz="1600">
                <a:solidFill>
                  <a:schemeClr val="accent2"/>
                </a:solidFill>
                <a:highlight>
                  <a:srgbClr val="FFFFFF"/>
                </a:highlight>
              </a:rPr>
              <a:t>In the above analysis, various study heads have been found which could be easily studied by countries to curb the menace of terrorism.</a:t>
            </a:r>
            <a:endParaRPr sz="1600">
              <a:solidFill>
                <a:schemeClr val="accent2"/>
              </a:solidFill>
              <a:highlight>
                <a:srgbClr val="FFFFFF"/>
              </a:highlight>
            </a:endParaRPr>
          </a:p>
          <a:p>
            <a:pPr indent="0" lvl="0" marL="457200" rtl="0" algn="just">
              <a:lnSpc>
                <a:spcPct val="115000"/>
              </a:lnSpc>
              <a:spcBef>
                <a:spcPts val="0"/>
              </a:spcBef>
              <a:spcAft>
                <a:spcPts val="0"/>
              </a:spcAft>
              <a:buNone/>
            </a:pPr>
            <a:r>
              <a:t/>
            </a:r>
            <a:endParaRPr sz="1600">
              <a:solidFill>
                <a:schemeClr val="accent2"/>
              </a:solidFill>
              <a:highlight>
                <a:srgbClr val="FFFFFF"/>
              </a:highlight>
            </a:endParaRPr>
          </a:p>
          <a:p>
            <a:pPr indent="0" lvl="0" marL="0" rtl="0" algn="just">
              <a:spcBef>
                <a:spcPts val="700"/>
              </a:spcBef>
              <a:spcAft>
                <a:spcPts val="0"/>
              </a:spcAft>
              <a:buNone/>
            </a:pPr>
            <a:r>
              <a:rPr b="1" lang="en-US" sz="1700">
                <a:solidFill>
                  <a:schemeClr val="accent2"/>
                </a:solidFill>
                <a:highlight>
                  <a:srgbClr val="FFFFFF"/>
                </a:highlight>
              </a:rPr>
              <a:t>Terrorism do not just destroys the land but it destroys the peace,harmony, trust on humanity, the whole youth and cultivates the seeds of hatred and envy.</a:t>
            </a:r>
            <a:endParaRPr b="1" sz="1700">
              <a:solidFill>
                <a:schemeClr val="accent2"/>
              </a:solidFill>
              <a:highlight>
                <a:srgbClr val="FFFFFF"/>
              </a:highlight>
            </a:endParaRPr>
          </a:p>
          <a:p>
            <a:pPr indent="0" lvl="0" marL="0" rtl="0" algn="just">
              <a:lnSpc>
                <a:spcPct val="115000"/>
              </a:lnSpc>
              <a:spcBef>
                <a:spcPts val="700"/>
              </a:spcBef>
              <a:spcAft>
                <a:spcPts val="0"/>
              </a:spcAft>
              <a:buNone/>
            </a:pPr>
            <a:r>
              <a:t/>
            </a:r>
            <a:endParaRPr sz="1600">
              <a:solidFill>
                <a:schemeClr val="accent2"/>
              </a:solidFill>
              <a:highlight>
                <a:srgbClr val="FFFFFF"/>
              </a:highlight>
            </a:endParaRPr>
          </a:p>
          <a:p>
            <a:pPr indent="0" lvl="0" marL="0" rtl="0" algn="just">
              <a:lnSpc>
                <a:spcPct val="115000"/>
              </a:lnSpc>
              <a:spcBef>
                <a:spcPts val="0"/>
              </a:spcBef>
              <a:spcAft>
                <a:spcPts val="0"/>
              </a:spcAft>
              <a:buNone/>
            </a:pPr>
            <a:r>
              <a:t/>
            </a:r>
            <a:endParaRPr sz="1600">
              <a:solidFill>
                <a:schemeClr val="accent2"/>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ctrTitle"/>
          </p:nvPr>
        </p:nvSpPr>
        <p:spPr>
          <a:xfrm>
            <a:off x="55825" y="1309228"/>
            <a:ext cx="8520600" cy="160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a:t>  </a:t>
            </a:r>
            <a:r>
              <a:rPr lang="en-US" sz="7200">
                <a:solidFill>
                  <a:srgbClr val="FF00FF"/>
                </a:solidFill>
                <a:latin typeface="Amatic SC"/>
                <a:ea typeface="Amatic SC"/>
                <a:cs typeface="Amatic SC"/>
                <a:sym typeface="Amatic SC"/>
              </a:rPr>
              <a:t>Thank You</a:t>
            </a:r>
            <a:r>
              <a:rPr lang="en-US" sz="7200">
                <a:solidFill>
                  <a:srgbClr val="FF00FF"/>
                </a:solidFill>
                <a:latin typeface="Pinyon Script"/>
                <a:ea typeface="Pinyon Script"/>
                <a:cs typeface="Pinyon Script"/>
                <a:sym typeface="Pinyon Script"/>
              </a:rPr>
              <a:t>!!</a:t>
            </a:r>
            <a:endParaRPr sz="7200">
              <a:solidFill>
                <a:srgbClr val="FF00FF"/>
              </a:solidFill>
              <a:latin typeface="Pinyon Script"/>
              <a:ea typeface="Pinyon Script"/>
              <a:cs typeface="Pinyon Script"/>
              <a:sym typeface="Pinyon Scrip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31929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Introduction</a:t>
            </a:r>
            <a:endParaRPr b="1"/>
          </a:p>
        </p:txBody>
      </p:sp>
      <p:sp>
        <p:nvSpPr>
          <p:cNvPr id="67" name="Google Shape;67;p3"/>
          <p:cNvSpPr txBox="1"/>
          <p:nvPr>
            <p:ph idx="1" type="body"/>
          </p:nvPr>
        </p:nvSpPr>
        <p:spPr>
          <a:xfrm>
            <a:off x="-156550" y="986100"/>
            <a:ext cx="8851200" cy="4157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Noto Sans Symbols"/>
              <a:buChar char="●"/>
            </a:pPr>
            <a:r>
              <a:rPr i="0" lang="en-US" sz="2000">
                <a:solidFill>
                  <a:srgbClr val="212121"/>
                </a:solidFill>
                <a:latin typeface="Arial"/>
                <a:ea typeface="Arial"/>
                <a:cs typeface="Arial"/>
                <a:sym typeface="Arial"/>
              </a:rPr>
              <a:t>Global terrorism is a complex and constantly evolving phenomenon that poses a significant threat to global security and stability. In recent years, there has been a growing interest in using data-driven approaches to better understand the patterns, trends, and dynamics of terrorism around the world. </a:t>
            </a:r>
            <a:endParaRPr i="0" sz="2000">
              <a:solidFill>
                <a:srgbClr val="212121"/>
              </a:solidFill>
              <a:latin typeface="Arial"/>
              <a:ea typeface="Arial"/>
              <a:cs typeface="Arial"/>
              <a:sym typeface="Arial"/>
            </a:endParaRPr>
          </a:p>
          <a:p>
            <a:pPr indent="-228600" lvl="0" marL="457200" rtl="0" algn="just">
              <a:lnSpc>
                <a:spcPct val="115000"/>
              </a:lnSpc>
              <a:spcBef>
                <a:spcPts val="0"/>
              </a:spcBef>
              <a:spcAft>
                <a:spcPts val="0"/>
              </a:spcAft>
              <a:buSzPts val="1800"/>
              <a:buNone/>
            </a:pPr>
            <a:r>
              <a:t/>
            </a:r>
            <a:endParaRPr i="0" sz="2000">
              <a:solidFill>
                <a:srgbClr val="212121"/>
              </a:solidFill>
              <a:latin typeface="Arial"/>
              <a:ea typeface="Arial"/>
              <a:cs typeface="Arial"/>
              <a:sym typeface="Arial"/>
            </a:endParaRPr>
          </a:p>
          <a:p>
            <a:pPr indent="-342900" lvl="0" marL="457200" rtl="0" algn="just">
              <a:lnSpc>
                <a:spcPct val="115000"/>
              </a:lnSpc>
              <a:spcBef>
                <a:spcPts val="0"/>
              </a:spcBef>
              <a:spcAft>
                <a:spcPts val="0"/>
              </a:spcAft>
              <a:buSzPts val="1800"/>
              <a:buChar char="●"/>
            </a:pPr>
            <a:r>
              <a:rPr i="0" lang="en-US" sz="2000">
                <a:solidFill>
                  <a:srgbClr val="212121"/>
                </a:solidFill>
                <a:latin typeface="Arial"/>
                <a:ea typeface="Arial"/>
                <a:cs typeface="Arial"/>
                <a:sym typeface="Arial"/>
              </a:rPr>
              <a:t>The </a:t>
            </a:r>
            <a:r>
              <a:rPr b="1" i="0" lang="en-US" sz="2000">
                <a:solidFill>
                  <a:srgbClr val="212121"/>
                </a:solidFill>
                <a:latin typeface="Arial"/>
                <a:ea typeface="Arial"/>
                <a:cs typeface="Arial"/>
                <a:sym typeface="Arial"/>
              </a:rPr>
              <a:t>Global Terrorism Database</a:t>
            </a:r>
            <a:r>
              <a:rPr i="0" lang="en-US" sz="2000">
                <a:solidFill>
                  <a:srgbClr val="212121"/>
                </a:solidFill>
                <a:latin typeface="Arial"/>
                <a:ea typeface="Arial"/>
                <a:cs typeface="Arial"/>
                <a:sym typeface="Arial"/>
              </a:rPr>
              <a:t> (GTD) is a comprehensive dataset of terrorist events around the world from </a:t>
            </a:r>
            <a:r>
              <a:rPr b="1" i="0" lang="en-US" sz="2000">
                <a:solidFill>
                  <a:srgbClr val="212121"/>
                </a:solidFill>
                <a:latin typeface="Arial"/>
                <a:ea typeface="Arial"/>
                <a:cs typeface="Arial"/>
                <a:sym typeface="Arial"/>
              </a:rPr>
              <a:t>1970 to 2017</a:t>
            </a:r>
            <a:r>
              <a:rPr i="0" lang="en-US" sz="2000">
                <a:solidFill>
                  <a:srgbClr val="212121"/>
                </a:solidFill>
                <a:latin typeface="Arial"/>
                <a:ea typeface="Arial"/>
                <a:cs typeface="Arial"/>
                <a:sym typeface="Arial"/>
              </a:rPr>
              <a:t>. The dataset contains over </a:t>
            </a:r>
            <a:r>
              <a:rPr b="1" i="0" lang="en-US" sz="2000">
                <a:solidFill>
                  <a:srgbClr val="212121"/>
                </a:solidFill>
                <a:latin typeface="Arial"/>
                <a:ea typeface="Arial"/>
                <a:cs typeface="Arial"/>
                <a:sym typeface="Arial"/>
              </a:rPr>
              <a:t>181,691</a:t>
            </a:r>
            <a:r>
              <a:rPr i="0" lang="en-US" sz="2000">
                <a:solidFill>
                  <a:srgbClr val="212121"/>
                </a:solidFill>
                <a:latin typeface="Arial"/>
                <a:ea typeface="Arial"/>
                <a:cs typeface="Arial"/>
                <a:sym typeface="Arial"/>
              </a:rPr>
              <a:t> incidents, including information on the date, location, weapons used, and casualties.</a:t>
            </a:r>
            <a:endParaRPr i="0" sz="2000">
              <a:solidFill>
                <a:srgbClr val="212121"/>
              </a:solidFill>
              <a:latin typeface="Arial"/>
              <a:ea typeface="Arial"/>
              <a:cs typeface="Arial"/>
              <a:sym typeface="Arial"/>
            </a:endParaRPr>
          </a:p>
        </p:txBody>
      </p:sp>
      <p:sp>
        <p:nvSpPr>
          <p:cNvPr id="68" name="Google Shape;68;p3"/>
          <p:cNvSpPr txBox="1"/>
          <p:nvPr/>
        </p:nvSpPr>
        <p:spPr>
          <a:xfrm>
            <a:off x="1374140" y="156464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1794941c0d_0_7"/>
          <p:cNvSpPr txBox="1"/>
          <p:nvPr>
            <p:ph type="title"/>
          </p:nvPr>
        </p:nvSpPr>
        <p:spPr>
          <a:xfrm>
            <a:off x="311700" y="30997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Introduction</a:t>
            </a:r>
            <a:endParaRPr b="1"/>
          </a:p>
        </p:txBody>
      </p:sp>
      <p:sp>
        <p:nvSpPr>
          <p:cNvPr id="74" name="Google Shape;74;g21794941c0d_0_7"/>
          <p:cNvSpPr txBox="1"/>
          <p:nvPr>
            <p:ph idx="1" type="body"/>
          </p:nvPr>
        </p:nvSpPr>
        <p:spPr>
          <a:xfrm>
            <a:off x="225500" y="948825"/>
            <a:ext cx="8469900" cy="4157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accent2"/>
              </a:buClr>
              <a:buSzPts val="1800"/>
              <a:buChar char="●"/>
            </a:pPr>
            <a:r>
              <a:rPr lang="en-US">
                <a:solidFill>
                  <a:schemeClr val="accent2"/>
                </a:solidFill>
                <a:highlight>
                  <a:srgbClr val="FFFFFF"/>
                </a:highlight>
              </a:rPr>
              <a:t>In this project, I have use Python to explore and analyze the GTD, with the goal of gaining insights into the patterns and trends of global terrorism.</a:t>
            </a:r>
            <a:endParaRPr>
              <a:solidFill>
                <a:schemeClr val="accent2"/>
              </a:solidFill>
              <a:highlight>
                <a:srgbClr val="FFFFFF"/>
              </a:highlight>
            </a:endParaRPr>
          </a:p>
          <a:p>
            <a:pPr indent="-342900" lvl="0" marL="457200" rtl="0" algn="just">
              <a:spcBef>
                <a:spcPts val="0"/>
              </a:spcBef>
              <a:spcAft>
                <a:spcPts val="0"/>
              </a:spcAft>
              <a:buClr>
                <a:schemeClr val="accent2"/>
              </a:buClr>
              <a:buSzPts val="1800"/>
              <a:buChar char="●"/>
            </a:pPr>
            <a:r>
              <a:rPr lang="en-US">
                <a:solidFill>
                  <a:schemeClr val="accent2"/>
                </a:solidFill>
                <a:highlight>
                  <a:srgbClr val="FFFFFF"/>
                </a:highlight>
              </a:rPr>
              <a:t>This project aims to contribute to a better understanding of the causes and consequences of terrorism, and to inform policy and practice in the fields of security, conflict resolution, and development. </a:t>
            </a:r>
            <a:endParaRPr>
              <a:solidFill>
                <a:schemeClr val="accent2"/>
              </a:solidFill>
              <a:highlight>
                <a:srgbClr val="FFFFFF"/>
              </a:highlight>
            </a:endParaRPr>
          </a:p>
          <a:p>
            <a:pPr indent="-342900" lvl="0" marL="457200" rtl="0" algn="just">
              <a:spcBef>
                <a:spcPts val="0"/>
              </a:spcBef>
              <a:spcAft>
                <a:spcPts val="0"/>
              </a:spcAft>
              <a:buClr>
                <a:schemeClr val="accent2"/>
              </a:buClr>
              <a:buSzPts val="1800"/>
              <a:buChar char="●"/>
            </a:pPr>
            <a:r>
              <a:rPr lang="en-US">
                <a:solidFill>
                  <a:schemeClr val="accent2"/>
                </a:solidFill>
                <a:highlight>
                  <a:srgbClr val="FFFFFF"/>
                </a:highlight>
              </a:rPr>
              <a:t>I have used various Python libraries and tools, such as NumPy, Pandas, Matplotlib, to explore the data and answer questions such as:</a:t>
            </a:r>
            <a:endParaRPr>
              <a:solidFill>
                <a:schemeClr val="accent2"/>
              </a:solidFill>
              <a:highlight>
                <a:srgbClr val="FFFFFF"/>
              </a:highlight>
            </a:endParaRPr>
          </a:p>
          <a:p>
            <a:pPr indent="0" lvl="0" marL="0" rtl="0" algn="just">
              <a:spcBef>
                <a:spcPts val="0"/>
              </a:spcBef>
              <a:spcAft>
                <a:spcPts val="0"/>
              </a:spcAft>
              <a:buNone/>
            </a:pPr>
            <a:r>
              <a:t/>
            </a:r>
            <a:endParaRPr>
              <a:solidFill>
                <a:schemeClr val="accent2"/>
              </a:solidFill>
              <a:highlight>
                <a:srgbClr val="FFFFFF"/>
              </a:highlight>
            </a:endParaRPr>
          </a:p>
          <a:p>
            <a:pPr indent="-323850" lvl="0" marL="457200" rtl="0" algn="l">
              <a:spcBef>
                <a:spcPts val="600"/>
              </a:spcBef>
              <a:spcAft>
                <a:spcPts val="0"/>
              </a:spcAft>
              <a:buClr>
                <a:schemeClr val="accent2"/>
              </a:buClr>
              <a:buSzPts val="1500"/>
              <a:buAutoNum type="arabicPeriod"/>
            </a:pPr>
            <a:r>
              <a:rPr lang="en-US" sz="1500">
                <a:solidFill>
                  <a:schemeClr val="accent2"/>
                </a:solidFill>
                <a:highlight>
                  <a:srgbClr val="FFFFFF"/>
                </a:highlight>
              </a:rPr>
              <a:t>Which countries are most affected by terrorism, and what factors contribute to their vulnerability?</a:t>
            </a:r>
            <a:endParaRPr sz="1500">
              <a:solidFill>
                <a:schemeClr val="accent2"/>
              </a:solidFill>
              <a:highlight>
                <a:srgbClr val="FFFFFF"/>
              </a:highlight>
            </a:endParaRPr>
          </a:p>
          <a:p>
            <a:pPr indent="-323850" lvl="0" marL="457200" rtl="0" algn="l">
              <a:spcBef>
                <a:spcPts val="0"/>
              </a:spcBef>
              <a:spcAft>
                <a:spcPts val="0"/>
              </a:spcAft>
              <a:buClr>
                <a:schemeClr val="accent2"/>
              </a:buClr>
              <a:buSzPts val="1500"/>
              <a:buAutoNum type="arabicPeriod"/>
            </a:pPr>
            <a:r>
              <a:rPr lang="en-US" sz="1500">
                <a:solidFill>
                  <a:schemeClr val="accent2"/>
                </a:solidFill>
                <a:highlight>
                  <a:srgbClr val="FFFFFF"/>
                </a:highlight>
              </a:rPr>
              <a:t>What are the most common types of terrorist attacks?</a:t>
            </a:r>
            <a:endParaRPr sz="1500">
              <a:solidFill>
                <a:schemeClr val="accent2"/>
              </a:solidFill>
              <a:highlight>
                <a:srgbClr val="FFFFFF"/>
              </a:highlight>
            </a:endParaRPr>
          </a:p>
          <a:p>
            <a:pPr indent="-323850" lvl="0" marL="457200" rtl="0" algn="l">
              <a:spcBef>
                <a:spcPts val="0"/>
              </a:spcBef>
              <a:spcAft>
                <a:spcPts val="0"/>
              </a:spcAft>
              <a:buClr>
                <a:schemeClr val="accent2"/>
              </a:buClr>
              <a:buSzPts val="1500"/>
              <a:buAutoNum type="arabicPeriod"/>
            </a:pPr>
            <a:r>
              <a:rPr lang="en-US" sz="1500">
                <a:solidFill>
                  <a:schemeClr val="accent2"/>
                </a:solidFill>
                <a:highlight>
                  <a:srgbClr val="FFFFFF"/>
                </a:highlight>
              </a:rPr>
              <a:t>What is the number of attacks in specified regions? etc….</a:t>
            </a:r>
            <a:endParaRPr sz="1500">
              <a:solidFill>
                <a:schemeClr val="accent2"/>
              </a:solidFill>
              <a:highlight>
                <a:srgbClr val="FFFFFF"/>
              </a:highlight>
            </a:endParaRPr>
          </a:p>
          <a:p>
            <a:pPr indent="-381000" lvl="0" marL="457200" rtl="0" algn="just">
              <a:spcBef>
                <a:spcPts val="0"/>
              </a:spcBef>
              <a:spcAft>
                <a:spcPts val="0"/>
              </a:spcAft>
              <a:buSzPts val="2400"/>
              <a:buChar char="●"/>
            </a:pPr>
            <a:r>
              <a:t/>
            </a:r>
            <a:endParaRPr sz="2400"/>
          </a:p>
        </p:txBody>
      </p:sp>
      <p:sp>
        <p:nvSpPr>
          <p:cNvPr id="75" name="Google Shape;75;g21794941c0d_0_7"/>
          <p:cNvSpPr txBox="1"/>
          <p:nvPr/>
        </p:nvSpPr>
        <p:spPr>
          <a:xfrm>
            <a:off x="1374140" y="1564640"/>
            <a:ext cx="309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11700" y="1875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Exploring Dataset</a:t>
            </a:r>
            <a:endParaRPr b="1"/>
          </a:p>
        </p:txBody>
      </p:sp>
      <p:sp>
        <p:nvSpPr>
          <p:cNvPr id="81" name="Google Shape;81;p5"/>
          <p:cNvSpPr txBox="1"/>
          <p:nvPr>
            <p:ph idx="1" type="body"/>
          </p:nvPr>
        </p:nvSpPr>
        <p:spPr>
          <a:xfrm>
            <a:off x="123000" y="489200"/>
            <a:ext cx="8401800" cy="4574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600">
              <a:solidFill>
                <a:srgbClr val="212121"/>
              </a:solidFill>
              <a:highlight>
                <a:srgbClr val="FFFFFF"/>
              </a:highlight>
            </a:endParaRPr>
          </a:p>
          <a:p>
            <a:pPr indent="-330200" lvl="0" marL="457200" rtl="0" algn="just">
              <a:lnSpc>
                <a:spcPct val="115000"/>
              </a:lnSpc>
              <a:spcBef>
                <a:spcPts val="0"/>
              </a:spcBef>
              <a:spcAft>
                <a:spcPts val="0"/>
              </a:spcAft>
              <a:buClr>
                <a:srgbClr val="212121"/>
              </a:buClr>
              <a:buSzPts val="1600"/>
              <a:buChar char="⮚"/>
            </a:pPr>
            <a:r>
              <a:rPr lang="en-US" sz="1600">
                <a:solidFill>
                  <a:schemeClr val="accent2"/>
                </a:solidFill>
                <a:highlight>
                  <a:srgbClr val="FFFFFF"/>
                </a:highlight>
              </a:rPr>
              <a:t>The Global Terrorism Database (GTD) is a well-known open-source dataset that contains information on terrorist attacks around the world from </a:t>
            </a:r>
            <a:r>
              <a:rPr b="1" lang="en-US" sz="1600">
                <a:solidFill>
                  <a:schemeClr val="accent2"/>
                </a:solidFill>
                <a:highlight>
                  <a:srgbClr val="FFFFFF"/>
                </a:highlight>
              </a:rPr>
              <a:t>1970 to 2017</a:t>
            </a:r>
            <a:r>
              <a:rPr lang="en-US" sz="1600">
                <a:solidFill>
                  <a:schemeClr val="accent2"/>
                </a:solidFill>
                <a:highlight>
                  <a:srgbClr val="FFFFFF"/>
                </a:highlight>
              </a:rPr>
              <a:t>, containing 206 Countries.</a:t>
            </a:r>
            <a:endParaRPr sz="1600">
              <a:solidFill>
                <a:schemeClr val="accent2"/>
              </a:solidFill>
              <a:highlight>
                <a:srgbClr val="FFFFFF"/>
              </a:highlight>
            </a:endParaRPr>
          </a:p>
          <a:p>
            <a:pPr indent="-330200" lvl="0" marL="457200" rtl="0" algn="just">
              <a:lnSpc>
                <a:spcPct val="115000"/>
              </a:lnSpc>
              <a:spcBef>
                <a:spcPts val="0"/>
              </a:spcBef>
              <a:spcAft>
                <a:spcPts val="0"/>
              </a:spcAft>
              <a:buClr>
                <a:srgbClr val="212121"/>
              </a:buClr>
              <a:buSzPts val="1600"/>
              <a:buChar char="⮚"/>
            </a:pPr>
            <a:r>
              <a:rPr lang="en-US" sz="1600">
                <a:solidFill>
                  <a:schemeClr val="accent2"/>
                </a:solidFill>
                <a:highlight>
                  <a:srgbClr val="FFFFFF"/>
                </a:highlight>
              </a:rPr>
              <a:t>The dataset has </a:t>
            </a:r>
            <a:r>
              <a:rPr b="1" lang="en-US" sz="1600">
                <a:solidFill>
                  <a:schemeClr val="accent2"/>
                </a:solidFill>
                <a:highlight>
                  <a:srgbClr val="FFFFFF"/>
                </a:highlight>
              </a:rPr>
              <a:t>181691</a:t>
            </a:r>
            <a:r>
              <a:rPr lang="en-US" sz="1600">
                <a:solidFill>
                  <a:schemeClr val="accent2"/>
                </a:solidFill>
                <a:highlight>
                  <a:srgbClr val="FFFFFF"/>
                </a:highlight>
              </a:rPr>
              <a:t> rows and </a:t>
            </a:r>
            <a:r>
              <a:rPr b="1" lang="en-US" sz="1600">
                <a:solidFill>
                  <a:schemeClr val="accent2"/>
                </a:solidFill>
                <a:highlight>
                  <a:srgbClr val="FFFFFF"/>
                </a:highlight>
              </a:rPr>
              <a:t>135</a:t>
            </a:r>
            <a:r>
              <a:rPr lang="en-US" sz="1600">
                <a:solidFill>
                  <a:schemeClr val="accent2"/>
                </a:solidFill>
                <a:highlight>
                  <a:srgbClr val="FFFFFF"/>
                </a:highlight>
              </a:rPr>
              <a:t> columns. There are a ratio of </a:t>
            </a:r>
            <a:r>
              <a:rPr b="1" lang="en-US" sz="1600">
                <a:solidFill>
                  <a:schemeClr val="accent2"/>
                </a:solidFill>
                <a:highlight>
                  <a:srgbClr val="FFFFFF"/>
                </a:highlight>
              </a:rPr>
              <a:t>3/5</a:t>
            </a:r>
            <a:r>
              <a:rPr lang="en-US" sz="1600">
                <a:solidFill>
                  <a:schemeClr val="accent2"/>
                </a:solidFill>
                <a:highlight>
                  <a:srgbClr val="FFFFFF"/>
                </a:highlight>
              </a:rPr>
              <a:t> null values in the dataset and no duplicate values in it.</a:t>
            </a:r>
            <a:endParaRPr sz="1600">
              <a:solidFill>
                <a:schemeClr val="accent2"/>
              </a:solidFill>
              <a:highlight>
                <a:srgbClr val="FFFFFF"/>
              </a:highlight>
            </a:endParaRPr>
          </a:p>
          <a:p>
            <a:pPr indent="-330200" lvl="0" marL="457200" rtl="0" algn="just">
              <a:lnSpc>
                <a:spcPct val="115000"/>
              </a:lnSpc>
              <a:spcBef>
                <a:spcPts val="0"/>
              </a:spcBef>
              <a:spcAft>
                <a:spcPts val="0"/>
              </a:spcAft>
              <a:buClr>
                <a:srgbClr val="212121"/>
              </a:buClr>
              <a:buSzPts val="1600"/>
              <a:buChar char="⮚"/>
            </a:pPr>
            <a:r>
              <a:rPr lang="en-US" sz="1600">
                <a:solidFill>
                  <a:schemeClr val="accent2"/>
                </a:solidFill>
                <a:highlight>
                  <a:srgbClr val="FFFFFF"/>
                </a:highlight>
              </a:rPr>
              <a:t>In the given Dataset, most of the columns consist null values but those columns on which the EDA have been conducted or questions have been analysed do not contain the problem of null values.</a:t>
            </a:r>
            <a:endParaRPr sz="1600">
              <a:solidFill>
                <a:schemeClr val="accent2"/>
              </a:solidFill>
              <a:highlight>
                <a:srgbClr val="FFFFFF"/>
              </a:highlight>
            </a:endParaRPr>
          </a:p>
          <a:p>
            <a:pPr indent="-330200" lvl="0" marL="457200" rtl="0" algn="just">
              <a:lnSpc>
                <a:spcPct val="115000"/>
              </a:lnSpc>
              <a:spcBef>
                <a:spcPts val="0"/>
              </a:spcBef>
              <a:spcAft>
                <a:spcPts val="0"/>
              </a:spcAft>
              <a:buClr>
                <a:srgbClr val="212121"/>
              </a:buClr>
              <a:buSzPts val="1600"/>
              <a:buChar char="⮚"/>
            </a:pPr>
            <a:r>
              <a:rPr lang="en-US" sz="1600">
                <a:solidFill>
                  <a:schemeClr val="accent2"/>
                </a:solidFill>
                <a:highlight>
                  <a:srgbClr val="FFFFFF"/>
                </a:highlight>
              </a:rPr>
              <a:t>From these 135 columns, I have used only </a:t>
            </a:r>
            <a:r>
              <a:rPr b="1" lang="en-US" sz="1600">
                <a:solidFill>
                  <a:schemeClr val="accent2"/>
                </a:solidFill>
                <a:highlight>
                  <a:srgbClr val="FFFFFF"/>
                </a:highlight>
              </a:rPr>
              <a:t>26 </a:t>
            </a:r>
            <a:r>
              <a:rPr lang="en-US" sz="1600">
                <a:solidFill>
                  <a:schemeClr val="accent2"/>
                </a:solidFill>
                <a:highlight>
                  <a:srgbClr val="FFFFFF"/>
                </a:highlight>
              </a:rPr>
              <a:t>columns that have the most important information in them. </a:t>
            </a:r>
            <a:endParaRPr sz="1600">
              <a:solidFill>
                <a:schemeClr val="accent2"/>
              </a:solidFill>
              <a:highlight>
                <a:srgbClr val="FFFFFF"/>
              </a:highlight>
            </a:endParaRPr>
          </a:p>
          <a:p>
            <a:pPr indent="-330200" lvl="0" marL="457200" rtl="0" algn="just">
              <a:lnSpc>
                <a:spcPct val="115000"/>
              </a:lnSpc>
              <a:spcBef>
                <a:spcPts val="0"/>
              </a:spcBef>
              <a:spcAft>
                <a:spcPts val="0"/>
              </a:spcAft>
              <a:buClr>
                <a:srgbClr val="212121"/>
              </a:buClr>
              <a:buSzPts val="1600"/>
              <a:buChar char="⮚"/>
            </a:pPr>
            <a:r>
              <a:rPr lang="en-US" sz="1600">
                <a:solidFill>
                  <a:schemeClr val="accent2"/>
                </a:solidFill>
                <a:highlight>
                  <a:srgbClr val="FFFFFF"/>
                </a:highlight>
              </a:rPr>
              <a:t>The 26 columns contain information of such as date, month, year, countries name, motive, region, attack type, and weapon type.</a:t>
            </a:r>
            <a:endParaRPr sz="1600">
              <a:solidFill>
                <a:schemeClr val="accent2"/>
              </a:solidFill>
              <a:highlight>
                <a:srgbClr val="FFFFFF"/>
              </a:highlight>
            </a:endParaRPr>
          </a:p>
          <a:p>
            <a:pPr indent="-330200" lvl="0" marL="457200" rtl="0" algn="just">
              <a:lnSpc>
                <a:spcPct val="115000"/>
              </a:lnSpc>
              <a:spcBef>
                <a:spcPts val="0"/>
              </a:spcBef>
              <a:spcAft>
                <a:spcPts val="0"/>
              </a:spcAft>
              <a:buClr>
                <a:srgbClr val="212121"/>
              </a:buClr>
              <a:buSzPts val="1600"/>
              <a:buChar char="⮚"/>
            </a:pPr>
            <a:r>
              <a:rPr lang="en-US" sz="1600">
                <a:solidFill>
                  <a:schemeClr val="accent2"/>
                </a:solidFill>
                <a:highlight>
                  <a:srgbClr val="FFFFFF"/>
                </a:highlight>
              </a:rPr>
              <a:t>In some data, the information is incomplete no month and date available of the attack and also which property was damaged. So, this data set kept those values as Unknown.</a:t>
            </a:r>
            <a:endParaRPr sz="1600">
              <a:solidFill>
                <a:srgbClr val="21212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228176"/>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Exploring Dataset</a:t>
            </a:r>
            <a:endParaRPr b="1"/>
          </a:p>
        </p:txBody>
      </p:sp>
      <p:sp>
        <p:nvSpPr>
          <p:cNvPr id="87" name="Google Shape;87;p6"/>
          <p:cNvSpPr txBox="1"/>
          <p:nvPr>
            <p:ph idx="1" type="body"/>
          </p:nvPr>
        </p:nvSpPr>
        <p:spPr>
          <a:xfrm>
            <a:off x="113675" y="800875"/>
            <a:ext cx="8718600" cy="4342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US" sz="1500">
                <a:solidFill>
                  <a:srgbClr val="000000"/>
                </a:solidFill>
                <a:highlight>
                  <a:srgbClr val="FFFFFE"/>
                </a:highlight>
              </a:rPr>
              <a:t>The name of the columns doesn't have the proper format to understand so, I have renamed them accordingly. Below are some column names with information in it:</a:t>
            </a:r>
            <a:endParaRPr b="1" sz="1300">
              <a:solidFill>
                <a:srgbClr val="000000"/>
              </a:solidFill>
              <a:highlight>
                <a:srgbClr val="FFFFFE"/>
              </a:highlight>
            </a:endParaRPr>
          </a:p>
          <a:p>
            <a:pPr indent="-311150" lvl="0" marL="457200" rtl="0" algn="l">
              <a:lnSpc>
                <a:spcPct val="135714"/>
              </a:lnSpc>
              <a:spcBef>
                <a:spcPts val="0"/>
              </a:spcBef>
              <a:spcAft>
                <a:spcPts val="0"/>
              </a:spcAft>
              <a:buClr>
                <a:srgbClr val="000000"/>
              </a:buClr>
              <a:buSzPts val="1300"/>
              <a:buChar char="●"/>
            </a:pPr>
            <a:r>
              <a:rPr b="1" lang="en-US" sz="1300">
                <a:solidFill>
                  <a:srgbClr val="000000"/>
                </a:solidFill>
                <a:highlight>
                  <a:srgbClr val="FFFFFE"/>
                </a:highlight>
              </a:rPr>
              <a:t>iyear                :</a:t>
            </a:r>
            <a:r>
              <a:rPr lang="en-US" sz="1300">
                <a:solidFill>
                  <a:srgbClr val="000000"/>
                </a:solidFill>
                <a:highlight>
                  <a:srgbClr val="FFFFFE"/>
                </a:highlight>
              </a:rPr>
              <a:t>Year of the attack</a:t>
            </a:r>
            <a:endParaRPr sz="1300">
              <a:solidFill>
                <a:srgbClr val="000000"/>
              </a:solidFill>
              <a:highlight>
                <a:srgbClr val="FFFFFE"/>
              </a:highlight>
            </a:endParaRPr>
          </a:p>
          <a:p>
            <a:pPr indent="-311150" lvl="0" marL="457200" rtl="0" algn="l">
              <a:lnSpc>
                <a:spcPct val="135714"/>
              </a:lnSpc>
              <a:spcBef>
                <a:spcPts val="0"/>
              </a:spcBef>
              <a:spcAft>
                <a:spcPts val="0"/>
              </a:spcAft>
              <a:buClr>
                <a:srgbClr val="000000"/>
              </a:buClr>
              <a:buSzPts val="1300"/>
              <a:buChar char="●"/>
            </a:pPr>
            <a:r>
              <a:rPr b="1" lang="en-US" sz="1300">
                <a:solidFill>
                  <a:srgbClr val="000000"/>
                </a:solidFill>
                <a:highlight>
                  <a:srgbClr val="FFFFFE"/>
                </a:highlight>
              </a:rPr>
              <a:t>imonth               :</a:t>
            </a:r>
            <a:r>
              <a:rPr lang="en-US" sz="1300">
                <a:solidFill>
                  <a:srgbClr val="000000"/>
                </a:solidFill>
                <a:highlight>
                  <a:srgbClr val="FFFFFE"/>
                </a:highlight>
              </a:rPr>
              <a:t>Month of the attack</a:t>
            </a:r>
            <a:endParaRPr sz="1300">
              <a:solidFill>
                <a:srgbClr val="000000"/>
              </a:solidFill>
              <a:highlight>
                <a:srgbClr val="FFFFFE"/>
              </a:highlight>
            </a:endParaRPr>
          </a:p>
          <a:p>
            <a:pPr indent="-311150" lvl="0" marL="457200" rtl="0" algn="l">
              <a:lnSpc>
                <a:spcPct val="135714"/>
              </a:lnSpc>
              <a:spcBef>
                <a:spcPts val="0"/>
              </a:spcBef>
              <a:spcAft>
                <a:spcPts val="0"/>
              </a:spcAft>
              <a:buClr>
                <a:srgbClr val="000000"/>
              </a:buClr>
              <a:buSzPts val="1300"/>
              <a:buChar char="●"/>
            </a:pPr>
            <a:r>
              <a:rPr b="1" lang="en-US" sz="1300">
                <a:solidFill>
                  <a:srgbClr val="000000"/>
                </a:solidFill>
                <a:highlight>
                  <a:srgbClr val="FFFFFE"/>
                </a:highlight>
              </a:rPr>
              <a:t>iday                 :</a:t>
            </a:r>
            <a:r>
              <a:rPr lang="en-US" sz="1300">
                <a:solidFill>
                  <a:srgbClr val="000000"/>
                </a:solidFill>
                <a:highlight>
                  <a:srgbClr val="FFFFFE"/>
                </a:highlight>
              </a:rPr>
              <a:t>Date of the attack</a:t>
            </a:r>
            <a:endParaRPr sz="1300">
              <a:solidFill>
                <a:srgbClr val="000000"/>
              </a:solidFill>
              <a:highlight>
                <a:srgbClr val="FFFFFE"/>
              </a:highlight>
            </a:endParaRPr>
          </a:p>
          <a:p>
            <a:pPr indent="-311150" lvl="0" marL="457200" rtl="0" algn="l">
              <a:lnSpc>
                <a:spcPct val="135714"/>
              </a:lnSpc>
              <a:spcBef>
                <a:spcPts val="0"/>
              </a:spcBef>
              <a:spcAft>
                <a:spcPts val="0"/>
              </a:spcAft>
              <a:buClr>
                <a:srgbClr val="000000"/>
              </a:buClr>
              <a:buSzPts val="1300"/>
              <a:buChar char="●"/>
            </a:pPr>
            <a:r>
              <a:rPr b="1" lang="en-US" sz="1300">
                <a:solidFill>
                  <a:srgbClr val="000000"/>
                </a:solidFill>
                <a:highlight>
                  <a:srgbClr val="FFFFFE"/>
                </a:highlight>
              </a:rPr>
              <a:t>country_txt          :</a:t>
            </a:r>
            <a:r>
              <a:rPr lang="en-US" sz="1300">
                <a:solidFill>
                  <a:srgbClr val="000000"/>
                </a:solidFill>
                <a:highlight>
                  <a:srgbClr val="FFFFFE"/>
                </a:highlight>
              </a:rPr>
              <a:t>The names of the 205 attacked countries</a:t>
            </a:r>
            <a:endParaRPr sz="1300">
              <a:solidFill>
                <a:srgbClr val="000000"/>
              </a:solidFill>
              <a:highlight>
                <a:srgbClr val="FFFFFE"/>
              </a:highlight>
            </a:endParaRPr>
          </a:p>
          <a:p>
            <a:pPr indent="-311150" lvl="0" marL="457200" rtl="0" algn="l">
              <a:lnSpc>
                <a:spcPct val="135714"/>
              </a:lnSpc>
              <a:spcBef>
                <a:spcPts val="0"/>
              </a:spcBef>
              <a:spcAft>
                <a:spcPts val="0"/>
              </a:spcAft>
              <a:buClr>
                <a:srgbClr val="000000"/>
              </a:buClr>
              <a:buSzPts val="1300"/>
              <a:buChar char="●"/>
            </a:pPr>
            <a:r>
              <a:rPr b="1" lang="en-US" sz="1300">
                <a:solidFill>
                  <a:srgbClr val="000000"/>
                </a:solidFill>
                <a:highlight>
                  <a:srgbClr val="FFFFFE"/>
                </a:highlight>
              </a:rPr>
              <a:t>region_txt           :</a:t>
            </a:r>
            <a:r>
              <a:rPr lang="en-US" sz="1300">
                <a:solidFill>
                  <a:srgbClr val="000000"/>
                </a:solidFill>
                <a:highlight>
                  <a:srgbClr val="FFFFFE"/>
                </a:highlight>
              </a:rPr>
              <a:t>12 Region</a:t>
            </a:r>
            <a:endParaRPr sz="1300">
              <a:solidFill>
                <a:srgbClr val="000000"/>
              </a:solidFill>
              <a:highlight>
                <a:srgbClr val="FFFFFE"/>
              </a:highlight>
            </a:endParaRPr>
          </a:p>
          <a:p>
            <a:pPr indent="-311150" lvl="0" marL="457200" rtl="0" algn="l">
              <a:lnSpc>
                <a:spcPct val="135714"/>
              </a:lnSpc>
              <a:spcBef>
                <a:spcPts val="0"/>
              </a:spcBef>
              <a:spcAft>
                <a:spcPts val="0"/>
              </a:spcAft>
              <a:buClr>
                <a:srgbClr val="000000"/>
              </a:buClr>
              <a:buSzPts val="1300"/>
              <a:buChar char="●"/>
            </a:pPr>
            <a:r>
              <a:rPr b="1" lang="en-US" sz="1300">
                <a:solidFill>
                  <a:srgbClr val="000000"/>
                </a:solidFill>
                <a:highlight>
                  <a:srgbClr val="FFFFFE"/>
                </a:highlight>
              </a:rPr>
              <a:t>city                 :</a:t>
            </a:r>
            <a:r>
              <a:rPr lang="en-US" sz="1300">
                <a:solidFill>
                  <a:srgbClr val="000000"/>
                </a:solidFill>
                <a:highlight>
                  <a:srgbClr val="FFFFFE"/>
                </a:highlight>
              </a:rPr>
              <a:t>The city's name, which was attacked</a:t>
            </a:r>
            <a:endParaRPr sz="1300">
              <a:solidFill>
                <a:srgbClr val="000000"/>
              </a:solidFill>
              <a:highlight>
                <a:srgbClr val="FFFFFE"/>
              </a:highlight>
            </a:endParaRPr>
          </a:p>
          <a:p>
            <a:pPr indent="-311150" lvl="0" marL="457200" rtl="0" algn="l">
              <a:lnSpc>
                <a:spcPct val="135714"/>
              </a:lnSpc>
              <a:spcBef>
                <a:spcPts val="0"/>
              </a:spcBef>
              <a:spcAft>
                <a:spcPts val="0"/>
              </a:spcAft>
              <a:buClr>
                <a:srgbClr val="000000"/>
              </a:buClr>
              <a:buSzPts val="1300"/>
              <a:buChar char="●"/>
            </a:pPr>
            <a:r>
              <a:rPr b="1" lang="en-US" sz="1300">
                <a:solidFill>
                  <a:srgbClr val="000000"/>
                </a:solidFill>
                <a:highlight>
                  <a:srgbClr val="FFFFFE"/>
                </a:highlight>
              </a:rPr>
              <a:t>attacktype1_txt      :</a:t>
            </a:r>
            <a:r>
              <a:rPr lang="en-US" sz="1300">
                <a:solidFill>
                  <a:srgbClr val="000000"/>
                </a:solidFill>
                <a:highlight>
                  <a:srgbClr val="FFFFFE"/>
                </a:highlight>
              </a:rPr>
              <a:t>The list of attack type</a:t>
            </a:r>
            <a:endParaRPr sz="1300">
              <a:solidFill>
                <a:srgbClr val="000000"/>
              </a:solidFill>
              <a:highlight>
                <a:srgbClr val="FFFFFE"/>
              </a:highlight>
            </a:endParaRPr>
          </a:p>
          <a:p>
            <a:pPr indent="-311150" lvl="0" marL="457200" rtl="0" algn="l">
              <a:lnSpc>
                <a:spcPct val="135714"/>
              </a:lnSpc>
              <a:spcBef>
                <a:spcPts val="0"/>
              </a:spcBef>
              <a:spcAft>
                <a:spcPts val="0"/>
              </a:spcAft>
              <a:buClr>
                <a:srgbClr val="000000"/>
              </a:buClr>
              <a:buSzPts val="1300"/>
              <a:buChar char="●"/>
            </a:pPr>
            <a:r>
              <a:rPr b="1" lang="en-US" sz="1300">
                <a:solidFill>
                  <a:srgbClr val="000000"/>
                </a:solidFill>
                <a:highlight>
                  <a:srgbClr val="FFFFFE"/>
                </a:highlight>
              </a:rPr>
              <a:t>targtype1_txt        :</a:t>
            </a:r>
            <a:r>
              <a:rPr lang="en-US" sz="1300">
                <a:solidFill>
                  <a:srgbClr val="000000"/>
                </a:solidFill>
                <a:highlight>
                  <a:srgbClr val="FFFFFE"/>
                </a:highlight>
              </a:rPr>
              <a:t>The main target of the attack</a:t>
            </a:r>
            <a:endParaRPr sz="1300">
              <a:solidFill>
                <a:srgbClr val="000000"/>
              </a:solidFill>
              <a:highlight>
                <a:srgbClr val="FFFFFE"/>
              </a:highlight>
            </a:endParaRPr>
          </a:p>
          <a:p>
            <a:pPr indent="-311150" lvl="0" marL="457200" rtl="0" algn="l">
              <a:lnSpc>
                <a:spcPct val="135714"/>
              </a:lnSpc>
              <a:spcBef>
                <a:spcPts val="0"/>
              </a:spcBef>
              <a:spcAft>
                <a:spcPts val="0"/>
              </a:spcAft>
              <a:buClr>
                <a:srgbClr val="000000"/>
              </a:buClr>
              <a:buSzPts val="1300"/>
              <a:buChar char="●"/>
            </a:pPr>
            <a:r>
              <a:rPr b="1" lang="en-US" sz="1300">
                <a:solidFill>
                  <a:srgbClr val="000000"/>
                </a:solidFill>
                <a:highlight>
                  <a:srgbClr val="FFFFFE"/>
                </a:highlight>
              </a:rPr>
              <a:t>motive               :</a:t>
            </a:r>
            <a:r>
              <a:rPr lang="en-US" sz="1300">
                <a:solidFill>
                  <a:srgbClr val="000000"/>
                </a:solidFill>
                <a:highlight>
                  <a:srgbClr val="FFFFFE"/>
                </a:highlight>
              </a:rPr>
              <a:t>Motive of the attack</a:t>
            </a:r>
            <a:endParaRPr sz="1300">
              <a:solidFill>
                <a:srgbClr val="000000"/>
              </a:solidFill>
              <a:highlight>
                <a:srgbClr val="FFFFFE"/>
              </a:highlight>
            </a:endParaRPr>
          </a:p>
          <a:p>
            <a:pPr indent="-311150" lvl="0" marL="457200" rtl="0" algn="l">
              <a:lnSpc>
                <a:spcPct val="135714"/>
              </a:lnSpc>
              <a:spcBef>
                <a:spcPts val="0"/>
              </a:spcBef>
              <a:spcAft>
                <a:spcPts val="0"/>
              </a:spcAft>
              <a:buClr>
                <a:srgbClr val="000000"/>
              </a:buClr>
              <a:buSzPts val="1300"/>
              <a:buChar char="●"/>
            </a:pPr>
            <a:r>
              <a:rPr b="1" lang="en-US" sz="1300">
                <a:solidFill>
                  <a:srgbClr val="000000"/>
                </a:solidFill>
                <a:highlight>
                  <a:srgbClr val="FFFFFE"/>
                </a:highlight>
              </a:rPr>
              <a:t>weaptype1_txt        :</a:t>
            </a:r>
            <a:r>
              <a:rPr lang="en-US" sz="1300">
                <a:solidFill>
                  <a:srgbClr val="000000"/>
                </a:solidFill>
                <a:highlight>
                  <a:srgbClr val="FFFFFE"/>
                </a:highlight>
              </a:rPr>
              <a:t>The types of weapons used to attack the country/region</a:t>
            </a:r>
            <a:endParaRPr sz="1300">
              <a:solidFill>
                <a:srgbClr val="000000"/>
              </a:solidFill>
              <a:highlight>
                <a:srgbClr val="FFFFFE"/>
              </a:highlight>
            </a:endParaRPr>
          </a:p>
          <a:p>
            <a:pPr indent="-311150" lvl="0" marL="457200" rtl="0" algn="l">
              <a:lnSpc>
                <a:spcPct val="135714"/>
              </a:lnSpc>
              <a:spcBef>
                <a:spcPts val="0"/>
              </a:spcBef>
              <a:spcAft>
                <a:spcPts val="0"/>
              </a:spcAft>
              <a:buClr>
                <a:srgbClr val="000000"/>
              </a:buClr>
              <a:buSzPts val="1300"/>
              <a:buChar char="●"/>
            </a:pPr>
            <a:r>
              <a:rPr b="1" lang="en-US" sz="1300">
                <a:solidFill>
                  <a:srgbClr val="000000"/>
                </a:solidFill>
                <a:highlight>
                  <a:srgbClr val="FFFFFE"/>
                </a:highlight>
              </a:rPr>
              <a:t>propextent_txt       :</a:t>
            </a:r>
            <a:r>
              <a:rPr lang="en-US" sz="1300">
                <a:solidFill>
                  <a:srgbClr val="000000"/>
                </a:solidFill>
                <a:highlight>
                  <a:srgbClr val="FFFFFE"/>
                </a:highlight>
              </a:rPr>
              <a:t>Range of cost for the property destroyed</a:t>
            </a:r>
            <a:endParaRPr sz="1300">
              <a:solidFill>
                <a:srgbClr val="000000"/>
              </a:solidFill>
              <a:highlight>
                <a:srgbClr val="FFFFFE"/>
              </a:highlight>
            </a:endParaRPr>
          </a:p>
          <a:p>
            <a:pPr indent="-311150" lvl="0" marL="457200" rtl="0" algn="l">
              <a:lnSpc>
                <a:spcPct val="135714"/>
              </a:lnSpc>
              <a:spcBef>
                <a:spcPts val="0"/>
              </a:spcBef>
              <a:spcAft>
                <a:spcPts val="0"/>
              </a:spcAft>
              <a:buClr>
                <a:srgbClr val="000000"/>
              </a:buClr>
              <a:buSzPts val="1300"/>
              <a:buChar char="●"/>
            </a:pPr>
            <a:r>
              <a:rPr b="1" lang="en-US" sz="1300">
                <a:solidFill>
                  <a:srgbClr val="000000"/>
                </a:solidFill>
                <a:highlight>
                  <a:srgbClr val="FFFFFE"/>
                </a:highlight>
              </a:rPr>
              <a:t>propvalue            :</a:t>
            </a:r>
            <a:r>
              <a:rPr lang="en-US" sz="1300">
                <a:solidFill>
                  <a:srgbClr val="000000"/>
                </a:solidFill>
                <a:highlight>
                  <a:srgbClr val="FFFFFE"/>
                </a:highlight>
              </a:rPr>
              <a:t>The actual cost of the property destroyed</a:t>
            </a:r>
            <a:endParaRPr b="1" sz="1300">
              <a:solidFill>
                <a:srgbClr val="09272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ph idx="4294967295" type="title"/>
          </p:nvPr>
        </p:nvSpPr>
        <p:spPr>
          <a:xfrm>
            <a:off x="219450" y="288925"/>
            <a:ext cx="4460100" cy="56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a:t>Data Summary </a:t>
            </a:r>
            <a:endParaRPr sz="1600">
              <a:solidFill>
                <a:srgbClr val="000000"/>
              </a:solidFill>
              <a:highlight>
                <a:srgbClr val="FFFFFE"/>
              </a:highlight>
            </a:endParaRPr>
          </a:p>
        </p:txBody>
      </p:sp>
      <p:sp>
        <p:nvSpPr>
          <p:cNvPr id="93" name="Google Shape;93;p4"/>
          <p:cNvSpPr txBox="1"/>
          <p:nvPr/>
        </p:nvSpPr>
        <p:spPr>
          <a:xfrm>
            <a:off x="197250" y="960350"/>
            <a:ext cx="8749500" cy="4010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accent2"/>
              </a:buClr>
              <a:buSzPts val="1500"/>
              <a:buChar char="❏"/>
            </a:pPr>
            <a:r>
              <a:rPr b="1" lang="en-US" sz="1500">
                <a:solidFill>
                  <a:schemeClr val="accent2"/>
                </a:solidFill>
              </a:rPr>
              <a:t>df</a:t>
            </a:r>
            <a:r>
              <a:rPr lang="en-US" sz="1500">
                <a:solidFill>
                  <a:schemeClr val="accent2"/>
                </a:solidFill>
              </a:rPr>
              <a:t>: It contains all the important </a:t>
            </a:r>
            <a:r>
              <a:rPr b="1" lang="en-US" sz="1500">
                <a:solidFill>
                  <a:schemeClr val="accent2"/>
                </a:solidFill>
              </a:rPr>
              <a:t>26 </a:t>
            </a:r>
            <a:r>
              <a:rPr lang="en-US" sz="1500">
                <a:solidFill>
                  <a:schemeClr val="accent2"/>
                </a:solidFill>
              </a:rPr>
              <a:t>columns which are extracted from the </a:t>
            </a:r>
            <a:r>
              <a:rPr b="1" lang="en-US" sz="1500">
                <a:solidFill>
                  <a:schemeClr val="accent2"/>
                </a:solidFill>
              </a:rPr>
              <a:t>df_main </a:t>
            </a:r>
            <a:r>
              <a:rPr lang="en-US" sz="1500">
                <a:solidFill>
                  <a:schemeClr val="accent2"/>
                </a:solidFill>
              </a:rPr>
              <a:t>which is the main data set. </a:t>
            </a:r>
            <a:endParaRPr sz="1500">
              <a:solidFill>
                <a:schemeClr val="accent2"/>
              </a:solidFill>
            </a:endParaRPr>
          </a:p>
          <a:p>
            <a:pPr indent="-323850" lvl="0" marL="457200" rtl="0" algn="l">
              <a:lnSpc>
                <a:spcPct val="135714"/>
              </a:lnSpc>
              <a:spcBef>
                <a:spcPts val="0"/>
              </a:spcBef>
              <a:spcAft>
                <a:spcPts val="0"/>
              </a:spcAft>
              <a:buClr>
                <a:schemeClr val="accent2"/>
              </a:buClr>
              <a:buSzPts val="1500"/>
              <a:buChar char="❏"/>
            </a:pPr>
            <a:r>
              <a:rPr b="1" lang="en-US" sz="1500">
                <a:highlight>
                  <a:srgbClr val="FFFFFE"/>
                </a:highlight>
              </a:rPr>
              <a:t>country_attacked</a:t>
            </a:r>
            <a:r>
              <a:rPr lang="en-US" sz="1500">
                <a:highlight>
                  <a:srgbClr val="FFFFFE"/>
                </a:highlight>
              </a:rPr>
              <a:t>: This data set contains the total number of attacks on countries, it having </a:t>
            </a:r>
            <a:r>
              <a:rPr b="1" lang="en-US" sz="1500">
                <a:highlight>
                  <a:srgbClr val="FFFFFE"/>
                </a:highlight>
              </a:rPr>
              <a:t>205 </a:t>
            </a:r>
            <a:r>
              <a:rPr lang="en-US" sz="1500">
                <a:highlight>
                  <a:srgbClr val="FFFFFE"/>
                </a:highlight>
              </a:rPr>
              <a:t>countries' names.</a:t>
            </a:r>
            <a:endParaRPr sz="1500">
              <a:highlight>
                <a:srgbClr val="FFFFFE"/>
              </a:highlight>
            </a:endParaRPr>
          </a:p>
          <a:p>
            <a:pPr indent="-323850" lvl="0" marL="457200" rtl="0" algn="l">
              <a:lnSpc>
                <a:spcPct val="135714"/>
              </a:lnSpc>
              <a:spcBef>
                <a:spcPts val="0"/>
              </a:spcBef>
              <a:spcAft>
                <a:spcPts val="0"/>
              </a:spcAft>
              <a:buClr>
                <a:schemeClr val="accent2"/>
              </a:buClr>
              <a:buSzPts val="1500"/>
              <a:buChar char="❏"/>
            </a:pPr>
            <a:r>
              <a:rPr b="1" lang="en-US" sz="1500">
                <a:highlight>
                  <a:srgbClr val="FFFFFE"/>
                </a:highlight>
              </a:rPr>
              <a:t>Year_of_attacke</a:t>
            </a:r>
            <a:r>
              <a:rPr lang="en-US" sz="1500">
                <a:highlight>
                  <a:srgbClr val="FFFFFE"/>
                </a:highlight>
              </a:rPr>
              <a:t>: This set includes the count of attacks every year and also the trend of attacks. </a:t>
            </a:r>
            <a:endParaRPr sz="1500">
              <a:highlight>
                <a:srgbClr val="FFFFFE"/>
              </a:highlight>
            </a:endParaRPr>
          </a:p>
          <a:p>
            <a:pPr indent="-323850" lvl="0" marL="457200" rtl="0" algn="l">
              <a:lnSpc>
                <a:spcPct val="135714"/>
              </a:lnSpc>
              <a:spcBef>
                <a:spcPts val="0"/>
              </a:spcBef>
              <a:spcAft>
                <a:spcPts val="0"/>
              </a:spcAft>
              <a:buClr>
                <a:schemeClr val="accent2"/>
              </a:buClr>
              <a:buSzPts val="1500"/>
              <a:buChar char="❏"/>
            </a:pPr>
            <a:r>
              <a:rPr b="1" lang="en-US" sz="1500">
                <a:solidFill>
                  <a:schemeClr val="accent2"/>
                </a:solidFill>
                <a:highlight>
                  <a:srgbClr val="FFFFFE"/>
                </a:highlight>
              </a:rPr>
              <a:t>weapons_used</a:t>
            </a:r>
            <a:r>
              <a:rPr lang="en-US" sz="1500">
                <a:solidFill>
                  <a:schemeClr val="accent2"/>
                </a:solidFill>
                <a:highlight>
                  <a:srgbClr val="FFFFFE"/>
                </a:highlight>
              </a:rPr>
              <a:t>: Types of weapons used in terrorist attacks.</a:t>
            </a:r>
            <a:endParaRPr sz="1500">
              <a:solidFill>
                <a:schemeClr val="accent2"/>
              </a:solidFill>
              <a:highlight>
                <a:srgbClr val="FFFFFE"/>
              </a:highlight>
            </a:endParaRPr>
          </a:p>
          <a:p>
            <a:pPr indent="-323850" lvl="0" marL="457200" rtl="0" algn="l">
              <a:lnSpc>
                <a:spcPct val="135714"/>
              </a:lnSpc>
              <a:spcBef>
                <a:spcPts val="0"/>
              </a:spcBef>
              <a:spcAft>
                <a:spcPts val="0"/>
              </a:spcAft>
              <a:buClr>
                <a:schemeClr val="accent2"/>
              </a:buClr>
              <a:buSzPts val="1500"/>
              <a:buChar char="❏"/>
            </a:pPr>
            <a:r>
              <a:rPr b="1" lang="en-US" sz="1500">
                <a:highlight>
                  <a:srgbClr val="FFFFFE"/>
                </a:highlight>
              </a:rPr>
              <a:t>property_loss</a:t>
            </a:r>
            <a:r>
              <a:rPr lang="en-US" sz="1500">
                <a:highlight>
                  <a:srgbClr val="FFFFFE"/>
                </a:highlight>
              </a:rPr>
              <a:t>: This dataset was used to identify the loss of property.</a:t>
            </a:r>
            <a:endParaRPr sz="1500">
              <a:solidFill>
                <a:srgbClr val="008000"/>
              </a:solidFill>
              <a:highlight>
                <a:srgbClr val="FFFFFE"/>
              </a:highlight>
            </a:endParaRPr>
          </a:p>
          <a:p>
            <a:pPr indent="-323850" lvl="0" marL="457200" rtl="0" algn="l">
              <a:lnSpc>
                <a:spcPct val="135714"/>
              </a:lnSpc>
              <a:spcBef>
                <a:spcPts val="0"/>
              </a:spcBef>
              <a:spcAft>
                <a:spcPts val="0"/>
              </a:spcAft>
              <a:buClr>
                <a:schemeClr val="accent2"/>
              </a:buClr>
              <a:buSzPts val="1500"/>
              <a:buChar char="❏"/>
            </a:pPr>
            <a:r>
              <a:rPr b="1" lang="en-US" sz="1500">
                <a:highlight>
                  <a:srgbClr val="FFFFFE"/>
                </a:highlight>
              </a:rPr>
              <a:t>loss_of_property_country_wise</a:t>
            </a:r>
            <a:r>
              <a:rPr lang="en-US" sz="1500">
                <a:highlight>
                  <a:srgbClr val="FFFFFE"/>
                </a:highlight>
              </a:rPr>
              <a:t>: This dataset also was used to identify the loss of property however country-wise.</a:t>
            </a:r>
            <a:endParaRPr sz="1500">
              <a:highlight>
                <a:srgbClr val="FFFFFE"/>
              </a:highlight>
            </a:endParaRPr>
          </a:p>
          <a:p>
            <a:pPr indent="-323850" lvl="0" marL="457200" rtl="0" algn="l">
              <a:lnSpc>
                <a:spcPct val="135714"/>
              </a:lnSpc>
              <a:spcBef>
                <a:spcPts val="0"/>
              </a:spcBef>
              <a:spcAft>
                <a:spcPts val="0"/>
              </a:spcAft>
              <a:buClr>
                <a:schemeClr val="accent2"/>
              </a:buClr>
              <a:buSzPts val="1500"/>
              <a:buChar char="❏"/>
            </a:pPr>
            <a:r>
              <a:rPr b="1" lang="en-US" sz="1500">
                <a:highlight>
                  <a:srgbClr val="FFFFFE"/>
                </a:highlight>
              </a:rPr>
              <a:t>region_wise_property_loss</a:t>
            </a:r>
            <a:r>
              <a:rPr lang="en-US" sz="1500">
                <a:highlight>
                  <a:srgbClr val="FFFFFE"/>
                </a:highlight>
              </a:rPr>
              <a:t>: This dataset contains the loss of property Region-wise.</a:t>
            </a:r>
            <a:endParaRPr sz="1500">
              <a:highlight>
                <a:srgbClr val="FFFFFE"/>
              </a:highlight>
            </a:endParaRPr>
          </a:p>
          <a:p>
            <a:pPr indent="-323850" lvl="0" marL="457200" rtl="0" algn="l">
              <a:lnSpc>
                <a:spcPct val="135714"/>
              </a:lnSpc>
              <a:spcBef>
                <a:spcPts val="0"/>
              </a:spcBef>
              <a:spcAft>
                <a:spcPts val="0"/>
              </a:spcAft>
              <a:buClr>
                <a:schemeClr val="accent2"/>
              </a:buClr>
              <a:buSzPts val="1500"/>
              <a:buChar char="❏"/>
            </a:pPr>
            <a:r>
              <a:rPr b="1" lang="en-US" sz="1500">
                <a:highlight>
                  <a:srgbClr val="FFFFFE"/>
                </a:highlight>
              </a:rPr>
              <a:t>choro_df</a:t>
            </a:r>
            <a:r>
              <a:rPr lang="en-US" sz="1500">
                <a:highlight>
                  <a:srgbClr val="FFFFFE"/>
                </a:highlight>
              </a:rPr>
              <a:t>: It includes the count of the attack region wise.</a:t>
            </a:r>
            <a:endParaRPr sz="1500">
              <a:highlight>
                <a:srgbClr val="FFFFFE"/>
              </a:highlight>
            </a:endParaRPr>
          </a:p>
          <a:p>
            <a:pPr indent="-323850" lvl="0" marL="457200" rtl="0" algn="l">
              <a:lnSpc>
                <a:spcPct val="135714"/>
              </a:lnSpc>
              <a:spcBef>
                <a:spcPts val="0"/>
              </a:spcBef>
              <a:spcAft>
                <a:spcPts val="0"/>
              </a:spcAft>
              <a:buClr>
                <a:schemeClr val="accent2"/>
              </a:buClr>
              <a:buSzPts val="1500"/>
              <a:buChar char="❏"/>
            </a:pPr>
            <a:r>
              <a:rPr b="1" lang="en-US" sz="1500">
                <a:highlight>
                  <a:srgbClr val="FFFFFE"/>
                </a:highlight>
              </a:rPr>
              <a:t>attack_file</a:t>
            </a:r>
            <a:r>
              <a:rPr lang="en-US" sz="1500">
                <a:highlight>
                  <a:srgbClr val="FFFFFE"/>
                </a:highlight>
              </a:rPr>
              <a:t>: The dataset contains the target type and attack type of the attacker’s Region-wise. </a:t>
            </a:r>
            <a:endParaRPr sz="1500">
              <a:highlight>
                <a:srgbClr val="FFFFFE"/>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Problem Statement</a:t>
            </a:r>
            <a:endParaRPr b="1"/>
          </a:p>
        </p:txBody>
      </p:sp>
      <p:sp>
        <p:nvSpPr>
          <p:cNvPr id="99" name="Google Shape;99;p8"/>
          <p:cNvSpPr txBox="1"/>
          <p:nvPr>
            <p:ph idx="1" type="body"/>
          </p:nvPr>
        </p:nvSpPr>
        <p:spPr>
          <a:xfrm>
            <a:off x="197550" y="1095200"/>
            <a:ext cx="8634900" cy="39075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accent2"/>
              </a:buClr>
              <a:buSzPts val="1500"/>
              <a:buChar char="❏"/>
            </a:pPr>
            <a:r>
              <a:rPr lang="en-US" sz="1500">
                <a:solidFill>
                  <a:schemeClr val="accent2"/>
                </a:solidFill>
                <a:highlight>
                  <a:srgbClr val="FFFFFF"/>
                </a:highlight>
              </a:rPr>
              <a:t>Terrorism is a complex and multifaceted phenomenon that affects countries and communities around the world. </a:t>
            </a:r>
            <a:endParaRPr sz="1500">
              <a:solidFill>
                <a:schemeClr val="accent2"/>
              </a:solidFill>
              <a:highlight>
                <a:srgbClr val="FFFFFF"/>
              </a:highlight>
            </a:endParaRPr>
          </a:p>
          <a:p>
            <a:pPr indent="0" lvl="0" marL="457200" rtl="0" algn="just">
              <a:lnSpc>
                <a:spcPct val="115000"/>
              </a:lnSpc>
              <a:spcBef>
                <a:spcPts val="0"/>
              </a:spcBef>
              <a:spcAft>
                <a:spcPts val="0"/>
              </a:spcAft>
              <a:buNone/>
            </a:pPr>
            <a:r>
              <a:t/>
            </a:r>
            <a:endParaRPr sz="1500">
              <a:solidFill>
                <a:schemeClr val="accent2"/>
              </a:solidFill>
              <a:highlight>
                <a:srgbClr val="FFFFFF"/>
              </a:highlight>
            </a:endParaRPr>
          </a:p>
          <a:p>
            <a:pPr indent="-323850" lvl="0" marL="457200" rtl="0" algn="just">
              <a:lnSpc>
                <a:spcPct val="115000"/>
              </a:lnSpc>
              <a:spcBef>
                <a:spcPts val="0"/>
              </a:spcBef>
              <a:spcAft>
                <a:spcPts val="0"/>
              </a:spcAft>
              <a:buClr>
                <a:schemeClr val="accent2"/>
              </a:buClr>
              <a:buSzPts val="1500"/>
              <a:buChar char="❏"/>
            </a:pPr>
            <a:r>
              <a:rPr lang="en-US" sz="1500">
                <a:solidFill>
                  <a:schemeClr val="accent2"/>
                </a:solidFill>
                <a:highlight>
                  <a:srgbClr val="FFFFFF"/>
                </a:highlight>
              </a:rPr>
              <a:t>The Global Terrorism Database (GTD) is a valuable resource for studying the patterns and trends of terrorism, but analyzing such a large and complex dataset can be a daunting task. </a:t>
            </a:r>
            <a:endParaRPr sz="1500">
              <a:solidFill>
                <a:schemeClr val="accent2"/>
              </a:solidFill>
              <a:highlight>
                <a:srgbClr val="FFFFFF"/>
              </a:highlight>
            </a:endParaRPr>
          </a:p>
          <a:p>
            <a:pPr indent="0" lvl="0" marL="457200" rtl="0" algn="just">
              <a:lnSpc>
                <a:spcPct val="115000"/>
              </a:lnSpc>
              <a:spcBef>
                <a:spcPts val="0"/>
              </a:spcBef>
              <a:spcAft>
                <a:spcPts val="0"/>
              </a:spcAft>
              <a:buNone/>
            </a:pPr>
            <a:r>
              <a:t/>
            </a:r>
            <a:endParaRPr sz="1500">
              <a:solidFill>
                <a:schemeClr val="accent2"/>
              </a:solidFill>
              <a:highlight>
                <a:srgbClr val="FFFFFF"/>
              </a:highlight>
            </a:endParaRPr>
          </a:p>
          <a:p>
            <a:pPr indent="-323850" lvl="0" marL="457200" rtl="0" algn="just">
              <a:lnSpc>
                <a:spcPct val="115000"/>
              </a:lnSpc>
              <a:spcBef>
                <a:spcPts val="0"/>
              </a:spcBef>
              <a:spcAft>
                <a:spcPts val="0"/>
              </a:spcAft>
              <a:buClr>
                <a:schemeClr val="accent2"/>
              </a:buClr>
              <a:buSzPts val="1500"/>
              <a:buChar char="❏"/>
            </a:pPr>
            <a:r>
              <a:rPr lang="en-US" sz="1500">
                <a:solidFill>
                  <a:schemeClr val="accent2"/>
                </a:solidFill>
                <a:highlight>
                  <a:srgbClr val="FFFFFF"/>
                </a:highlight>
              </a:rPr>
              <a:t>What are the limitations of the Global Terrorism Database, and how might these impact our analysis and conclusions?</a:t>
            </a:r>
            <a:endParaRPr sz="1500">
              <a:solidFill>
                <a:schemeClr val="accent2"/>
              </a:solidFill>
              <a:highlight>
                <a:srgbClr val="FFFFFF"/>
              </a:highlight>
            </a:endParaRPr>
          </a:p>
          <a:p>
            <a:pPr indent="0" lvl="0" marL="457200" rtl="0" algn="just">
              <a:lnSpc>
                <a:spcPct val="115000"/>
              </a:lnSpc>
              <a:spcBef>
                <a:spcPts val="0"/>
              </a:spcBef>
              <a:spcAft>
                <a:spcPts val="0"/>
              </a:spcAft>
              <a:buNone/>
            </a:pPr>
            <a:r>
              <a:t/>
            </a:r>
            <a:endParaRPr sz="1500">
              <a:solidFill>
                <a:schemeClr val="accent2"/>
              </a:solidFill>
              <a:highlight>
                <a:srgbClr val="FFFFFF"/>
              </a:highlight>
            </a:endParaRPr>
          </a:p>
          <a:p>
            <a:pPr indent="-323850" lvl="0" marL="457200" rtl="0" algn="just">
              <a:lnSpc>
                <a:spcPct val="115000"/>
              </a:lnSpc>
              <a:spcBef>
                <a:spcPts val="0"/>
              </a:spcBef>
              <a:spcAft>
                <a:spcPts val="0"/>
              </a:spcAft>
              <a:buClr>
                <a:schemeClr val="accent2"/>
              </a:buClr>
              <a:buSzPts val="1500"/>
              <a:buChar char="❏"/>
            </a:pPr>
            <a:r>
              <a:rPr lang="en-US" sz="1500">
                <a:solidFill>
                  <a:schemeClr val="accent2"/>
                </a:solidFill>
                <a:highlight>
                  <a:srgbClr val="FFFFFF"/>
                </a:highlight>
              </a:rPr>
              <a:t>How can the insights from our analysis be used to inform policy decisions and improve counter-terrorism strategies?</a:t>
            </a:r>
            <a:endParaRPr sz="1500">
              <a:solidFill>
                <a:schemeClr val="accent2"/>
              </a:solidFill>
              <a:highlight>
                <a:srgbClr val="FFFFFF"/>
              </a:highlight>
            </a:endParaRPr>
          </a:p>
          <a:p>
            <a:pPr indent="0" lvl="0" marL="457200" rtl="0" algn="just">
              <a:lnSpc>
                <a:spcPct val="115000"/>
              </a:lnSpc>
              <a:spcBef>
                <a:spcPts val="0"/>
              </a:spcBef>
              <a:spcAft>
                <a:spcPts val="0"/>
              </a:spcAft>
              <a:buNone/>
            </a:pPr>
            <a:r>
              <a:t/>
            </a:r>
            <a:endParaRPr sz="1500">
              <a:solidFill>
                <a:schemeClr val="accent2"/>
              </a:solidFill>
              <a:highlight>
                <a:srgbClr val="FFFFFF"/>
              </a:highlight>
            </a:endParaRPr>
          </a:p>
          <a:p>
            <a:pPr indent="-323850" lvl="0" marL="457200" rtl="0" algn="just">
              <a:lnSpc>
                <a:spcPct val="115000"/>
              </a:lnSpc>
              <a:spcBef>
                <a:spcPts val="0"/>
              </a:spcBef>
              <a:spcAft>
                <a:spcPts val="0"/>
              </a:spcAft>
              <a:buClr>
                <a:schemeClr val="accent2"/>
              </a:buClr>
              <a:buSzPts val="1500"/>
              <a:buChar char="❏"/>
            </a:pPr>
            <a:r>
              <a:rPr lang="en-US" sz="1500">
                <a:solidFill>
                  <a:schemeClr val="accent2"/>
                </a:solidFill>
                <a:highlight>
                  <a:srgbClr val="FFFFFF"/>
                </a:highlight>
              </a:rPr>
              <a:t>How accurate is our predictive model, and what factors contribute to its success or failure?</a:t>
            </a:r>
            <a:endParaRPr sz="1500">
              <a:solidFill>
                <a:schemeClr val="accent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Problem Statement</a:t>
            </a:r>
            <a:endParaRPr b="1"/>
          </a:p>
        </p:txBody>
      </p:sp>
      <p:sp>
        <p:nvSpPr>
          <p:cNvPr id="105" name="Google Shape;105;p9"/>
          <p:cNvSpPr txBox="1"/>
          <p:nvPr>
            <p:ph idx="1" type="body"/>
          </p:nvPr>
        </p:nvSpPr>
        <p:spPr>
          <a:xfrm>
            <a:off x="383900" y="1188375"/>
            <a:ext cx="8192700" cy="341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i="1" lang="en-US" sz="1400">
                <a:solidFill>
                  <a:schemeClr val="accent2"/>
                </a:solidFill>
                <a:highlight>
                  <a:srgbClr val="FFFFFF"/>
                </a:highlight>
              </a:rPr>
              <a:t>The project will address the following questions:</a:t>
            </a:r>
            <a:endParaRPr b="1" i="1" sz="1400">
              <a:solidFill>
                <a:schemeClr val="accent2"/>
              </a:solidFill>
              <a:highlight>
                <a:srgbClr val="FFFFFF"/>
              </a:highlight>
            </a:endParaRPr>
          </a:p>
          <a:p>
            <a:pPr indent="-323850" lvl="0" marL="457200" rtl="0" algn="l">
              <a:spcBef>
                <a:spcPts val="600"/>
              </a:spcBef>
              <a:spcAft>
                <a:spcPts val="0"/>
              </a:spcAft>
              <a:buClr>
                <a:schemeClr val="accent2"/>
              </a:buClr>
              <a:buSzPts val="1500"/>
              <a:buFont typeface="Arial"/>
              <a:buChar char="●"/>
            </a:pPr>
            <a:r>
              <a:rPr lang="en-US" sz="1500">
                <a:solidFill>
                  <a:schemeClr val="accent2"/>
                </a:solidFill>
                <a:highlight>
                  <a:srgbClr val="FFFFFF"/>
                </a:highlight>
              </a:rPr>
              <a:t>Which countries are most affected by terrorism, and what factors contribute to their vulnerability?</a:t>
            </a:r>
            <a:endParaRPr sz="1500">
              <a:solidFill>
                <a:schemeClr val="accent2"/>
              </a:solidFill>
              <a:highlight>
                <a:srgbClr val="FFFFFF"/>
              </a:highlight>
            </a:endParaRPr>
          </a:p>
          <a:p>
            <a:pPr indent="-323850" lvl="0" marL="457200" rtl="0" algn="l">
              <a:spcBef>
                <a:spcPts val="0"/>
              </a:spcBef>
              <a:spcAft>
                <a:spcPts val="0"/>
              </a:spcAft>
              <a:buClr>
                <a:schemeClr val="accent2"/>
              </a:buClr>
              <a:buSzPts val="1500"/>
              <a:buFont typeface="Arial"/>
              <a:buChar char="●"/>
            </a:pPr>
            <a:r>
              <a:rPr lang="en-US" sz="1500">
                <a:solidFill>
                  <a:schemeClr val="accent2"/>
                </a:solidFill>
                <a:highlight>
                  <a:srgbClr val="FFFFFF"/>
                </a:highlight>
              </a:rPr>
              <a:t>What are the most common types of terrorist attacks?</a:t>
            </a:r>
            <a:endParaRPr sz="1500">
              <a:solidFill>
                <a:schemeClr val="accent2"/>
              </a:solidFill>
              <a:highlight>
                <a:srgbClr val="FFFFFF"/>
              </a:highlight>
            </a:endParaRPr>
          </a:p>
          <a:p>
            <a:pPr indent="-323850" lvl="0" marL="457200" rtl="0" algn="l">
              <a:spcBef>
                <a:spcPts val="0"/>
              </a:spcBef>
              <a:spcAft>
                <a:spcPts val="0"/>
              </a:spcAft>
              <a:buClr>
                <a:schemeClr val="accent2"/>
              </a:buClr>
              <a:buSzPts val="1500"/>
              <a:buFont typeface="Arial"/>
              <a:buChar char="●"/>
            </a:pPr>
            <a:r>
              <a:rPr lang="en-US" sz="1500">
                <a:solidFill>
                  <a:schemeClr val="accent2"/>
                </a:solidFill>
                <a:highlight>
                  <a:srgbClr val="FFFFFF"/>
                </a:highlight>
              </a:rPr>
              <a:t>How do they impact different parts of the world?</a:t>
            </a:r>
            <a:endParaRPr sz="1500">
              <a:solidFill>
                <a:schemeClr val="accent2"/>
              </a:solidFill>
              <a:highlight>
                <a:srgbClr val="FFFFFF"/>
              </a:highlight>
            </a:endParaRPr>
          </a:p>
          <a:p>
            <a:pPr indent="-323850" lvl="0" marL="457200" rtl="0" algn="l">
              <a:spcBef>
                <a:spcPts val="0"/>
              </a:spcBef>
              <a:spcAft>
                <a:spcPts val="0"/>
              </a:spcAft>
              <a:buClr>
                <a:schemeClr val="accent2"/>
              </a:buClr>
              <a:buSzPts val="1500"/>
              <a:buFont typeface="Arial"/>
              <a:buChar char="●"/>
            </a:pPr>
            <a:r>
              <a:rPr lang="en-US" sz="1500">
                <a:solidFill>
                  <a:schemeClr val="accent2"/>
                </a:solidFill>
                <a:highlight>
                  <a:srgbClr val="FFFFFF"/>
                </a:highlight>
              </a:rPr>
              <a:t>How has the frequency of terrorist attacks changed over time?</a:t>
            </a:r>
            <a:endParaRPr sz="1500">
              <a:solidFill>
                <a:schemeClr val="accent2"/>
              </a:solidFill>
              <a:highlight>
                <a:srgbClr val="FFFFFF"/>
              </a:highlight>
            </a:endParaRPr>
          </a:p>
          <a:p>
            <a:pPr indent="-323850" lvl="0" marL="457200" rtl="0" algn="l">
              <a:spcBef>
                <a:spcPts val="0"/>
              </a:spcBef>
              <a:spcAft>
                <a:spcPts val="0"/>
              </a:spcAft>
              <a:buClr>
                <a:schemeClr val="accent2"/>
              </a:buClr>
              <a:buSzPts val="1500"/>
              <a:buFont typeface="Arial"/>
              <a:buChar char="●"/>
            </a:pPr>
            <a:r>
              <a:rPr lang="en-US" sz="1500">
                <a:solidFill>
                  <a:schemeClr val="accent2"/>
                </a:solidFill>
                <a:highlight>
                  <a:srgbClr val="FFFFFF"/>
                </a:highlight>
              </a:rPr>
              <a:t>Are there any patterns or trends in the types of weapons used in terrorist attacks?</a:t>
            </a:r>
            <a:endParaRPr sz="1500">
              <a:solidFill>
                <a:schemeClr val="accent2"/>
              </a:solidFill>
              <a:highlight>
                <a:srgbClr val="FFFFFF"/>
              </a:highlight>
            </a:endParaRPr>
          </a:p>
          <a:p>
            <a:pPr indent="-323850" lvl="0" marL="457200" rtl="0" algn="l">
              <a:spcBef>
                <a:spcPts val="0"/>
              </a:spcBef>
              <a:spcAft>
                <a:spcPts val="0"/>
              </a:spcAft>
              <a:buClr>
                <a:schemeClr val="accent2"/>
              </a:buClr>
              <a:buSzPts val="1500"/>
              <a:buFont typeface="Arial"/>
              <a:buChar char="●"/>
            </a:pPr>
            <a:r>
              <a:rPr lang="en-US" sz="1500">
                <a:solidFill>
                  <a:schemeClr val="accent2"/>
                </a:solidFill>
                <a:highlight>
                  <a:srgbClr val="FFFFFF"/>
                </a:highlight>
              </a:rPr>
              <a:t>Which types of weapons are used most in different types of attacks?</a:t>
            </a:r>
            <a:endParaRPr sz="1500">
              <a:solidFill>
                <a:schemeClr val="accent2"/>
              </a:solidFill>
              <a:highlight>
                <a:srgbClr val="FFFFFF"/>
              </a:highlight>
            </a:endParaRPr>
          </a:p>
          <a:p>
            <a:pPr indent="-323850" lvl="0" marL="457200" rtl="0" algn="l">
              <a:spcBef>
                <a:spcPts val="0"/>
              </a:spcBef>
              <a:spcAft>
                <a:spcPts val="0"/>
              </a:spcAft>
              <a:buClr>
                <a:schemeClr val="accent2"/>
              </a:buClr>
              <a:buSzPts val="1500"/>
              <a:buFont typeface="Arial"/>
              <a:buChar char="●"/>
            </a:pPr>
            <a:r>
              <a:rPr lang="en-US" sz="1500">
                <a:solidFill>
                  <a:schemeClr val="accent2"/>
                </a:solidFill>
                <a:highlight>
                  <a:srgbClr val="FFFFFF"/>
                </a:highlight>
              </a:rPr>
              <a:t>What is the number of attacks in specified regions?</a:t>
            </a:r>
            <a:endParaRPr sz="1500">
              <a:solidFill>
                <a:schemeClr val="accent2"/>
              </a:solidFill>
              <a:highlight>
                <a:srgbClr val="FFFFFF"/>
              </a:highlight>
            </a:endParaRPr>
          </a:p>
          <a:p>
            <a:pPr indent="-323850" lvl="0" marL="457200" rtl="0" algn="l">
              <a:spcBef>
                <a:spcPts val="0"/>
              </a:spcBef>
              <a:spcAft>
                <a:spcPts val="0"/>
              </a:spcAft>
              <a:buClr>
                <a:schemeClr val="accent2"/>
              </a:buClr>
              <a:buSzPts val="1500"/>
              <a:buFont typeface="Arial"/>
              <a:buChar char="●"/>
            </a:pPr>
            <a:r>
              <a:rPr lang="en-US" sz="1500">
                <a:solidFill>
                  <a:schemeClr val="accent2"/>
                </a:solidFill>
                <a:highlight>
                  <a:srgbClr val="FFFFFF"/>
                </a:highlight>
              </a:rPr>
              <a:t>What is the categorisation of different affected property types in various Regions.</a:t>
            </a:r>
            <a:endParaRPr sz="1500">
              <a:solidFill>
                <a:schemeClr val="accent2"/>
              </a:solidFill>
              <a:highlight>
                <a:srgbClr val="FFFFFF"/>
              </a:highlight>
            </a:endParaRPr>
          </a:p>
          <a:p>
            <a:pPr indent="-323850" lvl="0" marL="457200" rtl="0" algn="l">
              <a:spcBef>
                <a:spcPts val="0"/>
              </a:spcBef>
              <a:spcAft>
                <a:spcPts val="0"/>
              </a:spcAft>
              <a:buClr>
                <a:schemeClr val="accent2"/>
              </a:buClr>
              <a:buSzPts val="1500"/>
              <a:buFont typeface="Arial"/>
              <a:buChar char="●"/>
            </a:pPr>
            <a:r>
              <a:rPr lang="en-US" sz="1500">
                <a:solidFill>
                  <a:schemeClr val="accent2"/>
                </a:solidFill>
                <a:highlight>
                  <a:srgbClr val="FFFFFF"/>
                </a:highlight>
              </a:rPr>
              <a:t>Which weapons are used in specific regions according to the target type?</a:t>
            </a:r>
            <a:endParaRPr sz="1500">
              <a:solidFill>
                <a:schemeClr val="accent2"/>
              </a:solidFill>
              <a:highlight>
                <a:srgbClr val="FFFFFF"/>
              </a:highlight>
            </a:endParaRPr>
          </a:p>
          <a:p>
            <a:pPr indent="0" lvl="0" marL="114300" rtl="0" algn="l">
              <a:lnSpc>
                <a:spcPct val="150000"/>
              </a:lnSpc>
              <a:spcBef>
                <a:spcPts val="500"/>
              </a:spcBef>
              <a:spcAft>
                <a:spcPts val="0"/>
              </a:spcAft>
              <a:buSzPts val="1800"/>
              <a:buNone/>
            </a:pPr>
            <a:r>
              <a:t/>
            </a:r>
            <a:endParaRPr b="1" sz="1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2023-03-09T05:08:08Z</dcterms:created>
  <dc:creator>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FFABEB36A0AC462C945C66C18D98030F</vt:lpwstr>
  </property>
  <property fmtid="{D5CDD505-2E9C-101B-9397-08002B2CF9AE}" pid="3" name="KSOProductBuildVer">
    <vt:lpwstr>1033-11.2.0.11219</vt:lpwstr>
  </property>
</Properties>
</file>