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5FF2F-C824-40EE-BD03-220EC96CDDD4}" v="1206" dt="2022-02-23T14:03:08.135"/>
    <p1510:client id="{7EF48791-DE12-4842-A689-4B8F1F542D2C}" v="53" dt="2022-02-23T15:33:14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NUnit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c#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F811-3F7A-44A4-BEB6-7B5BC84F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File –byte by byte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57C2-DFE6-4393-9CB5-404F30AB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FileAssert.AreEqual</a:t>
            </a:r>
            <a:r>
              <a:rPr lang="en-GB" dirty="0">
                <a:ea typeface="+mn-lt"/>
                <a:cs typeface="+mn-lt"/>
              </a:rPr>
              <a:t> / </a:t>
            </a:r>
            <a:r>
              <a:rPr lang="en-GB" dirty="0" err="1">
                <a:ea typeface="+mn-lt"/>
                <a:cs typeface="+mn-lt"/>
              </a:rPr>
              <a:t>AreNotEqual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FileAssert.AreEqual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FileInfo</a:t>
            </a:r>
            <a:r>
              <a:rPr lang="en-GB" dirty="0">
                <a:ea typeface="+mn-lt"/>
                <a:cs typeface="+mn-lt"/>
              </a:rPr>
              <a:t> expected, </a:t>
            </a:r>
            <a:r>
              <a:rPr lang="en-GB" dirty="0" err="1">
                <a:ea typeface="+mn-lt"/>
                <a:cs typeface="+mn-lt"/>
              </a:rPr>
              <a:t>FileInfo</a:t>
            </a:r>
            <a:r>
              <a:rPr lang="en-GB" dirty="0">
                <a:ea typeface="+mn-lt"/>
                <a:cs typeface="+mn-lt"/>
              </a:rPr>
              <a:t> actual) </a:t>
            </a:r>
            <a:r>
              <a:rPr lang="en-GB" dirty="0" err="1">
                <a:ea typeface="+mn-lt"/>
                <a:cs typeface="+mn-lt"/>
              </a:rPr>
              <a:t>FileAssert.AreEqual</a:t>
            </a:r>
            <a:r>
              <a:rPr lang="en-GB" dirty="0">
                <a:ea typeface="+mn-lt"/>
                <a:cs typeface="+mn-lt"/>
              </a:rPr>
              <a:t>(String </a:t>
            </a:r>
            <a:r>
              <a:rPr lang="en-GB" dirty="0" err="1">
                <a:ea typeface="+mn-lt"/>
                <a:cs typeface="+mn-lt"/>
              </a:rPr>
              <a:t>pathToExpected</a:t>
            </a:r>
            <a:r>
              <a:rPr lang="en-GB" dirty="0">
                <a:ea typeface="+mn-lt"/>
                <a:cs typeface="+mn-lt"/>
              </a:rPr>
              <a:t>, String </a:t>
            </a:r>
            <a:r>
              <a:rPr lang="en-GB" dirty="0" err="1">
                <a:ea typeface="+mn-lt"/>
                <a:cs typeface="+mn-lt"/>
              </a:rPr>
              <a:t>pathToActual</a:t>
            </a:r>
            <a:r>
              <a:rPr lang="en-GB" dirty="0">
                <a:ea typeface="+mn-lt"/>
                <a:cs typeface="+mn-lt"/>
              </a:rPr>
              <a:t>) 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Stream </a:t>
            </a:r>
            <a:r>
              <a:rPr lang="en-GB" dirty="0" err="1">
                <a:ea typeface="+mn-lt"/>
                <a:cs typeface="+mn-lt"/>
              </a:rPr>
              <a:t>expectedStream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File.OpenRead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expected.bin</a:t>
            </a:r>
            <a:r>
              <a:rPr lang="en-GB" dirty="0">
                <a:ea typeface="+mn-lt"/>
                <a:cs typeface="+mn-lt"/>
              </a:rPr>
              <a:t>"); Stream </a:t>
            </a:r>
            <a:r>
              <a:rPr lang="en-GB" dirty="0" err="1">
                <a:ea typeface="+mn-lt"/>
                <a:cs typeface="+mn-lt"/>
              </a:rPr>
              <a:t>actualStream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File.OpenRead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actual.bin</a:t>
            </a:r>
            <a:r>
              <a:rPr lang="en-GB" dirty="0">
                <a:ea typeface="+mn-lt"/>
                <a:cs typeface="+mn-lt"/>
              </a:rPr>
              <a:t>");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 </a:t>
            </a:r>
            <a:r>
              <a:rPr lang="en-GB" dirty="0" err="1">
                <a:ea typeface="+mn-lt"/>
                <a:cs typeface="+mn-lt"/>
              </a:rPr>
              <a:t>actualStream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Is.EqualTo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expectedStream</a:t>
            </a:r>
            <a:r>
              <a:rPr lang="en-GB" dirty="0">
                <a:ea typeface="+mn-lt"/>
                <a:cs typeface="+mn-lt"/>
              </a:rPr>
              <a:t>) );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1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694A-4311-43C6-BBEF-CFC6AD03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Custom Assert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9925-4953-4BFA-B9D7-2B9AC180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88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6973-B8D5-4B36-9E9C-A1AF50F9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F003-2A46-43F0-A89C-2E126819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Assert.Throws</a:t>
            </a:r>
            <a:r>
              <a:rPr lang="en-GB" dirty="0">
                <a:ea typeface="+mn-lt"/>
                <a:cs typeface="+mn-lt"/>
              </a:rPr>
              <a:t>&lt;</a:t>
            </a:r>
            <a:r>
              <a:rPr lang="en-GB" dirty="0" err="1">
                <a:ea typeface="+mn-lt"/>
                <a:cs typeface="+mn-lt"/>
              </a:rPr>
              <a:t>InvalidOperationException</a:t>
            </a:r>
            <a:r>
              <a:rPr lang="en-GB" dirty="0">
                <a:ea typeface="+mn-lt"/>
                <a:cs typeface="+mn-lt"/>
              </a:rPr>
              <a:t>&gt;(() =&gt; </a:t>
            </a:r>
            <a:r>
              <a:rPr lang="en-GB" dirty="0" err="1">
                <a:ea typeface="+mn-lt"/>
                <a:cs typeface="+mn-lt"/>
              </a:rPr>
              <a:t>calc.addStrings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aaa</a:t>
            </a:r>
            <a:r>
              <a:rPr lang="en-GB" dirty="0">
                <a:ea typeface="+mn-lt"/>
                <a:cs typeface="+mn-lt"/>
              </a:rPr>
              <a:t>", "</a:t>
            </a:r>
            <a:r>
              <a:rPr lang="en-GB" dirty="0" err="1">
                <a:ea typeface="+mn-lt"/>
                <a:cs typeface="+mn-lt"/>
              </a:rPr>
              <a:t>Bbb</a:t>
            </a:r>
            <a:r>
              <a:rPr lang="en-GB" dirty="0">
                <a:ea typeface="+mn-lt"/>
                <a:cs typeface="+mn-lt"/>
              </a:rPr>
              <a:t>"));  - throwing the defined </a:t>
            </a:r>
            <a:r>
              <a:rPr lang="en-GB" dirty="0" err="1">
                <a:ea typeface="+mn-lt"/>
                <a:cs typeface="+mn-lt"/>
              </a:rPr>
              <a:t>exeption</a:t>
            </a:r>
            <a:r>
              <a:rPr lang="en-GB" dirty="0">
                <a:ea typeface="+mn-lt"/>
                <a:cs typeface="+mn-lt"/>
              </a:rPr>
              <a:t> or not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18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2A3C-AA1B-4AEF-8A5D-D5B33710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Don’t want to run a 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E4AB-0991-45FC-BDEC-1B6BFE4A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[Ignore("message")]</a:t>
            </a:r>
          </a:p>
        </p:txBody>
      </p:sp>
    </p:spTree>
    <p:extLst>
      <p:ext uri="{BB962C8B-B14F-4D97-AF65-F5344CB8AC3E}">
        <p14:creationId xmlns:p14="http://schemas.microsoft.com/office/powerpoint/2010/main" val="317383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5AB2-1879-4B77-AC00-DF902DF6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Using Mock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0A318-0E83-49D5-A850-973F167F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When –behaviour is dependent – hard to control things – network/dbase/hardware</a:t>
            </a:r>
          </a:p>
          <a:p>
            <a:r>
              <a:rPr lang="en-GB" dirty="0">
                <a:cs typeface="Calibri"/>
              </a:rPr>
              <a:t>Once initialized – in fact all dependencies will be started-complete chaos</a:t>
            </a:r>
          </a:p>
          <a:p>
            <a:r>
              <a:rPr lang="en-GB" dirty="0">
                <a:cs typeface="Calibri"/>
              </a:rPr>
              <a:t>Lighting Doubles in movies.</a:t>
            </a:r>
          </a:p>
        </p:txBody>
      </p:sp>
    </p:spTree>
    <p:extLst>
      <p:ext uri="{BB962C8B-B14F-4D97-AF65-F5344CB8AC3E}">
        <p14:creationId xmlns:p14="http://schemas.microsoft.com/office/powerpoint/2010/main" val="333935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B338-19DC-4271-A5E9-8B941BE6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Exact Reasons by Tim Mackinnon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9954-2C83-43A1-9AAA-E2C938F6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Tim Mackinnon offers the following list: </a:t>
            </a:r>
          </a:p>
          <a:p>
            <a:r>
              <a:rPr lang="en-GB" dirty="0">
                <a:ea typeface="+mn-lt"/>
                <a:cs typeface="+mn-lt"/>
              </a:rPr>
              <a:t>• The real object has nondeterministic behaviour -it produces unpredictable results, like a stock-market quote feed</a:t>
            </a:r>
          </a:p>
          <a:p>
            <a:r>
              <a:rPr lang="en-GB" dirty="0">
                <a:ea typeface="+mn-lt"/>
                <a:cs typeface="+mn-lt"/>
              </a:rPr>
              <a:t>• The real object is difficult to set up, like requiring a certain file system, database, or network environment. 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• The real object has behaviour that is hard to trigger (for example, a network error).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79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4148-613C-4DB9-B876-742538E1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3C62-FA29-4023-9080-88BCCE64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• The real object is slow.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 • The real object has (or is) a user interface. 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• The test needs to ask the real object about how it was used (for example, a test might need to confirm that a call-back function was actually called). 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• The real object does not yet exist (a common problem when interfacing with other teams or new hardware systems).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09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6E8E-565E-4BE5-9C15-5F96E5D1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How to Use Mock Object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BD27-5C5F-46EE-9A6D-F501B41B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Interface- with relevant methods.</a:t>
            </a:r>
          </a:p>
          <a:p>
            <a:r>
              <a:rPr lang="en-GB" dirty="0">
                <a:cs typeface="Calibri"/>
              </a:rPr>
              <a:t>Implement in production code.</a:t>
            </a:r>
          </a:p>
          <a:p>
            <a:r>
              <a:rPr lang="en-GB" dirty="0">
                <a:cs typeface="Calibri"/>
              </a:rPr>
              <a:t>Implement on mock object.</a:t>
            </a:r>
          </a:p>
        </p:txBody>
      </p:sp>
    </p:spTree>
    <p:extLst>
      <p:ext uri="{BB962C8B-B14F-4D97-AF65-F5344CB8AC3E}">
        <p14:creationId xmlns:p14="http://schemas.microsoft.com/office/powerpoint/2010/main" val="284678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50F8-FB0E-4895-A4C4-D67A3B57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F922-21D2-4493-B48F-EC31E7A0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Fake- all </a:t>
            </a:r>
            <a:r>
              <a:rPr lang="en-GB" dirty="0" err="1">
                <a:cs typeface="Calibri"/>
              </a:rPr>
              <a:t>uncoporative</a:t>
            </a:r>
            <a:r>
              <a:rPr lang="en-GB" dirty="0">
                <a:cs typeface="Calibri"/>
              </a:rPr>
              <a:t> part of the code.</a:t>
            </a:r>
          </a:p>
          <a:p>
            <a:r>
              <a:rPr lang="en-GB" dirty="0" err="1">
                <a:cs typeface="Calibri"/>
              </a:rPr>
              <a:t>Impmentment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interfces</a:t>
            </a:r>
            <a:r>
              <a:rPr lang="en-GB" dirty="0">
                <a:cs typeface="Calibri"/>
              </a:rPr>
              <a:t> and return dummy values.</a:t>
            </a:r>
          </a:p>
          <a:p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Create a Dummy Class</a:t>
            </a:r>
          </a:p>
          <a:p>
            <a:r>
              <a:rPr lang="en-GB">
                <a:cs typeface="Calibri"/>
              </a:rPr>
              <a:t>Implement Interface with similar methods</a:t>
            </a:r>
          </a:p>
          <a:p>
            <a:r>
              <a:rPr lang="en-GB">
                <a:cs typeface="Calibri"/>
              </a:rPr>
              <a:t>Return dummy values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5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F7DD-CA1A-40DA-844F-D3314F6B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Stub using </a:t>
            </a:r>
            <a:r>
              <a:rPr lang="en-GB" dirty="0" err="1">
                <a:cs typeface="Calibri Light"/>
              </a:rPr>
              <a:t>Moq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D2-0FBB-4DC0-B5B2-69E296B6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Mock&lt;</a:t>
            </a:r>
            <a:r>
              <a:rPr lang="en-GB" dirty="0" err="1">
                <a:ea typeface="+mn-lt"/>
                <a:cs typeface="+mn-lt"/>
              </a:rPr>
              <a:t>ICalculator</a:t>
            </a:r>
            <a:r>
              <a:rPr lang="en-GB" dirty="0">
                <a:ea typeface="+mn-lt"/>
                <a:cs typeface="+mn-lt"/>
              </a:rPr>
              <a:t>&gt; </a:t>
            </a:r>
            <a:r>
              <a:rPr lang="en-GB" dirty="0" err="1">
                <a:ea typeface="+mn-lt"/>
                <a:cs typeface="+mn-lt"/>
              </a:rPr>
              <a:t>mockCalc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b="1" dirty="0">
                <a:ea typeface="+mn-lt"/>
                <a:cs typeface="+mn-lt"/>
              </a:rPr>
              <a:t>new</a:t>
            </a:r>
            <a:r>
              <a:rPr lang="en-GB" dirty="0">
                <a:ea typeface="+mn-lt"/>
                <a:cs typeface="+mn-lt"/>
              </a:rPr>
              <a:t> Mock&lt;</a:t>
            </a:r>
            <a:r>
              <a:rPr lang="en-GB" dirty="0" err="1">
                <a:ea typeface="+mn-lt"/>
                <a:cs typeface="+mn-lt"/>
              </a:rPr>
              <a:t>ICalculator</a:t>
            </a:r>
            <a:r>
              <a:rPr lang="en-GB" dirty="0">
                <a:ea typeface="+mn-lt"/>
                <a:cs typeface="+mn-lt"/>
              </a:rPr>
              <a:t>&gt;(); </a:t>
            </a:r>
            <a:endParaRPr lang="en-US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     </a:t>
            </a:r>
            <a:r>
              <a:rPr lang="en-GB" dirty="0" err="1">
                <a:ea typeface="+mn-lt"/>
                <a:cs typeface="+mn-lt"/>
              </a:rPr>
              <a:t>mockCalc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         .Setup(c =&gt; </a:t>
            </a:r>
            <a:r>
              <a:rPr lang="en-GB" dirty="0" err="1">
                <a:ea typeface="+mn-lt"/>
                <a:cs typeface="+mn-lt"/>
              </a:rPr>
              <a:t>c.add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It.IsAny</a:t>
            </a:r>
            <a:r>
              <a:rPr lang="en-GB" dirty="0">
                <a:ea typeface="+mn-lt"/>
                <a:cs typeface="+mn-lt"/>
              </a:rPr>
              <a:t>&lt;Int32&gt;(), </a:t>
            </a:r>
            <a:r>
              <a:rPr lang="en-GB" dirty="0" err="1">
                <a:ea typeface="+mn-lt"/>
                <a:cs typeface="+mn-lt"/>
              </a:rPr>
              <a:t>It.IsAny</a:t>
            </a:r>
            <a:r>
              <a:rPr lang="en-GB" dirty="0">
                <a:ea typeface="+mn-lt"/>
                <a:cs typeface="+mn-lt"/>
              </a:rPr>
              <a:t>&lt;Int32&gt;()))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         .Returns(x + y);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     </a:t>
            </a:r>
            <a:r>
              <a:rPr lang="en-GB" dirty="0" err="1">
                <a:ea typeface="+mn-lt"/>
                <a:cs typeface="+mn-lt"/>
              </a:rPr>
              <a:t>ICalculator</a:t>
            </a:r>
            <a:r>
              <a:rPr lang="en-GB" dirty="0">
                <a:ea typeface="+mn-lt"/>
                <a:cs typeface="+mn-lt"/>
              </a:rPr>
              <a:t> calc = </a:t>
            </a:r>
            <a:r>
              <a:rPr lang="en-GB" dirty="0" err="1">
                <a:ea typeface="+mn-lt"/>
                <a:cs typeface="+mn-lt"/>
              </a:rPr>
              <a:t>mockCalc.Object</a:t>
            </a:r>
            <a:r>
              <a:rPr lang="en-GB" dirty="0">
                <a:ea typeface="+mn-lt"/>
                <a:cs typeface="+mn-lt"/>
              </a:rPr>
              <a:t>; </a:t>
            </a:r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        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calc.add</a:t>
            </a:r>
            <a:r>
              <a:rPr lang="en-GB" dirty="0">
                <a:ea typeface="+mn-lt"/>
                <a:cs typeface="+mn-lt"/>
              </a:rPr>
              <a:t>(x, y), </a:t>
            </a:r>
            <a:r>
              <a:rPr lang="en-GB" dirty="0" err="1">
                <a:ea typeface="+mn-lt"/>
                <a:cs typeface="+mn-lt"/>
              </a:rPr>
              <a:t>Is.EqualTo</a:t>
            </a:r>
            <a:r>
              <a:rPr lang="en-GB" dirty="0">
                <a:ea typeface="+mn-lt"/>
                <a:cs typeface="+mn-lt"/>
              </a:rPr>
              <a:t>(x + y));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4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CA2F-031F-4E6B-BFF7-1399391A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2BC0-3C89-48EE-9392-F25E1626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What is Unit Testing?</a:t>
            </a:r>
          </a:p>
          <a:p>
            <a:r>
              <a:rPr lang="en-GB" dirty="0">
                <a:cs typeface="Calibri"/>
              </a:rPr>
              <a:t>What is </a:t>
            </a:r>
            <a:r>
              <a:rPr lang="en-GB" dirty="0" err="1">
                <a:cs typeface="Calibri"/>
              </a:rPr>
              <a:t>NUnit</a:t>
            </a:r>
            <a:r>
              <a:rPr lang="en-GB" dirty="0">
                <a:cs typeface="Calibri"/>
              </a:rPr>
              <a:t>?</a:t>
            </a:r>
          </a:p>
          <a:p>
            <a:r>
              <a:rPr lang="en-GB" dirty="0">
                <a:cs typeface="Calibri"/>
              </a:rPr>
              <a:t>Assert</a:t>
            </a:r>
          </a:p>
          <a:p>
            <a:r>
              <a:rPr lang="en-GB" dirty="0">
                <a:cs typeface="Calibri"/>
              </a:rPr>
              <a:t>Data Driver Testing</a:t>
            </a:r>
          </a:p>
          <a:p>
            <a:r>
              <a:rPr lang="en-GB" dirty="0">
                <a:cs typeface="Calibri"/>
              </a:rPr>
              <a:t>Dot Cover [Tool]</a:t>
            </a:r>
          </a:p>
          <a:p>
            <a:r>
              <a:rPr lang="en-GB" dirty="0">
                <a:cs typeface="Calibri"/>
              </a:rPr>
              <a:t>Dot Memory [Tool]</a:t>
            </a:r>
          </a:p>
        </p:txBody>
      </p:sp>
    </p:spTree>
    <p:extLst>
      <p:ext uri="{BB962C8B-B14F-4D97-AF65-F5344CB8AC3E}">
        <p14:creationId xmlns:p14="http://schemas.microsoft.com/office/powerpoint/2010/main" val="150092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86BB-8B02-42C9-A2B3-FA246A5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Fakes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335E-5EFB-4A15-A77A-3CE75A64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Methods called with the right parameters.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9AAC-3C07-4AA3-8853-05132297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Unit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5045-C81D-4924-B709-0B7B4FD03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Piece of code</a:t>
            </a:r>
          </a:p>
          <a:p>
            <a:r>
              <a:rPr lang="en-GB" dirty="0">
                <a:cs typeface="Calibri"/>
              </a:rPr>
              <a:t>Written by developer</a:t>
            </a:r>
          </a:p>
          <a:p>
            <a:r>
              <a:rPr lang="en-GB" dirty="0">
                <a:cs typeface="Calibri"/>
              </a:rPr>
              <a:t>Exercises – particular  / small area of  a code.</a:t>
            </a:r>
          </a:p>
          <a:p>
            <a:r>
              <a:rPr lang="en-GB" dirty="0">
                <a:cs typeface="Calibri"/>
              </a:rPr>
              <a:t>To check - code does - what dev wants </a:t>
            </a:r>
          </a:p>
          <a:p>
            <a:r>
              <a:rPr lang="en-GB" dirty="0">
                <a:cs typeface="Calibri"/>
              </a:rPr>
              <a:t>Results – better design / less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101848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43E9-303B-4423-BE7D-2C007B0E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Scenario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1F15-FA3E-43EE-9484-95134145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>
                <a:ea typeface="+mn-lt"/>
                <a:cs typeface="+mn-lt"/>
              </a:rPr>
              <a:t>static int Largest(int[] list);</a:t>
            </a:r>
          </a:p>
          <a:p>
            <a:r>
              <a:rPr lang="en-GB" dirty="0">
                <a:cs typeface="Calibri" panose="020F0502020204030204"/>
              </a:rPr>
              <a:t>- This method – to find- largest number in the list.</a:t>
            </a:r>
          </a:p>
          <a:p>
            <a:r>
              <a:rPr lang="en-GB" dirty="0">
                <a:cs typeface="Calibri" panose="020F0502020204030204"/>
              </a:rPr>
              <a:t>What if - duplicate values/ single values/ negative values</a:t>
            </a:r>
          </a:p>
          <a:p>
            <a:r>
              <a:rPr lang="en-GB" dirty="0">
                <a:ea typeface="+mn-lt"/>
                <a:cs typeface="+mn-lt"/>
              </a:rPr>
              <a:t>public</a:t>
            </a:r>
            <a:r>
              <a:rPr lang="en-GB">
                <a:ea typeface="+mn-lt"/>
                <a:cs typeface="+mn-lt"/>
              </a:rPr>
              <a:t> static int Largest(int[] list) </a:t>
            </a:r>
          </a:p>
          <a:p>
            <a:r>
              <a:rPr lang="en-GB" dirty="0">
                <a:ea typeface="+mn-lt"/>
                <a:cs typeface="+mn-lt"/>
              </a:rPr>
              <a:t>{ </a:t>
            </a:r>
          </a:p>
          <a:p>
            <a:r>
              <a:rPr lang="en-GB" dirty="0">
                <a:ea typeface="+mn-lt"/>
                <a:cs typeface="+mn-lt"/>
              </a:rPr>
              <a:t> int index, max=Int32.MaxValue; </a:t>
            </a:r>
          </a:p>
          <a:p>
            <a:r>
              <a:rPr lang="en-GB">
                <a:ea typeface="+mn-lt"/>
                <a:cs typeface="+mn-lt"/>
              </a:rPr>
              <a:t> for (index = 0; index &lt; list.Length-1; index++) </a:t>
            </a:r>
          </a:p>
          <a:p>
            <a:r>
              <a:rPr lang="en-GB">
                <a:ea typeface="+mn-lt"/>
                <a:cs typeface="+mn-lt"/>
              </a:rPr>
              <a:t> {</a:t>
            </a:r>
          </a:p>
          <a:p>
            <a:r>
              <a:rPr lang="en-GB">
                <a:ea typeface="+mn-lt"/>
                <a:cs typeface="+mn-lt"/>
              </a:rPr>
              <a:t> if (list[index] &gt; max</a:t>
            </a:r>
            <a:r>
              <a:rPr lang="en-GB" dirty="0">
                <a:ea typeface="+mn-lt"/>
                <a:cs typeface="+mn-lt"/>
              </a:rPr>
              <a:t>) </a:t>
            </a:r>
          </a:p>
          <a:p>
            <a:r>
              <a:rPr lang="en-GB" dirty="0">
                <a:ea typeface="+mn-lt"/>
                <a:cs typeface="+mn-lt"/>
              </a:rPr>
              <a:t> { 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 max = list[index]; </a:t>
            </a:r>
          </a:p>
          <a:p>
            <a:r>
              <a:rPr lang="en-GB">
                <a:ea typeface="+mn-lt"/>
                <a:cs typeface="+mn-lt"/>
              </a:rPr>
              <a:t>} </a:t>
            </a:r>
          </a:p>
          <a:p>
            <a:r>
              <a:rPr lang="en-GB" dirty="0">
                <a:ea typeface="+mn-lt"/>
                <a:cs typeface="+mn-lt"/>
              </a:rPr>
              <a:t>} 15 return max; </a:t>
            </a:r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} 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575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C9D9-75A7-4651-9B46-F4435454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Assert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10F-B3C3-4585-BF98-7974F0E1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StringAssert</a:t>
            </a:r>
            <a:r>
              <a:rPr lang="en-GB" dirty="0">
                <a:ea typeface="+mn-lt"/>
                <a:cs typeface="+mn-lt"/>
              </a:rPr>
              <a:t> and </a:t>
            </a:r>
            <a:r>
              <a:rPr lang="en-GB" dirty="0" err="1">
                <a:ea typeface="+mn-lt"/>
                <a:cs typeface="+mn-lt"/>
              </a:rPr>
              <a:t>CollectionAssert</a:t>
            </a:r>
          </a:p>
          <a:p>
            <a:r>
              <a:rPr lang="en-GB" dirty="0" err="1">
                <a:cs typeface="Calibri"/>
              </a:rPr>
              <a:t>Assert.AreEqual</a:t>
            </a:r>
            <a:r>
              <a:rPr lang="en-GB" dirty="0">
                <a:cs typeface="Calibri"/>
              </a:rPr>
              <a:t>() - any kind of object can be tested -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Is.EqualTo</a:t>
            </a:r>
            <a:r>
              <a:rPr lang="en-GB" dirty="0">
                <a:ea typeface="+mn-lt"/>
                <a:cs typeface="+mn-lt"/>
              </a:rPr>
              <a:t>(expected))</a:t>
            </a:r>
          </a:p>
          <a:p>
            <a:r>
              <a:rPr lang="en-GB" dirty="0" err="1">
                <a:ea typeface="+mn-lt"/>
                <a:cs typeface="+mn-lt"/>
              </a:rPr>
              <a:t>Assert.Less</a:t>
            </a:r>
            <a:r>
              <a:rPr lang="en-GB" dirty="0">
                <a:ea typeface="+mn-lt"/>
                <a:cs typeface="+mn-lt"/>
              </a:rPr>
              <a:t>() / </a:t>
            </a:r>
            <a:r>
              <a:rPr lang="en-GB" dirty="0" err="1">
                <a:ea typeface="+mn-lt"/>
                <a:cs typeface="+mn-lt"/>
              </a:rPr>
              <a:t>Assert.Greater</a:t>
            </a:r>
            <a:r>
              <a:rPr lang="en-GB" dirty="0">
                <a:ea typeface="+mn-lt"/>
                <a:cs typeface="+mn-lt"/>
              </a:rPr>
              <a:t>() - for integers or any type which is </a:t>
            </a:r>
            <a:r>
              <a:rPr lang="en-GB" dirty="0" err="1">
                <a:ea typeface="+mn-lt"/>
                <a:cs typeface="+mn-lt"/>
              </a:rPr>
              <a:t>IComparable</a:t>
            </a:r>
            <a:endParaRPr lang="en-GB" dirty="0" err="1">
              <a:cs typeface="Calibri"/>
            </a:endParaRPr>
          </a:p>
          <a:p>
            <a:r>
              <a:rPr lang="en-GB" dirty="0" err="1">
                <a:cs typeface="Calibri"/>
              </a:rPr>
              <a:t>Assert.</a:t>
            </a:r>
            <a:r>
              <a:rPr lang="en-GB" dirty="0" err="1">
                <a:ea typeface="+mn-lt"/>
                <a:cs typeface="+mn-lt"/>
              </a:rPr>
              <a:t>GreaterOrEqual</a:t>
            </a:r>
            <a:r>
              <a:rPr lang="en-GB" dirty="0">
                <a:ea typeface="+mn-lt"/>
                <a:cs typeface="+mn-lt"/>
              </a:rPr>
              <a:t>() / </a:t>
            </a:r>
            <a:r>
              <a:rPr lang="en-GB" dirty="0" err="1">
                <a:ea typeface="+mn-lt"/>
                <a:cs typeface="+mn-lt"/>
              </a:rPr>
              <a:t>LessOrEqual</a:t>
            </a:r>
            <a:r>
              <a:rPr lang="en-GB" dirty="0">
                <a:ea typeface="+mn-lt"/>
                <a:cs typeface="+mn-lt"/>
              </a:rPr>
              <a:t>()- for integer types - 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Is.AtMost</a:t>
            </a:r>
            <a:r>
              <a:rPr lang="en-GB" dirty="0">
                <a:ea typeface="+mn-lt"/>
                <a:cs typeface="+mn-lt"/>
              </a:rPr>
              <a:t>(expected)) - 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Is.AtLeast</a:t>
            </a:r>
            <a:r>
              <a:rPr lang="en-GB" dirty="0">
                <a:ea typeface="+mn-lt"/>
                <a:cs typeface="+mn-lt"/>
              </a:rPr>
              <a:t>(expected));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76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10CA-8ADE-498E-B8C6-530590BD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F44B-EC19-4DF3-9BED-B9835A39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GB"/>
          </a:p>
          <a:p>
            <a:r>
              <a:rPr lang="en-GB" dirty="0" err="1">
                <a:ea typeface="+mn-lt"/>
                <a:cs typeface="+mn-lt"/>
              </a:rPr>
              <a:t>Assert.</a:t>
            </a:r>
            <a:r>
              <a:rPr lang="en-GB" dirty="0" err="1">
                <a:cs typeface="Calibri"/>
              </a:rPr>
              <a:t>IsNull</a:t>
            </a:r>
            <a:r>
              <a:rPr lang="en-GB" dirty="0">
                <a:cs typeface="Calibri"/>
              </a:rPr>
              <a:t>() / </a:t>
            </a:r>
            <a:r>
              <a:rPr lang="en-GB" dirty="0" err="1">
                <a:cs typeface="Calibri"/>
              </a:rPr>
              <a:t>IsNotNull</a:t>
            </a:r>
            <a:r>
              <a:rPr lang="en-GB" dirty="0">
                <a:cs typeface="Calibri"/>
              </a:rPr>
              <a:t>() - object is null or not. -</a:t>
            </a:r>
            <a:r>
              <a:rPr lang="en-GB" dirty="0" err="1">
                <a:cs typeface="Calibri"/>
              </a:rPr>
              <a:t>Assert.That</a:t>
            </a:r>
            <a:r>
              <a:rPr lang="en-GB" dirty="0">
                <a:cs typeface="Calibri"/>
              </a:rPr>
              <a:t>(expected, </a:t>
            </a:r>
            <a:r>
              <a:rPr lang="en-GB" dirty="0" err="1">
                <a:cs typeface="Calibri"/>
              </a:rPr>
              <a:t>Is.Null</a:t>
            </a:r>
            <a:r>
              <a:rPr lang="en-GB" dirty="0">
                <a:cs typeface="Calibri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Assert.</a:t>
            </a:r>
            <a:r>
              <a:rPr lang="en-GB" dirty="0" err="1">
                <a:cs typeface="Calibri"/>
              </a:rPr>
              <a:t>AreSame</a:t>
            </a:r>
            <a:r>
              <a:rPr lang="en-GB" dirty="0">
                <a:cs typeface="Calibri"/>
              </a:rPr>
              <a:t>()- refer to same object or not</a:t>
            </a:r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Assert.</a:t>
            </a:r>
            <a:r>
              <a:rPr lang="en-GB" dirty="0" err="1">
                <a:cs typeface="Calibri"/>
              </a:rPr>
              <a:t>IsTrue</a:t>
            </a:r>
            <a:r>
              <a:rPr lang="en-GB" dirty="0">
                <a:cs typeface="Calibri"/>
              </a:rPr>
              <a:t>()/</a:t>
            </a:r>
            <a:r>
              <a:rPr lang="en-GB" dirty="0" err="1">
                <a:cs typeface="Calibri"/>
              </a:rPr>
              <a:t>Assert.IsFalse</a:t>
            </a:r>
            <a:r>
              <a:rPr lang="en-GB" dirty="0">
                <a:cs typeface="Calibri"/>
              </a:rPr>
              <a:t>() - for </a:t>
            </a:r>
            <a:r>
              <a:rPr lang="en-GB" dirty="0" err="1">
                <a:cs typeface="Calibri"/>
              </a:rPr>
              <a:t>boolean</a:t>
            </a:r>
            <a:r>
              <a:rPr lang="en-GB" dirty="0">
                <a:cs typeface="Calibri"/>
              </a:rPr>
              <a:t> values.</a:t>
            </a:r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(10.0/3.0, </a:t>
            </a:r>
            <a:r>
              <a:rPr lang="en-GB" dirty="0" err="1">
                <a:ea typeface="+mn-lt"/>
                <a:cs typeface="+mn-lt"/>
              </a:rPr>
              <a:t>Is.EqualTo</a:t>
            </a:r>
            <a:r>
              <a:rPr lang="en-GB" dirty="0">
                <a:ea typeface="+mn-lt"/>
                <a:cs typeface="+mn-lt"/>
              </a:rPr>
              <a:t>(3.33).Within(0.01f));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Is.InstanceOfType</a:t>
            </a:r>
            <a:r>
              <a:rPr lang="en-GB" dirty="0">
                <a:ea typeface="+mn-lt"/>
                <a:cs typeface="+mn-lt"/>
              </a:rPr>
              <a:t>(expected)); - type expected, or a derivation</a:t>
            </a:r>
          </a:p>
          <a:p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Has.Length</a:t>
            </a:r>
            <a:r>
              <a:rPr lang="en-GB" dirty="0">
                <a:ea typeface="+mn-lt"/>
                <a:cs typeface="+mn-lt"/>
              </a:rPr>
              <a:t>(expected))- works with – any object with property length.</a:t>
            </a:r>
          </a:p>
        </p:txBody>
      </p:sp>
    </p:spTree>
    <p:extLst>
      <p:ext uri="{BB962C8B-B14F-4D97-AF65-F5344CB8AC3E}">
        <p14:creationId xmlns:p14="http://schemas.microsoft.com/office/powerpoint/2010/main" val="384047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A2A0-0E64-4999-822C-7FB6AEFC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ED2-7EEA-49F5-85F8-E35A83C7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Test class must be public</a:t>
            </a:r>
          </a:p>
          <a:p>
            <a:r>
              <a:rPr lang="en-GB" dirty="0">
                <a:cs typeface="Calibri"/>
              </a:rPr>
              <a:t>Public/no parameters in constructor</a:t>
            </a:r>
          </a:p>
          <a:p>
            <a:r>
              <a:rPr lang="en-GB" dirty="0">
                <a:cs typeface="Calibri"/>
              </a:rPr>
              <a:t>Public/parameter less method+[Test] </a:t>
            </a:r>
          </a:p>
          <a:p>
            <a:r>
              <a:rPr lang="en-GB" dirty="0">
                <a:cs typeface="Calibri"/>
              </a:rPr>
              <a:t>[] - Before Every Test</a:t>
            </a:r>
          </a:p>
          <a:p>
            <a:r>
              <a:rPr lang="en-GB" dirty="0">
                <a:cs typeface="Calibri"/>
              </a:rPr>
              <a:t>[] - After ever Test.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03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B97A-DDE0-4BAE-8E64-032744B1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0F47-D556-41E7-B7F6-72FC22BC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List.Contains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actualCollection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List.Contains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expectedValue</a:t>
            </a:r>
            <a:r>
              <a:rPr lang="en-GB" dirty="0">
                <a:ea typeface="+mn-lt"/>
                <a:cs typeface="+mn-lt"/>
              </a:rPr>
              <a:t>))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({5, 3, 2}, </a:t>
            </a:r>
            <a:r>
              <a:rPr lang="en-GB" dirty="0" err="1">
                <a:ea typeface="+mn-lt"/>
                <a:cs typeface="+mn-lt"/>
              </a:rPr>
              <a:t>List.Contains</a:t>
            </a:r>
            <a:r>
              <a:rPr lang="en-GB" dirty="0">
                <a:ea typeface="+mn-lt"/>
                <a:cs typeface="+mn-lt"/>
              </a:rPr>
              <a:t>(2)) 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actualCollection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Is.SubsetOf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expectedCollection</a:t>
            </a:r>
            <a:r>
              <a:rPr lang="en-GB" dirty="0">
                <a:ea typeface="+mn-lt"/>
                <a:cs typeface="+mn-lt"/>
              </a:rPr>
              <a:t>))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(new byte[] {5, 3, 2}, </a:t>
            </a:r>
            <a:r>
              <a:rPr lang="en-GB" dirty="0" err="1">
                <a:ea typeface="+mn-lt"/>
                <a:cs typeface="+mn-lt"/>
              </a:rPr>
              <a:t>Is.SubsetOf</a:t>
            </a:r>
            <a:r>
              <a:rPr lang="en-GB" dirty="0">
                <a:ea typeface="+mn-lt"/>
                <a:cs typeface="+mn-lt"/>
              </a:rPr>
              <a:t>(new byte[] {1, 2, 3, 4, 5}))</a:t>
            </a:r>
          </a:p>
          <a:p>
            <a:endParaRPr lang="en-GB" dirty="0">
              <a:cs typeface="Calibri"/>
            </a:endParaRPr>
          </a:p>
          <a:p>
            <a:r>
              <a:rPr lang="en-GB" dirty="0" err="1">
                <a:ea typeface="+mn-lt"/>
                <a:cs typeface="+mn-lt"/>
              </a:rPr>
              <a:t>Text.StartsWith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Text.StartsWith</a:t>
            </a:r>
            <a:r>
              <a:rPr lang="en-GB" dirty="0">
                <a:ea typeface="+mn-lt"/>
                <a:cs typeface="+mn-lt"/>
              </a:rPr>
              <a:t>(expected))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header:data</a:t>
            </a:r>
            <a:r>
              <a:rPr lang="en-GB" dirty="0">
                <a:ea typeface="+mn-lt"/>
                <a:cs typeface="+mn-lt"/>
              </a:rPr>
              <a:t>.", </a:t>
            </a:r>
            <a:r>
              <a:rPr lang="en-GB" dirty="0" err="1">
                <a:ea typeface="+mn-lt"/>
                <a:cs typeface="+mn-lt"/>
              </a:rPr>
              <a:t>Text.StartsWith</a:t>
            </a:r>
            <a:r>
              <a:rPr lang="en-GB" dirty="0">
                <a:ea typeface="+mn-lt"/>
                <a:cs typeface="+mn-lt"/>
              </a:rPr>
              <a:t>("header:"))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343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946-ECEA-43CF-878A-03EE1F1B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Text - Regex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18F5-EF0B-430A-90D9-E76F0A88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Text.Matches</a:t>
            </a:r>
            <a:r>
              <a:rPr lang="en-GB" dirty="0">
                <a:ea typeface="+mn-lt"/>
                <a:cs typeface="+mn-lt"/>
              </a:rPr>
              <a:t>(expected))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header:data</a:t>
            </a:r>
            <a:r>
              <a:rPr lang="en-GB" dirty="0">
                <a:ea typeface="+mn-lt"/>
                <a:cs typeface="+mn-lt"/>
              </a:rPr>
              <a:t>.", </a:t>
            </a:r>
            <a:r>
              <a:rPr lang="en-GB" dirty="0" err="1">
                <a:ea typeface="+mn-lt"/>
                <a:cs typeface="+mn-lt"/>
              </a:rPr>
              <a:t>Text.Matches</a:t>
            </a:r>
            <a:r>
              <a:rPr lang="en-GB" dirty="0">
                <a:ea typeface="+mn-lt"/>
                <a:cs typeface="+mn-lt"/>
              </a:rPr>
              <a:t>("$header^\."))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38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NUnit c#</vt:lpstr>
      <vt:lpstr>Ageda</vt:lpstr>
      <vt:lpstr>Unit Test</vt:lpstr>
      <vt:lpstr>Scenario</vt:lpstr>
      <vt:lpstr>Assert</vt:lpstr>
      <vt:lpstr>PowerPoint Presentation</vt:lpstr>
      <vt:lpstr>Basics</vt:lpstr>
      <vt:lpstr>Collection</vt:lpstr>
      <vt:lpstr>Text - Regex</vt:lpstr>
      <vt:lpstr>File –byte by byte</vt:lpstr>
      <vt:lpstr>Custom Assert</vt:lpstr>
      <vt:lpstr>Exception</vt:lpstr>
      <vt:lpstr>Don’t want to run a test</vt:lpstr>
      <vt:lpstr>Using Mock Objects</vt:lpstr>
      <vt:lpstr>Exact Reasons by Tim Mackinnon</vt:lpstr>
      <vt:lpstr>PowerPoint Presentation</vt:lpstr>
      <vt:lpstr>How to Use Mock Object</vt:lpstr>
      <vt:lpstr>Stub</vt:lpstr>
      <vt:lpstr>Stub using Moq</vt:lpstr>
      <vt:lpstr>Fakes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Nun</dc:title>
  <dc:creator/>
  <cp:lastModifiedBy/>
  <cp:revision>240</cp:revision>
  <dcterms:created xsi:type="dcterms:W3CDTF">2022-02-23T11:12:50Z</dcterms:created>
  <dcterms:modified xsi:type="dcterms:W3CDTF">2022-02-24T07:39:11Z</dcterms:modified>
</cp:coreProperties>
</file>