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7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C6230-C1F2-4B67-91BB-212339DF2709}" v="385" dt="2022-04-07T10:16:55.315"/>
    <p1510:client id="{25080CB9-52DA-4266-ACAF-04F88E7D9321}" v="5" dt="2022-04-07T17:44:26.509"/>
    <p1510:client id="{2B26CC8E-FB97-4784-9A8B-3F75422210AA}" v="191" dt="2022-04-07T11:11:27.778"/>
    <p1510:client id="{54081C32-76B6-406A-A6C0-E847E53E01EF}" v="55" dt="2022-04-07T08:27:50.154"/>
    <p1510:client id="{B3159691-B0E2-4063-96E6-46DC64106085}" v="16" dt="2022-04-08T04:39:08.815"/>
    <p1510:client id="{D60AA2A6-A5C6-41F2-9A21-C85CB5BBA7A8}" v="167" dt="2022-04-07T07:23:25.890"/>
    <p1510:client id="{D7D793D9-4B9C-4CDA-AC91-E83C26165F37}" v="49" dt="2022-04-08T08:07:26.357"/>
    <p1510:client id="{F2AD9247-53D0-48E4-8517-DAC9EAA0F21E}" v="17" dt="2022-04-07T07:46:37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Asp.net Web API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92B0-19A6-72C8-CAC8-5BE33692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Base Route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CC5F-62BA-01CD-701E-221AE467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Base route - [</a:t>
            </a:r>
            <a:r>
              <a:rPr lang="en-GB" dirty="0" err="1">
                <a:ea typeface="Calibri"/>
                <a:cs typeface="Calibri"/>
              </a:rPr>
              <a:t>ApiController</a:t>
            </a:r>
            <a:r>
              <a:rPr lang="en-GB" dirty="0">
                <a:ea typeface="Calibri"/>
                <a:cs typeface="Calibri"/>
              </a:rPr>
              <a:t>]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Calibri"/>
                <a:cs typeface="Calibri"/>
              </a:rPr>
              <a:t>    [Route("[controller]")]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Calibri"/>
                <a:cs typeface="Calibri"/>
              </a:rPr>
              <a:t>    [Route("employee")] // base route 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Calibri"/>
                <a:cs typeface="Calibri"/>
              </a:rPr>
              <a:t>    public class </a:t>
            </a:r>
            <a:r>
              <a:rPr lang="en-GB" dirty="0" err="1">
                <a:ea typeface="Calibri"/>
                <a:cs typeface="Calibri"/>
              </a:rPr>
              <a:t>ValuesController</a:t>
            </a:r>
            <a:r>
              <a:rPr lang="en-GB" dirty="0">
                <a:ea typeface="Calibri"/>
                <a:cs typeface="Calibri"/>
              </a:rPr>
              <a:t> : </a:t>
            </a:r>
            <a:r>
              <a:rPr lang="en-GB" dirty="0" err="1">
                <a:ea typeface="Calibri"/>
                <a:cs typeface="Calibri"/>
              </a:rPr>
              <a:t>ControllerBase</a:t>
            </a:r>
            <a:endParaRPr lang="en-GB" dirty="0" err="1">
              <a:ea typeface="+mn-lt"/>
              <a:cs typeface="+mn-lt"/>
            </a:endParaRPr>
          </a:p>
          <a:p>
            <a:r>
              <a:rPr lang="en-GB" dirty="0">
                <a:ea typeface="Calibri"/>
                <a:cs typeface="Calibri"/>
              </a:rPr>
              <a:t>    {}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88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CF7E-3590-64A5-7500-A6BAF100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Return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35A1-521B-7BEF-EBA6-7D928328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b="1" dirty="0">
                <a:ea typeface="+mn-lt"/>
                <a:cs typeface="+mn-lt"/>
              </a:rPr>
              <a:t>Specific type – </a:t>
            </a:r>
            <a:r>
              <a:rPr lang="en-GB" dirty="0">
                <a:ea typeface="+mn-lt"/>
                <a:cs typeface="+mn-lt"/>
              </a:rPr>
              <a:t>primitive and complex types</a:t>
            </a:r>
          </a:p>
          <a:p>
            <a:pPr algn="just"/>
            <a:r>
              <a:rPr lang="en-GB" b="1" err="1">
                <a:ea typeface="+mn-lt"/>
                <a:cs typeface="+mn-lt"/>
              </a:rPr>
              <a:t>IActionResult</a:t>
            </a:r>
            <a:r>
              <a:rPr lang="en-GB" b="1">
                <a:ea typeface="+mn-lt"/>
                <a:cs typeface="+mn-lt"/>
              </a:rPr>
              <a:t> - </a:t>
            </a:r>
            <a:r>
              <a:rPr lang="en-GB">
                <a:ea typeface="+mn-lt"/>
                <a:cs typeface="+mn-lt"/>
              </a:rPr>
              <a:t>multiple</a:t>
            </a:r>
            <a:r>
              <a:rPr lang="en-GB" dirty="0">
                <a:ea typeface="+mn-lt"/>
                <a:cs typeface="+mn-lt"/>
              </a:rPr>
              <a:t> types of data along with the status code,</a:t>
            </a:r>
            <a:endParaRPr lang="en-GB" dirty="0" err="1">
              <a:ea typeface="+mn-lt"/>
              <a:cs typeface="+mn-lt"/>
            </a:endParaRPr>
          </a:p>
          <a:p>
            <a:pPr algn="just"/>
            <a:r>
              <a:rPr lang="en-GB" b="1" dirty="0" err="1">
                <a:ea typeface="+mn-lt"/>
                <a:cs typeface="+mn-lt"/>
              </a:rPr>
              <a:t>ActionResult</a:t>
            </a:r>
            <a:r>
              <a:rPr lang="en-GB" b="1" dirty="0">
                <a:ea typeface="+mn-lt"/>
                <a:cs typeface="+mn-lt"/>
              </a:rPr>
              <a:t>&lt;T&gt;</a:t>
            </a:r>
            <a:endParaRPr lang="en-GB" dirty="0"/>
          </a:p>
          <a:p>
            <a:pPr algn="just"/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83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2373-280F-F439-6506-5CFBC8F2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ea typeface="Calibri"/>
                <a:cs typeface="Calibri"/>
              </a:rPr>
              <a:t>Http Status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981F-BBAA-7279-6456-8755D4AE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1XX</a:t>
            </a:r>
            <a:r>
              <a:rPr lang="en-GB" dirty="0">
                <a:ea typeface="+mn-lt"/>
                <a:cs typeface="+mn-lt"/>
              </a:rPr>
              <a:t>: Informational Response</a:t>
            </a:r>
          </a:p>
          <a:p>
            <a:r>
              <a:rPr lang="en-GB" b="1" dirty="0">
                <a:ea typeface="+mn-lt"/>
                <a:cs typeface="+mn-lt"/>
              </a:rPr>
              <a:t>2XX</a:t>
            </a:r>
            <a:r>
              <a:rPr lang="en-GB" dirty="0">
                <a:ea typeface="+mn-lt"/>
                <a:cs typeface="+mn-lt"/>
              </a:rPr>
              <a:t>: It means the request is successful.</a:t>
            </a:r>
          </a:p>
          <a:p>
            <a:r>
              <a:rPr lang="en-GB" b="1" dirty="0">
                <a:ea typeface="+mn-lt"/>
                <a:cs typeface="+mn-lt"/>
              </a:rPr>
              <a:t>3XX</a:t>
            </a:r>
            <a:r>
              <a:rPr lang="en-GB" dirty="0">
                <a:ea typeface="+mn-lt"/>
                <a:cs typeface="+mn-lt"/>
              </a:rPr>
              <a:t>: 3XX HTTP status codes are basically used for redirection.</a:t>
            </a:r>
          </a:p>
          <a:p>
            <a:r>
              <a:rPr lang="en-GB" b="1" dirty="0">
                <a:ea typeface="+mn-lt"/>
                <a:cs typeface="+mn-lt"/>
              </a:rPr>
              <a:t>4XX</a:t>
            </a:r>
            <a:r>
              <a:rPr lang="en-GB" dirty="0">
                <a:ea typeface="+mn-lt"/>
                <a:cs typeface="+mn-lt"/>
              </a:rPr>
              <a:t>: 4XX HTTP status codes are meant to state errors or Client Error.</a:t>
            </a:r>
          </a:p>
          <a:p>
            <a:r>
              <a:rPr lang="en-GB" b="1" dirty="0">
                <a:ea typeface="+mn-lt"/>
                <a:cs typeface="+mn-lt"/>
              </a:rPr>
              <a:t>5XX</a:t>
            </a:r>
            <a:r>
              <a:rPr lang="en-GB" dirty="0">
                <a:ea typeface="+mn-lt"/>
                <a:cs typeface="+mn-lt"/>
              </a:rPr>
              <a:t>: 5XX HTTP status codes are meant for Server Error.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86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2D76-E6AB-B6C9-5346-2FFF9DE2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AUDR/ CRUD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53DC99-B094-89F2-9FD2-1556A4768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632607"/>
              </p:ext>
            </p:extLst>
          </p:nvPr>
        </p:nvGraphicFramePr>
        <p:xfrm>
          <a:off x="838200" y="1825625"/>
          <a:ext cx="103305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135838163"/>
                    </a:ext>
                  </a:extLst>
                </a:gridCol>
                <a:gridCol w="2582640">
                  <a:extLst>
                    <a:ext uri="{9D8B030D-6E8A-4147-A177-3AD203B41FA5}">
                      <a16:colId xmlns:a16="http://schemas.microsoft.com/office/drawing/2014/main" val="2162212653"/>
                    </a:ext>
                  </a:extLst>
                </a:gridCol>
                <a:gridCol w="2582640">
                  <a:extLst>
                    <a:ext uri="{9D8B030D-6E8A-4147-A177-3AD203B41FA5}">
                      <a16:colId xmlns:a16="http://schemas.microsoft.com/office/drawing/2014/main" val="2688733984"/>
                    </a:ext>
                  </a:extLst>
                </a:gridCol>
                <a:gridCol w="2582640">
                  <a:extLst>
                    <a:ext uri="{9D8B030D-6E8A-4147-A177-3AD203B41FA5}">
                      <a16:colId xmlns:a16="http://schemas.microsoft.com/office/drawing/2014/main" val="2610436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GET /</a:t>
                      </a:r>
                      <a:r>
                        <a:rPr lang="en-GB" dirty="0" err="1">
                          <a:effectLst/>
                        </a:rPr>
                        <a:t>api</a:t>
                      </a:r>
                      <a:r>
                        <a:rPr lang="en-GB" dirty="0">
                          <a:effectLst/>
                        </a:rPr>
                        <a:t>/</a:t>
                      </a:r>
                      <a:r>
                        <a:rPr lang="en-GB" dirty="0" err="1">
                          <a:effectLst/>
                        </a:rPr>
                        <a:t>todoitems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Get all to-do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9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GET /</a:t>
                      </a:r>
                      <a:r>
                        <a:rPr lang="en-GB" dirty="0" err="1">
                          <a:effectLst/>
                        </a:rPr>
                        <a:t>api</a:t>
                      </a:r>
                      <a:r>
                        <a:rPr lang="en-GB" dirty="0">
                          <a:effectLst/>
                        </a:rPr>
                        <a:t>/</a:t>
                      </a:r>
                      <a:r>
                        <a:rPr lang="en-GB" dirty="0" err="1">
                          <a:effectLst/>
                        </a:rPr>
                        <a:t>todoitems</a:t>
                      </a:r>
                      <a:r>
                        <a:rPr lang="en-GB" dirty="0">
                          <a:effectLst/>
                        </a:rPr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Get an item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83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POST /</a:t>
                      </a:r>
                      <a:r>
                        <a:rPr lang="en-GB" dirty="0" err="1">
                          <a:effectLst/>
                        </a:rPr>
                        <a:t>api</a:t>
                      </a:r>
                      <a:r>
                        <a:rPr lang="en-GB" dirty="0">
                          <a:effectLst/>
                        </a:rPr>
                        <a:t>/</a:t>
                      </a:r>
                      <a:r>
                        <a:rPr lang="en-GB" dirty="0" err="1">
                          <a:effectLst/>
                        </a:rPr>
                        <a:t>todoitems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Add a new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84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PUT /</a:t>
                      </a:r>
                      <a:r>
                        <a:rPr lang="en-GB" dirty="0" err="1">
                          <a:effectLst/>
                        </a:rPr>
                        <a:t>api</a:t>
                      </a:r>
                      <a:r>
                        <a:rPr lang="en-GB" dirty="0">
                          <a:effectLst/>
                        </a:rPr>
                        <a:t>/</a:t>
                      </a:r>
                      <a:r>
                        <a:rPr lang="en-GB" dirty="0" err="1">
                          <a:effectLst/>
                        </a:rPr>
                        <a:t>todoitems</a:t>
                      </a:r>
                      <a:r>
                        <a:rPr lang="en-GB" dirty="0">
                          <a:effectLst/>
                        </a:rPr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Update an existing item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7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DELETE /</a:t>
                      </a:r>
                      <a:r>
                        <a:rPr lang="en-GB" dirty="0" err="1">
                          <a:effectLst/>
                        </a:rPr>
                        <a:t>api</a:t>
                      </a:r>
                      <a:r>
                        <a:rPr lang="en-GB" dirty="0">
                          <a:effectLst/>
                        </a:rPr>
                        <a:t>/</a:t>
                      </a:r>
                      <a:r>
                        <a:rPr lang="en-GB" dirty="0" err="1">
                          <a:effectLst/>
                        </a:rPr>
                        <a:t>todoitems</a:t>
                      </a:r>
                      <a:r>
                        <a:rPr lang="en-GB" dirty="0">
                          <a:effectLst/>
                        </a:rPr>
                        <a:t>/{id} 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Delete an item 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7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18FC-1D7B-7769-0A40-106CB92D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POST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E126-F024-DAD8-E1E7-77A4D7B0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81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BC0A-9085-3474-533D-CCC703A8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69E3-0DE1-17FA-E436-10C42688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826A-03F6-1CA9-41F9-406F7468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C19C-02EA-608C-9538-7E216B2D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7B74-203E-480B-A53C-8C643D50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BE5D-BE3F-01C9-7C88-48DB7B0E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REST</a:t>
            </a:r>
          </a:p>
          <a:p>
            <a:r>
              <a:rPr lang="en-GB" dirty="0">
                <a:cs typeface="Calibri"/>
              </a:rPr>
              <a:t>Introduction</a:t>
            </a:r>
            <a:endParaRPr lang="en-GB" dirty="0"/>
          </a:p>
          <a:p>
            <a:r>
              <a:rPr lang="en-GB" dirty="0">
                <a:cs typeface="Calibri"/>
              </a:rPr>
              <a:t>Routing</a:t>
            </a:r>
          </a:p>
          <a:p>
            <a:r>
              <a:rPr lang="en-GB" dirty="0">
                <a:ea typeface="Calibri"/>
                <a:cs typeface="Calibri"/>
              </a:rPr>
              <a:t>Types of Return Types</a:t>
            </a:r>
            <a:endParaRPr lang="en-GB" dirty="0"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Http Status Codes</a:t>
            </a:r>
            <a:endParaRPr lang="en-GB" dirty="0"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CRUD with </a:t>
            </a:r>
            <a:r>
              <a:rPr lang="en-GB" dirty="0" err="1">
                <a:ea typeface="Calibri"/>
                <a:cs typeface="Calibri"/>
              </a:rPr>
              <a:t>WebAPI</a:t>
            </a:r>
            <a:r>
              <a:rPr lang="en-GB" dirty="0">
                <a:ea typeface="Calibri"/>
                <a:cs typeface="Calibri"/>
              </a:rPr>
              <a:t>- POST/PUT/DELETE/GET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Enabling Cors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41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9A7-7180-A7ED-3FB8-8D100275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793C-5C46-2136-8CD5-F2C32129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Calibri"/>
                <a:cs typeface="Calibri"/>
              </a:rPr>
              <a:t>Representational</a:t>
            </a:r>
            <a:r>
              <a:rPr lang="en-GB" dirty="0">
                <a:ea typeface="Calibri"/>
                <a:cs typeface="Calibri"/>
              </a:rPr>
              <a:t> State Transfers  </a:t>
            </a:r>
            <a:endParaRPr lang="en-GB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   - "</a:t>
            </a:r>
            <a:r>
              <a:rPr lang="en-GB" b="1" dirty="0">
                <a:ea typeface="Calibri"/>
                <a:cs typeface="Calibri"/>
              </a:rPr>
              <a:t>representations"</a:t>
            </a:r>
            <a:r>
              <a:rPr lang="en-GB" dirty="0">
                <a:ea typeface="Calibri"/>
                <a:cs typeface="Calibri"/>
              </a:rPr>
              <a:t> of the resources to be used to change it </a:t>
            </a:r>
            <a:r>
              <a:rPr lang="en-GB" b="1" dirty="0">
                <a:ea typeface="Calibri"/>
                <a:cs typeface="Calibri"/>
              </a:rPr>
              <a:t>state</a:t>
            </a:r>
            <a:r>
              <a:rPr lang="en-GB" dirty="0">
                <a:ea typeface="Calibri"/>
                <a:cs typeface="Calibri"/>
              </a:rPr>
              <a:t>.</a:t>
            </a:r>
          </a:p>
          <a:p>
            <a:r>
              <a:rPr lang="en-GB" dirty="0">
                <a:ea typeface="Calibri"/>
                <a:cs typeface="Calibri"/>
              </a:rPr>
              <a:t>   -representation – here basically are the URL</a:t>
            </a:r>
          </a:p>
          <a:p>
            <a:r>
              <a:rPr lang="en-GB" dirty="0">
                <a:ea typeface="Calibri"/>
                <a:cs typeface="Calibri"/>
              </a:rPr>
              <a:t>    -state is expected to be changed – using Http verbs – Post/Put/Delete/Get*</a:t>
            </a:r>
          </a:p>
        </p:txBody>
      </p:sp>
    </p:spTree>
    <p:extLst>
      <p:ext uri="{BB962C8B-B14F-4D97-AF65-F5344CB8AC3E}">
        <p14:creationId xmlns:p14="http://schemas.microsoft.com/office/powerpoint/2010/main" val="408990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08DC-CDEF-E723-04FB-A12BC0C0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Asp.net Web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8736-6936-F238-5E9C-B544181A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-</a:t>
            </a:r>
            <a:r>
              <a:rPr lang="en-GB" dirty="0">
                <a:ea typeface="+mn-lt"/>
                <a:cs typeface="+mn-lt"/>
              </a:rPr>
              <a:t>framework for building HTTP services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-ideal platform for building </a:t>
            </a:r>
            <a:r>
              <a:rPr lang="en-GB" b="1" dirty="0">
                <a:ea typeface="+mn-lt"/>
                <a:cs typeface="+mn-lt"/>
              </a:rPr>
              <a:t>RESTful</a:t>
            </a:r>
            <a:r>
              <a:rPr lang="en-GB" dirty="0">
                <a:ea typeface="+mn-lt"/>
                <a:cs typeface="+mn-lt"/>
              </a:rPr>
              <a:t> applications</a:t>
            </a:r>
          </a:p>
          <a:p>
            <a:r>
              <a:rPr lang="en-GB" dirty="0">
                <a:ea typeface="+mn-lt"/>
                <a:cs typeface="+mn-lt"/>
              </a:rPr>
              <a:t>-</a:t>
            </a:r>
            <a:r>
              <a:rPr lang="en-GB" b="1" dirty="0">
                <a:ea typeface="+mn-lt"/>
                <a:cs typeface="+mn-lt"/>
              </a:rPr>
              <a:t>Application programming interface</a:t>
            </a:r>
            <a:r>
              <a:rPr lang="en-GB" dirty="0">
                <a:ea typeface="+mn-lt"/>
                <a:cs typeface="+mn-lt"/>
              </a:rPr>
              <a:t>  over the web which can be  harnessed using </a:t>
            </a:r>
            <a:r>
              <a:rPr lang="en-GB" b="1" dirty="0">
                <a:ea typeface="+mn-lt"/>
                <a:cs typeface="+mn-lt"/>
              </a:rPr>
              <a:t>HTTP protocol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r>
              <a:rPr lang="en-GB" dirty="0">
                <a:ea typeface="+mn-lt"/>
                <a:cs typeface="+mn-lt"/>
              </a:rPr>
              <a:t>- </a:t>
            </a:r>
            <a:r>
              <a:rPr lang="en-GB" b="1" dirty="0">
                <a:ea typeface="+mn-lt"/>
                <a:cs typeface="+mn-lt"/>
              </a:rPr>
              <a:t>web service</a:t>
            </a:r>
            <a:r>
              <a:rPr lang="en-GB" dirty="0">
                <a:ea typeface="+mn-lt"/>
                <a:cs typeface="+mn-lt"/>
              </a:rPr>
              <a:t> that only supports </a:t>
            </a:r>
            <a:r>
              <a:rPr lang="en-GB" b="1" dirty="0">
                <a:ea typeface="+mn-lt"/>
                <a:cs typeface="+mn-lt"/>
              </a:rPr>
              <a:t>HTTP protocol</a:t>
            </a:r>
            <a:r>
              <a:rPr lang="en-GB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19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8DC-CBEE-58C5-456C-CF6023EB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Points to Ponder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E14D-0EA2-C737-4502-E37E192B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It maps </a:t>
            </a:r>
            <a:r>
              <a:rPr lang="en-GB" b="1" dirty="0">
                <a:ea typeface="+mn-lt"/>
                <a:cs typeface="+mn-lt"/>
              </a:rPr>
              <a:t>HTTP verbs</a:t>
            </a:r>
            <a:r>
              <a:rPr lang="en-GB" dirty="0">
                <a:ea typeface="+mn-lt"/>
                <a:cs typeface="+mn-lt"/>
              </a:rPr>
              <a:t> to method names.</a:t>
            </a:r>
          </a:p>
          <a:p>
            <a:r>
              <a:rPr lang="en-GB" dirty="0">
                <a:ea typeface="+mn-lt"/>
                <a:cs typeface="+mn-lt"/>
              </a:rPr>
              <a:t>It supports different formats of response data – </a:t>
            </a:r>
            <a:r>
              <a:rPr lang="en-GB" b="1" dirty="0">
                <a:ea typeface="+mn-lt"/>
                <a:cs typeface="+mn-lt"/>
              </a:rPr>
              <a:t>JSON, XML, BSON</a:t>
            </a:r>
            <a:r>
              <a:rPr lang="en-GB" dirty="0">
                <a:ea typeface="+mn-lt"/>
                <a:cs typeface="+mn-lt"/>
              </a:rPr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418604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1DF4-B188-39BB-7ADB-07CA02E1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9FCC-0CD2-55ED-0C53-62611F4C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GB" b="1" dirty="0">
                <a:ea typeface="+mn-lt"/>
                <a:cs typeface="+mn-lt"/>
              </a:rPr>
              <a:t>Convention-based Routing</a:t>
            </a:r>
            <a:r>
              <a:rPr lang="en-GB" dirty="0">
                <a:ea typeface="+mn-lt"/>
                <a:cs typeface="+mn-lt"/>
              </a:rPr>
              <a:t> - uses route templates to access which controller and action method to execute, one template must be added.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b="1" dirty="0">
                <a:ea typeface="+mn-lt"/>
                <a:cs typeface="+mn-lt"/>
              </a:rPr>
              <a:t>Attribute Routing - </a:t>
            </a:r>
            <a:r>
              <a:rPr lang="en-GB" dirty="0">
                <a:ea typeface="+mn-lt"/>
                <a:cs typeface="+mn-lt"/>
              </a:rPr>
              <a:t>routing based on attributes – routes can be defined at the Controller level or at the action method level. </a:t>
            </a:r>
            <a:endParaRPr lang="en-GB" dirty="0">
              <a:ea typeface="Calibri"/>
              <a:cs typeface="Calibri"/>
            </a:endParaRPr>
          </a:p>
          <a:p>
            <a:pPr algn="just"/>
            <a:endParaRPr lang="en-GB" dirty="0">
              <a:ea typeface="Calibri"/>
              <a:cs typeface="Calibri"/>
            </a:endParaRPr>
          </a:p>
          <a:p>
            <a:pPr algn="just"/>
            <a:r>
              <a:rPr lang="en-GB" dirty="0">
                <a:ea typeface="Calibri"/>
                <a:cs typeface="Calibri"/>
              </a:rPr>
              <a:t>App Creates a Route table- that has mappings of URLs to resource.</a:t>
            </a:r>
          </a:p>
          <a:p>
            <a:pPr algn="just"/>
            <a:endParaRPr lang="en-GB" dirty="0">
              <a:ea typeface="Calibri"/>
              <a:cs typeface="Calibri"/>
            </a:endParaRPr>
          </a:p>
          <a:p>
            <a:pPr algn="just"/>
            <a:r>
              <a:rPr lang="en-GB" b="1" dirty="0"/>
              <a:t>Variables and Query Strings – [</a:t>
            </a:r>
            <a:r>
              <a:rPr lang="en-GB" dirty="0"/>
              <a:t>Route("value/{id})] - id should match with parameter identifier.</a:t>
            </a:r>
          </a:p>
          <a:p>
            <a:pPr algn="just"/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83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B5CE-6076-AA06-1EF2-2869F0B3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9106-B54C-6A00-C513-A646B444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r>
              <a:rPr lang="en-GB" dirty="0">
                <a:ea typeface="Calibri"/>
                <a:cs typeface="Calibri"/>
              </a:rPr>
              <a:t>[Route("Emp")</a:t>
            </a:r>
          </a:p>
          <a:p>
            <a:r>
              <a:rPr lang="en-GB" dirty="0">
                <a:ea typeface="Calibri"/>
                <a:cs typeface="Calibri"/>
              </a:rPr>
              <a:t>public string </a:t>
            </a:r>
            <a:r>
              <a:rPr lang="en-GB" dirty="0" err="1">
                <a:ea typeface="Calibri"/>
                <a:cs typeface="Calibri"/>
              </a:rPr>
              <a:t>EmployeeDetails</a:t>
            </a:r>
            <a:r>
              <a:rPr lang="en-GB" dirty="0">
                <a:ea typeface="Calibri"/>
                <a:cs typeface="Calibri"/>
              </a:rPr>
              <a:t>(int id){</a:t>
            </a:r>
          </a:p>
          <a:p>
            <a:r>
              <a:rPr lang="en-GB" dirty="0">
                <a:ea typeface="Calibri"/>
                <a:cs typeface="Calibri"/>
              </a:rPr>
              <a:t>}</a:t>
            </a: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Accessing it – https://www.website.com/Emp?id=34</a:t>
            </a:r>
          </a:p>
        </p:txBody>
      </p:sp>
    </p:spTree>
    <p:extLst>
      <p:ext uri="{BB962C8B-B14F-4D97-AF65-F5344CB8AC3E}">
        <p14:creationId xmlns:p14="http://schemas.microsoft.com/office/powerpoint/2010/main" val="308341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6978-8B27-32CB-B78C-9EC3F09B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1B24-0072-4111-2DB5-017E2308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[Route("Emp/Mul")]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        public string </a:t>
            </a:r>
            <a:r>
              <a:rPr lang="en-GB" dirty="0" err="1">
                <a:ea typeface="+mn-lt"/>
                <a:cs typeface="+mn-lt"/>
              </a:rPr>
              <a:t>GetEmployeeData</a:t>
            </a:r>
            <a:r>
              <a:rPr lang="en-GB" dirty="0">
                <a:ea typeface="+mn-lt"/>
                <a:cs typeface="+mn-lt"/>
              </a:rPr>
              <a:t>(int age, string name)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{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return $"Response from </a:t>
            </a:r>
            <a:r>
              <a:rPr lang="en-GB" dirty="0" err="1">
                <a:ea typeface="+mn-lt"/>
                <a:cs typeface="+mn-lt"/>
              </a:rPr>
              <a:t>GetEmployeeData</a:t>
            </a:r>
            <a:r>
              <a:rPr lang="en-GB" dirty="0">
                <a:ea typeface="+mn-lt"/>
                <a:cs typeface="+mn-lt"/>
              </a:rPr>
              <a:t> - Your age is: {age} and name is {name}";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}</a:t>
            </a:r>
          </a:p>
          <a:p>
            <a:r>
              <a:rPr lang="en-GB" dirty="0">
                <a:ea typeface="Calibri"/>
                <a:cs typeface="Calibri"/>
              </a:rPr>
              <a:t>Access -- </a:t>
            </a:r>
            <a:r>
              <a:rPr lang="en-GB" dirty="0">
                <a:ea typeface="+mn-lt"/>
                <a:cs typeface="+mn-lt"/>
              </a:rPr>
              <a:t>https://www.mywebsite.com/values/Emp/Mul?age=34&amp;name=ashu</a:t>
            </a:r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67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F095-817A-6F43-0C29-3D6F841A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Multiple URLs for single resource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EB35-3D39-564C-0E68-9F0B9ECB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[Route("Emp/Mul")]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        [Route("Emp/Mul/Demo")]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[Route("Emp/Mul/Demo/</a:t>
            </a:r>
            <a:r>
              <a:rPr lang="en-GB" dirty="0" err="1">
                <a:ea typeface="+mn-lt"/>
                <a:cs typeface="+mn-lt"/>
              </a:rPr>
              <a:t>Abc</a:t>
            </a:r>
            <a:r>
              <a:rPr lang="en-GB" dirty="0">
                <a:ea typeface="+mn-lt"/>
                <a:cs typeface="+mn-lt"/>
              </a:rPr>
              <a:t>")]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public string </a:t>
            </a:r>
            <a:r>
              <a:rPr lang="en-GB" dirty="0" err="1">
                <a:ea typeface="+mn-lt"/>
                <a:cs typeface="+mn-lt"/>
              </a:rPr>
              <a:t>GetEmployeeData</a:t>
            </a:r>
            <a:r>
              <a:rPr lang="en-GB" dirty="0">
                <a:ea typeface="+mn-lt"/>
                <a:cs typeface="+mn-lt"/>
              </a:rPr>
              <a:t>(int age)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{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     return age + "";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       }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4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Asp.net Web API</vt:lpstr>
      <vt:lpstr>Agenda</vt:lpstr>
      <vt:lpstr>REST</vt:lpstr>
      <vt:lpstr>Asp.net Web API</vt:lpstr>
      <vt:lpstr>Points to Ponder</vt:lpstr>
      <vt:lpstr>Routing</vt:lpstr>
      <vt:lpstr>PowerPoint Presentation</vt:lpstr>
      <vt:lpstr>PowerPoint Presentation</vt:lpstr>
      <vt:lpstr>Multiple URLs for single resource</vt:lpstr>
      <vt:lpstr>Base Route</vt:lpstr>
      <vt:lpstr>Return Types</vt:lpstr>
      <vt:lpstr>Http Status Codes</vt:lpstr>
      <vt:lpstr>AUDR/ CRUD</vt:lpstr>
      <vt:lpstr>POST</vt:lpstr>
      <vt:lpstr>PUT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</dc:title>
  <dc:creator/>
  <cp:lastModifiedBy/>
  <cp:revision>202</cp:revision>
  <dcterms:created xsi:type="dcterms:W3CDTF">2022-04-07T07:07:04Z</dcterms:created>
  <dcterms:modified xsi:type="dcterms:W3CDTF">2022-04-08T09:34:18Z</dcterms:modified>
</cp:coreProperties>
</file>