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7" r:id="rId13"/>
    <p:sldId id="275" r:id="rId14"/>
    <p:sldId id="272" r:id="rId15"/>
    <p:sldId id="273" r:id="rId16"/>
    <p:sldId id="274" r:id="rId17"/>
    <p:sldId id="276" r:id="rId18"/>
    <p:sldId id="270" r:id="rId19"/>
    <p:sldId id="268" r:id="rId20"/>
    <p:sldId id="258" r:id="rId21"/>
    <p:sldId id="259" r:id="rId22"/>
    <p:sldId id="278" r:id="rId23"/>
    <p:sldId id="284" r:id="rId24"/>
    <p:sldId id="285" r:id="rId25"/>
    <p:sldId id="279" r:id="rId26"/>
    <p:sldId id="280" r:id="rId27"/>
    <p:sldId id="281" r:id="rId28"/>
    <p:sldId id="287" r:id="rId29"/>
    <p:sldId id="282" r:id="rId30"/>
    <p:sldId id="283" r:id="rId31"/>
    <p:sldId id="286" r:id="rId32"/>
    <p:sldId id="290" r:id="rId33"/>
    <p:sldId id="288" r:id="rId34"/>
    <p:sldId id="289" r:id="rId35"/>
    <p:sldId id="291" r:id="rId36"/>
    <p:sldId id="293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3F26A-28BC-4042-8F6D-AC53F136FAD5}" v="2273" dt="2022-03-01T11:06:07.107"/>
    <p1510:client id="{3B4198FA-7D9E-4A7B-BC94-F754C7545A83}" v="87" dt="2022-03-02T15:12:44.531"/>
    <p1510:client id="{9FC3AD8D-E455-4FFF-BA53-7CB605351531}" v="143" dt="2022-03-02T16:02:31.737"/>
    <p1510:client id="{BB5FB504-B4F4-4BD5-BA8B-E301B0F94EA4}" v="48" dt="2022-03-02T16:30:03.359"/>
    <p1510:client id="{E560936A-1C0B-4A5F-8A92-E25698FEEDD4}" v="17" dt="2022-03-03T05:30:51.691"/>
    <p1510:client id="{F0980171-43C9-4153-B228-A23A11B8F7C7}" v="351" dt="2022-03-02T03:33:53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SQL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240-5183-4B78-891B-089BA05E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T-SQL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B66F-6E08-40FA-9CFB-C3958B6C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Aggregate Functions – applied to group of columns- returns single  value- AVG() - of data values of column / sum()</a:t>
            </a:r>
            <a:endParaRPr lang="en-US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Scalar Functions – operates on Single Value or List - 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- rand()- return random no between – 0&amp;1/ </a:t>
            </a:r>
            <a:r>
              <a:rPr lang="en-GB" dirty="0" err="1">
                <a:cs typeface="Calibri"/>
              </a:rPr>
              <a:t>getdate</a:t>
            </a:r>
            <a:r>
              <a:rPr lang="en-GB" dirty="0">
                <a:cs typeface="Calibri"/>
              </a:rPr>
              <a:t>() /lower()/ </a:t>
            </a:r>
            <a:r>
              <a:rPr lang="en-GB" dirty="0" err="1">
                <a:cs typeface="Calibri"/>
              </a:rPr>
              <a:t>current_user</a:t>
            </a:r>
            <a:r>
              <a:rPr lang="en-GB" dirty="0">
                <a:cs typeface="Calibri"/>
              </a:rPr>
              <a:t>() /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___________________________________________________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Global Variables - @@servername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64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D182-E64D-4D0F-AEBC-E1AD1859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DDL/DML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6E1E-C0C6-40D4-A813-03EB18A1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Create Database</a:t>
            </a:r>
          </a:p>
          <a:p>
            <a:r>
              <a:rPr lang="en-GB" dirty="0">
                <a:cs typeface="Calibri"/>
              </a:rPr>
              <a:t>Create Table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Alter Table - </a:t>
            </a:r>
            <a:r>
              <a:rPr lang="en-GB" dirty="0">
                <a:ea typeface="+mn-lt"/>
                <a:cs typeface="+mn-lt"/>
              </a:rPr>
              <a:t>Add or drop one or more columns</a:t>
            </a:r>
          </a:p>
          <a:p>
            <a:r>
              <a:rPr lang="en-GB" dirty="0">
                <a:ea typeface="+mn-lt"/>
                <a:cs typeface="+mn-lt"/>
              </a:rPr>
              <a:t>  Modify column properties</a:t>
            </a:r>
          </a:p>
          <a:p>
            <a:r>
              <a:rPr lang="en-GB" dirty="0">
                <a:ea typeface="+mn-lt"/>
                <a:cs typeface="+mn-lt"/>
              </a:rPr>
              <a:t> Add or remove integrity constraints </a:t>
            </a:r>
          </a:p>
          <a:p>
            <a:r>
              <a:rPr lang="en-GB" dirty="0">
                <a:ea typeface="+mn-lt"/>
                <a:cs typeface="+mn-lt"/>
              </a:rPr>
              <a:t>Enable or disable constraints </a:t>
            </a:r>
          </a:p>
          <a:p>
            <a:r>
              <a:rPr lang="en-GB" dirty="0">
                <a:ea typeface="+mn-lt"/>
                <a:cs typeface="+mn-lt"/>
              </a:rPr>
              <a:t>Rename tables and other database objects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74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6B5E-BBAC-4148-874F-7343EDF1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B721-0CEC-4BCA-A4FA-DB35ADF4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+mn-lt"/>
                <a:cs typeface="+mn-lt"/>
              </a:rPr>
              <a:t>An instance is an installation of SQL Server. </a:t>
            </a:r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An instance is an exact copy of the same software. </a:t>
            </a:r>
          </a:p>
          <a:p>
            <a:r>
              <a:rPr lang="en-GB">
                <a:ea typeface="+mn-lt"/>
                <a:cs typeface="+mn-lt"/>
              </a:rPr>
              <a:t>If we install 'n' times, then 'n' instances will be created. </a:t>
            </a:r>
          </a:p>
          <a:p>
            <a:r>
              <a:rPr lang="en-GB">
                <a:ea typeface="+mn-lt"/>
                <a:cs typeface="+mn-lt"/>
              </a:rPr>
              <a:t>There are two types of instances in SQL Server a) Default b) Named. </a:t>
            </a:r>
          </a:p>
          <a:p>
            <a:r>
              <a:rPr lang="en-GB" dirty="0">
                <a:ea typeface="+mn-lt"/>
                <a:cs typeface="+mn-lt"/>
              </a:rPr>
              <a:t> Only one default instance will be supported in one Server. 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Multiple named instances will be supported in one Server.</a:t>
            </a:r>
          </a:p>
          <a:p>
            <a:r>
              <a:rPr lang="en-GB" dirty="0">
                <a:ea typeface="+mn-lt"/>
                <a:cs typeface="+mn-lt"/>
              </a:rPr>
              <a:t>Default </a:t>
            </a:r>
            <a:r>
              <a:rPr lang="en-GB">
                <a:ea typeface="+mn-lt"/>
                <a:cs typeface="+mn-lt"/>
              </a:rPr>
              <a:t>instance will take the server name as Instance name. </a:t>
            </a:r>
          </a:p>
          <a:p>
            <a:r>
              <a:rPr lang="en-GB">
                <a:ea typeface="+mn-lt"/>
                <a:cs typeface="+mn-lt"/>
              </a:rPr>
              <a:t>Default instance service name is MSSQLSERVER. </a:t>
            </a:r>
          </a:p>
          <a:p>
            <a:r>
              <a:rPr lang="en-GB">
                <a:ea typeface="+mn-lt"/>
                <a:cs typeface="+mn-lt"/>
              </a:rPr>
              <a:t>16 instances will be supported in 2000 version. </a:t>
            </a:r>
          </a:p>
          <a:p>
            <a:r>
              <a:rPr lang="en-GB">
                <a:ea typeface="+mn-lt"/>
                <a:cs typeface="+mn-lt"/>
              </a:rPr>
              <a:t>50 instances will supported in 2005 and later versions.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31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44E2-C52D-403D-88EA-04846B7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  <a:cs typeface="Calibri Light"/>
              </a:rPr>
              <a:t>Create</a:t>
            </a:r>
            <a:endParaRPr lang="en-US" b="1">
              <a:solidFill>
                <a:srgbClr val="00B05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A7ED-00FB-46AE-A1D0-1E108E61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create table ABC(</a:t>
            </a:r>
            <a:endParaRPr lang="en-GB" b="1" i="1" dirty="0">
              <a:solidFill>
                <a:schemeClr val="accent6"/>
              </a:solidFill>
              <a:cs typeface="Calibri" panose="020F0502020204030204"/>
            </a:endParaRPr>
          </a:p>
          <a:p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  </a:t>
            </a:r>
            <a:r>
              <a:rPr lang="en-GB" b="1" i="1" dirty="0" err="1">
                <a:solidFill>
                  <a:schemeClr val="accent6"/>
                </a:solidFill>
                <a:ea typeface="+mn-lt"/>
                <a:cs typeface="+mn-lt"/>
              </a:rPr>
              <a:t>OrderID</a:t>
            </a:r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 int not null primary key,</a:t>
            </a:r>
            <a:endParaRPr lang="en-GB" b="1" i="1">
              <a:solidFill>
                <a:schemeClr val="accent6"/>
              </a:solidFill>
              <a:cs typeface="Calibri"/>
            </a:endParaRPr>
          </a:p>
          <a:p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  </a:t>
            </a:r>
            <a:r>
              <a:rPr lang="en-GB" b="1" i="1" dirty="0" err="1">
                <a:solidFill>
                  <a:schemeClr val="accent6"/>
                </a:solidFill>
                <a:ea typeface="+mn-lt"/>
                <a:cs typeface="+mn-lt"/>
              </a:rPr>
              <a:t>Zip_Code</a:t>
            </a:r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 int,</a:t>
            </a:r>
            <a:endParaRPr lang="en-GB" b="1" i="1">
              <a:solidFill>
                <a:schemeClr val="accent6"/>
              </a:solidFill>
              <a:cs typeface="Calibri"/>
            </a:endParaRPr>
          </a:p>
          <a:p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  </a:t>
            </a:r>
            <a:r>
              <a:rPr lang="en-GB" b="1" i="1" dirty="0" err="1">
                <a:solidFill>
                  <a:schemeClr val="accent6"/>
                </a:solidFill>
                <a:ea typeface="+mn-lt"/>
                <a:cs typeface="+mn-lt"/>
              </a:rPr>
              <a:t>LocationArea</a:t>
            </a:r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 varchar(50),</a:t>
            </a:r>
            <a:endParaRPr lang="en-GB" b="1" i="1">
              <a:solidFill>
                <a:schemeClr val="accent6"/>
              </a:solidFill>
              <a:cs typeface="Calibri"/>
            </a:endParaRPr>
          </a:p>
          <a:p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  Check(</a:t>
            </a:r>
            <a:r>
              <a:rPr lang="en-GB" b="1" i="1" dirty="0" err="1">
                <a:solidFill>
                  <a:schemeClr val="accent6"/>
                </a:solidFill>
                <a:ea typeface="+mn-lt"/>
                <a:cs typeface="+mn-lt"/>
              </a:rPr>
              <a:t>Zip_Code</a:t>
            </a:r>
            <a:r>
              <a:rPr lang="en-GB" b="1" i="1" dirty="0">
                <a:solidFill>
                  <a:schemeClr val="accent6"/>
                </a:solidFill>
                <a:ea typeface="+mn-lt"/>
                <a:cs typeface="+mn-lt"/>
              </a:rPr>
              <a:t> Between 2000 AND 5000)</a:t>
            </a:r>
            <a:endParaRPr lang="en-GB" b="1" i="1">
              <a:solidFill>
                <a:schemeClr val="accent6"/>
              </a:solidFill>
              <a:cs typeface="Calibri"/>
            </a:endParaRPr>
          </a:p>
          <a:p>
            <a:r>
              <a:rPr lang="en-GB" b="1" i="1" dirty="0">
                <a:solidFill>
                  <a:schemeClr val="accent6"/>
                </a:solidFill>
                <a:cs typeface="Calibri" panose="020F0502020204030204"/>
              </a:rPr>
              <a:t>)</a:t>
            </a:r>
            <a:endParaRPr lang="en-GB" b="1" i="1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32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9EC6-2B6C-4F97-8E42-3EE8AC80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  <a:cs typeface="Calibri Light"/>
              </a:rPr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6C16-2038-4B08-BFAA-FA4815B9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dirty="0">
                <a:solidFill>
                  <a:srgbClr val="00B0F0"/>
                </a:solidFill>
                <a:ea typeface="+mn-lt"/>
                <a:cs typeface="+mn-lt"/>
              </a:rPr>
              <a:t>INSERT INTO </a:t>
            </a:r>
            <a:r>
              <a:rPr lang="en-GB" b="1" i="1" dirty="0" err="1">
                <a:solidFill>
                  <a:srgbClr val="00B0F0"/>
                </a:solidFill>
                <a:ea typeface="+mn-lt"/>
                <a:cs typeface="+mn-lt"/>
              </a:rPr>
              <a:t>table_name</a:t>
            </a:r>
            <a:r>
              <a:rPr lang="en-GB" b="1" i="1" dirty="0">
                <a:solidFill>
                  <a:srgbClr val="00B0F0"/>
                </a:solidFill>
                <a:ea typeface="+mn-lt"/>
                <a:cs typeface="+mn-lt"/>
              </a:rPr>
              <a:t> (column1, column2, column3, ...)</a:t>
            </a:r>
            <a:br>
              <a:rPr lang="en-GB" b="1" i="1" dirty="0">
                <a:ea typeface="+mn-lt"/>
                <a:cs typeface="+mn-lt"/>
              </a:rPr>
            </a:br>
            <a:r>
              <a:rPr lang="en-GB" b="1" i="1" dirty="0">
                <a:solidFill>
                  <a:srgbClr val="00B0F0"/>
                </a:solidFill>
                <a:ea typeface="+mn-lt"/>
                <a:cs typeface="+mn-lt"/>
              </a:rPr>
              <a:t>VALUES (value1, value2, value3, ...);</a:t>
            </a:r>
            <a:endParaRPr lang="en-GB" b="1" i="1">
              <a:solidFill>
                <a:srgbClr val="00B0F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56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BC2-6CA9-4687-9F54-9B9154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cs typeface="Calibri Light"/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7C0E-A3B7-4F90-A3BF-F9CA8853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dirty="0">
                <a:solidFill>
                  <a:schemeClr val="accent1"/>
                </a:solidFill>
                <a:ea typeface="+mn-lt"/>
                <a:cs typeface="+mn-lt"/>
              </a:rPr>
              <a:t>UPDATE </a:t>
            </a:r>
            <a:r>
              <a:rPr lang="en-GB" b="1" i="1" dirty="0" err="1">
                <a:solidFill>
                  <a:schemeClr val="accent1"/>
                </a:solidFill>
                <a:ea typeface="+mn-lt"/>
                <a:cs typeface="+mn-lt"/>
              </a:rPr>
              <a:t>table_name</a:t>
            </a:r>
            <a:br>
              <a:rPr lang="en-GB" b="1" i="1" dirty="0">
                <a:ea typeface="+mn-lt"/>
                <a:cs typeface="+mn-lt"/>
              </a:rPr>
            </a:br>
            <a:r>
              <a:rPr lang="en-GB" b="1" i="1" dirty="0">
                <a:solidFill>
                  <a:schemeClr val="accent1"/>
                </a:solidFill>
                <a:ea typeface="+mn-lt"/>
                <a:cs typeface="+mn-lt"/>
              </a:rPr>
              <a:t>SET column1 = value1, column2 = value2, ...</a:t>
            </a:r>
            <a:br>
              <a:rPr lang="en-GB" b="1" i="1" dirty="0">
                <a:ea typeface="+mn-lt"/>
                <a:cs typeface="+mn-lt"/>
              </a:rPr>
            </a:br>
            <a:r>
              <a:rPr lang="en-GB" b="1" i="1" dirty="0">
                <a:solidFill>
                  <a:schemeClr val="accent1"/>
                </a:solidFill>
                <a:ea typeface="+mn-lt"/>
                <a:cs typeface="+mn-lt"/>
              </a:rPr>
              <a:t>WHERE condition;</a:t>
            </a:r>
            <a:endParaRPr lang="en-GB" b="1" i="1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83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F7CB-138B-440D-9161-E54783B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cs typeface="Calibri Light"/>
              </a:rPr>
              <a:t>Delete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3337-5306-4156-93DA-BB356FD8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i="1" dirty="0">
                <a:solidFill>
                  <a:srgbClr val="FF0000"/>
                </a:solidFill>
                <a:ea typeface="+mn-lt"/>
                <a:cs typeface="+mn-lt"/>
              </a:rPr>
              <a:t>DELETE FROM </a:t>
            </a:r>
            <a:r>
              <a:rPr lang="en-GB" b="1" i="1" dirty="0" err="1">
                <a:solidFill>
                  <a:srgbClr val="FF0000"/>
                </a:solidFill>
                <a:ea typeface="+mn-lt"/>
                <a:cs typeface="+mn-lt"/>
              </a:rPr>
              <a:t>table_name</a:t>
            </a:r>
            <a:r>
              <a:rPr lang="en-GB" b="1" i="1" dirty="0">
                <a:solidFill>
                  <a:srgbClr val="FF0000"/>
                </a:solidFill>
                <a:ea typeface="+mn-lt"/>
                <a:cs typeface="+mn-lt"/>
              </a:rPr>
              <a:t> WHERE condition;</a:t>
            </a:r>
            <a:endParaRPr lang="en-GB" b="1" i="1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94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693E-A10F-497A-864A-5B0B7BFE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cs typeface="Calibri Light"/>
              </a:rPr>
              <a:t>Drop</a:t>
            </a:r>
            <a:r>
              <a:rPr lang="en-GB" dirty="0">
                <a:cs typeface="Calibri Light"/>
              </a:rPr>
              <a:t>/</a:t>
            </a:r>
            <a:r>
              <a:rPr lang="en-GB" b="1" dirty="0">
                <a:solidFill>
                  <a:srgbClr val="92D050"/>
                </a:solidFill>
                <a:cs typeface="Calibri Light"/>
              </a:rPr>
              <a:t>Truncate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A8DC-D353-4A6C-B154-0A875A4B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Drop – deletes data + schema</a:t>
            </a:r>
          </a:p>
          <a:p>
            <a:r>
              <a:rPr lang="en-GB" dirty="0">
                <a:cs typeface="Calibri"/>
              </a:rPr>
              <a:t>Truncate –deletes only data</a:t>
            </a:r>
          </a:p>
        </p:txBody>
      </p:sp>
    </p:spTree>
    <p:extLst>
      <p:ext uri="{BB962C8B-B14F-4D97-AF65-F5344CB8AC3E}">
        <p14:creationId xmlns:p14="http://schemas.microsoft.com/office/powerpoint/2010/main" val="2740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A038-4FD6-497B-91F8-BD6CD779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  <a:highlight>
                  <a:srgbClr val="FF0000"/>
                </a:highlight>
                <a:cs typeface="Calibri Light"/>
              </a:rPr>
              <a:t>Select</a:t>
            </a:r>
            <a:r>
              <a:rPr lang="en-GB" dirty="0">
                <a:cs typeface="Calibri Light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83AB-DD4C-49CB-A387-9FCE3C0A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One basic statement to retrieve data from database.</a:t>
            </a:r>
          </a:p>
          <a:p>
            <a:r>
              <a:rPr lang="en-GB" dirty="0">
                <a:cs typeface="Calibri"/>
              </a:rPr>
              <a:t>- single table/ multiple tables/ multiple databases</a:t>
            </a:r>
          </a:p>
          <a:p>
            <a:r>
              <a:rPr lang="en-GB" b="1" i="1" dirty="0">
                <a:solidFill>
                  <a:srgbClr val="FFFF00"/>
                </a:solidFill>
                <a:highlight>
                  <a:srgbClr val="FF0000"/>
                </a:highlight>
                <a:cs typeface="Calibri"/>
              </a:rPr>
              <a:t>Select</a:t>
            </a:r>
            <a:r>
              <a:rPr lang="en-GB" b="1" i="1" dirty="0">
                <a:solidFill>
                  <a:srgbClr val="FFFF00"/>
                </a:solidFill>
                <a:cs typeface="Calibri"/>
              </a:rPr>
              <a:t> </a:t>
            </a:r>
            <a:r>
              <a:rPr lang="en-GB" i="1" dirty="0">
                <a:cs typeface="Calibri"/>
              </a:rPr>
              <a:t>all/distinct </a:t>
            </a:r>
            <a:r>
              <a:rPr lang="en-GB" b="1" i="1" dirty="0">
                <a:solidFill>
                  <a:srgbClr val="FFFF00"/>
                </a:solidFill>
                <a:highlight>
                  <a:srgbClr val="FF0000"/>
                </a:highlight>
                <a:cs typeface="Calibri"/>
              </a:rPr>
              <a:t>from</a:t>
            </a:r>
            <a:r>
              <a:rPr lang="en-GB" i="1" dirty="0">
                <a:cs typeface="Calibri"/>
              </a:rPr>
              <a:t> </a:t>
            </a:r>
            <a:r>
              <a:rPr lang="en-GB" i="1" dirty="0" err="1">
                <a:cs typeface="Calibri"/>
              </a:rPr>
              <a:t>nameofthetable</a:t>
            </a:r>
            <a:r>
              <a:rPr lang="en-GB" i="1" dirty="0">
                <a:cs typeface="Calibri"/>
              </a:rPr>
              <a:t> </a:t>
            </a:r>
            <a:r>
              <a:rPr lang="en-GB" b="1" i="1" dirty="0">
                <a:solidFill>
                  <a:srgbClr val="FFFF00"/>
                </a:solidFill>
                <a:highlight>
                  <a:srgbClr val="FF0000"/>
                </a:highlight>
                <a:cs typeface="Calibri"/>
              </a:rPr>
              <a:t>where</a:t>
            </a:r>
            <a:endParaRPr lang="en-GB" b="1" i="1">
              <a:solidFill>
                <a:srgbClr val="FFFF00"/>
              </a:solidFill>
              <a:highlight>
                <a:srgbClr val="FF0000"/>
              </a:highlight>
              <a:cs typeface="Calibri"/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Boolean operators-and/ or/ not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 and Between Operators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 / is not null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Like – pattern matching - % - 'a%' (contains)</a:t>
            </a:r>
          </a:p>
          <a:p>
            <a:endParaRPr lang="en-GB" dirty="0">
              <a:solidFill>
                <a:srgbClr val="0D0D0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31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6BF-CC60-4297-AF42-49914AC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SubQueries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B1BA-5485-429B-9A27-67761E46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cs typeface="Calibri"/>
              </a:rPr>
              <a:t>Upto</a:t>
            </a:r>
            <a:r>
              <a:rPr lang="en-GB" dirty="0">
                <a:cs typeface="Calibri"/>
              </a:rPr>
              <a:t> 32 levels are possible.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Inner and outer Query – inner query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41156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BA78-1EC2-4232-966E-A53C3155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BE1-FD7C-4881-9DC5-92EDD3B2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DDL/DML Statements</a:t>
            </a:r>
            <a:endParaRPr lang="en-US" dirty="0"/>
          </a:p>
          <a:p>
            <a:r>
              <a:rPr lang="en-GB" dirty="0">
                <a:cs typeface="Calibri"/>
              </a:rPr>
              <a:t>Select Queries and Built-In Functions.</a:t>
            </a:r>
          </a:p>
        </p:txBody>
      </p:sp>
    </p:spTree>
    <p:extLst>
      <p:ext uri="{BB962C8B-B14F-4D97-AF65-F5344CB8AC3E}">
        <p14:creationId xmlns:p14="http://schemas.microsoft.com/office/powerpoint/2010/main" val="320541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6B31-C101-4349-AD51-6D4B8923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SQL Server Architecture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5009356-A0F1-4253-A5FC-82B00576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860" y="1825625"/>
            <a:ext cx="5570280" cy="4351338"/>
          </a:xfrm>
        </p:spPr>
      </p:pic>
    </p:spTree>
    <p:extLst>
      <p:ext uri="{BB962C8B-B14F-4D97-AF65-F5344CB8AC3E}">
        <p14:creationId xmlns:p14="http://schemas.microsoft.com/office/powerpoint/2010/main" val="129728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18E7-7860-4F16-89A1-0D15EF25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667D-9A1C-493C-B894-D8E487F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b="1" dirty="0">
                <a:cs typeface="Calibri"/>
              </a:rPr>
              <a:t>Protocol Layer</a:t>
            </a:r>
            <a:endParaRPr lang="en-GB" b="1" dirty="0"/>
          </a:p>
          <a:p>
            <a:r>
              <a:rPr lang="en-GB" dirty="0"/>
              <a:t>Shared Memory</a:t>
            </a:r>
            <a:endParaRPr lang="en-GB" dirty="0">
              <a:cs typeface="Calibri" panose="020F0502020204030204"/>
            </a:endParaRPr>
          </a:p>
          <a:p>
            <a:r>
              <a:rPr lang="en-GB" dirty="0"/>
              <a:t>TCP/IP</a:t>
            </a:r>
            <a:endParaRPr lang="en-GB" dirty="0">
              <a:cs typeface="Calibri"/>
            </a:endParaRPr>
          </a:p>
          <a:p>
            <a:r>
              <a:rPr lang="en-GB" dirty="0"/>
              <a:t>Named Pipes</a:t>
            </a:r>
            <a:endParaRPr lang="en-GB" dirty="0">
              <a:cs typeface="Calibri"/>
            </a:endParaRPr>
          </a:p>
          <a:p>
            <a:r>
              <a:rPr lang="en-GB" b="1" dirty="0">
                <a:cs typeface="Calibri"/>
              </a:rPr>
              <a:t>Relational Layer</a:t>
            </a:r>
          </a:p>
          <a:p>
            <a:r>
              <a:rPr lang="en-GB" dirty="0" err="1">
                <a:cs typeface="Calibri"/>
              </a:rPr>
              <a:t>Cmd</a:t>
            </a:r>
            <a:r>
              <a:rPr lang="en-GB" dirty="0">
                <a:cs typeface="Calibri"/>
              </a:rPr>
              <a:t> Parser</a:t>
            </a:r>
          </a:p>
          <a:p>
            <a:r>
              <a:rPr lang="en-GB" dirty="0">
                <a:cs typeface="Calibri"/>
              </a:rPr>
              <a:t>Optimizer</a:t>
            </a:r>
          </a:p>
          <a:p>
            <a:r>
              <a:rPr lang="en-GB" dirty="0">
                <a:cs typeface="Calibri"/>
              </a:rPr>
              <a:t>Query Selector</a:t>
            </a:r>
          </a:p>
          <a:p>
            <a:r>
              <a:rPr lang="en-GB" b="1" dirty="0">
                <a:cs typeface="Calibri"/>
              </a:rPr>
              <a:t>Storage Engine</a:t>
            </a:r>
          </a:p>
          <a:p>
            <a:r>
              <a:rPr lang="en-GB" dirty="0">
                <a:cs typeface="Calibri"/>
              </a:rPr>
              <a:t>File Types</a:t>
            </a:r>
          </a:p>
          <a:p>
            <a:r>
              <a:rPr lang="en-GB" dirty="0">
                <a:cs typeface="Calibri"/>
              </a:rPr>
              <a:t>Access Method</a:t>
            </a:r>
          </a:p>
          <a:p>
            <a:r>
              <a:rPr lang="en-GB" dirty="0">
                <a:cs typeface="Calibri"/>
              </a:rPr>
              <a:t>Buffer Manager</a:t>
            </a:r>
          </a:p>
          <a:p>
            <a:r>
              <a:rPr lang="en-GB" dirty="0">
                <a:cs typeface="Calibri"/>
              </a:rPr>
              <a:t>Plan Cache</a:t>
            </a:r>
          </a:p>
          <a:p>
            <a:r>
              <a:rPr lang="en-GB" dirty="0">
                <a:cs typeface="Calibri"/>
              </a:rPr>
              <a:t>Data Parser</a:t>
            </a:r>
          </a:p>
          <a:p>
            <a:r>
              <a:rPr lang="en-GB" dirty="0">
                <a:cs typeface="Calibri"/>
              </a:rPr>
              <a:t>Transaction Manager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6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81AC-3F7B-4FD0-8920-3E1AF172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2741-6AED-42A5-97C3-123B95A2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Views</a:t>
            </a:r>
            <a:endParaRPr lang="en-US">
              <a:cs typeface="Calibri"/>
            </a:endParaRPr>
          </a:p>
          <a:p>
            <a:r>
              <a:rPr lang="en-GB">
                <a:cs typeface="Calibri"/>
              </a:rPr>
              <a:t>Stored Procedure and UDF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6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8141-85A3-4BD1-9395-C73E535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90AF-3ED2-4370-9D0D-2A6D49B9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SELECT </a:t>
            </a:r>
            <a:r>
              <a:rPr lang="en-GB" dirty="0" err="1">
                <a:ea typeface="+mn-lt"/>
                <a:cs typeface="+mn-lt"/>
              </a:rPr>
              <a:t>Orders.OrderID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Customers.CustomerName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Orders.OrderDate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FROM Orders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INNER JOIN Customers ON </a:t>
            </a:r>
            <a:r>
              <a:rPr lang="en-GB" dirty="0" err="1">
                <a:ea typeface="+mn-lt"/>
                <a:cs typeface="+mn-lt"/>
              </a:rPr>
              <a:t>Orders.CustomerID</a:t>
            </a:r>
            <a:r>
              <a:rPr lang="en-GB" dirty="0">
                <a:ea typeface="+mn-lt"/>
                <a:cs typeface="+mn-lt"/>
              </a:rPr>
              <a:t>=</a:t>
            </a:r>
            <a:r>
              <a:rPr lang="en-GB" dirty="0" err="1">
                <a:ea typeface="+mn-lt"/>
                <a:cs typeface="+mn-lt"/>
              </a:rPr>
              <a:t>Customers.CustomerID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SELECT </a:t>
            </a:r>
            <a:r>
              <a:rPr lang="en-GB" dirty="0" err="1">
                <a:ea typeface="+mn-lt"/>
                <a:cs typeface="+mn-lt"/>
              </a:rPr>
              <a:t>country.country_name_eng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city.city_name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customer.customer_name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FROM country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INNER JOIN city ON </a:t>
            </a:r>
            <a:r>
              <a:rPr lang="en-GB" dirty="0" err="1">
                <a:ea typeface="+mn-lt"/>
                <a:cs typeface="+mn-lt"/>
              </a:rPr>
              <a:t>city.country_id</a:t>
            </a:r>
            <a:r>
              <a:rPr lang="en-GB" dirty="0">
                <a:ea typeface="+mn-lt"/>
                <a:cs typeface="+mn-lt"/>
              </a:rPr>
              <a:t> = country.id</a:t>
            </a: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INNER JOIN customer ON </a:t>
            </a:r>
            <a:r>
              <a:rPr lang="en-GB" dirty="0" err="1">
                <a:ea typeface="+mn-lt"/>
                <a:cs typeface="+mn-lt"/>
              </a:rPr>
              <a:t>customer.city_id</a:t>
            </a:r>
            <a:r>
              <a:rPr lang="en-GB" dirty="0">
                <a:ea typeface="+mn-lt"/>
                <a:cs typeface="+mn-lt"/>
              </a:rPr>
              <a:t> = city.id;</a:t>
            </a: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 dirty="0">
                <a:latin typeface="Consolas"/>
                <a:cs typeface="Calibri" panose="020F0502020204030204"/>
              </a:rPr>
              <a:t>(INNER) JOIN</a:t>
            </a:r>
            <a:r>
              <a:rPr lang="en-GB" dirty="0">
                <a:ea typeface="+mn-lt"/>
                <a:cs typeface="+mn-lt"/>
              </a:rPr>
              <a:t>: Returns records that have matching values in both tables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latin typeface="Consolas"/>
                <a:cs typeface="Calibri" panose="020F0502020204030204"/>
              </a:rPr>
              <a:t>LEFT (OUTER) JOIN</a:t>
            </a:r>
            <a:r>
              <a:rPr lang="en-GB" dirty="0">
                <a:ea typeface="+mn-lt"/>
                <a:cs typeface="+mn-lt"/>
              </a:rPr>
              <a:t>: Returns all records from the left table, and the matched records from the right table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latin typeface="Consolas"/>
                <a:cs typeface="Calibri" panose="020F0502020204030204"/>
              </a:rPr>
              <a:t>RIGHT (OUTER) JOIN</a:t>
            </a:r>
            <a:r>
              <a:rPr lang="en-GB" dirty="0">
                <a:ea typeface="+mn-lt"/>
                <a:cs typeface="+mn-lt"/>
              </a:rPr>
              <a:t>: Returns all records from the right table, and the matched records from the left table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latin typeface="Consolas"/>
                <a:cs typeface="Calibri" panose="020F0502020204030204"/>
              </a:rPr>
              <a:t>FULL (OUTER) JOIN</a:t>
            </a:r>
            <a:r>
              <a:rPr lang="en-GB" dirty="0">
                <a:ea typeface="+mn-lt"/>
                <a:cs typeface="+mn-lt"/>
              </a:rPr>
              <a:t>: Returns all records when there is a match in either left or right table</a:t>
            </a:r>
            <a:endParaRPr lang="en-GB" dirty="0"/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8349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3810-4340-4A2D-8408-9BDCD27E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Joins</a:t>
            </a:r>
            <a:endParaRPr lang="en-GB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D5C7AA3-DFBD-4BA0-8930-FB9C0F97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25" y="2664477"/>
            <a:ext cx="1905000" cy="1381125"/>
          </a:xfrm>
        </p:spPr>
      </p:pic>
      <p:pic>
        <p:nvPicPr>
          <p:cNvPr id="8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0AA748-851D-428C-A8E6-005EE2C7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80" y="4088817"/>
            <a:ext cx="1905000" cy="1381125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05EEE074-5633-491F-80CB-2C866D054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43" y="1320538"/>
            <a:ext cx="1905000" cy="13811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52A846A-A825-4FD1-91EA-52F42201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361" y="2786664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92A2-789D-410E-8085-D3F1135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EB3-9B89-4B59-957E-C235D6AB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Used for restriction / security mechanism in the SQL server.</a:t>
            </a:r>
            <a:endParaRPr lang="en-US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 VIEW [Brazil Customers] AS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SELECT </a:t>
            </a:r>
            <a:r>
              <a:rPr lang="en-GB" dirty="0" err="1">
                <a:ea typeface="+mn-lt"/>
                <a:cs typeface="+mn-lt"/>
              </a:rPr>
              <a:t>CustomerName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ContactName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FROM Customers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WHERE Country = 'Brazil';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85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82C8-CC83-4B79-A3C3-457B91AD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B5A3-2BB0-4BD4-819D-3FE3B18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Collection of SQL statements</a:t>
            </a:r>
            <a:endParaRPr lang="en-US"/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 procedure ABCD1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 as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 Select * from </a:t>
            </a:r>
            <a:r>
              <a:rPr lang="en-GB" dirty="0" err="1">
                <a:ea typeface="+mn-lt"/>
                <a:cs typeface="+mn-lt"/>
              </a:rPr>
              <a:t>TemTable</a:t>
            </a:r>
            <a:endParaRPr lang="en-GB" dirty="0" err="1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go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exec ABCD1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4554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FEDC-C90E-4257-BF7C-513A8524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Parameterized SP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A857-CFF8-4077-BB08-F8DDE790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 PROCEDURE </a:t>
            </a:r>
            <a:r>
              <a:rPr lang="en-GB" dirty="0" err="1">
                <a:ea typeface="+mn-lt"/>
                <a:cs typeface="+mn-lt"/>
              </a:rPr>
              <a:t>SelectAllCustomers</a:t>
            </a:r>
            <a:r>
              <a:rPr lang="en-GB" dirty="0">
                <a:ea typeface="+mn-lt"/>
                <a:cs typeface="+mn-lt"/>
              </a:rPr>
              <a:t> @City </a:t>
            </a:r>
            <a:r>
              <a:rPr lang="en-GB" dirty="0" err="1">
                <a:ea typeface="+mn-lt"/>
                <a:cs typeface="+mn-lt"/>
              </a:rPr>
              <a:t>nvarchar</a:t>
            </a:r>
            <a:r>
              <a:rPr lang="en-GB" dirty="0">
                <a:ea typeface="+mn-lt"/>
                <a:cs typeface="+mn-lt"/>
              </a:rPr>
              <a:t>(30)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SELECT * FROM Customers WHERE City = @City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GO;</a:t>
            </a:r>
            <a:endParaRPr lang="en-US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EXEC </a:t>
            </a:r>
            <a:r>
              <a:rPr lang="en-GB" dirty="0" err="1">
                <a:ea typeface="+mn-lt"/>
                <a:cs typeface="+mn-lt"/>
              </a:rPr>
              <a:t>SelectAllCustomers</a:t>
            </a:r>
            <a:r>
              <a:rPr lang="en-GB" dirty="0">
                <a:ea typeface="+mn-lt"/>
                <a:cs typeface="+mn-lt"/>
              </a:rPr>
              <a:t> @City = 'London';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230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C30E-618A-499F-99DB-58EE656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58E3-D605-4636-86C4-A6013C7E9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CREATE FUNCTION [</a:t>
            </a:r>
            <a:r>
              <a:rPr lang="en-GB" dirty="0" err="1">
                <a:ea typeface="+mn-lt"/>
                <a:cs typeface="+mn-lt"/>
              </a:rPr>
              <a:t>database_name</a:t>
            </a:r>
            <a:r>
              <a:rPr lang="en-GB" dirty="0">
                <a:ea typeface="+mn-lt"/>
                <a:cs typeface="+mn-lt"/>
              </a:rPr>
              <a:t>.]</a:t>
            </a:r>
            <a:r>
              <a:rPr lang="en-GB" dirty="0" err="1">
                <a:ea typeface="+mn-lt"/>
                <a:cs typeface="+mn-lt"/>
              </a:rPr>
              <a:t>function_name</a:t>
            </a:r>
            <a:r>
              <a:rPr lang="en-GB" dirty="0">
                <a:ea typeface="+mn-lt"/>
                <a:cs typeface="+mn-lt"/>
              </a:rPr>
              <a:t> (parameters)</a:t>
            </a:r>
            <a:endParaRPr lang="en-GB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RETURNS </a:t>
            </a:r>
            <a:r>
              <a:rPr lang="en-GB" dirty="0" err="1">
                <a:ea typeface="+mn-lt"/>
                <a:cs typeface="+mn-lt"/>
              </a:rPr>
              <a:t>data_type</a:t>
            </a:r>
            <a:r>
              <a:rPr lang="en-GB" dirty="0">
                <a:ea typeface="+mn-lt"/>
                <a:cs typeface="+mn-lt"/>
              </a:rPr>
              <a:t> AS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BEGIN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 SQL statements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 RETURN value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END;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7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0347-74A5-44E2-BAC9-6E5864C8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User Defined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F2DE-B2FF-4F29-B2F5-48D7DF91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/>
              </a:rPr>
              <a:t>CREATE FUNCTION scalar_func
    (
	    @a AS INT, -- parameter a
	    @b AS INT -- parameter b
    )
    RETURNS INT -- return type
    AS
    BEGIN
	    RETURN @a + @b -- return statement
    END;</a:t>
            </a:r>
          </a:p>
          <a:p>
            <a:pPr marL="0" indent="0">
              <a:buNone/>
            </a:pPr>
            <a:endParaRPr lang="en-GB" dirty="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SELECT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dbo.scalar_func</a:t>
            </a:r>
            <a:r>
              <a:rPr lang="en-GB" dirty="0">
                <a:ea typeface="+mn-lt"/>
                <a:cs typeface="+mn-lt"/>
              </a:rPr>
              <a:t>(60,80) 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DECLARE @TestVariable AS VARCHAR(100)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SET @TestVariable = 'Planet Earth'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PRINT @TestVariable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361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1F9E-F00F-485A-9E36-D408911E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Database Systems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1A61-2D57-4348-938C-DC41C706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Database Systems - </a:t>
            </a:r>
          </a:p>
          <a:p>
            <a:r>
              <a:rPr lang="en-GB" dirty="0">
                <a:cs typeface="Calibri"/>
              </a:rPr>
              <a:t>Database Application Program –special purpose</a:t>
            </a:r>
            <a:br>
              <a:rPr lang="en-GB" dirty="0">
                <a:cs typeface="Calibri"/>
              </a:rPr>
            </a:br>
            <a:r>
              <a:rPr lang="en-GB" dirty="0">
                <a:cs typeface="Calibri"/>
              </a:rPr>
              <a:t>Client Components – general purpose- to access data stored – local/remote</a:t>
            </a:r>
          </a:p>
          <a:p>
            <a:r>
              <a:rPr lang="en-GB" dirty="0">
                <a:cs typeface="Calibri"/>
              </a:rPr>
              <a:t>Database Server – manage data - </a:t>
            </a:r>
          </a:p>
          <a:p>
            <a:r>
              <a:rPr lang="en-GB" dirty="0">
                <a:cs typeface="Calibri"/>
              </a:rPr>
              <a:t>Databases- collection of data –logically belong together</a:t>
            </a:r>
          </a:p>
        </p:txBody>
      </p:sp>
    </p:spTree>
    <p:extLst>
      <p:ext uri="{BB962C8B-B14F-4D97-AF65-F5344CB8AC3E}">
        <p14:creationId xmlns:p14="http://schemas.microsoft.com/office/powerpoint/2010/main" val="391114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5D3-C5A5-4B6A-AEC0-D792CD24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66A2-348D-4473-A59E-B8FF2E8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 FUNCTION Sales(@storeid int)  </a:t>
            </a:r>
            <a:endParaRPr lang="en-GB" dirty="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RETURNS TABLE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AS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RETURN 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(  </a:t>
            </a:r>
            <a:endParaRPr lang="en-GB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   select * from </a:t>
            </a:r>
            <a:r>
              <a:rPr lang="en-GB" dirty="0" err="1">
                <a:ea typeface="+mn-lt"/>
                <a:cs typeface="+mn-lt"/>
              </a:rPr>
              <a:t>TemTable</a:t>
            </a:r>
            <a:endParaRPr lang="en-GB" dirty="0" err="1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End</a:t>
            </a:r>
            <a:endParaRPr lang="en-GB" dirty="0"/>
          </a:p>
          <a:p>
            <a:pPr>
              <a:buNone/>
            </a:pP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select * from </a:t>
            </a:r>
            <a:r>
              <a:rPr lang="en-GB" dirty="0" err="1">
                <a:ea typeface="+mn-lt"/>
                <a:cs typeface="+mn-lt"/>
              </a:rPr>
              <a:t>dbo.Sales</a:t>
            </a:r>
            <a:r>
              <a:rPr lang="en-GB" dirty="0">
                <a:ea typeface="+mn-lt"/>
                <a:cs typeface="+mn-lt"/>
              </a:rPr>
              <a:t>(9)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8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970C-E87A-462F-9F90-67F2525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 vs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B29-9535-4BF5-A184-BD2BCCB8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Stored Procedures are pre-compiled objects which are compiled for the first time and its compiled format is saved,</a:t>
            </a:r>
          </a:p>
          <a:p>
            <a:r>
              <a:rPr lang="en-GB" dirty="0">
                <a:ea typeface="+mn-lt"/>
                <a:cs typeface="+mn-lt"/>
              </a:rPr>
              <a:t>A function is compiled and executed every time whenever it is called- it must return a value</a:t>
            </a:r>
          </a:p>
          <a:p>
            <a:r>
              <a:rPr lang="en-GB">
                <a:ea typeface="+mn-lt"/>
                <a:cs typeface="+mn-lt"/>
              </a:rPr>
              <a:t>Functions can be called from Procedure whereas Procedures cannot be called from a Function.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731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F634-9A52-4011-83C7-86D1EDB9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Try..Catch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6B51-85BD-4115-AE38-666BEFD0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BEGIN TRY  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 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 insert into </a:t>
            </a:r>
            <a:r>
              <a:rPr lang="en-GB" dirty="0" err="1">
                <a:ea typeface="+mn-lt"/>
                <a:cs typeface="+mn-lt"/>
              </a:rPr>
              <a:t>TemTable</a:t>
            </a:r>
            <a:r>
              <a:rPr lang="en-GB" dirty="0">
                <a:ea typeface="+mn-lt"/>
                <a:cs typeface="+mn-lt"/>
              </a:rPr>
              <a:t> values(1,'ABC',567,90,'A')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END TRY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BEGIN CATCH  </a:t>
            </a:r>
          </a:p>
          <a:p>
            <a:r>
              <a:rPr lang="en-GB" dirty="0">
                <a:ea typeface="+mn-lt"/>
                <a:cs typeface="+mn-lt"/>
              </a:rPr>
              <a:t>    SELECT 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    ERROR_NUMBER() AS </a:t>
            </a:r>
            <a:r>
              <a:rPr lang="en-GB" dirty="0" err="1">
                <a:ea typeface="+mn-lt"/>
                <a:cs typeface="+mn-lt"/>
              </a:rPr>
              <a:t>ErrorNumber</a:t>
            </a:r>
            <a:r>
              <a:rPr lang="en-GB" dirty="0">
                <a:ea typeface="+mn-lt"/>
                <a:cs typeface="+mn-lt"/>
              </a:rPr>
              <a:t>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 ,ERROR_SEVERITY() AS </a:t>
            </a:r>
            <a:r>
              <a:rPr lang="en-GB" dirty="0" err="1">
                <a:ea typeface="+mn-lt"/>
                <a:cs typeface="+mn-lt"/>
              </a:rPr>
              <a:t>ErrorSeverity</a:t>
            </a:r>
            <a:r>
              <a:rPr lang="en-GB" dirty="0">
                <a:ea typeface="+mn-lt"/>
                <a:cs typeface="+mn-lt"/>
              </a:rPr>
              <a:t>   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 ,ERROR_LINE() AS </a:t>
            </a:r>
            <a:r>
              <a:rPr lang="en-GB" dirty="0" err="1">
                <a:ea typeface="+mn-lt"/>
                <a:cs typeface="+mn-lt"/>
              </a:rPr>
              <a:t>ErrorLine</a:t>
            </a:r>
            <a:r>
              <a:rPr lang="en-GB" dirty="0">
                <a:ea typeface="+mn-lt"/>
                <a:cs typeface="+mn-lt"/>
              </a:rPr>
              <a:t> 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    ,ERROR_MESSAGE() AS </a:t>
            </a:r>
            <a:r>
              <a:rPr lang="en-GB" dirty="0" err="1">
                <a:ea typeface="+mn-lt"/>
                <a:cs typeface="+mn-lt"/>
              </a:rPr>
              <a:t>ErrorMessage</a:t>
            </a:r>
            <a:r>
              <a:rPr lang="en-GB" dirty="0">
                <a:ea typeface="+mn-lt"/>
                <a:cs typeface="+mn-lt"/>
              </a:rPr>
              <a:t>;  </a:t>
            </a:r>
          </a:p>
          <a:p>
            <a:r>
              <a:rPr lang="en-GB" dirty="0">
                <a:ea typeface="+mn-lt"/>
                <a:cs typeface="+mn-lt"/>
              </a:rPr>
              <a:t>END CATCH 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43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E973-B7CA-492C-922B-8E5DA37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Transactions in SQL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F773-F488-4D86-A777-901763E8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b="1" dirty="0">
                <a:ea typeface="+mn-lt"/>
                <a:cs typeface="+mn-lt"/>
              </a:rPr>
              <a:t>Atomicity</a:t>
            </a:r>
            <a:r>
              <a:rPr lang="en-GB" dirty="0">
                <a:ea typeface="+mn-lt"/>
                <a:cs typeface="+mn-lt"/>
              </a:rPr>
              <a:t> − all or not</a:t>
            </a:r>
          </a:p>
          <a:p>
            <a:pPr algn="just"/>
            <a:r>
              <a:rPr lang="en-GB" b="1" dirty="0">
                <a:ea typeface="+mn-lt"/>
                <a:cs typeface="+mn-lt"/>
              </a:rPr>
              <a:t>Consistency</a:t>
            </a:r>
            <a:r>
              <a:rPr lang="en-GB" dirty="0">
                <a:ea typeface="+mn-lt"/>
                <a:cs typeface="+mn-lt"/>
              </a:rPr>
              <a:t> − properly changes states upon a successfully committed transaction.</a:t>
            </a:r>
            <a:endParaRPr lang="en-GB">
              <a:cs typeface="Calibri"/>
            </a:endParaRPr>
          </a:p>
          <a:p>
            <a:pPr algn="just"/>
            <a:r>
              <a:rPr lang="en-GB" b="1" dirty="0">
                <a:ea typeface="+mn-lt"/>
                <a:cs typeface="+mn-lt"/>
              </a:rPr>
              <a:t>Isolation</a:t>
            </a:r>
            <a:r>
              <a:rPr lang="en-GB" dirty="0">
                <a:ea typeface="+mn-lt"/>
                <a:cs typeface="+mn-lt"/>
              </a:rPr>
              <a:t> − to operate independently of and transparent to each other.</a:t>
            </a:r>
            <a:endParaRPr lang="en-GB" dirty="0"/>
          </a:p>
          <a:p>
            <a:pPr algn="just"/>
            <a:r>
              <a:rPr lang="en-GB" b="1" dirty="0">
                <a:ea typeface="+mn-lt"/>
                <a:cs typeface="+mn-lt"/>
              </a:rPr>
              <a:t>Durability</a:t>
            </a:r>
            <a:r>
              <a:rPr lang="en-GB" dirty="0">
                <a:ea typeface="+mn-lt"/>
                <a:cs typeface="+mn-lt"/>
              </a:rPr>
              <a:t> −  effect of a committed transaction persists in case of a system failure</a:t>
            </a:r>
            <a:endParaRPr lang="en-GB" dirty="0" err="1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35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DF52-BBD9-4D5A-BC4F-60F10835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75A8-D53D-4A81-8578-14790A43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Begin try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Begin </a:t>
            </a:r>
            <a:r>
              <a:rPr lang="en-GB" dirty="0" err="1">
                <a:ea typeface="+mn-lt"/>
                <a:cs typeface="+mn-lt"/>
              </a:rPr>
              <a:t>tran</a:t>
            </a:r>
            <a:endParaRPr lang="en-GB" dirty="0" err="1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insert into </a:t>
            </a:r>
            <a:r>
              <a:rPr lang="en-GB" dirty="0" err="1">
                <a:ea typeface="+mn-lt"/>
                <a:cs typeface="+mn-lt"/>
              </a:rPr>
              <a:t>TemTable</a:t>
            </a:r>
            <a:r>
              <a:rPr lang="en-GB" dirty="0">
                <a:ea typeface="+mn-lt"/>
                <a:cs typeface="+mn-lt"/>
              </a:rPr>
              <a:t> values(1000,'ABc',789,45,90)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insert into </a:t>
            </a:r>
            <a:r>
              <a:rPr lang="en-GB" dirty="0" err="1">
                <a:ea typeface="+mn-lt"/>
                <a:cs typeface="+mn-lt"/>
              </a:rPr>
              <a:t>TemTable</a:t>
            </a:r>
            <a:r>
              <a:rPr lang="en-GB" dirty="0">
                <a:ea typeface="+mn-lt"/>
                <a:cs typeface="+mn-lt"/>
              </a:rPr>
              <a:t> values(10000,'ABc',789,45,90)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Commit </a:t>
            </a:r>
            <a:r>
              <a:rPr lang="en-GB" dirty="0" err="1">
                <a:ea typeface="+mn-lt"/>
                <a:cs typeface="+mn-lt"/>
              </a:rPr>
              <a:t>tran</a:t>
            </a:r>
            <a:endParaRPr lang="en-GB" dirty="0" err="1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End try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Begin catch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Rollback </a:t>
            </a:r>
            <a:r>
              <a:rPr lang="en-GB" dirty="0" err="1">
                <a:ea typeface="+mn-lt"/>
                <a:cs typeface="+mn-lt"/>
              </a:rPr>
              <a:t>tran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End catch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386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A5F0-1CDD-4E8C-9767-1F549E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Triggers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7157-20F8-4E5D-A875-165CCC23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Reaction for an Event</a:t>
            </a:r>
          </a:p>
          <a:p>
            <a:r>
              <a:rPr lang="en-GB" dirty="0">
                <a:cs typeface="Calibri"/>
              </a:rPr>
              <a:t>Before – abstract but works with update</a:t>
            </a:r>
          </a:p>
          <a:p>
            <a:r>
              <a:rPr lang="en-GB" b="1" dirty="0">
                <a:highlight>
                  <a:srgbClr val="00FF00"/>
                </a:highlight>
                <a:cs typeface="Calibri"/>
              </a:rPr>
              <a:t>After   / Instead of </a:t>
            </a:r>
          </a:p>
          <a:p>
            <a:endParaRPr lang="en-GB" b="1" dirty="0">
              <a:highlight>
                <a:srgbClr val="00FF00"/>
              </a:highlight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Stored procedure - predefined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564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268F-60BD-4A87-A03F-316CC56B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After – DML Trigger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857-6765-44F6-935B-4273BD83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Create trigger </a:t>
            </a:r>
            <a:r>
              <a:rPr lang="en-GB" dirty="0" err="1">
                <a:ea typeface="+mn-lt"/>
                <a:cs typeface="+mn-lt"/>
              </a:rPr>
              <a:t>Trg</a:t>
            </a:r>
            <a:endParaRPr lang="en-GB" dirty="0" err="1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on </a:t>
            </a:r>
            <a:r>
              <a:rPr lang="en-GB" dirty="0" err="1">
                <a:ea typeface="+mn-lt"/>
                <a:cs typeface="+mn-lt"/>
              </a:rPr>
              <a:t>TemTable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after INSERT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begin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insert into TemTable2 values(45,'Name',890)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end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400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C8B-2635-4C3F-A52C-82BF93E9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Instead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C98B-AFC2-4BFD-8536-3FB9BAB0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CREATE TRIGGER </a:t>
            </a:r>
            <a:r>
              <a:rPr lang="en-GB" dirty="0" err="1">
                <a:ea typeface="+mn-lt"/>
                <a:cs typeface="+mn-lt"/>
              </a:rPr>
              <a:t>instoftr</a:t>
            </a:r>
            <a:endParaRPr lang="en-GB" dirty="0" err="1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ON </a:t>
            </a:r>
            <a:r>
              <a:rPr lang="en-GB" dirty="0" err="1">
                <a:ea typeface="+mn-lt"/>
                <a:cs typeface="+mn-lt"/>
              </a:rPr>
              <a:t>TemTable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INSTEAD OF INSERT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BEGIN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INSERT INTO TemTable2 values(34,'Hello',90)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END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26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FF2-1BCE-4636-B20F-E3B69EBD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IF..Else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04E6-4929-405D-AD03-902F0D54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IF </a:t>
            </a:r>
            <a:r>
              <a:rPr lang="en-GB" dirty="0" err="1">
                <a:ea typeface="+mn-lt"/>
                <a:cs typeface="+mn-lt"/>
              </a:rPr>
              <a:t>Boolean_expression</a:t>
            </a:r>
            <a:r>
              <a:rPr lang="en-GB" dirty="0">
                <a:ea typeface="+mn-lt"/>
                <a:cs typeface="+mn-lt"/>
              </a:rPr>
              <a:t> </a:t>
            </a:r>
          </a:p>
          <a:p>
            <a:r>
              <a:rPr lang="en-GB" dirty="0">
                <a:ea typeface="+mn-lt"/>
                <a:cs typeface="+mn-lt"/>
              </a:rPr>
              <a:t>BEGIN --   {</a:t>
            </a:r>
          </a:p>
          <a:p>
            <a:r>
              <a:rPr lang="en-GB" dirty="0">
                <a:ea typeface="+mn-lt"/>
                <a:cs typeface="+mn-lt"/>
              </a:rPr>
              <a:t>   -- true</a:t>
            </a:r>
          </a:p>
          <a:p>
            <a:r>
              <a:rPr lang="en-GB" dirty="0">
                <a:ea typeface="+mn-lt"/>
                <a:cs typeface="+mn-lt"/>
              </a:rPr>
              <a:t>End   }</a:t>
            </a:r>
          </a:p>
          <a:p>
            <a:r>
              <a:rPr lang="en-GB" dirty="0">
                <a:ea typeface="+mn-lt"/>
                <a:cs typeface="+mn-lt"/>
              </a:rPr>
              <a:t>ELSE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BEGIN   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--false</a:t>
            </a:r>
          </a:p>
          <a:p>
            <a:r>
              <a:rPr lang="en-GB" dirty="0">
                <a:ea typeface="+mn-lt"/>
                <a:cs typeface="+mn-lt"/>
              </a:rPr>
              <a:t> END }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8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B48-7CD6-4735-A0DF-2CA21342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Referential </a:t>
            </a:r>
            <a:r>
              <a:rPr lang="en-GB" dirty="0" err="1">
                <a:cs typeface="Calibri Light"/>
              </a:rPr>
              <a:t>Integirty</a:t>
            </a:r>
            <a:r>
              <a:rPr lang="en-GB" dirty="0">
                <a:cs typeface="Calibri Light"/>
              </a:rPr>
              <a:t> –Foreign Key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2067-8620-44F7-B3F6-8A1130FC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Table A              Table B</a:t>
            </a:r>
          </a:p>
          <a:p>
            <a:r>
              <a:rPr lang="en-GB">
                <a:cs typeface="Calibri"/>
              </a:rPr>
              <a:t>FK                        PK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2BAB-B9E6-458F-9472-0FFDACE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 Database Must Provide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2DB4-851C-4E4A-9161-380C2A3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cs typeface="Calibri"/>
              </a:rPr>
              <a:t>Variety of UI – GUI/CUI</a:t>
            </a:r>
          </a:p>
          <a:p>
            <a:r>
              <a:rPr lang="en-GB" dirty="0">
                <a:cs typeface="Calibri"/>
              </a:rPr>
              <a:t>Physical Data Independence – </a:t>
            </a:r>
          </a:p>
          <a:p>
            <a:r>
              <a:rPr lang="en-GB" dirty="0">
                <a:cs typeface="Calibri"/>
              </a:rPr>
              <a:t>Logical Data Independence-</a:t>
            </a:r>
            <a:endParaRPr lang="en-GB" dirty="0"/>
          </a:p>
          <a:p>
            <a:r>
              <a:rPr lang="en-GB" dirty="0">
                <a:cs typeface="Calibri"/>
              </a:rPr>
              <a:t>Query Optimization-subcomponent – variety of query execution strategies</a:t>
            </a:r>
          </a:p>
          <a:p>
            <a:r>
              <a:rPr lang="en-GB" dirty="0">
                <a:cs typeface="Calibri"/>
              </a:rPr>
              <a:t>Data Integrity- </a:t>
            </a:r>
            <a:r>
              <a:rPr lang="en-GB" dirty="0">
                <a:ea typeface="+mn-lt"/>
                <a:cs typeface="+mn-lt"/>
              </a:rPr>
              <a:t> identify logically inconsistent data and reject its storage in a database  e.g. Feb 30 / 6.89 PM</a:t>
            </a:r>
          </a:p>
          <a:p>
            <a:r>
              <a:rPr lang="en-GB" dirty="0">
                <a:cs typeface="Calibri"/>
              </a:rPr>
              <a:t>Concurrency Control - </a:t>
            </a:r>
          </a:p>
          <a:p>
            <a:r>
              <a:rPr lang="en-GB" dirty="0">
                <a:cs typeface="Calibri"/>
              </a:rPr>
              <a:t>Backup Recovery – if query fails – rollback systems</a:t>
            </a:r>
          </a:p>
          <a:p>
            <a:r>
              <a:rPr lang="en-GB" dirty="0">
                <a:cs typeface="Calibri"/>
              </a:rPr>
              <a:t>Security – Authentication /Authorization </a:t>
            </a:r>
          </a:p>
        </p:txBody>
      </p:sp>
    </p:spTree>
    <p:extLst>
      <p:ext uri="{BB962C8B-B14F-4D97-AF65-F5344CB8AC3E}">
        <p14:creationId xmlns:p14="http://schemas.microsoft.com/office/powerpoint/2010/main" val="38957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7455-D198-4B3E-A14F-AA9888D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Relational Database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EDB3-72DF-4B8A-B76B-B081572D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Based on </a:t>
            </a:r>
            <a:r>
              <a:rPr lang="en-GB" b="1" dirty="0">
                <a:cs typeface="Calibri"/>
              </a:rPr>
              <a:t>Relational Data Model:</a:t>
            </a:r>
          </a:p>
          <a:p>
            <a:r>
              <a:rPr lang="en-GB" dirty="0">
                <a:cs typeface="Calibri"/>
              </a:rPr>
              <a:t>Collection of concepts/ their relationships/ their constraints - </a:t>
            </a:r>
            <a:br>
              <a:rPr lang="en-GB" dirty="0">
                <a:cs typeface="Calibri"/>
              </a:rPr>
            </a:br>
            <a:r>
              <a:rPr lang="en-GB" dirty="0">
                <a:cs typeface="Calibri"/>
              </a:rPr>
              <a:t>represents real-world problem</a:t>
            </a:r>
          </a:p>
          <a:p>
            <a:r>
              <a:rPr lang="en-GB" dirty="0">
                <a:cs typeface="Calibri"/>
              </a:rPr>
              <a:t>Central Concept is a Relation – (table) </a:t>
            </a:r>
          </a:p>
          <a:p>
            <a:r>
              <a:rPr lang="en-GB" dirty="0">
                <a:cs typeface="Calibri"/>
              </a:rPr>
              <a:t>Table – 1 &gt; columns/rows - </a:t>
            </a:r>
          </a:p>
          <a:p>
            <a:r>
              <a:rPr lang="en-GB" dirty="0">
                <a:cs typeface="Calibri"/>
              </a:rPr>
              <a:t>exactly one data value at cross-section </a:t>
            </a:r>
            <a:endParaRPr lang="en-GB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3C7581F-30F0-4099-A763-A96D2619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05" y="2820630"/>
            <a:ext cx="4749477" cy="30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1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A94F-7016-41DF-A2DA-5CAFA77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Tables in 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5490-FC59-475D-B5C5-0C79587C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Rows – no particular order</a:t>
            </a:r>
          </a:p>
          <a:p>
            <a:r>
              <a:rPr lang="en-GB" dirty="0">
                <a:cs typeface="Calibri"/>
              </a:rPr>
              <a:t>Column- no particular order</a:t>
            </a:r>
          </a:p>
          <a:p>
            <a:r>
              <a:rPr lang="en-GB" dirty="0">
                <a:cs typeface="Calibri"/>
              </a:rPr>
              <a:t>Column- must have unique name- 2 tables different</a:t>
            </a:r>
          </a:p>
          <a:p>
            <a:r>
              <a:rPr lang="en-GB" dirty="0">
                <a:cs typeface="Calibri"/>
              </a:rPr>
              <a:t>At the cross-section - only single value</a:t>
            </a:r>
          </a:p>
        </p:txBody>
      </p:sp>
    </p:spTree>
    <p:extLst>
      <p:ext uri="{BB962C8B-B14F-4D97-AF65-F5344CB8AC3E}">
        <p14:creationId xmlns:p14="http://schemas.microsoft.com/office/powerpoint/2010/main" val="33740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4D13-1A48-45ED-95C9-0A30C47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SQL- Language to interact with RDMS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3CA-A19E-429D-ACDA-9DDF09E2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It’s a set-oriented language – input and output – to/from SQL -both Tables.</a:t>
            </a:r>
          </a:p>
          <a:p>
            <a:r>
              <a:rPr lang="en-GB" dirty="0">
                <a:cs typeface="Calibri"/>
              </a:rPr>
              <a:t>Two – sub languages - DDL(Data definition Language)/ DML(Data Manipulation Language)</a:t>
            </a:r>
          </a:p>
          <a:p>
            <a:r>
              <a:rPr lang="en-GB" dirty="0">
                <a:cs typeface="Calibri"/>
              </a:rPr>
              <a:t>DDL - describe the Schema of Database Tables – CREATE/ALTER/DROP objects- database/column/tables/indexes</a:t>
            </a:r>
          </a:p>
          <a:p>
            <a:r>
              <a:rPr lang="en-GB" dirty="0">
                <a:cs typeface="Calibri"/>
              </a:rPr>
              <a:t>DML - all operation of manipulating the data –Basically CRUD- Insert/Select/Update and Delete.</a:t>
            </a:r>
          </a:p>
        </p:txBody>
      </p:sp>
    </p:spTree>
    <p:extLst>
      <p:ext uri="{BB962C8B-B14F-4D97-AF65-F5344CB8AC3E}">
        <p14:creationId xmlns:p14="http://schemas.microsoft.com/office/powerpoint/2010/main" val="17839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9145-1B4A-42D3-9F0C-5A8DE71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T-SQL (Implementation by MS) -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723AE-22D3-4C45-902B-AC70836D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Literals Values - </a:t>
            </a:r>
            <a:r>
              <a:rPr lang="en-GB" dirty="0">
                <a:ea typeface="+mn-lt"/>
                <a:cs typeface="+mn-lt"/>
              </a:rPr>
              <a:t>alphanumerical, hexadecimal, or numeric - "Name", 'A', 3453, </a:t>
            </a:r>
            <a:r>
              <a:rPr lang="en-GB" dirty="0" err="1">
                <a:ea typeface="+mn-lt"/>
                <a:cs typeface="+mn-lt"/>
              </a:rPr>
              <a:t>hx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Identifiers- names representing T-SQL objects- tables/databases etc..</a:t>
            </a:r>
          </a:p>
          <a:p>
            <a:r>
              <a:rPr lang="en-GB" dirty="0">
                <a:cs typeface="Calibri"/>
              </a:rPr>
              <a:t>Delimiters- characters with special meaning - , {} etc..</a:t>
            </a:r>
          </a:p>
          <a:p>
            <a:r>
              <a:rPr lang="en-GB" dirty="0">
                <a:cs typeface="Calibri"/>
              </a:rPr>
              <a:t>Comments- </a:t>
            </a:r>
            <a:r>
              <a:rPr lang="en-GB" dirty="0">
                <a:ea typeface="+mn-lt"/>
                <a:cs typeface="+mn-lt"/>
              </a:rPr>
              <a:t>/* and */ | --remainder of the line is comment.</a:t>
            </a:r>
          </a:p>
          <a:p>
            <a:r>
              <a:rPr lang="en-GB" dirty="0">
                <a:cs typeface="Calibri"/>
              </a:rPr>
              <a:t>Reserved Keywords</a:t>
            </a:r>
          </a:p>
        </p:txBody>
      </p:sp>
    </p:spTree>
    <p:extLst>
      <p:ext uri="{BB962C8B-B14F-4D97-AF65-F5344CB8AC3E}">
        <p14:creationId xmlns:p14="http://schemas.microsoft.com/office/powerpoint/2010/main" val="222082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59A6-F966-440A-A0E0-BBC59AF1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Data Types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FB88-3CC4-4837-A769-533186AB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Numeric data types  - integer/decimal</a:t>
            </a:r>
          </a:p>
          <a:p>
            <a:r>
              <a:rPr lang="en-GB" dirty="0">
                <a:ea typeface="+mn-lt"/>
                <a:cs typeface="+mn-lt"/>
              </a:rPr>
              <a:t>Character data types  -  fixed/variable</a:t>
            </a:r>
          </a:p>
          <a:p>
            <a:r>
              <a:rPr lang="en-GB" dirty="0">
                <a:ea typeface="+mn-lt"/>
                <a:cs typeface="+mn-lt"/>
              </a:rPr>
              <a:t>Temporal (date and/or time) data types – DATETIME(01/01/1753 to 12/31/9999) etc..</a:t>
            </a:r>
          </a:p>
          <a:p>
            <a:r>
              <a:rPr lang="en-GB" dirty="0">
                <a:ea typeface="+mn-lt"/>
                <a:cs typeface="+mn-lt"/>
              </a:rPr>
              <a:t>Miscellaneous data types - User Defined </a:t>
            </a:r>
            <a:r>
              <a:rPr lang="en-GB" dirty="0" err="1">
                <a:ea typeface="+mn-lt"/>
                <a:cs typeface="+mn-lt"/>
              </a:rPr>
              <a:t>DataTypes</a:t>
            </a:r>
            <a:r>
              <a:rPr lang="en-GB" dirty="0">
                <a:ea typeface="+mn-lt"/>
                <a:cs typeface="+mn-lt"/>
              </a:rPr>
              <a:t>/XML etc..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022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SQL</vt:lpstr>
      <vt:lpstr>Agenda</vt:lpstr>
      <vt:lpstr>Database Systems </vt:lpstr>
      <vt:lpstr>A Database Must Provide</vt:lpstr>
      <vt:lpstr>Relational Database System</vt:lpstr>
      <vt:lpstr>Tables in RDBMS</vt:lpstr>
      <vt:lpstr>SQL- Language to interact with RDMS</vt:lpstr>
      <vt:lpstr>T-SQL (Implementation by MS) - Basics</vt:lpstr>
      <vt:lpstr>Data Types </vt:lpstr>
      <vt:lpstr>T-SQL Function</vt:lpstr>
      <vt:lpstr>DDL/DML</vt:lpstr>
      <vt:lpstr>Installation</vt:lpstr>
      <vt:lpstr>Create</vt:lpstr>
      <vt:lpstr>Insert</vt:lpstr>
      <vt:lpstr>Update</vt:lpstr>
      <vt:lpstr>Delete</vt:lpstr>
      <vt:lpstr>Drop/Truncate</vt:lpstr>
      <vt:lpstr>Select Statement</vt:lpstr>
      <vt:lpstr>SubQueries</vt:lpstr>
      <vt:lpstr>SQL Server Architecture</vt:lpstr>
      <vt:lpstr>Architecture</vt:lpstr>
      <vt:lpstr>Agenda</vt:lpstr>
      <vt:lpstr>Joins</vt:lpstr>
      <vt:lpstr>Joins</vt:lpstr>
      <vt:lpstr>Views</vt:lpstr>
      <vt:lpstr>Stored Procedure</vt:lpstr>
      <vt:lpstr>Parameterized SP</vt:lpstr>
      <vt:lpstr>PowerPoint Presentation</vt:lpstr>
      <vt:lpstr>User Defined Function</vt:lpstr>
      <vt:lpstr>PowerPoint Presentation</vt:lpstr>
      <vt:lpstr>Stored Procedure vs Functions</vt:lpstr>
      <vt:lpstr>Try..Catch</vt:lpstr>
      <vt:lpstr>Transactions in SQL</vt:lpstr>
      <vt:lpstr>PowerPoint Presentation</vt:lpstr>
      <vt:lpstr>Triggers</vt:lpstr>
      <vt:lpstr>After – DML Trigger</vt:lpstr>
      <vt:lpstr>Instead of</vt:lpstr>
      <vt:lpstr>IF..Else</vt:lpstr>
      <vt:lpstr>Referential Integirty –Foreign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</dc:title>
  <dc:creator/>
  <cp:lastModifiedBy/>
  <cp:revision>648</cp:revision>
  <dcterms:created xsi:type="dcterms:W3CDTF">2022-02-28T06:04:18Z</dcterms:created>
  <dcterms:modified xsi:type="dcterms:W3CDTF">2022-03-21T11:14:38Z</dcterms:modified>
</cp:coreProperties>
</file>