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6" r:id="rId10"/>
    <p:sldId id="263" r:id="rId11"/>
    <p:sldId id="272" r:id="rId12"/>
    <p:sldId id="264" r:id="rId13"/>
    <p:sldId id="265" r:id="rId14"/>
    <p:sldId id="267" r:id="rId15"/>
    <p:sldId id="270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83B6B-1ABA-41E2-B46A-048757D6EC3D}" v="359" dt="2022-04-04T16:36:37.243"/>
    <p1510:client id="{2B0BE083-B0D9-4474-906B-B5B586EC6FBD}" v="1133" dt="2022-04-03T17:04:36.582"/>
    <p1510:client id="{36F2F0DD-7C7D-4A3B-9635-B479EF94EA03}" v="319" dt="2022-04-04T18:32:36.080"/>
    <p1510:client id="{3C11AAB1-0E6B-43C9-B83E-ED3AC0CE2D66}" v="31" dt="2022-04-05T04:40:15.501"/>
    <p1510:client id="{5FC5BC58-E103-4CBE-8039-016F720C46A3}" v="2" dt="2022-03-29T04:08:23.664"/>
    <p1510:client id="{EBD00E25-B7AF-45E8-8469-71CDD27013C7}" v="297" dt="2022-03-28T15:50:0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componentmodel.dataannotations.stringlengthattribute" TargetMode="External"/><Relationship Id="rId3" Type="http://schemas.openxmlformats.org/officeDocument/2006/relationships/hyperlink" Target="https://docs.microsoft.com/en-us/dotnet/api/system.componentmodel.dataannotations.emailaddressattribute" TargetMode="External"/><Relationship Id="rId7" Type="http://schemas.openxmlformats.org/officeDocument/2006/relationships/hyperlink" Target="https://docs.microsoft.com/en-us/dotnet/api/system.componentmodel.dataannotations.requiredattribute" TargetMode="External"/><Relationship Id="rId2" Type="http://schemas.openxmlformats.org/officeDocument/2006/relationships/hyperlink" Target="https://docs.microsoft.com/en-us/dotnet/api/system.componentmodel.dataannotations.compareattribu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dataannotations.regularexpressionattribute" TargetMode="External"/><Relationship Id="rId5" Type="http://schemas.openxmlformats.org/officeDocument/2006/relationships/hyperlink" Target="https://docs.microsoft.com/en-us/dotnet/api/system.componentmodel.dataannotations.rangeattribute" TargetMode="External"/><Relationship Id="rId10" Type="http://schemas.openxmlformats.org/officeDocument/2006/relationships/hyperlink" Target="https://docs.microsoft.com/en-us/dotnet/api/microsoft.aspnetcore.mvc.remoteattribute" TargetMode="External"/><Relationship Id="rId4" Type="http://schemas.openxmlformats.org/officeDocument/2006/relationships/hyperlink" Target="https://docs.microsoft.com/en-us/dotnet/api/system.componentmodel.dataannotations.phoneattribute" TargetMode="External"/><Relationship Id="rId9" Type="http://schemas.openxmlformats.org/officeDocument/2006/relationships/hyperlink" Target="https://docs.microsoft.com/en-us/dotnet/api/system.componentmodel.dataannotations.urlattribut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ydocs.readthedocs.io/en/latest/mvc/view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Asp.net Core MVC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48E0-EEEA-FD25-6DB9-6290954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Views</a:t>
            </a:r>
            <a:endParaRPr lang="en-GB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6936-FF8C-3909-2B44-C520CA30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Handles app's Data Presentation and Interaction</a:t>
            </a:r>
          </a:p>
          <a:p>
            <a:r>
              <a:rPr lang="en-GB" dirty="0">
                <a:ea typeface="+mn-lt"/>
                <a:cs typeface="+mn-lt"/>
              </a:rPr>
              <a:t>Views are stored in </a:t>
            </a:r>
            <a:r>
              <a:rPr lang="en-GB" dirty="0">
                <a:latin typeface="Consolas"/>
                <a:ea typeface="Calibri"/>
                <a:cs typeface="Calibri"/>
              </a:rPr>
              <a:t>Views/[</a:t>
            </a:r>
            <a:r>
              <a:rPr lang="en-GB" dirty="0" err="1">
                <a:latin typeface="Consolas"/>
                <a:ea typeface="Calibri"/>
                <a:cs typeface="Calibri"/>
              </a:rPr>
              <a:t>ControllerName</a:t>
            </a:r>
            <a:r>
              <a:rPr lang="en-GB" dirty="0">
                <a:latin typeface="Consolas"/>
                <a:ea typeface="Calibri"/>
                <a:cs typeface="Calibri"/>
              </a:rPr>
              <a:t>]</a:t>
            </a:r>
            <a:r>
              <a:rPr lang="en-GB" dirty="0">
                <a:ea typeface="+mn-lt"/>
                <a:cs typeface="+mn-lt"/>
              </a:rPr>
              <a:t> folder. - </a:t>
            </a:r>
          </a:p>
          <a:p>
            <a:r>
              <a:rPr lang="en-GB" b="1" dirty="0">
                <a:ea typeface="Calibri"/>
                <a:cs typeface="Calibri"/>
              </a:rPr>
              <a:t>View Discovery</a:t>
            </a:r>
            <a:r>
              <a:rPr lang="en-GB" dirty="0">
                <a:ea typeface="Calibri"/>
                <a:cs typeface="Calibri"/>
              </a:rPr>
              <a:t> - determines view files based on view name – Explicit view return – View("</a:t>
            </a:r>
            <a:r>
              <a:rPr lang="en-GB" dirty="0" err="1">
                <a:ea typeface="Calibri"/>
                <a:cs typeface="Calibri"/>
              </a:rPr>
              <a:t>viewName</a:t>
            </a:r>
            <a:r>
              <a:rPr lang="en-GB" dirty="0">
                <a:ea typeface="Calibri"/>
                <a:cs typeface="Calibri"/>
              </a:rPr>
              <a:t>")- absolute path "/" or "~/" or with or without .</a:t>
            </a:r>
            <a:r>
              <a:rPr lang="en-GB" dirty="0" err="1">
                <a:ea typeface="Calibri"/>
                <a:cs typeface="Calibri"/>
              </a:rPr>
              <a:t>cshtml</a:t>
            </a:r>
            <a:r>
              <a:rPr lang="en-GB" dirty="0">
                <a:ea typeface="Calibri"/>
                <a:cs typeface="Calibri"/>
              </a:rPr>
              <a:t> extension</a:t>
            </a: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7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1057-1CD9-5D66-F0D1-0592181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ActionResult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CC4F-8314-3141-3E5F-A520B532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- basically classes that gives the things that a client wants to do.</a:t>
            </a:r>
          </a:p>
          <a:p>
            <a:r>
              <a:rPr lang="en-GB" dirty="0">
                <a:cs typeface="Calibri"/>
              </a:rPr>
              <a:t>- Classes that implements </a:t>
            </a:r>
            <a:r>
              <a:rPr lang="en-GB" dirty="0" err="1">
                <a:cs typeface="Calibri"/>
              </a:rPr>
              <a:t>IActionResult</a:t>
            </a:r>
            <a:r>
              <a:rPr lang="en-GB" dirty="0">
                <a:cs typeface="Calibri"/>
              </a:rPr>
              <a:t>/ </a:t>
            </a:r>
            <a:r>
              <a:rPr lang="en-GB" dirty="0" err="1">
                <a:cs typeface="Calibri"/>
              </a:rPr>
              <a:t>ActionResult</a:t>
            </a:r>
          </a:p>
        </p:txBody>
      </p:sp>
    </p:spTree>
    <p:extLst>
      <p:ext uri="{BB962C8B-B14F-4D97-AF65-F5344CB8AC3E}">
        <p14:creationId xmlns:p14="http://schemas.microsoft.com/office/powerpoint/2010/main" val="37501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B591-60A0-292E-5EDE-C7C956A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Passing Data to View</a:t>
            </a:r>
            <a:endParaRPr lang="en-GB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C5ED-9D17-E78A-2FA7-6EE2A826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ea typeface="Calibri"/>
                <a:cs typeface="Calibri"/>
              </a:rPr>
              <a:t>Strongly Typed Views</a:t>
            </a:r>
            <a:r>
              <a:rPr lang="en-GB" dirty="0">
                <a:ea typeface="Calibri"/>
                <a:cs typeface="Calibri"/>
              </a:rPr>
              <a:t> or </a:t>
            </a:r>
            <a:r>
              <a:rPr lang="en-GB" dirty="0" err="1">
                <a:ea typeface="Calibri"/>
                <a:cs typeface="Calibri"/>
              </a:rPr>
              <a:t>ViewModel</a:t>
            </a:r>
            <a:r>
              <a:rPr lang="en-GB" dirty="0">
                <a:ea typeface="Calibri"/>
                <a:cs typeface="Calibri"/>
              </a:rPr>
              <a:t> – Strongly Typed means – every variable has explicitly defined types- also validity is checked at compile time.</a:t>
            </a:r>
          </a:p>
          <a:p>
            <a:r>
              <a:rPr lang="en-GB" dirty="0">
                <a:ea typeface="Calibri"/>
                <a:cs typeface="Calibri"/>
              </a:rPr>
              <a:t>We can specify model type using </a:t>
            </a:r>
            <a:r>
              <a:rPr lang="en-GB" b="1" dirty="0">
                <a:ea typeface="Calibri"/>
                <a:cs typeface="Calibri"/>
              </a:rPr>
              <a:t>@model</a:t>
            </a:r>
            <a:r>
              <a:rPr lang="en-GB" dirty="0">
                <a:ea typeface="Calibri"/>
                <a:cs typeface="Calibri"/>
              </a:rPr>
              <a:t> directive</a:t>
            </a:r>
          </a:p>
          <a:p>
            <a:r>
              <a:rPr lang="en-GB" dirty="0">
                <a:ea typeface="Calibri"/>
                <a:cs typeface="Calibri"/>
              </a:rPr>
              <a:t>Any type can be passed but recommendation is POCO with no or little methods.</a:t>
            </a:r>
          </a:p>
          <a:p>
            <a:r>
              <a:rPr lang="en-GB" dirty="0">
                <a:ea typeface="Calibri"/>
                <a:cs typeface="Calibri"/>
              </a:rPr>
              <a:t>Weakly Typed Views: 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   -</a:t>
            </a:r>
            <a:r>
              <a:rPr lang="en-GB" dirty="0" err="1">
                <a:ea typeface="Calibri"/>
                <a:cs typeface="Calibri"/>
              </a:rPr>
              <a:t>ViewData</a:t>
            </a:r>
            <a:r>
              <a:rPr lang="en-GB" dirty="0">
                <a:ea typeface="Calibri"/>
                <a:cs typeface="Calibri"/>
              </a:rPr>
              <a:t> – derived from </a:t>
            </a:r>
            <a:r>
              <a:rPr lang="en-GB" dirty="0" err="1">
                <a:ea typeface="Calibri"/>
                <a:cs typeface="Calibri"/>
              </a:rPr>
              <a:t>ViewDataDictionary</a:t>
            </a:r>
            <a:r>
              <a:rPr lang="en-GB" dirty="0">
                <a:ea typeface="Calibri"/>
                <a:cs typeface="Calibri"/>
              </a:rPr>
              <a:t> Class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                       -  dictionary of weakly typed objects – casting is required other                            than string data.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  - </a:t>
            </a:r>
            <a:r>
              <a:rPr lang="en-GB" dirty="0" err="1">
                <a:ea typeface="Calibri"/>
                <a:cs typeface="Calibri"/>
              </a:rPr>
              <a:t>ViewBag</a:t>
            </a:r>
            <a:r>
              <a:rPr lang="en-GB" dirty="0">
                <a:ea typeface="Calibri"/>
                <a:cs typeface="Calibri"/>
              </a:rPr>
              <a:t> –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                        -is a wrapper around </a:t>
            </a:r>
            <a:r>
              <a:rPr lang="en-GB" dirty="0" err="1">
                <a:ea typeface="Calibri"/>
                <a:cs typeface="Calibri"/>
              </a:rPr>
              <a:t>ViewData</a:t>
            </a:r>
            <a:r>
              <a:rPr lang="en-GB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14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A7A7-EBA2-3C2A-1FCE-C344BAF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View Layout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01FD-DB18-E507-04E5-E1BD031B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ea typeface="Calibri"/>
                <a:cs typeface="Calibri"/>
              </a:rPr>
              <a:t>By convention- default layout of Asp.net is defined as </a:t>
            </a:r>
            <a:r>
              <a:rPr lang="en-GB" b="1" dirty="0">
                <a:ea typeface="Calibri"/>
                <a:cs typeface="Calibri"/>
              </a:rPr>
              <a:t>'_</a:t>
            </a:r>
            <a:r>
              <a:rPr lang="en-GB" b="1" dirty="0" err="1">
                <a:ea typeface="Calibri"/>
                <a:cs typeface="Calibri"/>
              </a:rPr>
              <a:t>Layout.cshtml</a:t>
            </a:r>
            <a:r>
              <a:rPr lang="en-GB" b="1" dirty="0">
                <a:ea typeface="Calibri"/>
                <a:cs typeface="Calibri"/>
              </a:rPr>
              <a:t>'</a:t>
            </a:r>
            <a:r>
              <a:rPr lang="en-GB" dirty="0">
                <a:ea typeface="Calibri"/>
                <a:cs typeface="Calibri"/>
              </a:rPr>
              <a:t>,</a:t>
            </a:r>
          </a:p>
          <a:p>
            <a:r>
              <a:rPr lang="en-GB" dirty="0">
                <a:ea typeface="Calibri"/>
                <a:cs typeface="Calibri"/>
              </a:rPr>
              <a:t>Top level layout.</a:t>
            </a:r>
          </a:p>
          <a:p>
            <a:r>
              <a:rPr lang="en-GB" dirty="0">
                <a:ea typeface="Calibri"/>
                <a:cs typeface="Calibri"/>
              </a:rPr>
              <a:t>There can be more than one layout in an app.</a:t>
            </a:r>
          </a:p>
          <a:p>
            <a:r>
              <a:rPr lang="en-GB" dirty="0">
                <a:ea typeface="Calibri"/>
                <a:cs typeface="Calibri"/>
              </a:rPr>
              <a:t>Razor view can set layout using </a:t>
            </a:r>
            <a:r>
              <a:rPr lang="en-GB" b="1" dirty="0">
                <a:ea typeface="Calibri"/>
                <a:cs typeface="Calibri"/>
              </a:rPr>
              <a:t>Layout</a:t>
            </a:r>
            <a:r>
              <a:rPr lang="en-GB" dirty="0">
                <a:ea typeface="Calibri"/>
                <a:cs typeface="Calibri"/>
              </a:rPr>
              <a:t> property.</a:t>
            </a:r>
          </a:p>
          <a:p>
            <a:r>
              <a:rPr lang="en-GB" dirty="0">
                <a:ea typeface="Calibri"/>
                <a:cs typeface="Calibri"/>
              </a:rPr>
              <a:t>Every layout must define a place where the content of the views has to be rendered. By calling </a:t>
            </a:r>
            <a:r>
              <a:rPr lang="en-GB" b="1" dirty="0">
                <a:ea typeface="Calibri"/>
                <a:cs typeface="Calibri"/>
              </a:rPr>
              <a:t>@RenderBody</a:t>
            </a:r>
            <a:r>
              <a:rPr lang="en-GB" dirty="0">
                <a:ea typeface="Calibri"/>
                <a:cs typeface="Calibri"/>
              </a:rPr>
              <a:t> method</a:t>
            </a:r>
          </a:p>
          <a:p>
            <a:r>
              <a:rPr lang="en-GB" dirty="0">
                <a:ea typeface="Calibri"/>
                <a:cs typeface="Calibri"/>
              </a:rPr>
              <a:t>Can also use @RenderSection("name", </a:t>
            </a:r>
            <a:r>
              <a:rPr lang="en-GB" dirty="0" err="1">
                <a:ea typeface="+mn-lt"/>
                <a:cs typeface="+mn-lt"/>
              </a:rPr>
              <a:t>required:</a:t>
            </a:r>
            <a:r>
              <a:rPr lang="en-GB" dirty="0" err="1">
                <a:ea typeface="Calibri"/>
                <a:cs typeface="Calibri"/>
              </a:rPr>
              <a:t>true</a:t>
            </a:r>
            <a:r>
              <a:rPr lang="en-GB" dirty="0">
                <a:ea typeface="Calibri"/>
                <a:cs typeface="Calibri"/>
              </a:rPr>
              <a:t>/false) and use using @section </a:t>
            </a:r>
            <a:r>
              <a:rPr lang="en-GB" dirty="0" err="1">
                <a:ea typeface="Calibri"/>
                <a:cs typeface="Calibri"/>
              </a:rPr>
              <a:t>SectionName</a:t>
            </a:r>
            <a:r>
              <a:rPr lang="en-GB" dirty="0">
                <a:ea typeface="Calibri"/>
                <a:cs typeface="Calibri"/>
              </a:rPr>
              <a:t> {</a:t>
            </a:r>
          </a:p>
          <a:p>
            <a:r>
              <a:rPr lang="en-GB" dirty="0">
                <a:ea typeface="Calibri"/>
                <a:cs typeface="Calibri"/>
              </a:rPr>
              <a:t>} for any mandated section</a:t>
            </a:r>
          </a:p>
          <a:p>
            <a:r>
              <a:rPr lang="en-GB" dirty="0">
                <a:ea typeface="Calibri"/>
                <a:cs typeface="Calibri"/>
              </a:rPr>
              <a:t>The View Specific Code that has  to run before each view should be placed in </a:t>
            </a:r>
            <a:r>
              <a:rPr lang="en-GB" b="1" dirty="0">
                <a:latin typeface="Consolas"/>
                <a:ea typeface="Calibri"/>
                <a:cs typeface="Calibri"/>
              </a:rPr>
              <a:t>_</a:t>
            </a:r>
            <a:r>
              <a:rPr lang="en-GB" b="1" dirty="0" err="1">
                <a:latin typeface="Consolas"/>
                <a:ea typeface="Calibri"/>
                <a:cs typeface="Calibri"/>
              </a:rPr>
              <a:t>ViewStart.cshtml</a:t>
            </a:r>
            <a:r>
              <a:rPr lang="en-GB" dirty="0">
                <a:ea typeface="+mn-lt"/>
                <a:cs typeface="+mn-lt"/>
              </a:rPr>
              <a:t> file.</a:t>
            </a:r>
          </a:p>
          <a:p>
            <a:r>
              <a:rPr lang="en-GB" dirty="0" err="1">
                <a:ea typeface="Calibri"/>
                <a:cs typeface="Calibri"/>
              </a:rPr>
              <a:t>Viewimports.cshtml</a:t>
            </a:r>
            <a:r>
              <a:rPr lang="en-GB" dirty="0">
                <a:ea typeface="Calibri"/>
                <a:cs typeface="Calibri"/>
              </a:rPr>
              <a:t> - </a:t>
            </a:r>
            <a:r>
              <a:rPr lang="en-GB" dirty="0">
                <a:ea typeface="+mn-lt"/>
                <a:cs typeface="+mn-lt"/>
              </a:rPr>
              <a:t>centralise directives that apply to Razor pages.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27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D5D-3D49-3E91-BAEF-D9614C72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HTML Helper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11AA-02E7-36B9-AA42-6B42C664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&lt;form method="post" action="Home/</a:t>
            </a:r>
            <a:r>
              <a:rPr lang="en-GB" dirty="0" err="1">
                <a:ea typeface="+mn-lt"/>
                <a:cs typeface="+mn-lt"/>
              </a:rPr>
              <a:t>SaveData</a:t>
            </a:r>
            <a:r>
              <a:rPr lang="en-GB" dirty="0">
                <a:ea typeface="+mn-lt"/>
                <a:cs typeface="+mn-lt"/>
              </a:rPr>
              <a:t>"&gt;</a:t>
            </a:r>
            <a:endParaRPr lang="en-US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@Html.TextBoxFor(x =&gt; </a:t>
            </a:r>
            <a:r>
              <a:rPr lang="en-GB" dirty="0" err="1">
                <a:ea typeface="+mn-lt"/>
                <a:cs typeface="+mn-lt"/>
              </a:rPr>
              <a:t>x.Name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@Html.CheckBoxFor(x =&gt; </a:t>
            </a:r>
            <a:r>
              <a:rPr lang="en-GB" dirty="0" err="1">
                <a:ea typeface="+mn-lt"/>
                <a:cs typeface="+mn-lt"/>
              </a:rPr>
              <a:t>x.isOk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@Html.DropDownListFor(x =&gt; </a:t>
            </a:r>
            <a:r>
              <a:rPr lang="en-GB" dirty="0" err="1">
                <a:ea typeface="+mn-lt"/>
                <a:cs typeface="+mn-lt"/>
              </a:rPr>
              <a:t>x.Continets</a:t>
            </a:r>
            <a:r>
              <a:rPr lang="en-GB" dirty="0">
                <a:ea typeface="+mn-lt"/>
                <a:cs typeface="+mn-lt"/>
              </a:rPr>
              <a:t>, new </a:t>
            </a:r>
            <a:r>
              <a:rPr lang="en-GB" dirty="0" err="1">
                <a:ea typeface="+mn-lt"/>
                <a:cs typeface="+mn-lt"/>
              </a:rPr>
              <a:t>SelectList</a:t>
            </a:r>
            <a:r>
              <a:rPr lang="en-GB" dirty="0">
                <a:ea typeface="+mn-lt"/>
                <a:cs typeface="+mn-lt"/>
              </a:rPr>
              <a:t>(new List&lt;string&gt;() { "Asia", "Africa", "USA" }), "Select Continent")</a:t>
            </a:r>
            <a:endParaRPr lang="en-GB" dirty="0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@Html.Label("Male")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@Html.RadioButtonFor(x =&gt; </a:t>
            </a:r>
            <a:r>
              <a:rPr lang="en-GB" dirty="0" err="1">
                <a:ea typeface="+mn-lt"/>
                <a:cs typeface="+mn-lt"/>
              </a:rPr>
              <a:t>x.Gender</a:t>
            </a:r>
            <a:r>
              <a:rPr lang="en-GB" dirty="0">
                <a:ea typeface="+mn-lt"/>
                <a:cs typeface="+mn-lt"/>
              </a:rPr>
              <a:t>, "Male")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@Html.Label("Female")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@Html.RadioButtonFor(x =&gt; </a:t>
            </a:r>
            <a:r>
              <a:rPr lang="en-GB" dirty="0" err="1">
                <a:ea typeface="+mn-lt"/>
                <a:cs typeface="+mn-lt"/>
              </a:rPr>
              <a:t>x.Gender</a:t>
            </a:r>
            <a:r>
              <a:rPr lang="en-GB" dirty="0">
                <a:ea typeface="+mn-lt"/>
                <a:cs typeface="+mn-lt"/>
              </a:rPr>
              <a:t>, "Female")</a:t>
            </a:r>
            <a:endParaRPr lang="en-GB" dirty="0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@Html.EditorFor(x =&gt; </a:t>
            </a:r>
            <a:r>
              <a:rPr lang="en-GB" dirty="0" err="1">
                <a:ea typeface="+mn-lt"/>
                <a:cs typeface="+mn-lt"/>
              </a:rPr>
              <a:t>x.Name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 &lt;input type="submit" value="Save" /&gt;</a:t>
            </a:r>
            <a:endParaRPr lang="en-GB" dirty="0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&lt;/form&gt;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49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7E21-DF81-3409-E196-6CD3F0EB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Partial 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ED5-CA3E-9A86-C263-02404936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Reusable portion of web page – can be used in one or more views.</a:t>
            </a:r>
          </a:p>
          <a:p>
            <a:r>
              <a:rPr lang="en-GB">
                <a:cs typeface="Calibri"/>
              </a:rPr>
              <a:t>Small piece of Content.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Recommended to create Partial Views in Shared </a:t>
            </a:r>
            <a:r>
              <a:rPr lang="en-GB">
                <a:cs typeface="Calibri"/>
              </a:rPr>
              <a:t>Folder.</a:t>
            </a:r>
          </a:p>
          <a:p>
            <a:r>
              <a:rPr lang="en-GB" dirty="0">
                <a:ea typeface="+mn-lt"/>
                <a:cs typeface="+mn-lt"/>
              </a:rPr>
              <a:t>These can be rendered in the parent view </a:t>
            </a:r>
            <a:r>
              <a:rPr lang="en-GB">
                <a:ea typeface="+mn-lt"/>
                <a:cs typeface="+mn-lt"/>
              </a:rPr>
              <a:t>using Html helper - </a:t>
            </a:r>
          </a:p>
          <a:p>
            <a:r>
              <a:rPr lang="en-GB">
                <a:cs typeface="Calibri"/>
              </a:rPr>
              <a:t>@{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HTML.RenderPartial("PartialViewName")</a:t>
            </a:r>
          </a:p>
          <a:p>
            <a:r>
              <a:rPr lang="en-GB" dirty="0">
                <a:cs typeface="Calibri"/>
              </a:rPr>
              <a:t>}</a:t>
            </a:r>
          </a:p>
          <a:p>
            <a:r>
              <a:rPr lang="en-GB" dirty="0">
                <a:cs typeface="Calibri"/>
              </a:rPr>
              <a:t>- does not contain </a:t>
            </a:r>
            <a:r>
              <a:rPr lang="en-GB">
                <a:cs typeface="Calibri"/>
              </a:rPr>
              <a:t>layoutpage.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-does not verify for </a:t>
            </a:r>
            <a:r>
              <a:rPr lang="en-GB" dirty="0" err="1">
                <a:cs typeface="Calibri"/>
              </a:rPr>
              <a:t>viewstart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-specially</a:t>
            </a:r>
            <a:r>
              <a:rPr lang="en-GB">
                <a:cs typeface="Calibri"/>
              </a:rPr>
              <a:t> designed to render within view.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30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1048-30E0-9922-907B-3801B2F7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Model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C7E3-2B00-2F76-67AE-309B6048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Mode State</a:t>
            </a:r>
            <a:r>
              <a:rPr lang="en-GB" dirty="0">
                <a:cs typeface="Calibri"/>
              </a:rPr>
              <a:t> – represents error coming from – model binding/model validations</a:t>
            </a:r>
          </a:p>
          <a:p>
            <a:r>
              <a:rPr lang="en-GB" b="1" dirty="0">
                <a:cs typeface="Calibri"/>
              </a:rPr>
              <a:t>Model binding</a:t>
            </a:r>
            <a:r>
              <a:rPr lang="en-GB" dirty="0">
                <a:cs typeface="Calibri"/>
              </a:rPr>
              <a:t> – generally data conversion errors</a:t>
            </a:r>
          </a:p>
          <a:p>
            <a:r>
              <a:rPr lang="en-GB" b="1" dirty="0">
                <a:cs typeface="Calibri"/>
              </a:rPr>
              <a:t>Model Validations</a:t>
            </a:r>
            <a:r>
              <a:rPr lang="en-GB" dirty="0">
                <a:cs typeface="Calibri"/>
              </a:rPr>
              <a:t> – data that does not confirm to business rules- occurs after model binding.</a:t>
            </a:r>
          </a:p>
          <a:p>
            <a:r>
              <a:rPr lang="en-GB" dirty="0">
                <a:cs typeface="Calibri"/>
              </a:rPr>
              <a:t>Occurs before execution of controller action.</a:t>
            </a:r>
          </a:p>
        </p:txBody>
      </p:sp>
    </p:spTree>
    <p:extLst>
      <p:ext uri="{BB962C8B-B14F-4D97-AF65-F5344CB8AC3E}">
        <p14:creationId xmlns:p14="http://schemas.microsoft.com/office/powerpoint/2010/main" val="97460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E95A-6306-20E9-7C58-6921D168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Can be achieved through Attributes.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543A-DF2C-E03E-852F-F34A5673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[Compare]</a:t>
            </a:r>
            <a:r>
              <a:rPr lang="en-GB" dirty="0">
                <a:ea typeface="+mn-lt"/>
                <a:cs typeface="+mn-lt"/>
              </a:rPr>
              <a:t>: Validates that two properties in a model match.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  <a:hlinkClick r:id="rId3"/>
              </a:rPr>
              <a:t>[EmailAddress]</a:t>
            </a:r>
            <a:r>
              <a:rPr lang="en-GB" dirty="0">
                <a:ea typeface="+mn-lt"/>
                <a:cs typeface="+mn-lt"/>
              </a:rPr>
              <a:t>: Validates that the property has an email format.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4"/>
              </a:rPr>
              <a:t>[Phone]</a:t>
            </a:r>
            <a:r>
              <a:rPr lang="en-GB" dirty="0">
                <a:ea typeface="+mn-lt"/>
                <a:cs typeface="+mn-lt"/>
              </a:rPr>
              <a:t>: Validates that the property has a telephone number format.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5"/>
              </a:rPr>
              <a:t>[Range]</a:t>
            </a:r>
            <a:r>
              <a:rPr lang="en-GB" dirty="0">
                <a:ea typeface="+mn-lt"/>
                <a:cs typeface="+mn-lt"/>
              </a:rPr>
              <a:t>: Validates that the property value falls within a specified range.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6"/>
              </a:rPr>
              <a:t>[RegularExpression]</a:t>
            </a:r>
            <a:r>
              <a:rPr lang="en-GB" dirty="0">
                <a:ea typeface="+mn-lt"/>
                <a:cs typeface="+mn-lt"/>
              </a:rPr>
              <a:t>: Validates that the property value matches a specified regular expression.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7"/>
              </a:rPr>
              <a:t>[Required]</a:t>
            </a:r>
            <a:r>
              <a:rPr lang="en-GB" dirty="0">
                <a:ea typeface="+mn-lt"/>
                <a:cs typeface="+mn-lt"/>
              </a:rPr>
              <a:t>: Validates that the field isn't null. </a:t>
            </a:r>
          </a:p>
          <a:p>
            <a:r>
              <a:rPr lang="en-GB" dirty="0">
                <a:ea typeface="+mn-lt"/>
                <a:cs typeface="+mn-lt"/>
                <a:hlinkClick r:id="rId8"/>
              </a:rPr>
              <a:t>[StringLength]</a:t>
            </a:r>
            <a:r>
              <a:rPr lang="en-GB" dirty="0">
                <a:ea typeface="+mn-lt"/>
                <a:cs typeface="+mn-lt"/>
              </a:rPr>
              <a:t>: Validates that a string property value doesn't exceed a specified length limit.</a:t>
            </a:r>
            <a:endParaRPr lang="en-GB">
              <a:cs typeface="Calibri"/>
            </a:endParaRPr>
          </a:p>
          <a:p>
            <a:r>
              <a:rPr lang="en-GB" dirty="0">
                <a:ea typeface="+mn-lt"/>
                <a:cs typeface="+mn-lt"/>
                <a:hlinkClick r:id="rId9"/>
              </a:rPr>
              <a:t>[Url]</a:t>
            </a:r>
            <a:r>
              <a:rPr lang="en-GB" dirty="0">
                <a:ea typeface="+mn-lt"/>
                <a:cs typeface="+mn-lt"/>
              </a:rPr>
              <a:t>: Validates that the property has a URL format.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10"/>
              </a:rPr>
              <a:t>[Remote]</a:t>
            </a:r>
            <a:r>
              <a:rPr lang="en-GB" dirty="0">
                <a:ea typeface="+mn-lt"/>
                <a:cs typeface="+mn-lt"/>
              </a:rPr>
              <a:t>: Validates input on the client by calling an action method on the server. </a:t>
            </a:r>
            <a:endParaRPr lang="en-GB">
              <a:latin typeface="Calibri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4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28DB-B45C-09B5-F660-3B582562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6EE7-BCDE-AC6C-4163-5A5A659C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[Remote] – requires the following JavaScript libraries-</a:t>
            </a:r>
            <a:endParaRPr lang="en-GB" dirty="0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                  -- shows the error on getting false as bool or string or Json                          result </a:t>
            </a:r>
          </a:p>
          <a:p>
            <a:r>
              <a:rPr lang="en-GB" dirty="0">
                <a:ea typeface="Calibri"/>
                <a:cs typeface="Calibri"/>
              </a:rPr>
              <a:t> &lt;</a:t>
            </a:r>
            <a:r>
              <a:rPr lang="en-GB" dirty="0">
                <a:ea typeface="+mn-lt"/>
                <a:cs typeface="+mn-lt"/>
              </a:rPr>
              <a:t>script </a:t>
            </a:r>
            <a:r>
              <a:rPr lang="en-GB" dirty="0" err="1">
                <a:ea typeface="+mn-lt"/>
                <a:cs typeface="+mn-lt"/>
              </a:rPr>
              <a:t>src</a:t>
            </a:r>
            <a:r>
              <a:rPr lang="en-GB" dirty="0">
                <a:ea typeface="+mn-lt"/>
                <a:cs typeface="+mn-lt"/>
              </a:rPr>
              <a:t>="~/lib/</a:t>
            </a: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/jquery.js"&gt;&lt;/script&gt;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&lt;script </a:t>
            </a:r>
            <a:r>
              <a:rPr lang="en-GB" dirty="0" err="1">
                <a:ea typeface="+mn-lt"/>
                <a:cs typeface="+mn-lt"/>
              </a:rPr>
              <a:t>src</a:t>
            </a:r>
            <a:r>
              <a:rPr lang="en-GB" dirty="0">
                <a:ea typeface="+mn-lt"/>
                <a:cs typeface="+mn-lt"/>
              </a:rPr>
              <a:t>="~/lib/</a:t>
            </a: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-validate/jquery.validate.js"&gt;&lt;/script&gt;</a:t>
            </a:r>
          </a:p>
          <a:p>
            <a:r>
              <a:rPr lang="en-GB" dirty="0">
                <a:ea typeface="+mn-lt"/>
                <a:cs typeface="+mn-lt"/>
              </a:rPr>
              <a:t>&lt;script </a:t>
            </a:r>
            <a:r>
              <a:rPr lang="en-GB" dirty="0" err="1">
                <a:ea typeface="+mn-lt"/>
                <a:cs typeface="+mn-lt"/>
              </a:rPr>
              <a:t>src</a:t>
            </a:r>
            <a:r>
              <a:rPr lang="en-GB" dirty="0">
                <a:ea typeface="+mn-lt"/>
                <a:cs typeface="+mn-lt"/>
              </a:rPr>
              <a:t>="~/lib/</a:t>
            </a: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-validation-unobtrusive/jquery.validate.unobtrusive.js"&gt;&lt;/script&gt;</a:t>
            </a: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8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A634-5741-9C98-DBB0-2B78495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9942-5810-9FE7-9DFA-82901348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Controllers</a:t>
            </a:r>
          </a:p>
          <a:p>
            <a:r>
              <a:rPr lang="en-GB" dirty="0">
                <a:cs typeface="Calibri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4664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5853-EB84-7D8D-970E-918E8BD9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Startup.cs</a:t>
            </a:r>
            <a:r>
              <a:rPr lang="en-GB" dirty="0">
                <a:cs typeface="Calibri Light"/>
              </a:rPr>
              <a:t>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AC8-AE3F-27FE-19F2-091ECBB7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Entry point to the application, </a:t>
            </a:r>
            <a:endParaRPr lang="en-US" dirty="0"/>
          </a:p>
          <a:p>
            <a:r>
              <a:rPr lang="en-GB" dirty="0" err="1">
                <a:cs typeface="Calibri"/>
              </a:rPr>
              <a:t>ConfigureServices</a:t>
            </a:r>
            <a:r>
              <a:rPr lang="en-GB" dirty="0">
                <a:cs typeface="Calibri"/>
              </a:rPr>
              <a:t>()-</a:t>
            </a:r>
            <a:r>
              <a:rPr lang="en-GB" dirty="0">
                <a:ea typeface="+mn-lt"/>
                <a:cs typeface="+mn-lt"/>
              </a:rPr>
              <a:t>configuring services that are used by the application. 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Configure()-</a:t>
            </a:r>
            <a:r>
              <a:rPr lang="en-GB" dirty="0">
                <a:ea typeface="+mn-lt"/>
                <a:cs typeface="+mn-lt"/>
              </a:rPr>
              <a:t>how the ASP.NET application will respond to individual HTTP requests.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E144-137C-B6FB-AA31-FDF25535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F7FF-4F42-2B12-101B-7A435BBD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'{controller=</a:t>
            </a:r>
            <a:r>
              <a:rPr lang="en-GB" dirty="0" err="1">
                <a:cs typeface="Calibri"/>
              </a:rPr>
              <a:t>ControllerName</a:t>
            </a:r>
            <a:r>
              <a:rPr lang="en-GB" dirty="0">
                <a:cs typeface="Calibri"/>
              </a:rPr>
              <a:t>}/{action=</a:t>
            </a:r>
            <a:r>
              <a:rPr lang="en-GB" dirty="0" err="1">
                <a:cs typeface="Calibri"/>
              </a:rPr>
              <a:t>ActionName</a:t>
            </a:r>
            <a:r>
              <a:rPr lang="en-GB" dirty="0">
                <a:cs typeface="Calibri"/>
              </a:rPr>
              <a:t>}/{id}'</a:t>
            </a:r>
          </a:p>
          <a:p>
            <a:r>
              <a:rPr lang="en-GB" dirty="0">
                <a:cs typeface="Calibri"/>
              </a:rPr>
              <a:t>?- optional parameter</a:t>
            </a:r>
          </a:p>
          <a:p>
            <a:r>
              <a:rPr lang="en-GB" dirty="0">
                <a:cs typeface="Calibri"/>
              </a:rPr>
              <a:t>: defined route constraint</a:t>
            </a:r>
          </a:p>
        </p:txBody>
      </p:sp>
    </p:spTree>
    <p:extLst>
      <p:ext uri="{BB962C8B-B14F-4D97-AF65-F5344CB8AC3E}">
        <p14:creationId xmlns:p14="http://schemas.microsoft.com/office/powerpoint/2010/main" val="264850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DE65-D0A1-A58F-5C24-A26FE0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2C3E-5A74-830D-AACF-E9A71E58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Inherit from </a:t>
            </a:r>
            <a:r>
              <a:rPr lang="en-GB" dirty="0" err="1">
                <a:ea typeface="+mn-lt"/>
                <a:cs typeface="+mn-lt"/>
              </a:rPr>
              <a:t>Microsoft.AspNetCore.Mvc.Controller</a:t>
            </a:r>
            <a:endParaRPr lang="en-GB" dirty="0" err="1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Any public method on a controller type is an action- Actions can return anything, but frequently will return an instance of </a:t>
            </a:r>
            <a:r>
              <a:rPr lang="en-GB" dirty="0" err="1">
                <a:latin typeface="Consolas"/>
                <a:ea typeface="+mn-lt"/>
                <a:cs typeface="+mn-lt"/>
              </a:rPr>
              <a:t>IActionResult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7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2F9F-D17E-460C-89BD-3E3B6A4D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Controllers Helper Method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5802-85F3-8EFE-3A4D-0AED44B3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b="1" dirty="0">
                <a:ea typeface="+mn-lt"/>
                <a:cs typeface="+mn-lt"/>
                <a:hlinkClick r:id="rId2"/>
              </a:rPr>
              <a:t>View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Returns a view that uses a model to render HTML. Example: </a:t>
            </a:r>
            <a:r>
              <a:rPr lang="en-GB" dirty="0">
                <a:latin typeface="Consolas"/>
              </a:rPr>
              <a:t>return View(customer);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HTTP Status Code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Return an HTTP status code. Example: </a:t>
            </a:r>
            <a:r>
              <a:rPr lang="en-GB" dirty="0">
                <a:latin typeface="Consolas"/>
              </a:rPr>
              <a:t>return </a:t>
            </a:r>
            <a:r>
              <a:rPr lang="en-GB" dirty="0" err="1">
                <a:latin typeface="Consolas"/>
              </a:rPr>
              <a:t>BadRequest</a:t>
            </a:r>
            <a:r>
              <a:rPr lang="en-GB" dirty="0">
                <a:latin typeface="Consolas"/>
              </a:rPr>
              <a:t>();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Formatted Response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Return </a:t>
            </a:r>
            <a:r>
              <a:rPr lang="en-GB" dirty="0">
                <a:latin typeface="Consolas"/>
              </a:rPr>
              <a:t>Json</a:t>
            </a:r>
            <a:r>
              <a:rPr lang="en-GB" dirty="0">
                <a:ea typeface="+mn-lt"/>
                <a:cs typeface="+mn-lt"/>
              </a:rPr>
              <a:t> or similar to format an object in a specific manner. Example: </a:t>
            </a:r>
            <a:r>
              <a:rPr lang="en-GB" dirty="0">
                <a:latin typeface="Consolas"/>
              </a:rPr>
              <a:t>return Json(customer);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Content negotiated response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Instead of returning an object directly, an action can return a content negotiated response e.g. Ok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b="1" dirty="0">
                <a:ea typeface="+mn-lt"/>
                <a:cs typeface="+mn-lt"/>
              </a:rPr>
              <a:t>Redirect</a:t>
            </a:r>
          </a:p>
          <a:p>
            <a:r>
              <a:rPr lang="en-GB" dirty="0">
                <a:ea typeface="+mn-lt"/>
                <a:cs typeface="+mn-lt"/>
              </a:rPr>
              <a:t>Returns a redirect to another action or destination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</a:t>
            </a:r>
            <a:r>
              <a:rPr lang="en-GB" dirty="0">
                <a:latin typeface="Consolas"/>
              </a:rPr>
              <a:t>return </a:t>
            </a:r>
            <a:r>
              <a:rPr lang="en-GB" dirty="0" err="1">
                <a:latin typeface="Consolas"/>
              </a:rPr>
              <a:t>RedirectToAction</a:t>
            </a:r>
            <a:r>
              <a:rPr lang="en-GB" dirty="0">
                <a:latin typeface="Consolas"/>
              </a:rPr>
              <a:t>()</a:t>
            </a:r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7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ADA8-A054-0DB4-4EE8-0F75C289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Views –Razor Syntax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78B9-EEC2-0AEE-9AE4-80DC450D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b="1" dirty="0"/>
              <a:t>Implicit Razor expressions - </a:t>
            </a:r>
            <a:r>
              <a:rPr lang="en-GB" dirty="0"/>
              <a:t>Start</a:t>
            </a:r>
            <a:r>
              <a:rPr lang="en-GB" dirty="0">
                <a:ea typeface="+mn-lt"/>
                <a:cs typeface="+mn-lt"/>
              </a:rPr>
              <a:t> with </a:t>
            </a:r>
            <a:r>
              <a:rPr lang="en-GB" dirty="0">
                <a:latin typeface="Consolas"/>
                <a:cs typeface="Calibri"/>
              </a:rPr>
              <a:t>@</a:t>
            </a:r>
            <a:r>
              <a:rPr lang="en-GB" dirty="0">
                <a:ea typeface="+mn-lt"/>
                <a:cs typeface="+mn-lt"/>
              </a:rPr>
              <a:t> symbol e.g. @DateTime.Now</a:t>
            </a:r>
            <a:endParaRPr lang="en-GB">
              <a:cs typeface="Calibri" panose="020F0502020204030204"/>
            </a:endParaRPr>
          </a:p>
          <a:p>
            <a:r>
              <a:rPr lang="en-GB" b="1"/>
              <a:t>Razor code blocks-</a:t>
            </a:r>
          </a:p>
          <a:p>
            <a:r>
              <a:rPr lang="en-GB" dirty="0">
                <a:latin typeface="Consolas"/>
                <a:cs typeface="Calibri"/>
              </a:rPr>
              <a:t>@{
    var date = </a:t>
            </a:r>
            <a:r>
              <a:rPr lang="en-GB" dirty="0" err="1">
                <a:latin typeface="Consolas"/>
                <a:cs typeface="Calibri"/>
              </a:rPr>
              <a:t>DateTime.Now.ToShortDateString</a:t>
            </a:r>
            <a:r>
              <a:rPr lang="en-GB" dirty="0">
                <a:latin typeface="Consolas"/>
                <a:cs typeface="Calibri"/>
              </a:rPr>
              <a:t>();
    var message = "Hello World";
}
&lt;h2&gt;Today's date is: @date &lt;/h2&gt;
&lt;h3&gt;@message&lt;/h3&gt;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b="1" dirty="0"/>
              <a:t>Implicit</a:t>
            </a:r>
            <a:r>
              <a:rPr lang="en-GB" b="1"/>
              <a:t> transitions - </a:t>
            </a:r>
            <a:r>
              <a:rPr lang="en-GB">
                <a:ea typeface="+mn-lt"/>
                <a:cs typeface="+mn-lt"/>
              </a:rPr>
              <a:t>@{ </a:t>
            </a:r>
            <a:r>
              <a:rPr lang="en-GB" dirty="0">
                <a:ea typeface="+mn-lt"/>
                <a:cs typeface="+mn-lt"/>
              </a:rPr>
              <a:t>var </a:t>
            </a:r>
            <a:r>
              <a:rPr lang="en-GB" dirty="0" err="1">
                <a:ea typeface="+mn-lt"/>
                <a:cs typeface="+mn-lt"/>
              </a:rPr>
              <a:t>inCSharp</a:t>
            </a:r>
            <a:r>
              <a:rPr lang="en-GB" dirty="0">
                <a:ea typeface="+mn-lt"/>
                <a:cs typeface="+mn-lt"/>
              </a:rPr>
              <a:t> = true; &lt;p&gt;Now in HTML, was in C# @inCSharp&lt;/p&gt; }</a:t>
            </a:r>
            <a:endParaRPr lang="en-GB" dirty="0">
              <a:latin typeface="Consolas"/>
              <a:cs typeface="Calibri"/>
            </a:endParaRPr>
          </a:p>
          <a:p>
            <a:r>
              <a:rPr lang="en-GB" b="1"/>
              <a:t>Explicit line transition @:</a:t>
            </a:r>
            <a:endParaRPr lang="en-GB" dirty="0">
              <a:latin typeface="Calibri"/>
              <a:cs typeface="Calibri"/>
            </a:endParaRPr>
          </a:p>
          <a:p>
            <a:endParaRPr lang="en-GB" dirty="0">
              <a:latin typeface="Calibri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endParaRPr lang="en-GB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85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8AF3-3EB1-8377-E620-03ADA54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C93B-373B-F8F2-9226-BED79CE4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Views</a:t>
            </a:r>
          </a:p>
          <a:p>
            <a:r>
              <a:rPr lang="en-GB" dirty="0">
                <a:ea typeface="Calibri"/>
                <a:cs typeface="Calibri"/>
              </a:rPr>
              <a:t>Model Validations</a:t>
            </a:r>
          </a:p>
        </p:txBody>
      </p:sp>
    </p:spTree>
    <p:extLst>
      <p:ext uri="{BB962C8B-B14F-4D97-AF65-F5344CB8AC3E}">
        <p14:creationId xmlns:p14="http://schemas.microsoft.com/office/powerpoint/2010/main" val="399336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5916-28B9-F0F0-F961-899E3363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Razor View Engine</a:t>
            </a:r>
            <a:r>
              <a:rPr lang="en-GB" dirty="0">
                <a:ea typeface="Calibri Light"/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8ED1-80C2-456A-D9EB-2B06D5E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Used to </a:t>
            </a:r>
            <a:r>
              <a:rPr lang="en-GB" dirty="0">
                <a:ea typeface="+mn-lt"/>
                <a:cs typeface="+mn-lt"/>
              </a:rPr>
              <a:t>render </a:t>
            </a:r>
            <a:r>
              <a:rPr lang="en-GB" b="1" dirty="0">
                <a:ea typeface="+mn-lt"/>
                <a:cs typeface="+mn-lt"/>
              </a:rPr>
              <a:t>HTML page to the browser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Available from MVC 3.0</a:t>
            </a:r>
          </a:p>
          <a:p>
            <a:r>
              <a:rPr lang="en-GB" dirty="0">
                <a:ea typeface="+mn-lt"/>
                <a:cs typeface="+mn-lt"/>
              </a:rPr>
              <a:t>Supports TDD</a:t>
            </a:r>
          </a:p>
          <a:p>
            <a:r>
              <a:rPr lang="en-GB" dirty="0">
                <a:ea typeface="+mn-lt"/>
                <a:cs typeface="+mn-lt"/>
              </a:rPr>
              <a:t>Prevents XXS attacks – Cross Site Scripting Attacks.- by providing Html encoding. </a:t>
            </a:r>
          </a:p>
          <a:p>
            <a:r>
              <a:rPr lang="en-GB" dirty="0">
                <a:ea typeface="+mn-lt"/>
                <a:cs typeface="+mn-lt"/>
              </a:rPr>
              <a:t>@..@ html block comment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08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Asp.net Core MVC</vt:lpstr>
      <vt:lpstr>Agenda</vt:lpstr>
      <vt:lpstr>Startup.cs File</vt:lpstr>
      <vt:lpstr>Routing</vt:lpstr>
      <vt:lpstr>Controllers</vt:lpstr>
      <vt:lpstr>Controllers Helper Method</vt:lpstr>
      <vt:lpstr>Views –Razor Syntax</vt:lpstr>
      <vt:lpstr>Agenda</vt:lpstr>
      <vt:lpstr>Razor View Engine </vt:lpstr>
      <vt:lpstr>Views</vt:lpstr>
      <vt:lpstr>ActionResult</vt:lpstr>
      <vt:lpstr>Passing Data to View</vt:lpstr>
      <vt:lpstr>View Layout</vt:lpstr>
      <vt:lpstr>HTML Helper</vt:lpstr>
      <vt:lpstr>Partial Views</vt:lpstr>
      <vt:lpstr>Model Validations</vt:lpstr>
      <vt:lpstr>Can be achieved through Attributes.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</dc:title>
  <dc:creator/>
  <cp:lastModifiedBy/>
  <cp:revision>446</cp:revision>
  <dcterms:created xsi:type="dcterms:W3CDTF">2022-03-28T14:24:23Z</dcterms:created>
  <dcterms:modified xsi:type="dcterms:W3CDTF">2022-04-05T06:38:56Z</dcterms:modified>
</cp:coreProperties>
</file>