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68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4604-377C-4DAE-8843-D9A5F5CA5AA8}" v="540" dt="2022-03-21T17:55:54.646"/>
    <p1510:client id="{3068F319-922F-40D7-8627-8732CA5AFC14}" v="8" dt="2022-03-21T14:25:49.205"/>
    <p1510:client id="{7B63F6AB-F0DE-4803-8CA6-1D47099BE51D}" v="46" dt="2022-03-22T17:31:03.581"/>
    <p1510:client id="{E972024A-8667-40CF-8C57-7152DF347112}" v="72" dt="2022-03-23T05:41:43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code-first/maxlength-minlength-dataannotations-attribute-in-code-first.aspx" TargetMode="External"/><Relationship Id="rId2" Type="http://schemas.openxmlformats.org/officeDocument/2006/relationships/hyperlink" Target="https://www.entityframeworktutorial.net/code-first/required-attribute-dataannotations-in-code-firs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tityframeworktutorial.net/code-first/stringlength-dataannotations-attribute-in-code-first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code-first/notmapped-dataannotations-attribute-in-code-first.aspx" TargetMode="External"/><Relationship Id="rId2" Type="http://schemas.openxmlformats.org/officeDocument/2006/relationships/hyperlink" Target="https://www.entityframeworktutorial.net/code-first/foreignkey-dataannotations-attribute-in-code-firs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tityframeworktutorial.net/code-first/column-dataannotations-attribute-in-code-first.aspx" TargetMode="External"/><Relationship Id="rId4" Type="http://schemas.openxmlformats.org/officeDocument/2006/relationships/hyperlink" Target="https://www.entityframeworktutorial.net/code-first/table-dataannotations-attribute-in-code-firs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Entity Framework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ABE3-484E-B4D8-0290-0329FC4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IUD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0A2D3DB-565E-EC0B-7275-973D6E3F8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77" y="1924362"/>
            <a:ext cx="7109869" cy="3459383"/>
          </a:xfrm>
        </p:spPr>
      </p:pic>
    </p:spTree>
    <p:extLst>
      <p:ext uri="{BB962C8B-B14F-4D97-AF65-F5344CB8AC3E}">
        <p14:creationId xmlns:p14="http://schemas.microsoft.com/office/powerpoint/2010/main" val="109410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EE30-F888-CC55-5F4E-C7B5FD43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IUD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903C-CD60-D0EF-FC59-0358CD73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Insert - </a:t>
            </a:r>
          </a:p>
          <a:p>
            <a:r>
              <a:rPr lang="en-GB" dirty="0" err="1">
                <a:latin typeface="Consolas"/>
                <a:cs typeface="Calibri"/>
              </a:rPr>
              <a:t>DbSet.Add</a:t>
            </a:r>
            <a:r>
              <a:rPr lang="en-GB" dirty="0">
                <a:latin typeface="Consolas"/>
                <a:ea typeface="+mn-lt"/>
                <a:cs typeface="+mn-lt"/>
              </a:rPr>
              <a:t>()</a:t>
            </a:r>
            <a:r>
              <a:rPr lang="en-GB" dirty="0">
                <a:ea typeface="+mn-lt"/>
                <a:cs typeface="+mn-lt"/>
              </a:rPr>
              <a:t> and </a:t>
            </a:r>
            <a:r>
              <a:rPr lang="en-GB" dirty="0" err="1">
                <a:latin typeface="Consolas"/>
                <a:cs typeface="Calibri"/>
              </a:rPr>
              <a:t>DbContext.Add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Remove - </a:t>
            </a:r>
          </a:p>
          <a:p>
            <a:r>
              <a:rPr lang="en-GB" dirty="0">
                <a:latin typeface="Consolas"/>
                <a:cs typeface="Calibri"/>
              </a:rPr>
              <a:t>Remove()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Update - </a:t>
            </a:r>
          </a:p>
          <a:p>
            <a:r>
              <a:rPr lang="en-GB" dirty="0" err="1">
                <a:latin typeface="Consolas"/>
                <a:cs typeface="Calibri"/>
              </a:rPr>
              <a:t>SaveChanges</a:t>
            </a:r>
            <a:r>
              <a:rPr lang="en-GB" dirty="0">
                <a:latin typeface="Consolas"/>
                <a:cs typeface="Calibri"/>
              </a:rPr>
              <a:t>()</a:t>
            </a:r>
          </a:p>
          <a:p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71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B19D-129E-133E-3986-0589DEDB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9A89-3F9E-439B-8311-8DD0B9D5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cntx.students.</a:t>
            </a:r>
            <a:r>
              <a:rPr lang="en-GB" b="1" dirty="0" err="1">
                <a:ea typeface="+mn-lt"/>
                <a:cs typeface="+mn-lt"/>
              </a:rPr>
              <a:t>FromSqlRaw</a:t>
            </a:r>
            <a:r>
              <a:rPr lang="en-GB" dirty="0">
                <a:ea typeface="+mn-lt"/>
                <a:cs typeface="+mn-lt"/>
              </a:rPr>
              <a:t>&lt;Students&gt;(proc);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5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F0ED-A8B1-F7B6-BB05-FC534BC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Code- First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4A52-84D4-6632-74C9-460965E8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Domain Driven Desing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5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36AB-9E15-85E0-0A69-3B18419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Architecture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F4F2CD-E1F8-BAFA-8484-4BB6F8006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81" y="3087798"/>
            <a:ext cx="7829429" cy="1981320"/>
          </a:xfrm>
        </p:spPr>
      </p:pic>
    </p:spTree>
    <p:extLst>
      <p:ext uri="{BB962C8B-B14F-4D97-AF65-F5344CB8AC3E}">
        <p14:creationId xmlns:p14="http://schemas.microsoft.com/office/powerpoint/2010/main" val="420764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565E-5B86-0BA3-5B08-3B80569A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Code-First Work-Flow</a:t>
            </a:r>
            <a:endParaRPr lang="en-GB" dirty="0" err="1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98491E-AA5D-DDE2-2BC2-42FAD9DA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417" y="3184615"/>
            <a:ext cx="9236838" cy="1643002"/>
          </a:xfrm>
        </p:spPr>
      </p:pic>
    </p:spTree>
    <p:extLst>
      <p:ext uri="{BB962C8B-B14F-4D97-AF65-F5344CB8AC3E}">
        <p14:creationId xmlns:p14="http://schemas.microsoft.com/office/powerpoint/2010/main" val="86552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0968-A68E-5946-6D08-DFAC7D7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B169-B5E5-CA08-6A10-1052B497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Install </a:t>
            </a:r>
            <a:r>
              <a:rPr lang="en-GB">
                <a:cs typeface="Calibri"/>
              </a:rPr>
              <a:t>Packages – EntityFrameowork ..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Derived the class from </a:t>
            </a:r>
            <a:r>
              <a:rPr lang="en-GB">
                <a:cs typeface="Calibri"/>
              </a:rPr>
              <a:t>DbContext.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Create property of type DbSet&lt;classname&gt;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Configure database connection string in OnConfigure()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Add-Migration – </a:t>
            </a:r>
            <a:r>
              <a:rPr lang="en-GB">
                <a:cs typeface="Calibri"/>
              </a:rPr>
              <a:t>EntityFrameworkCore\Add-Migration(</a:t>
            </a:r>
            <a:r>
              <a:rPr lang="en-GB">
                <a:ea typeface="+mn-lt"/>
                <a:cs typeface="+mn-lt"/>
              </a:rPr>
              <a:t>EntityFrameworkCore\Add-Migration</a:t>
            </a:r>
            <a:r>
              <a:rPr lang="en-GB">
                <a:cs typeface="Calibri"/>
              </a:rPr>
              <a:t>)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Update </a:t>
            </a:r>
            <a:r>
              <a:rPr lang="en-GB">
                <a:cs typeface="Calibri"/>
              </a:rPr>
              <a:t>database - </a:t>
            </a:r>
            <a:r>
              <a:rPr lang="en-GB">
                <a:ea typeface="+mn-lt"/>
                <a:cs typeface="+mn-lt"/>
              </a:rPr>
              <a:t>EntityFrameworkCore\Update-Database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15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2EBD-375C-B8BF-D7A0-06EF40D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Mappings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D114D9-67C6-061A-52E4-CF229267D0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5027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0788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7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string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nvarchar(Max)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6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decimal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decimal(18,2)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float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real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byte[]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varbinary(Max)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1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datetime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datetime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bool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bit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0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byte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tinyint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short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smallint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7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long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bigint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8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double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float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char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67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sbyte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 (throws exception)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94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object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No mapping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27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22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DD93-4506-24AA-784E-5ED8FACD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Code-First Conventions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829099-CB1E-383F-3A54-48511997A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983293"/>
              </p:ext>
            </p:extLst>
          </p:nvPr>
        </p:nvGraphicFramePr>
        <p:xfrm>
          <a:off x="838200" y="1825625"/>
          <a:ext cx="10515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498167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5469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Primary key Name</a:t>
                      </a:r>
                      <a:endParaRPr lang="en-GB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1) Id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2) &lt;Entity Class Name&gt; + "Id" (case insensitive)</a:t>
                      </a:r>
                    </a:p>
                    <a:p>
                      <a:pPr lvl="0">
                        <a:buNone/>
                      </a:pPr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8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78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DB44-F9FD-567D-F9DB-274A964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 Annotations</a:t>
            </a:r>
            <a:endParaRPr lang="en-US" dirty="0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F41025-EE93-184B-D83D-A3526E1EF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940341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95244901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800" u="sng" strike="noStrike">
                          <a:effectLst/>
                          <a:hlinkClick r:id="rId2"/>
                        </a:rPr>
                        <a:t>Required</a:t>
                      </a:r>
                      <a:r>
                        <a:rPr lang="en-GB" sz="1800">
                          <a:effectLst/>
                        </a:rPr>
                        <a:t>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On property to specify that the corresponding column is a NotNull column in the database.​</a:t>
                      </a:r>
                      <a:endParaRPr lang="en-GB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8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800" u="sng" strike="noStrike">
                          <a:effectLst/>
                          <a:hlinkClick r:id="rId3"/>
                        </a:rPr>
                        <a:t>MinLength</a:t>
                      </a:r>
                      <a:r>
                        <a:rPr lang="en-GB" sz="1800">
                          <a:effectLst/>
                        </a:rPr>
                        <a:t>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 to specify the minimum string length allowed in the corresponding column in the database.​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13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800" u="sng" strike="noStrike">
                          <a:effectLst/>
                          <a:hlinkClick r:id="rId3"/>
                        </a:rPr>
                        <a:t>MaxLength</a:t>
                      </a:r>
                      <a:r>
                        <a:rPr lang="en-GB" sz="1800">
                          <a:effectLst/>
                        </a:rPr>
                        <a:t>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To a property to specify the maximum string length allowed in the corresponding column in the database.​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98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800" u="sng" strike="noStrike">
                          <a:effectLst/>
                          <a:hlinkClick r:id="rId4"/>
                        </a:rPr>
                        <a:t>StringLength</a:t>
                      </a:r>
                      <a:r>
                        <a:rPr lang="en-GB" sz="1800">
                          <a:effectLst/>
                        </a:rPr>
                        <a:t>​</a:t>
                      </a:r>
                      <a:endParaRPr lang="en-GB" sz="18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>
                          <a:effectLst/>
                        </a:rPr>
                        <a:t> to a property to specify the maximum string length allowed in the corresponding column in the database.​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4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1EA-9656-9D94-EDC4-9EE6D96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Entity Framework</a:t>
            </a:r>
            <a:endParaRPr lang="en-GB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17C786-EBFC-F396-64B9-971938CD3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84" y="1595628"/>
            <a:ext cx="9079374" cy="3904647"/>
          </a:xfrm>
        </p:spPr>
      </p:pic>
    </p:spTree>
    <p:extLst>
      <p:ext uri="{BB962C8B-B14F-4D97-AF65-F5344CB8AC3E}">
        <p14:creationId xmlns:p14="http://schemas.microsoft.com/office/powerpoint/2010/main" val="32938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956F-F419-0558-61BE-FE2EBCCD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36C6F4-FC67-5C92-C449-3153C1B4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74295"/>
              </p:ext>
            </p:extLst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862320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56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u="none" strike="noStrike" dirty="0">
                          <a:effectLst/>
                          <a:hlinkClick r:id="rId2"/>
                        </a:rPr>
                        <a:t>ForeignKey</a:t>
                      </a:r>
                      <a:endParaRPr lang="en-GB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Can be applied to a property to mark it as a foreign key property.</a:t>
                      </a:r>
                      <a:endParaRPr lang="en-GB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4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u="none" strike="noStrike" dirty="0">
                          <a:effectLst/>
                          <a:hlinkClick r:id="rId3"/>
                        </a:rPr>
                        <a:t>NotMapped</a:t>
                      </a:r>
                      <a:endParaRPr lang="en-GB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 to a property or entity class which should be excluded from the model and should not generate a corresponding column or table in the database.</a:t>
                      </a:r>
                      <a:endParaRPr lang="en-GB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80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0C3E06-244A-E042-A2DB-447BD84A2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4261"/>
              </p:ext>
            </p:extLst>
          </p:nvPr>
        </p:nvGraphicFramePr>
        <p:xfrm>
          <a:off x="838576" y="3626224"/>
          <a:ext cx="103534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742">
                  <a:extLst>
                    <a:ext uri="{9D8B030D-6E8A-4147-A177-3AD203B41FA5}">
                      <a16:colId xmlns:a16="http://schemas.microsoft.com/office/drawing/2014/main" val="3491675835"/>
                    </a:ext>
                  </a:extLst>
                </a:gridCol>
                <a:gridCol w="5176742">
                  <a:extLst>
                    <a:ext uri="{9D8B030D-6E8A-4147-A177-3AD203B41FA5}">
                      <a16:colId xmlns:a16="http://schemas.microsoft.com/office/drawing/2014/main" val="3906777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  <a:hlinkClick r:id="rId4"/>
                        </a:rPr>
                        <a:t>Table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Can be applied to an entity class to configure the corresponding table name and schema in the database.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8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  <a:hlinkClick r:id="rId5"/>
                        </a:rPr>
                        <a:t>Column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Can be applied to a property to configure the corresponding column name, order and data type in the database.</a:t>
                      </a:r>
                      <a:endParaRPr lang="en-GB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7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F9E1-9B0B-555F-B2BD-3549E13E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Approaches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74433A-A8C5-B9EB-27AC-B518D8CA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63" y="2092978"/>
            <a:ext cx="7975197" cy="3797340"/>
          </a:xfrm>
        </p:spPr>
      </p:pic>
    </p:spTree>
    <p:extLst>
      <p:ext uri="{BB962C8B-B14F-4D97-AF65-F5344CB8AC3E}">
        <p14:creationId xmlns:p14="http://schemas.microsoft.com/office/powerpoint/2010/main" val="9822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B0C3-1A0C-1FE5-EA60-65EA1B4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API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87B6-B500-C563-8B76-33CE17B4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 err="1">
                <a:ea typeface="+mn-lt"/>
                <a:cs typeface="+mn-lt"/>
              </a:rPr>
              <a:t>Microsoft.EntityFrameworkCore.SqlServer</a:t>
            </a:r>
            <a:r>
              <a:rPr lang="en-GB" dirty="0">
                <a:ea typeface="+mn-lt"/>
                <a:cs typeface="+mn-lt"/>
              </a:rPr>
              <a:t> (Provider of the database)</a:t>
            </a:r>
            <a:endParaRPr lang="en-US" dirty="0"/>
          </a:p>
          <a:p>
            <a:r>
              <a:rPr lang="en-GB" b="1" dirty="0" err="1">
                <a:ea typeface="+mn-lt"/>
                <a:cs typeface="+mn-lt"/>
              </a:rPr>
              <a:t>Microsoft.EntityFrameworkCore.Tools</a:t>
            </a:r>
            <a:r>
              <a:rPr lang="en-GB" dirty="0">
                <a:ea typeface="+mn-lt"/>
                <a:cs typeface="+mn-lt"/>
              </a:rPr>
              <a:t> ( tools -to execute EF Core commands/  such as migrations, scaffolding, etc-directly from Package Manager Console (PMC) within Visual Studio.)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C2D-4629-6078-9B2D-A82C0919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Database First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E162-3276-C7AB-77F0-CC3346E8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onsolas"/>
              </a:rPr>
              <a:t>Scaffold-</a:t>
            </a:r>
            <a:r>
              <a:rPr lang="en-GB" dirty="0" err="1">
                <a:latin typeface="Consolas"/>
              </a:rPr>
              <a:t>DbContext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[-Connection]</a:t>
            </a:r>
            <a:r>
              <a:rPr lang="en-GB" dirty="0">
                <a:latin typeface="Consolas"/>
              </a:rPr>
              <a:t> </a:t>
            </a:r>
            <a:r>
              <a:rPr lang="en-GB" b="1" dirty="0">
                <a:latin typeface="Consolas"/>
              </a:rPr>
              <a:t>[-Provider]</a:t>
            </a:r>
            <a:r>
              <a:rPr lang="en-GB" dirty="0">
                <a:latin typeface="Consolas"/>
              </a:rPr>
              <a:t> </a:t>
            </a:r>
            <a:endParaRPr lang="en-GB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>
                <a:latin typeface="Consolas"/>
              </a:rPr>
              <a:t>[-</a:t>
            </a:r>
            <a:r>
              <a:rPr lang="en-GB" b="1" dirty="0" err="1">
                <a:latin typeface="Consolas"/>
              </a:rPr>
              <a:t>OutputDir</a:t>
            </a:r>
            <a:r>
              <a:rPr lang="en-GB" b="1" dirty="0">
                <a:latin typeface="Consolas"/>
              </a:rPr>
              <a:t>]</a:t>
            </a:r>
            <a:r>
              <a:rPr lang="en-GB" dirty="0">
                <a:latin typeface="Consolas"/>
              </a:rPr>
              <a:t> [-Context] [-Schemas&gt;] [-Tables&gt;] 
[-</a:t>
            </a:r>
            <a:r>
              <a:rPr lang="en-GB" dirty="0" err="1">
                <a:latin typeface="Consolas"/>
              </a:rPr>
              <a:t>DataAnnotations</a:t>
            </a:r>
            <a:r>
              <a:rPr lang="en-GB" dirty="0">
                <a:latin typeface="Consolas"/>
              </a:rPr>
              <a:t>] [-Force] [-Project] [</a:t>
            </a:r>
            <a:r>
              <a:rPr lang="en-GB" dirty="0" err="1">
                <a:latin typeface="Consolas"/>
              </a:rPr>
              <a:t>StartupProject</a:t>
            </a:r>
            <a:r>
              <a:rPr lang="en-GB" dirty="0">
                <a:latin typeface="Consolas"/>
              </a:rPr>
              <a:t>] [&lt;</a:t>
            </a:r>
            <a:r>
              <a:rPr lang="en-GB" dirty="0" err="1">
                <a:latin typeface="Consolas"/>
              </a:rPr>
              <a:t>CommonParameters</a:t>
            </a:r>
            <a:r>
              <a:rPr lang="en-GB" dirty="0">
                <a:latin typeface="Consolas"/>
              </a:rPr>
              <a:t>&gt;]</a:t>
            </a:r>
          </a:p>
          <a:p>
            <a:pPr marL="0" indent="0">
              <a:buNone/>
            </a:pPr>
            <a:endParaRPr lang="en-GB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cs typeface="Calibri"/>
              </a:rPr>
              <a:t>e.g. </a:t>
            </a:r>
            <a:r>
              <a:rPr lang="en-GB" dirty="0">
                <a:ea typeface="+mn-lt"/>
                <a:cs typeface="+mn-lt"/>
              </a:rPr>
              <a:t>scaffold-</a:t>
            </a:r>
            <a:r>
              <a:rPr lang="en-GB" dirty="0" err="1">
                <a:ea typeface="+mn-lt"/>
                <a:cs typeface="+mn-lt"/>
              </a:rPr>
              <a:t>DbContext</a:t>
            </a:r>
            <a:r>
              <a:rPr lang="en-GB" dirty="0">
                <a:ea typeface="+mn-lt"/>
                <a:cs typeface="+mn-lt"/>
              </a:rPr>
              <a:t> 'Server=.;Database=</a:t>
            </a:r>
            <a:r>
              <a:rPr lang="en-GB" dirty="0" err="1">
                <a:ea typeface="+mn-lt"/>
                <a:cs typeface="+mn-lt"/>
              </a:rPr>
              <a:t>TemDB;Trusted_Connection</a:t>
            </a:r>
            <a:r>
              <a:rPr lang="en-GB" dirty="0">
                <a:ea typeface="+mn-lt"/>
                <a:cs typeface="+mn-lt"/>
              </a:rPr>
              <a:t>=True;' </a:t>
            </a:r>
            <a:r>
              <a:rPr lang="en-GB" dirty="0" err="1">
                <a:ea typeface="+mn-lt"/>
                <a:cs typeface="+mn-lt"/>
              </a:rPr>
              <a:t>Microsoft.EntityFrameworkCore.SqlServer</a:t>
            </a:r>
            <a:r>
              <a:rPr lang="en-GB" dirty="0">
                <a:ea typeface="+mn-lt"/>
                <a:cs typeface="+mn-lt"/>
              </a:rPr>
              <a:t> -</a:t>
            </a:r>
            <a:r>
              <a:rPr lang="en-GB" dirty="0" err="1">
                <a:ea typeface="+mn-lt"/>
                <a:cs typeface="+mn-lt"/>
              </a:rPr>
              <a:t>OutputDir</a:t>
            </a:r>
            <a:r>
              <a:rPr lang="en-GB" dirty="0">
                <a:ea typeface="+mn-lt"/>
                <a:cs typeface="+mn-lt"/>
              </a:rPr>
              <a:t> Models</a:t>
            </a:r>
            <a:endParaRPr lang="en-GB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3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BB09-8996-BE35-02B4-2B1C3AC2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Key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EC56-5A9C-F3FD-02FC-461528E9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cs typeface="Calibri"/>
              </a:rPr>
              <a:t>Primary Key is mandatory.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C5B8-95C4-889C-E88B-2D552CD1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DbContext</a:t>
            </a:r>
            <a:r>
              <a:rPr lang="en-GB" dirty="0">
                <a:cs typeface="Calibri Light"/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BFB7-D6FA-A3CF-173C-80160229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dirty="0">
                <a:ea typeface="+mn-lt"/>
                <a:cs typeface="+mn-lt"/>
              </a:rPr>
              <a:t>Manage database connection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>
                <a:ea typeface="+mn-lt"/>
                <a:cs typeface="+mn-lt"/>
              </a:rPr>
              <a:t>Configure model &amp; relationship</a:t>
            </a:r>
            <a:endParaRPr lang="en-GB" dirty="0"/>
          </a:p>
          <a:p>
            <a:pPr algn="just"/>
            <a:r>
              <a:rPr lang="en-GB" b="1" dirty="0">
                <a:ea typeface="+mn-lt"/>
                <a:cs typeface="+mn-lt"/>
              </a:rPr>
              <a:t>Querying database</a:t>
            </a:r>
            <a:endParaRPr lang="en-GB" b="1" dirty="0"/>
          </a:p>
          <a:p>
            <a:pPr algn="just"/>
            <a:r>
              <a:rPr lang="en-GB" b="1" dirty="0">
                <a:ea typeface="+mn-lt"/>
                <a:cs typeface="+mn-lt"/>
              </a:rPr>
              <a:t>Saving data to the database</a:t>
            </a:r>
            <a:endParaRPr lang="en-GB" b="1" dirty="0">
              <a:cs typeface="Calibri"/>
            </a:endParaRPr>
          </a:p>
          <a:p>
            <a:pPr algn="just"/>
            <a:r>
              <a:rPr lang="en-GB" dirty="0">
                <a:ea typeface="+mn-lt"/>
                <a:cs typeface="+mn-lt"/>
              </a:rPr>
              <a:t>Configure change tracking</a:t>
            </a:r>
            <a:endParaRPr lang="en-GB" dirty="0"/>
          </a:p>
          <a:p>
            <a:pPr algn="just"/>
            <a:r>
              <a:rPr lang="en-GB" dirty="0">
                <a:ea typeface="+mn-lt"/>
                <a:cs typeface="+mn-lt"/>
              </a:rPr>
              <a:t>Caching</a:t>
            </a:r>
            <a:endParaRPr lang="en-GB" dirty="0"/>
          </a:p>
          <a:p>
            <a:pPr algn="just"/>
            <a:r>
              <a:rPr lang="en-GB" dirty="0">
                <a:ea typeface="+mn-lt"/>
                <a:cs typeface="+mn-lt"/>
              </a:rPr>
              <a:t>Transaction management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7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6D4D-2E77-9B8B-A1C2-1CC020D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DbContext</a:t>
            </a:r>
            <a:r>
              <a:rPr lang="en-GB" dirty="0">
                <a:cs typeface="Calibri Light"/>
              </a:rPr>
              <a:t> Class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5FEE-7325-144F-334F-8F9E0C9A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OnConfiguring</a:t>
            </a:r>
            <a:r>
              <a:rPr lang="en-GB" dirty="0">
                <a:ea typeface="+mn-lt"/>
                <a:cs typeface="+mn-lt"/>
              </a:rPr>
              <a:t>() - select and configure the data source to be used with a context.</a:t>
            </a:r>
          </a:p>
          <a:p>
            <a:r>
              <a:rPr lang="en-GB" dirty="0" err="1">
                <a:ea typeface="+mn-lt"/>
                <a:cs typeface="+mn-lt"/>
              </a:rPr>
              <a:t>OnModelCreating</a:t>
            </a:r>
            <a:r>
              <a:rPr lang="en-GB" dirty="0">
                <a:ea typeface="+mn-lt"/>
                <a:cs typeface="+mn-lt"/>
              </a:rPr>
              <a:t>() - further configure the model that was discovered by convention</a:t>
            </a:r>
          </a:p>
          <a:p>
            <a:r>
              <a:rPr lang="en-GB" b="1" dirty="0" err="1">
                <a:cs typeface="Calibri"/>
              </a:rPr>
              <a:t>SaveChanges</a:t>
            </a:r>
            <a:r>
              <a:rPr lang="en-GB" b="1" dirty="0">
                <a:cs typeface="Calibri"/>
              </a:rPr>
              <a:t>() - </a:t>
            </a:r>
            <a:r>
              <a:rPr lang="en-GB" dirty="0">
                <a:ea typeface="+mn-lt"/>
                <a:cs typeface="+mn-lt"/>
              </a:rPr>
              <a:t>Execute INSERT, UPDATE or DELETE command to the database for the entities.</a:t>
            </a:r>
          </a:p>
        </p:txBody>
      </p:sp>
    </p:spTree>
    <p:extLst>
      <p:ext uri="{BB962C8B-B14F-4D97-AF65-F5344CB8AC3E}">
        <p14:creationId xmlns:p14="http://schemas.microsoft.com/office/powerpoint/2010/main" val="190857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7C26-E4B3-B05E-40F6-180A120C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Querying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9886-0D95-EEE0-F8BD-D26AA15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LinQ</a:t>
            </a:r>
            <a:r>
              <a:rPr lang="en-GB" dirty="0">
                <a:cs typeface="Calibri"/>
              </a:rPr>
              <a:t> To Entities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99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Entity Framework</vt:lpstr>
      <vt:lpstr>Entity Framework</vt:lpstr>
      <vt:lpstr>Approaches</vt:lpstr>
      <vt:lpstr>API Requirements</vt:lpstr>
      <vt:lpstr>Database First Approach</vt:lpstr>
      <vt:lpstr>Key</vt:lpstr>
      <vt:lpstr>DbContext Class</vt:lpstr>
      <vt:lpstr>DbContext Class</vt:lpstr>
      <vt:lpstr>Querying</vt:lpstr>
      <vt:lpstr>IUD</vt:lpstr>
      <vt:lpstr>IUD ...</vt:lpstr>
      <vt:lpstr>Stored Procedures</vt:lpstr>
      <vt:lpstr>Code- First</vt:lpstr>
      <vt:lpstr>Architecture</vt:lpstr>
      <vt:lpstr>Code-First Work-Flow</vt:lpstr>
      <vt:lpstr>Steps</vt:lpstr>
      <vt:lpstr>Mappings</vt:lpstr>
      <vt:lpstr>Code-First Conventions</vt:lpstr>
      <vt:lpstr>Data Annotations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159</cp:revision>
  <dcterms:created xsi:type="dcterms:W3CDTF">2022-03-21T14:25:41Z</dcterms:created>
  <dcterms:modified xsi:type="dcterms:W3CDTF">2022-03-23T08:22:35Z</dcterms:modified>
</cp:coreProperties>
</file>