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54604-377C-4DAE-8843-D9A5F5CA5AA8}" v="540" dt="2022-03-21T17:55:54.646"/>
    <p1510:client id="{3068F319-922F-40D7-8627-8732CA5AFC14}" v="8" dt="2022-03-21T14:25:49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Entity Framework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ABE3-484E-B4D8-0290-0329FC4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IUD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A2D3DB-565E-EC0B-7275-973D6E3F8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77" y="1924362"/>
            <a:ext cx="7109869" cy="3459383"/>
          </a:xfrm>
        </p:spPr>
      </p:pic>
    </p:spTree>
    <p:extLst>
      <p:ext uri="{BB962C8B-B14F-4D97-AF65-F5344CB8AC3E}">
        <p14:creationId xmlns:p14="http://schemas.microsoft.com/office/powerpoint/2010/main" val="109410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EE30-F888-CC55-5F4E-C7B5FD43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IUD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903C-CD60-D0EF-FC59-0358CD73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Insert - </a:t>
            </a:r>
          </a:p>
          <a:p>
            <a:r>
              <a:rPr lang="en-GB" dirty="0" err="1">
                <a:latin typeface="Consolas"/>
                <a:cs typeface="Calibri"/>
              </a:rPr>
              <a:t>DbSet.Add</a:t>
            </a:r>
            <a:r>
              <a:rPr lang="en-GB" dirty="0">
                <a:latin typeface="Consolas"/>
                <a:ea typeface="+mn-lt"/>
                <a:cs typeface="+mn-lt"/>
              </a:rPr>
              <a:t>()</a:t>
            </a:r>
            <a:r>
              <a:rPr lang="en-GB" dirty="0">
                <a:ea typeface="+mn-lt"/>
                <a:cs typeface="+mn-lt"/>
              </a:rPr>
              <a:t> and </a:t>
            </a:r>
            <a:r>
              <a:rPr lang="en-GB" dirty="0" err="1">
                <a:latin typeface="Consolas"/>
                <a:cs typeface="Calibri"/>
              </a:rPr>
              <a:t>DbContext.Add</a:t>
            </a:r>
            <a:r>
              <a:rPr lang="en-GB" dirty="0">
                <a:latin typeface="Consolas"/>
                <a:cs typeface="Calibri"/>
              </a:rPr>
              <a:t>()</a:t>
            </a:r>
          </a:p>
          <a:p>
            <a:r>
              <a:rPr lang="en-GB" dirty="0" err="1">
                <a:latin typeface="Consolas"/>
                <a:cs typeface="Calibri"/>
              </a:rPr>
              <a:t>SaveChanges</a:t>
            </a:r>
            <a:r>
              <a:rPr lang="en-GB" dirty="0">
                <a:latin typeface="Consolas"/>
                <a:cs typeface="Calibri"/>
              </a:rPr>
              <a:t>()</a:t>
            </a: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dirty="0">
                <a:latin typeface="Consolas"/>
                <a:cs typeface="Calibri"/>
              </a:rPr>
              <a:t>Remove - </a:t>
            </a:r>
          </a:p>
          <a:p>
            <a:r>
              <a:rPr lang="en-GB" dirty="0">
                <a:latin typeface="Consolas"/>
                <a:cs typeface="Calibri"/>
              </a:rPr>
              <a:t>Remove()</a:t>
            </a:r>
          </a:p>
          <a:p>
            <a:r>
              <a:rPr lang="en-GB" dirty="0" err="1">
                <a:latin typeface="Consolas"/>
                <a:cs typeface="Calibri"/>
              </a:rPr>
              <a:t>SaveChanges</a:t>
            </a:r>
            <a:r>
              <a:rPr lang="en-GB" dirty="0">
                <a:latin typeface="Consolas"/>
                <a:cs typeface="Calibri"/>
              </a:rPr>
              <a:t>()</a:t>
            </a: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dirty="0">
                <a:latin typeface="Consolas"/>
                <a:cs typeface="Calibri"/>
              </a:rPr>
              <a:t>Update - </a:t>
            </a:r>
          </a:p>
          <a:p>
            <a:r>
              <a:rPr lang="en-GB" dirty="0" err="1">
                <a:latin typeface="Consolas"/>
                <a:cs typeface="Calibri"/>
              </a:rPr>
              <a:t>SaveChanges</a:t>
            </a:r>
            <a:r>
              <a:rPr lang="en-GB" dirty="0">
                <a:latin typeface="Consolas"/>
                <a:cs typeface="Calibri"/>
              </a:rPr>
              <a:t>()</a:t>
            </a:r>
          </a:p>
          <a:p>
            <a:endParaRPr lang="en-GB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71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B19D-129E-133E-3986-0589DEDB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Stored Procedures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9A89-3F9E-439B-8311-8DD0B9D5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4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F0ED-A8B1-F7B6-BB05-FC534BC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Code- First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4A52-84D4-6632-74C9-460965E8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Domain Driven Desing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55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36AB-9E15-85E0-0A69-3B18419A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Architecture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F4F2CD-E1F8-BAFA-8484-4BB6F8006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981" y="3087798"/>
            <a:ext cx="7829429" cy="1981320"/>
          </a:xfrm>
        </p:spPr>
      </p:pic>
    </p:spTree>
    <p:extLst>
      <p:ext uri="{BB962C8B-B14F-4D97-AF65-F5344CB8AC3E}">
        <p14:creationId xmlns:p14="http://schemas.microsoft.com/office/powerpoint/2010/main" val="420764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565E-5B86-0BA3-5B08-3B80569A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Code-First Work-Flow</a:t>
            </a:r>
            <a:endParaRPr lang="en-GB" dirty="0" err="1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98491E-AA5D-DDE2-2BC2-42FAD9DA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417" y="3184615"/>
            <a:ext cx="9236838" cy="1643002"/>
          </a:xfrm>
        </p:spPr>
      </p:pic>
    </p:spTree>
    <p:extLst>
      <p:ext uri="{BB962C8B-B14F-4D97-AF65-F5344CB8AC3E}">
        <p14:creationId xmlns:p14="http://schemas.microsoft.com/office/powerpoint/2010/main" val="86552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0968-A68E-5946-6D08-DFAC7D7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B169-B5E5-CA08-6A10-1052B497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Install </a:t>
            </a:r>
            <a:r>
              <a:rPr lang="en-GB">
                <a:cs typeface="Calibri"/>
              </a:rPr>
              <a:t>Packages – EntityFrameowork ..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Derived the class from </a:t>
            </a:r>
            <a:r>
              <a:rPr lang="en-GB">
                <a:cs typeface="Calibri"/>
              </a:rPr>
              <a:t>DbContext.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Create property of type DbSet&lt;classname&gt;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Configure database connection string in OnConfigure()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Add-Migration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Update database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15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2EBD-375C-B8BF-D7A0-06EF40D5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Mappings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D114D9-67C6-061A-52E4-CF229267D0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25027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60788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C#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Mapping to SQL Server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7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4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string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nvarchar(Max)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62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decimal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decimal(18,2)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0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float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real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9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byte[]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varbinary(Max)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15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datetime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datetime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bool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bit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0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byte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tinyint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9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short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smallint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7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long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bigint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88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double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float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char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No mapping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67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sbyte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No mapping (throws exception)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94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object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No mapping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74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9D7BD6-56DE-27D9-D559-13332DC2B29F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>
              <a:solidFill>
                <a:srgbClr val="181717"/>
              </a:solidFill>
              <a:latin typeface="Verdana"/>
              <a:ea typeface="Verdana"/>
            </a:endParaRPr>
          </a:p>
          <a:p>
            <a:pPr algn="just"/>
            <a:r>
              <a:rPr lang="en-US">
                <a:solidFill>
                  <a:srgbClr val="181717"/>
                </a:solidFill>
                <a:latin typeface="Segoe UI"/>
                <a:cs typeface="Segoe UI"/>
              </a:rPr>
              <a:t>Nullable Column</a:t>
            </a:r>
          </a:p>
        </p:txBody>
      </p:sp>
    </p:spTree>
    <p:extLst>
      <p:ext uri="{BB962C8B-B14F-4D97-AF65-F5344CB8AC3E}">
        <p14:creationId xmlns:p14="http://schemas.microsoft.com/office/powerpoint/2010/main" val="134022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A1EA-9656-9D94-EDC4-9EE6D965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Entity Framework</a:t>
            </a:r>
            <a:endParaRPr lang="en-GB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17C786-EBFC-F396-64B9-971938CD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84" y="1595628"/>
            <a:ext cx="9079374" cy="3904647"/>
          </a:xfrm>
        </p:spPr>
      </p:pic>
    </p:spTree>
    <p:extLst>
      <p:ext uri="{BB962C8B-B14F-4D97-AF65-F5344CB8AC3E}">
        <p14:creationId xmlns:p14="http://schemas.microsoft.com/office/powerpoint/2010/main" val="32938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F9E1-9B0B-555F-B2BD-3549E13E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Approaches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74433A-A8C5-B9EB-27AC-B518D8CA2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63" y="2092978"/>
            <a:ext cx="7975197" cy="3797340"/>
          </a:xfrm>
        </p:spPr>
      </p:pic>
    </p:spTree>
    <p:extLst>
      <p:ext uri="{BB962C8B-B14F-4D97-AF65-F5344CB8AC3E}">
        <p14:creationId xmlns:p14="http://schemas.microsoft.com/office/powerpoint/2010/main" val="98220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B0C3-1A0C-1FE5-EA60-65EA1B44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API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87B6-B500-C563-8B76-33CE17B4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 err="1">
                <a:ea typeface="+mn-lt"/>
                <a:cs typeface="+mn-lt"/>
              </a:rPr>
              <a:t>Microsoft.EntityFrameworkCore.SqlServer</a:t>
            </a:r>
            <a:r>
              <a:rPr lang="en-GB" dirty="0">
                <a:ea typeface="+mn-lt"/>
                <a:cs typeface="+mn-lt"/>
              </a:rPr>
              <a:t> (Provider of the database)</a:t>
            </a:r>
            <a:endParaRPr lang="en-US" dirty="0"/>
          </a:p>
          <a:p>
            <a:r>
              <a:rPr lang="en-GB" b="1" dirty="0" err="1">
                <a:ea typeface="+mn-lt"/>
                <a:cs typeface="+mn-lt"/>
              </a:rPr>
              <a:t>Microsoft.EntityFrameworkCore.Tools</a:t>
            </a:r>
            <a:r>
              <a:rPr lang="en-GB" dirty="0">
                <a:ea typeface="+mn-lt"/>
                <a:cs typeface="+mn-lt"/>
              </a:rPr>
              <a:t> ( tools -to execute EF Core commands/  such as migrations, scaffolding, etc-directly from Package Manager Console (PMC) within Visual Studio.)</a:t>
            </a: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6C2D-4629-6078-9B2D-A82C0919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Database First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E162-3276-C7AB-77F0-CC3346E8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onsolas"/>
              </a:rPr>
              <a:t>Scaffold-</a:t>
            </a:r>
            <a:r>
              <a:rPr lang="en-GB" dirty="0" err="1">
                <a:latin typeface="Consolas"/>
              </a:rPr>
              <a:t>DbContext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[-Connection]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[-Provider]</a:t>
            </a:r>
            <a:r>
              <a:rPr lang="en-GB" dirty="0">
                <a:latin typeface="Consolas"/>
              </a:rPr>
              <a:t> 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b="1" dirty="0">
                <a:latin typeface="Consolas"/>
              </a:rPr>
              <a:t>[-</a:t>
            </a:r>
            <a:r>
              <a:rPr lang="en-GB" b="1" dirty="0" err="1">
                <a:latin typeface="Consolas"/>
              </a:rPr>
              <a:t>OutputDir</a:t>
            </a:r>
            <a:r>
              <a:rPr lang="en-GB" b="1" dirty="0">
                <a:latin typeface="Consolas"/>
              </a:rPr>
              <a:t>]</a:t>
            </a:r>
            <a:r>
              <a:rPr lang="en-GB" dirty="0">
                <a:latin typeface="Consolas"/>
              </a:rPr>
              <a:t> [-Context] [-Schemas&gt;] [-Tables&gt;] 
[-</a:t>
            </a:r>
            <a:r>
              <a:rPr lang="en-GB" dirty="0" err="1">
                <a:latin typeface="Consolas"/>
              </a:rPr>
              <a:t>DataAnnotations</a:t>
            </a:r>
            <a:r>
              <a:rPr lang="en-GB" dirty="0">
                <a:latin typeface="Consolas"/>
              </a:rPr>
              <a:t>] [-Force] [-Project] [</a:t>
            </a:r>
            <a:r>
              <a:rPr lang="en-GB" dirty="0" err="1">
                <a:latin typeface="Consolas"/>
              </a:rPr>
              <a:t>StartupProject</a:t>
            </a:r>
            <a:r>
              <a:rPr lang="en-GB" dirty="0">
                <a:latin typeface="Consolas"/>
              </a:rPr>
              <a:t>] [&lt;</a:t>
            </a:r>
            <a:r>
              <a:rPr lang="en-GB" dirty="0" err="1">
                <a:latin typeface="Consolas"/>
              </a:rPr>
              <a:t>CommonParameters</a:t>
            </a:r>
            <a:r>
              <a:rPr lang="en-GB" dirty="0">
                <a:latin typeface="Consolas"/>
              </a:rPr>
              <a:t>&gt;]</a:t>
            </a:r>
          </a:p>
          <a:p>
            <a:pPr marL="0" indent="0">
              <a:buNone/>
            </a:pPr>
            <a:endParaRPr lang="en-GB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cs typeface="Calibri"/>
              </a:rPr>
              <a:t>e.g. </a:t>
            </a:r>
            <a:r>
              <a:rPr lang="en-GB" dirty="0">
                <a:ea typeface="+mn-lt"/>
                <a:cs typeface="+mn-lt"/>
              </a:rPr>
              <a:t>scaffold-</a:t>
            </a:r>
            <a:r>
              <a:rPr lang="en-GB" dirty="0" err="1">
                <a:ea typeface="+mn-lt"/>
                <a:cs typeface="+mn-lt"/>
              </a:rPr>
              <a:t>DbContext</a:t>
            </a:r>
            <a:r>
              <a:rPr lang="en-GB" dirty="0">
                <a:ea typeface="+mn-lt"/>
                <a:cs typeface="+mn-lt"/>
              </a:rPr>
              <a:t> 'Server=.;Database=</a:t>
            </a:r>
            <a:r>
              <a:rPr lang="en-GB" dirty="0" err="1">
                <a:ea typeface="+mn-lt"/>
                <a:cs typeface="+mn-lt"/>
              </a:rPr>
              <a:t>TemDB;Trusted_Connection</a:t>
            </a:r>
            <a:r>
              <a:rPr lang="en-GB" dirty="0">
                <a:ea typeface="+mn-lt"/>
                <a:cs typeface="+mn-lt"/>
              </a:rPr>
              <a:t>=True;' </a:t>
            </a:r>
            <a:r>
              <a:rPr lang="en-GB" dirty="0" err="1">
                <a:ea typeface="+mn-lt"/>
                <a:cs typeface="+mn-lt"/>
              </a:rPr>
              <a:t>Microsoft.EntityFrameworkCore.SqlServer</a:t>
            </a:r>
            <a:r>
              <a:rPr lang="en-GB" dirty="0">
                <a:ea typeface="+mn-lt"/>
                <a:cs typeface="+mn-lt"/>
              </a:rPr>
              <a:t> -</a:t>
            </a:r>
            <a:r>
              <a:rPr lang="en-GB" dirty="0" err="1">
                <a:ea typeface="+mn-lt"/>
                <a:cs typeface="+mn-lt"/>
              </a:rPr>
              <a:t>OutputDir</a:t>
            </a:r>
            <a:r>
              <a:rPr lang="en-GB" dirty="0">
                <a:ea typeface="+mn-lt"/>
                <a:cs typeface="+mn-lt"/>
              </a:rPr>
              <a:t> Models</a:t>
            </a:r>
            <a:endParaRPr lang="en-GB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739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BB09-8996-BE35-02B4-2B1C3AC2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Key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EC56-5A9C-F3FD-02FC-461528E9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cs typeface="Calibri"/>
              </a:rPr>
              <a:t>Primary Key is mandatory.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C5B8-95C4-889C-E88B-2D552CD1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DbContext</a:t>
            </a:r>
            <a:r>
              <a:rPr lang="en-GB" dirty="0">
                <a:cs typeface="Calibri Light"/>
              </a:rPr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BFB7-D6FA-A3CF-173C-80160229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dirty="0">
                <a:ea typeface="+mn-lt"/>
                <a:cs typeface="+mn-lt"/>
              </a:rPr>
              <a:t>Manage database connection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>
                <a:ea typeface="+mn-lt"/>
                <a:cs typeface="+mn-lt"/>
              </a:rPr>
              <a:t>Configure model &amp; relationship</a:t>
            </a:r>
            <a:endParaRPr lang="en-GB" dirty="0"/>
          </a:p>
          <a:p>
            <a:pPr algn="just"/>
            <a:r>
              <a:rPr lang="en-GB" b="1" dirty="0">
                <a:ea typeface="+mn-lt"/>
                <a:cs typeface="+mn-lt"/>
              </a:rPr>
              <a:t>Querying database</a:t>
            </a:r>
            <a:endParaRPr lang="en-GB" b="1" dirty="0"/>
          </a:p>
          <a:p>
            <a:pPr algn="just"/>
            <a:r>
              <a:rPr lang="en-GB" b="1" dirty="0">
                <a:ea typeface="+mn-lt"/>
                <a:cs typeface="+mn-lt"/>
              </a:rPr>
              <a:t>Saving data to the database</a:t>
            </a:r>
            <a:endParaRPr lang="en-GB" b="1" dirty="0">
              <a:cs typeface="Calibri"/>
            </a:endParaRPr>
          </a:p>
          <a:p>
            <a:pPr algn="just"/>
            <a:r>
              <a:rPr lang="en-GB" dirty="0">
                <a:ea typeface="+mn-lt"/>
                <a:cs typeface="+mn-lt"/>
              </a:rPr>
              <a:t>Configure change tracking</a:t>
            </a:r>
            <a:endParaRPr lang="en-GB" dirty="0"/>
          </a:p>
          <a:p>
            <a:pPr algn="just"/>
            <a:r>
              <a:rPr lang="en-GB" dirty="0">
                <a:ea typeface="+mn-lt"/>
                <a:cs typeface="+mn-lt"/>
              </a:rPr>
              <a:t>Caching</a:t>
            </a:r>
            <a:endParaRPr lang="en-GB" dirty="0"/>
          </a:p>
          <a:p>
            <a:pPr algn="just"/>
            <a:r>
              <a:rPr lang="en-GB" dirty="0">
                <a:ea typeface="+mn-lt"/>
                <a:cs typeface="+mn-lt"/>
              </a:rPr>
              <a:t>Transaction management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7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6D4D-2E77-9B8B-A1C2-1CC020D1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DbContext</a:t>
            </a:r>
            <a:r>
              <a:rPr lang="en-GB" dirty="0">
                <a:cs typeface="Calibri Light"/>
              </a:rPr>
              <a:t> 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5FEE-7325-144F-334F-8F9E0C9A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OnConfiguring</a:t>
            </a:r>
            <a:r>
              <a:rPr lang="en-GB" dirty="0">
                <a:ea typeface="+mn-lt"/>
                <a:cs typeface="+mn-lt"/>
              </a:rPr>
              <a:t>() - select and configure the data source to be used with a context.</a:t>
            </a:r>
          </a:p>
          <a:p>
            <a:r>
              <a:rPr lang="en-GB" dirty="0" err="1">
                <a:ea typeface="+mn-lt"/>
                <a:cs typeface="+mn-lt"/>
              </a:rPr>
              <a:t>OnModelCreating</a:t>
            </a:r>
            <a:r>
              <a:rPr lang="en-GB" dirty="0">
                <a:ea typeface="+mn-lt"/>
                <a:cs typeface="+mn-lt"/>
              </a:rPr>
              <a:t>() - further configure the model that was discovered by convention</a:t>
            </a:r>
          </a:p>
          <a:p>
            <a:r>
              <a:rPr lang="en-GB" b="1" dirty="0" err="1">
                <a:cs typeface="Calibri"/>
              </a:rPr>
              <a:t>SaveChanges</a:t>
            </a:r>
            <a:r>
              <a:rPr lang="en-GB" b="1" dirty="0">
                <a:cs typeface="Calibri"/>
              </a:rPr>
              <a:t>() - </a:t>
            </a:r>
            <a:r>
              <a:rPr lang="en-GB" dirty="0">
                <a:ea typeface="+mn-lt"/>
                <a:cs typeface="+mn-lt"/>
              </a:rPr>
              <a:t>Execute INSERT, UPDATE or DELETE command to the database for the entities.</a:t>
            </a:r>
          </a:p>
        </p:txBody>
      </p:sp>
    </p:spTree>
    <p:extLst>
      <p:ext uri="{BB962C8B-B14F-4D97-AF65-F5344CB8AC3E}">
        <p14:creationId xmlns:p14="http://schemas.microsoft.com/office/powerpoint/2010/main" val="190857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7C26-E4B3-B05E-40F6-180A120C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Querying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9886-0D95-EEE0-F8BD-D26AA159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LinQ</a:t>
            </a:r>
            <a:r>
              <a:rPr lang="en-GB" dirty="0">
                <a:cs typeface="Calibri"/>
              </a:rPr>
              <a:t> To Entities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99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Entity Framework</vt:lpstr>
      <vt:lpstr>Entity Framework</vt:lpstr>
      <vt:lpstr>Approaches</vt:lpstr>
      <vt:lpstr>API Requirements</vt:lpstr>
      <vt:lpstr>Database First Approach</vt:lpstr>
      <vt:lpstr>Key</vt:lpstr>
      <vt:lpstr>DbContext Class</vt:lpstr>
      <vt:lpstr>DbContext Class</vt:lpstr>
      <vt:lpstr>Querying</vt:lpstr>
      <vt:lpstr>IUD</vt:lpstr>
      <vt:lpstr>IUD ...</vt:lpstr>
      <vt:lpstr>Stored Procedures</vt:lpstr>
      <vt:lpstr>Code- First</vt:lpstr>
      <vt:lpstr>Architecture</vt:lpstr>
      <vt:lpstr>Code-First Work-Flow</vt:lpstr>
      <vt:lpstr>Steps</vt:lpstr>
      <vt:lpstr>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127</cp:revision>
  <dcterms:created xsi:type="dcterms:W3CDTF">2022-03-21T14:25:41Z</dcterms:created>
  <dcterms:modified xsi:type="dcterms:W3CDTF">2022-03-22T10:52:04Z</dcterms:modified>
</cp:coreProperties>
</file>