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10243D-D851-466A-9FFE-D2D27A25A70F}" v="121" dt="2022-02-08T17:20:00.215"/>
    <p1510:client id="{154427CE-EDC0-41C7-B0AF-C0D982D92904}" v="1264" dt="2022-02-09T17:11:47.136"/>
    <p1510:client id="{16E1177B-83F5-42CA-B360-6C887E72EBDC}" v="564" dt="2022-02-08T10:19:09.203"/>
    <p1510:client id="{3B653577-500B-4AB3-94EA-AA58FA82ED40}" v="269" dt="2022-02-08T11:42:38.595"/>
    <p1510:client id="{6E277826-F84E-44D9-B4A3-9447B3B1EE16}" v="144" dt="2022-02-10T14:50:31.269"/>
    <p1510:client id="{CB44D28B-0A1E-4CE5-B388-AFE8D617D0B3}" v="3" dt="2022-02-10T16:28:18.134"/>
    <p1510:client id="{D216C1F7-C542-4972-A863-9A375273C55B}" v="94" dt="2022-02-10T19:04:00.569"/>
    <p1510:client id="{D8991363-68A6-4978-943E-8E8FED65E285}" v="143" dt="2022-02-10T16:58:59.228"/>
    <p1510:client id="{DF9C5777-0F76-49FC-B20C-2AF46CDC038D}" v="3" dt="2022-02-09T10:57:16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9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2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1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2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1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60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6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46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2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1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9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localhost:44358/Home/HelloWorld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localhost:44358/Home/HelloWorld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DF3C5B-154F-4F38-9B62-0328A371A0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40" r="8" b="9088"/>
          <a:stretch/>
        </p:blipFill>
        <p:spPr>
          <a:xfrm>
            <a:off x="20" y="-1"/>
            <a:ext cx="11144289" cy="685800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9558" y="1549597"/>
            <a:ext cx="4501057" cy="2483316"/>
          </a:xfrm>
        </p:spPr>
        <p:txBody>
          <a:bodyPr anchor="b">
            <a:normAutofit/>
          </a:bodyPr>
          <a:lstStyle/>
          <a:p>
            <a:r>
              <a:rPr lang="en-GB" b="1">
                <a:solidFill>
                  <a:srgbClr val="FFFFFF"/>
                </a:solidFill>
                <a:cs typeface="Calibri Light"/>
              </a:rPr>
              <a:t>Jquery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9558" y="4237630"/>
            <a:ext cx="4501056" cy="1653618"/>
          </a:xfrm>
        </p:spPr>
        <p:txBody>
          <a:bodyPr anchor="t">
            <a:normAutofit/>
          </a:bodyPr>
          <a:lstStyle/>
          <a:p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BF02E-AA70-4B5B-AE3B-8E2BAEF5F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...selectors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4B393-6CBB-432A-A14A-2F1534C8C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>
                <a:solidFill>
                  <a:srgbClr val="FF0000"/>
                </a:solidFill>
                <a:ea typeface="+mn-lt"/>
                <a:cs typeface="+mn-lt"/>
              </a:rPr>
              <a:t>Child</a:t>
            </a:r>
            <a:r>
              <a:rPr lang="en-GB">
                <a:solidFill>
                  <a:srgbClr val="FF0000"/>
                </a:solidFill>
                <a:ea typeface="+mn-lt"/>
                <a:cs typeface="+mn-lt"/>
              </a:rPr>
              <a:t>,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b="1">
                <a:solidFill>
                  <a:srgbClr val="00B0F0"/>
                </a:solidFill>
                <a:ea typeface="+mn-lt"/>
                <a:cs typeface="+mn-lt"/>
              </a:rPr>
              <a:t>Attribute</a:t>
            </a:r>
            <a:r>
              <a:rPr lang="en-GB">
                <a:ea typeface="+mn-lt"/>
                <a:cs typeface="+mn-lt"/>
              </a:rPr>
              <a:t> and </a:t>
            </a:r>
            <a:r>
              <a:rPr lang="en-GB" b="1">
                <a:solidFill>
                  <a:srgbClr val="00B050"/>
                </a:solidFill>
                <a:ea typeface="+mn-lt"/>
                <a:cs typeface="+mn-lt"/>
              </a:rPr>
              <a:t>Container</a:t>
            </a:r>
          </a:p>
          <a:p>
            <a:pPr marL="0" indent="0">
              <a:buNone/>
            </a:pPr>
            <a:r>
              <a:rPr lang="en-GB">
                <a:cs typeface="Calibri" panose="020F0502020204030204"/>
              </a:rPr>
              <a:t>    </a:t>
            </a:r>
            <a:r>
              <a:rPr lang="en-GB">
                <a:solidFill>
                  <a:srgbClr val="FF0000"/>
                </a:solidFill>
                <a:cs typeface="Calibri" panose="020F0502020204030204"/>
              </a:rPr>
              <a:t>- </a:t>
            </a:r>
            <a:r>
              <a:rPr lang="en-GB">
                <a:solidFill>
                  <a:srgbClr val="FF0000"/>
                </a:solidFill>
                <a:ea typeface="+mn-lt"/>
                <a:cs typeface="+mn-lt"/>
              </a:rPr>
              <a:t>p &gt; a (direct children of p)</a:t>
            </a:r>
          </a:p>
          <a:p>
            <a:pPr marL="0" indent="0">
              <a:buNone/>
            </a:pPr>
            <a:r>
              <a:rPr lang="en-GB">
                <a:solidFill>
                  <a:srgbClr val="FF0000"/>
                </a:solidFill>
                <a:cs typeface="Calibri" panose="020F0502020204030204"/>
              </a:rPr>
              <a:t>    - </a:t>
            </a:r>
            <a:r>
              <a:rPr lang="en-GB" err="1">
                <a:solidFill>
                  <a:srgbClr val="FF0000"/>
                </a:solidFill>
                <a:ea typeface="+mn-lt"/>
                <a:cs typeface="+mn-lt"/>
              </a:rPr>
              <a:t>ul.myList</a:t>
            </a:r>
            <a:r>
              <a:rPr lang="en-GB">
                <a:solidFill>
                  <a:srgbClr val="FF0000"/>
                </a:solidFill>
                <a:ea typeface="+mn-lt"/>
                <a:cs typeface="+mn-lt"/>
              </a:rPr>
              <a:t> &gt; li &gt; a</a:t>
            </a:r>
          </a:p>
          <a:p>
            <a:pPr marL="0" indent="0">
              <a:buNone/>
            </a:pPr>
            <a:r>
              <a:rPr lang="en-GB">
                <a:solidFill>
                  <a:srgbClr val="FF0000"/>
                </a:solidFill>
                <a:cs typeface="Calibri" panose="020F0502020204030204"/>
              </a:rPr>
              <a:t>    - </a:t>
            </a:r>
            <a:r>
              <a:rPr lang="en-GB">
                <a:solidFill>
                  <a:srgbClr val="00B0F0"/>
                </a:solidFill>
                <a:ea typeface="+mn-lt"/>
                <a:cs typeface="+mn-lt"/>
              </a:rPr>
              <a:t>a[</a:t>
            </a:r>
            <a:r>
              <a:rPr lang="en-GB" err="1">
                <a:solidFill>
                  <a:srgbClr val="00B0F0"/>
                </a:solidFill>
                <a:ea typeface="+mn-lt"/>
                <a:cs typeface="+mn-lt"/>
              </a:rPr>
              <a:t>href</a:t>
            </a:r>
            <a:r>
              <a:rPr lang="en-GB">
                <a:solidFill>
                  <a:srgbClr val="00B0F0"/>
                </a:solidFill>
                <a:ea typeface="+mn-lt"/>
                <a:cs typeface="+mn-lt"/>
              </a:rPr>
              <a:t>^="http://"]  </a:t>
            </a:r>
            <a:r>
              <a:rPr lang="en-GB">
                <a:ea typeface="+mn-lt"/>
                <a:cs typeface="+mn-lt"/>
              </a:rPr>
              <a:t>(^ for starts with)</a:t>
            </a:r>
            <a:endParaRPr lang="en-GB">
              <a:solidFill>
                <a:srgbClr val="FF0000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GB">
                <a:solidFill>
                  <a:srgbClr val="000000"/>
                </a:solidFill>
                <a:cs typeface="Calibri" panose="020F0502020204030204"/>
              </a:rPr>
              <a:t>    - </a:t>
            </a:r>
            <a:r>
              <a:rPr lang="en-GB">
                <a:solidFill>
                  <a:srgbClr val="00B0F0"/>
                </a:solidFill>
                <a:ea typeface="+mn-lt"/>
                <a:cs typeface="+mn-lt"/>
              </a:rPr>
              <a:t>input[type=text]</a:t>
            </a:r>
            <a:endParaRPr lang="en-GB">
              <a:solidFill>
                <a:srgbClr val="00B0F0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GB">
                <a:solidFill>
                  <a:srgbClr val="00B0F0"/>
                </a:solidFill>
                <a:cs typeface="Calibri" panose="020F0502020204030204"/>
              </a:rPr>
              <a:t>    - </a:t>
            </a:r>
            <a:r>
              <a:rPr lang="en-GB">
                <a:solidFill>
                  <a:srgbClr val="00B0F0"/>
                </a:solidFill>
                <a:ea typeface="+mn-lt"/>
                <a:cs typeface="+mn-lt"/>
              </a:rPr>
              <a:t>a[</a:t>
            </a:r>
            <a:r>
              <a:rPr lang="en-GB" err="1">
                <a:solidFill>
                  <a:srgbClr val="00B0F0"/>
                </a:solidFill>
                <a:ea typeface="+mn-lt"/>
                <a:cs typeface="+mn-lt"/>
              </a:rPr>
              <a:t>href</a:t>
            </a:r>
            <a:r>
              <a:rPr lang="en-GB">
                <a:solidFill>
                  <a:srgbClr val="00B0F0"/>
                </a:solidFill>
                <a:ea typeface="+mn-lt"/>
                <a:cs typeface="+mn-lt"/>
              </a:rPr>
              <a:t>$=".pdf"]   </a:t>
            </a:r>
            <a:r>
              <a:rPr lang="en-GB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( ends with)</a:t>
            </a:r>
            <a:endParaRPr lang="en-GB">
              <a:solidFill>
                <a:schemeClr val="tx1">
                  <a:lumMod val="95000"/>
                  <a:lumOff val="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GB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/>
              </a:rPr>
              <a:t>    -</a:t>
            </a:r>
            <a:r>
              <a:rPr lang="en-GB">
                <a:solidFill>
                  <a:srgbClr val="00B0F0"/>
                </a:solidFill>
                <a:cs typeface="Calibri" panose="020F0502020204030204"/>
              </a:rPr>
              <a:t> </a:t>
            </a:r>
            <a:r>
              <a:rPr lang="en-GB">
                <a:solidFill>
                  <a:srgbClr val="00B0F0"/>
                </a:solidFill>
                <a:ea typeface="+mn-lt"/>
                <a:cs typeface="+mn-lt"/>
              </a:rPr>
              <a:t>a[</a:t>
            </a:r>
            <a:r>
              <a:rPr lang="en-GB" err="1">
                <a:solidFill>
                  <a:srgbClr val="00B0F0"/>
                </a:solidFill>
                <a:ea typeface="+mn-lt"/>
                <a:cs typeface="+mn-lt"/>
              </a:rPr>
              <a:t>href</a:t>
            </a:r>
            <a:r>
              <a:rPr lang="en-GB">
                <a:solidFill>
                  <a:srgbClr val="00B0F0"/>
                </a:solidFill>
                <a:ea typeface="+mn-lt"/>
                <a:cs typeface="+mn-lt"/>
              </a:rPr>
              <a:t>*="jquery.com"]  </a:t>
            </a:r>
            <a:r>
              <a:rPr lang="en-GB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(anywhere)</a:t>
            </a:r>
            <a:endParaRPr lang="en-GB">
              <a:solidFill>
                <a:schemeClr val="tx1">
                  <a:lumMod val="95000"/>
                  <a:lumOff val="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GB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/>
              </a:rPr>
              <a:t>    - </a:t>
            </a:r>
            <a:r>
              <a:rPr lang="en-GB" err="1">
                <a:solidFill>
                  <a:srgbClr val="00B050"/>
                </a:solidFill>
                <a:ea typeface="+mn-lt"/>
                <a:cs typeface="+mn-lt"/>
              </a:rPr>
              <a:t>li:has</a:t>
            </a:r>
            <a:r>
              <a:rPr lang="en-GB">
                <a:solidFill>
                  <a:srgbClr val="00B050"/>
                </a:solidFill>
                <a:ea typeface="+mn-lt"/>
                <a:cs typeface="+mn-lt"/>
              </a:rPr>
              <a:t>(a)   </a:t>
            </a:r>
            <a:r>
              <a:rPr lang="en-GB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(lists having a ) </a:t>
            </a:r>
            <a:endParaRPr lang="en-GB">
              <a:solidFill>
                <a:schemeClr val="tx1">
                  <a:lumMod val="95000"/>
                  <a:lumOff val="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GB">
              <a:solidFill>
                <a:srgbClr val="FF0000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56532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38047-4D54-4BE4-B5B3-66F3D5602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..selectors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E9F0A-3B4E-4C25-BBE9-62CC7A63D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By position  </a:t>
            </a:r>
          </a:p>
          <a:p>
            <a:pPr marL="0" indent="0">
              <a:buNone/>
            </a:pPr>
            <a:r>
              <a:rPr lang="en-GB">
                <a:cs typeface="Calibri"/>
              </a:rPr>
              <a:t>  - </a:t>
            </a:r>
            <a:r>
              <a:rPr lang="en-GB" err="1">
                <a:ea typeface="+mn-lt"/>
                <a:cs typeface="+mn-lt"/>
              </a:rPr>
              <a:t>a:first</a:t>
            </a:r>
            <a:endParaRPr lang="en-GB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>
                <a:cs typeface="Calibri"/>
              </a:rPr>
              <a:t>  -  </a:t>
            </a:r>
            <a:r>
              <a:rPr lang="en-GB" err="1">
                <a:ea typeface="+mn-lt"/>
                <a:cs typeface="+mn-lt"/>
              </a:rPr>
              <a:t>p:odd</a:t>
            </a:r>
            <a:endParaRPr lang="en-GB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>
                <a:cs typeface="Calibri"/>
              </a:rPr>
              <a:t>  -  </a:t>
            </a:r>
            <a:r>
              <a:rPr lang="en-GB" err="1">
                <a:ea typeface="+mn-lt"/>
                <a:cs typeface="+mn-lt"/>
              </a:rPr>
              <a:t>p:even</a:t>
            </a:r>
            <a:endParaRPr lang="en-GB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>
                <a:cs typeface="Calibri"/>
              </a:rPr>
              <a:t>  - </a:t>
            </a:r>
            <a:r>
              <a:rPr lang="en-GB" err="1">
                <a:ea typeface="+mn-lt"/>
                <a:cs typeface="+mn-lt"/>
              </a:rPr>
              <a:t>li:last-child</a:t>
            </a:r>
            <a:endParaRPr lang="en-GB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>
                <a:cs typeface="Calibri"/>
              </a:rPr>
              <a:t>   </a:t>
            </a:r>
            <a:r>
              <a:rPr lang="en-GB">
                <a:ea typeface="+mn-lt"/>
                <a:cs typeface="+mn-lt"/>
              </a:rPr>
              <a:t>- </a:t>
            </a:r>
            <a:r>
              <a:rPr lang="en-GB" err="1">
                <a:ea typeface="+mn-lt"/>
                <a:cs typeface="+mn-lt"/>
              </a:rPr>
              <a:t>p:nth-child</a:t>
            </a:r>
            <a:r>
              <a:rPr lang="en-GB">
                <a:ea typeface="+mn-lt"/>
                <a:cs typeface="+mn-lt"/>
              </a:rPr>
              <a:t>(n)  (desired position)</a:t>
            </a: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406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1BAFA-0673-4A3C-8BC7-FEE3861C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...selectors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0D69C-1277-4D5D-9C5F-ABEA5EB34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Custom JQuery</a:t>
            </a:r>
          </a:p>
          <a:p>
            <a:pPr marL="0" indent="0">
              <a:buNone/>
            </a:pPr>
            <a:r>
              <a:rPr lang="en-GB">
                <a:cs typeface="Calibri"/>
              </a:rPr>
              <a:t>   - :file</a:t>
            </a:r>
          </a:p>
          <a:p>
            <a:pPr marL="0" indent="0">
              <a:buNone/>
            </a:pPr>
            <a:r>
              <a:rPr lang="en-GB">
                <a:cs typeface="Calibri"/>
              </a:rPr>
              <a:t>   - :image</a:t>
            </a:r>
          </a:p>
          <a:p>
            <a:pPr marL="0" indent="0">
              <a:buNone/>
            </a:pPr>
            <a:r>
              <a:rPr lang="en-GB">
                <a:cs typeface="Calibri"/>
              </a:rPr>
              <a:t>   - :radio</a:t>
            </a:r>
          </a:p>
          <a:p>
            <a:pPr marL="0" indent="0">
              <a:buNone/>
            </a:pPr>
            <a:r>
              <a:rPr lang="en-GB">
                <a:cs typeface="Calibri"/>
              </a:rPr>
              <a:t>   - :password</a:t>
            </a:r>
          </a:p>
          <a:p>
            <a:pPr marL="0" indent="0">
              <a:buNone/>
            </a:pPr>
            <a:r>
              <a:rPr lang="en-GB">
                <a:cs typeface="Calibri"/>
              </a:rPr>
              <a:t>   - :image</a:t>
            </a:r>
          </a:p>
          <a:p>
            <a:pPr marL="0" indent="0">
              <a:buNone/>
            </a:pPr>
            <a:r>
              <a:rPr lang="en-GB">
                <a:cs typeface="Calibri"/>
              </a:rPr>
              <a:t>   - :visible</a:t>
            </a:r>
          </a:p>
          <a:p>
            <a:pPr marL="0" indent="0">
              <a:buNone/>
            </a:pPr>
            <a:r>
              <a:rPr lang="en-GB">
                <a:cs typeface="Calibri"/>
              </a:rPr>
              <a:t>   - :hidden</a:t>
            </a:r>
          </a:p>
          <a:p>
            <a:pPr marL="0" indent="0">
              <a:buNone/>
            </a:pP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3303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63C47-6149-48AF-A12F-162F00609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Agenda Day 2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EA086-8240-45B5-A5E8-448D9FE7A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Manipulating DOM</a:t>
            </a:r>
          </a:p>
          <a:p>
            <a:r>
              <a:rPr lang="en-GB" dirty="0" err="1">
                <a:cs typeface="Calibri"/>
              </a:rPr>
              <a:t>JQuery</a:t>
            </a:r>
            <a:r>
              <a:rPr lang="en-GB" dirty="0">
                <a:cs typeface="Calibri"/>
              </a:rPr>
              <a:t> Events</a:t>
            </a:r>
          </a:p>
          <a:p>
            <a:r>
              <a:rPr lang="en-GB" dirty="0" err="1">
                <a:cs typeface="Calibri"/>
              </a:rPr>
              <a:t>JQuery</a:t>
            </a:r>
            <a:r>
              <a:rPr lang="en-GB" dirty="0">
                <a:cs typeface="Calibri"/>
              </a:rPr>
              <a:t> Animation</a:t>
            </a:r>
          </a:p>
          <a:p>
            <a:r>
              <a:rPr lang="en-GB" dirty="0">
                <a:cs typeface="Calibri"/>
              </a:rPr>
              <a:t>Utility</a:t>
            </a:r>
          </a:p>
          <a:p>
            <a:r>
              <a:rPr lang="en-GB" dirty="0">
                <a:cs typeface="Calibri"/>
              </a:rPr>
              <a:t>Extending </a:t>
            </a:r>
            <a:r>
              <a:rPr lang="en-GB" dirty="0" err="1">
                <a:cs typeface="Calibri"/>
              </a:rPr>
              <a:t>JQuery</a:t>
            </a:r>
            <a:r>
              <a:rPr lang="en-GB" dirty="0">
                <a:cs typeface="Calibri"/>
              </a:rPr>
              <a:t>-Plugins</a:t>
            </a:r>
          </a:p>
          <a:p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5994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4090A-6BB5-4E38-9652-B7A3EFE83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Manipulating </a:t>
            </a:r>
            <a:r>
              <a:rPr lang="en-GB" i="1">
                <a:cs typeface="Calibri Light"/>
              </a:rPr>
              <a:t>Properties &amp; Attributes</a:t>
            </a:r>
            <a:endParaRPr lang="en-GB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D7EF-A01E-47B9-9BA8-725B6FC33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$('</a:t>
            </a:r>
            <a:r>
              <a:rPr lang="en-GB" dirty="0" err="1">
                <a:cs typeface="Calibri"/>
              </a:rPr>
              <a:t>elem</a:t>
            </a:r>
            <a:r>
              <a:rPr lang="en-GB" dirty="0">
                <a:cs typeface="Calibri"/>
              </a:rPr>
              <a:t>').each(function(n){})</a:t>
            </a:r>
          </a:p>
          <a:p>
            <a:r>
              <a:rPr lang="en-GB" dirty="0">
                <a:cs typeface="Calibri"/>
              </a:rPr>
              <a:t>$('</a:t>
            </a:r>
            <a:r>
              <a:rPr lang="en-GB" dirty="0" err="1">
                <a:cs typeface="Calibri"/>
              </a:rPr>
              <a:t>elem</a:t>
            </a:r>
            <a:r>
              <a:rPr lang="en-GB" dirty="0">
                <a:cs typeface="Calibri"/>
              </a:rPr>
              <a:t>').</a:t>
            </a:r>
            <a:r>
              <a:rPr lang="en-GB" dirty="0" err="1">
                <a:cs typeface="Calibri"/>
              </a:rPr>
              <a:t>attr</a:t>
            </a:r>
            <a:r>
              <a:rPr lang="en-GB" dirty="0">
                <a:cs typeface="Calibri"/>
              </a:rPr>
              <a:t>('key', </a:t>
            </a:r>
            <a:r>
              <a:rPr lang="en-GB" dirty="0" err="1">
                <a:cs typeface="Calibri"/>
              </a:rPr>
              <a:t>value|function</a:t>
            </a:r>
            <a:r>
              <a:rPr lang="en-GB" dirty="0">
                <a:cs typeface="Calibri"/>
              </a:rPr>
              <a:t>(index))</a:t>
            </a:r>
          </a:p>
          <a:p>
            <a:r>
              <a:rPr lang="en-GB" dirty="0">
                <a:cs typeface="Calibri"/>
              </a:rPr>
              <a:t>$('</a:t>
            </a:r>
            <a:r>
              <a:rPr lang="en-GB" dirty="0" err="1">
                <a:cs typeface="Calibri"/>
              </a:rPr>
              <a:t>elem</a:t>
            </a:r>
            <a:r>
              <a:rPr lang="en-GB" dirty="0">
                <a:cs typeface="Calibri"/>
              </a:rPr>
              <a:t>').</a:t>
            </a:r>
            <a:r>
              <a:rPr lang="en-GB" dirty="0" err="1">
                <a:cs typeface="Calibri"/>
              </a:rPr>
              <a:t>attr</a:t>
            </a:r>
            <a:r>
              <a:rPr lang="en-GB" dirty="0">
                <a:cs typeface="Calibri"/>
              </a:rPr>
              <a:t>({,,,})</a:t>
            </a:r>
          </a:p>
          <a:p>
            <a:r>
              <a:rPr lang="en-GB" dirty="0">
                <a:cs typeface="Calibri"/>
              </a:rPr>
              <a:t>$('</a:t>
            </a:r>
            <a:r>
              <a:rPr lang="en-GB" dirty="0" err="1">
                <a:cs typeface="Calibri"/>
              </a:rPr>
              <a:t>elem</a:t>
            </a:r>
            <a:r>
              <a:rPr lang="en-GB" dirty="0">
                <a:cs typeface="Calibri"/>
              </a:rPr>
              <a:t>').</a:t>
            </a:r>
            <a:r>
              <a:rPr lang="en-GB" dirty="0" err="1">
                <a:cs typeface="Calibri"/>
              </a:rPr>
              <a:t>addClass</a:t>
            </a:r>
            <a:r>
              <a:rPr lang="en-GB" dirty="0">
                <a:cs typeface="Calibri"/>
              </a:rPr>
              <a:t>/</a:t>
            </a:r>
            <a:r>
              <a:rPr lang="en-GB" dirty="0" err="1">
                <a:cs typeface="Calibri"/>
              </a:rPr>
              <a:t>removeClass</a:t>
            </a:r>
            <a:r>
              <a:rPr lang="en-GB" dirty="0">
                <a:cs typeface="Calibri"/>
              </a:rPr>
              <a:t>/</a:t>
            </a:r>
            <a:r>
              <a:rPr lang="en-GB" dirty="0" err="1">
                <a:cs typeface="Calibri"/>
              </a:rPr>
              <a:t>toggleClass</a:t>
            </a:r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$('</a:t>
            </a:r>
            <a:r>
              <a:rPr lang="en-GB" dirty="0" err="1">
                <a:cs typeface="Calibri"/>
              </a:rPr>
              <a:t>elem</a:t>
            </a:r>
            <a:r>
              <a:rPr lang="en-GB" dirty="0">
                <a:cs typeface="Calibri"/>
              </a:rPr>
              <a:t>').</a:t>
            </a:r>
            <a:r>
              <a:rPr lang="en-GB" dirty="0" err="1">
                <a:cs typeface="Calibri"/>
              </a:rPr>
              <a:t>css</a:t>
            </a:r>
            <a:r>
              <a:rPr lang="en-GB" dirty="0">
                <a:cs typeface="Calibri"/>
              </a:rPr>
              <a:t>(</a:t>
            </a:r>
            <a:r>
              <a:rPr lang="en-GB" dirty="0" err="1">
                <a:cs typeface="Calibri"/>
              </a:rPr>
              <a:t>name,value|function</a:t>
            </a:r>
            <a:r>
              <a:rPr lang="en-GB" dirty="0">
                <a:cs typeface="Calibri"/>
              </a:rPr>
              <a:t>)</a:t>
            </a:r>
          </a:p>
          <a:p>
            <a:r>
              <a:rPr lang="en-GB" dirty="0">
                <a:cs typeface="Calibri"/>
              </a:rPr>
              <a:t>$('</a:t>
            </a:r>
            <a:r>
              <a:rPr lang="en-GB" dirty="0" err="1">
                <a:cs typeface="Calibri"/>
              </a:rPr>
              <a:t>elem</a:t>
            </a:r>
            <a:r>
              <a:rPr lang="en-GB" dirty="0">
                <a:cs typeface="Calibri"/>
              </a:rPr>
              <a:t>').width()/height()/width(1x)/height(1x)</a:t>
            </a:r>
          </a:p>
        </p:txBody>
      </p:sp>
    </p:spTree>
    <p:extLst>
      <p:ext uri="{BB962C8B-B14F-4D97-AF65-F5344CB8AC3E}">
        <p14:creationId xmlns:p14="http://schemas.microsoft.com/office/powerpoint/2010/main" val="4213514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67CFF-A9A8-4CC8-B4C5-014AF21CD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Continued..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27378-E8E0-4D3C-B01C-9A51165EA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>
                <a:ea typeface="+mn-lt"/>
                <a:cs typeface="+mn-lt"/>
              </a:rPr>
              <a:t>$('</a:t>
            </a:r>
            <a:r>
              <a:rPr lang="en-GB" dirty="0" err="1">
                <a:ea typeface="+mn-lt"/>
                <a:cs typeface="+mn-lt"/>
              </a:rPr>
              <a:t>elem</a:t>
            </a:r>
            <a:r>
              <a:rPr lang="en-GB" dirty="0">
                <a:ea typeface="+mn-lt"/>
                <a:cs typeface="+mn-lt"/>
              </a:rPr>
              <a:t>').</a:t>
            </a:r>
            <a:r>
              <a:rPr lang="en-GB" dirty="0" err="1">
                <a:ea typeface="+mn-lt"/>
                <a:cs typeface="+mn-lt"/>
              </a:rPr>
              <a:t>hasClass</a:t>
            </a:r>
            <a:r>
              <a:rPr lang="en-GB" dirty="0">
                <a:ea typeface="+mn-lt"/>
                <a:cs typeface="+mn-lt"/>
              </a:rPr>
              <a:t>('</a:t>
            </a:r>
            <a:r>
              <a:rPr lang="en-GB" dirty="0" err="1">
                <a:ea typeface="+mn-lt"/>
                <a:cs typeface="+mn-lt"/>
              </a:rPr>
              <a:t>classname</a:t>
            </a:r>
            <a:r>
              <a:rPr lang="en-GB" dirty="0">
                <a:ea typeface="+mn-lt"/>
                <a:cs typeface="+mn-lt"/>
              </a:rPr>
              <a:t>')</a:t>
            </a:r>
            <a:endParaRPr lang="en-US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$('</a:t>
            </a:r>
            <a:r>
              <a:rPr lang="en-GB" dirty="0" err="1">
                <a:ea typeface="+mn-lt"/>
                <a:cs typeface="+mn-lt"/>
              </a:rPr>
              <a:t>elem</a:t>
            </a:r>
            <a:r>
              <a:rPr lang="en-GB" dirty="0">
                <a:ea typeface="+mn-lt"/>
                <a:cs typeface="+mn-lt"/>
              </a:rPr>
              <a:t>').html() -- get/set</a:t>
            </a:r>
            <a:endParaRPr lang="en-US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$('</a:t>
            </a:r>
            <a:r>
              <a:rPr lang="en-GB" dirty="0" err="1">
                <a:ea typeface="+mn-lt"/>
                <a:cs typeface="+mn-lt"/>
              </a:rPr>
              <a:t>elem</a:t>
            </a:r>
            <a:r>
              <a:rPr lang="en-GB" dirty="0">
                <a:ea typeface="+mn-lt"/>
                <a:cs typeface="+mn-lt"/>
              </a:rPr>
              <a:t>').append("html </a:t>
            </a:r>
            <a:r>
              <a:rPr lang="en-GB" dirty="0" err="1">
                <a:ea typeface="+mn-lt"/>
                <a:cs typeface="+mn-lt"/>
              </a:rPr>
              <a:t>elem</a:t>
            </a:r>
            <a:r>
              <a:rPr lang="en-GB" dirty="0">
                <a:ea typeface="+mn-lt"/>
                <a:cs typeface="+mn-lt"/>
              </a:rPr>
              <a:t>"|$())</a:t>
            </a:r>
            <a:endParaRPr lang="en-US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$('</a:t>
            </a:r>
            <a:r>
              <a:rPr lang="en-GB" dirty="0" err="1">
                <a:ea typeface="+mn-lt"/>
                <a:cs typeface="+mn-lt"/>
              </a:rPr>
              <a:t>elem</a:t>
            </a:r>
            <a:r>
              <a:rPr lang="en-GB" dirty="0">
                <a:ea typeface="+mn-lt"/>
                <a:cs typeface="+mn-lt"/>
              </a:rPr>
              <a:t>').</a:t>
            </a:r>
            <a:r>
              <a:rPr lang="en-GB" dirty="0" err="1">
                <a:ea typeface="+mn-lt"/>
                <a:cs typeface="+mn-lt"/>
              </a:rPr>
              <a:t>appendTo</a:t>
            </a:r>
            <a:r>
              <a:rPr lang="en-GB" dirty="0">
                <a:ea typeface="+mn-lt"/>
                <a:cs typeface="+mn-lt"/>
              </a:rPr>
              <a:t>(</a:t>
            </a:r>
            <a:r>
              <a:rPr lang="en-GB" dirty="0" err="1">
                <a:ea typeface="+mn-lt"/>
                <a:cs typeface="+mn-lt"/>
              </a:rPr>
              <a:t>string|elem</a:t>
            </a:r>
            <a:r>
              <a:rPr lang="en-GB" dirty="0">
                <a:ea typeface="+mn-lt"/>
                <a:cs typeface="+mn-lt"/>
              </a:rPr>
              <a:t>)- </a:t>
            </a:r>
            <a:endParaRPr lang="en-US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$('</a:t>
            </a:r>
            <a:r>
              <a:rPr lang="en-GB" dirty="0" err="1">
                <a:ea typeface="+mn-lt"/>
                <a:cs typeface="+mn-lt"/>
              </a:rPr>
              <a:t>elem</a:t>
            </a:r>
            <a:r>
              <a:rPr lang="en-GB" dirty="0">
                <a:ea typeface="+mn-lt"/>
                <a:cs typeface="+mn-lt"/>
              </a:rPr>
              <a:t>').insert/</a:t>
            </a:r>
            <a:r>
              <a:rPr lang="en-GB" dirty="0" err="1">
                <a:ea typeface="+mn-lt"/>
                <a:cs typeface="+mn-lt"/>
              </a:rPr>
              <a:t>insertbefore</a:t>
            </a:r>
            <a:r>
              <a:rPr lang="en-GB" dirty="0">
                <a:ea typeface="+mn-lt"/>
                <a:cs typeface="+mn-lt"/>
              </a:rPr>
              <a:t>/after/</a:t>
            </a:r>
            <a:r>
              <a:rPr lang="en-GB" dirty="0" err="1">
                <a:ea typeface="+mn-lt"/>
                <a:cs typeface="+mn-lt"/>
              </a:rPr>
              <a:t>insertafter</a:t>
            </a:r>
            <a:endParaRPr lang="en-US" dirty="0" err="1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$('</a:t>
            </a:r>
            <a:r>
              <a:rPr lang="en-GB" dirty="0" err="1">
                <a:ea typeface="+mn-lt"/>
                <a:cs typeface="+mn-lt"/>
              </a:rPr>
              <a:t>elem</a:t>
            </a:r>
            <a:r>
              <a:rPr lang="en-GB" dirty="0">
                <a:ea typeface="+mn-lt"/>
                <a:cs typeface="+mn-lt"/>
              </a:rPr>
              <a:t>').wrap() , </a:t>
            </a:r>
            <a:r>
              <a:rPr lang="en-GB" dirty="0" err="1">
                <a:ea typeface="+mn-lt"/>
                <a:cs typeface="+mn-lt"/>
              </a:rPr>
              <a:t>wrapAll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warpInner</a:t>
            </a:r>
            <a:endParaRPr lang="en-GB">
              <a:ea typeface="+mn-lt"/>
              <a:cs typeface="+mn-lt"/>
            </a:endParaRPr>
          </a:p>
          <a:p>
            <a:r>
              <a:rPr lang="en-GB" dirty="0">
                <a:cs typeface="Calibri"/>
              </a:rPr>
              <a:t>$('</a:t>
            </a:r>
            <a:r>
              <a:rPr lang="en-GB" dirty="0" err="1">
                <a:cs typeface="Calibri"/>
              </a:rPr>
              <a:t>elem</a:t>
            </a:r>
            <a:r>
              <a:rPr lang="en-GB" dirty="0">
                <a:cs typeface="Calibri"/>
              </a:rPr>
              <a:t>').remove() - not yet garbage collected</a:t>
            </a:r>
          </a:p>
          <a:p>
            <a:r>
              <a:rPr lang="en-GB" dirty="0">
                <a:cs typeface="Calibri"/>
              </a:rPr>
              <a:t>$('</a:t>
            </a:r>
            <a:r>
              <a:rPr lang="en-GB" err="1">
                <a:cs typeface="Calibri"/>
              </a:rPr>
              <a:t>elem</a:t>
            </a:r>
            <a:r>
              <a:rPr lang="en-GB" dirty="0">
                <a:cs typeface="Calibri"/>
              </a:rPr>
              <a:t>').empty</a:t>
            </a:r>
          </a:p>
          <a:p>
            <a:r>
              <a:rPr lang="en-GB" dirty="0">
                <a:cs typeface="Calibri"/>
              </a:rPr>
              <a:t>$('</a:t>
            </a:r>
            <a:r>
              <a:rPr lang="en-GB" dirty="0" err="1">
                <a:cs typeface="Calibri"/>
              </a:rPr>
              <a:t>elem</a:t>
            </a:r>
            <a:r>
              <a:rPr lang="en-GB" dirty="0">
                <a:cs typeface="Calibri"/>
              </a:rPr>
              <a:t>').clone() - carbon copy</a:t>
            </a: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1143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A19A-FA4E-4EF4-8383-3C8FF127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Continued..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99AD3-5DE0-425F-B577-894341FE5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cs typeface="Calibri"/>
              </a:rPr>
              <a:t>val</a:t>
            </a:r>
            <a:r>
              <a:rPr lang="en-GB" dirty="0">
                <a:cs typeface="Calibri"/>
              </a:rPr>
              <a:t>()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- limitations : </a:t>
            </a:r>
            <a:r>
              <a:rPr lang="en-GB">
                <a:cs typeface="Calibri"/>
              </a:rPr>
              <a:t>check</a:t>
            </a:r>
            <a:r>
              <a:rPr lang="en-GB" dirty="0">
                <a:cs typeface="Calibri"/>
              </a:rPr>
              <a:t> box, radio button</a:t>
            </a:r>
          </a:p>
          <a:p>
            <a:pPr marL="0" indent="0">
              <a:buNone/>
            </a:pPr>
            <a:r>
              <a:rPr lang="en-GB">
                <a:cs typeface="Calibri"/>
              </a:rPr>
              <a:t>- </a:t>
            </a:r>
            <a:r>
              <a:rPr lang="en-GB">
                <a:ea typeface="+mn-lt"/>
                <a:cs typeface="+mn-lt"/>
              </a:rPr>
              <a:t> $('input[type="radio"]').val([3]);</a:t>
            </a:r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2940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7931A-D3FF-4A90-BB88-8AB93FC7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Events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F9B93-0088-4C19-88FB-4005E930C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>
                <a:ea typeface="+mn-lt"/>
                <a:cs typeface="+mn-lt"/>
              </a:rPr>
              <a:t>Netscape Event Model or DOM Level 0 Event Model or Basic Event Model</a:t>
            </a:r>
          </a:p>
          <a:p>
            <a:r>
              <a:rPr lang="en-GB" dirty="0">
                <a:cs typeface="Calibri"/>
              </a:rPr>
              <a:t> - browser-independent</a:t>
            </a:r>
          </a:p>
          <a:p>
            <a:r>
              <a:rPr lang="en-GB" dirty="0">
                <a:cs typeface="Calibri"/>
              </a:rPr>
              <a:t> - </a:t>
            </a:r>
            <a:r>
              <a:rPr lang="en-GB" dirty="0">
                <a:ea typeface="+mn-lt"/>
                <a:cs typeface="+mn-lt"/>
              </a:rPr>
              <a:t>event handlers - a reference to a function instance  - properties of the DOM elements – but no two event handlers- event propagation/event bubbling</a:t>
            </a:r>
          </a:p>
          <a:p>
            <a:r>
              <a:rPr lang="en-GB" dirty="0">
                <a:cs typeface="Calibri"/>
              </a:rPr>
              <a:t>DOM Level 2 – </a:t>
            </a:r>
            <a:r>
              <a:rPr lang="en-GB" dirty="0" err="1">
                <a:cs typeface="Calibri"/>
              </a:rPr>
              <a:t>addeventlister</a:t>
            </a:r>
            <a:r>
              <a:rPr lang="en-GB" dirty="0">
                <a:cs typeface="Calibri"/>
              </a:rPr>
              <a:t>(type, listener, </a:t>
            </a:r>
            <a:r>
              <a:rPr lang="en-GB" dirty="0" err="1">
                <a:cs typeface="Calibri"/>
              </a:rPr>
              <a:t>useCapture</a:t>
            </a:r>
            <a:r>
              <a:rPr lang="en-GB" dirty="0">
                <a:cs typeface="Calibri"/>
              </a:rPr>
              <a:t>),  root to target </a:t>
            </a:r>
            <a:r>
              <a:rPr lang="en-GB" dirty="0">
                <a:ea typeface="+mn-lt"/>
                <a:cs typeface="+mn-lt"/>
              </a:rPr>
              <a:t>(capture phase) /</a:t>
            </a:r>
            <a:r>
              <a:rPr lang="en-GB" dirty="0">
                <a:cs typeface="Calibri"/>
              </a:rPr>
              <a:t> target to root </a:t>
            </a:r>
          </a:p>
          <a:p>
            <a:r>
              <a:rPr lang="en-GB" dirty="0">
                <a:cs typeface="Calibri"/>
              </a:rPr>
              <a:t>Internet Explorer model – DOM level 1- no </a:t>
            </a:r>
            <a:r>
              <a:rPr lang="en-GB" dirty="0" err="1">
                <a:cs typeface="Calibri"/>
              </a:rPr>
              <a:t>dom</a:t>
            </a:r>
            <a:r>
              <a:rPr lang="en-GB" dirty="0">
                <a:cs typeface="Calibri"/>
              </a:rPr>
              <a:t> level 2 support, </a:t>
            </a:r>
            <a:r>
              <a:rPr lang="en-GB" dirty="0" err="1">
                <a:cs typeface="Calibri"/>
              </a:rPr>
              <a:t>attachevent</a:t>
            </a:r>
            <a:r>
              <a:rPr lang="en-GB" dirty="0">
                <a:cs typeface="Calibri"/>
              </a:rPr>
              <a:t>(</a:t>
            </a:r>
            <a:r>
              <a:rPr lang="en-GB" dirty="0" err="1">
                <a:cs typeface="Calibri"/>
              </a:rPr>
              <a:t>eventname,handler</a:t>
            </a:r>
            <a:r>
              <a:rPr lang="en-GB" dirty="0"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40641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E233C-9D8B-4E14-8DFF-69C03E9E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cs typeface="Calibri Light"/>
              </a:rPr>
              <a:t>JQuery</a:t>
            </a:r>
            <a:r>
              <a:rPr lang="en-GB" dirty="0">
                <a:cs typeface="Calibri Light"/>
              </a:rPr>
              <a:t> Event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27768-E0D5-4DEF-A69D-2794C5A4A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Event instance available as a parameter to the handlers.</a:t>
            </a:r>
          </a:p>
          <a:p>
            <a:r>
              <a:rPr lang="en-GB" dirty="0">
                <a:ea typeface="+mn-lt"/>
                <a:cs typeface="+mn-lt"/>
              </a:rPr>
              <a:t>standard event-type names: for example, click or mouseover.</a:t>
            </a:r>
          </a:p>
          <a:p>
            <a:r>
              <a:rPr lang="en-GB" dirty="0">
                <a:ea typeface="+mn-lt"/>
                <a:cs typeface="+mn-lt"/>
              </a:rPr>
              <a:t>multiple handlers for each event type on each element.</a:t>
            </a:r>
          </a:p>
          <a:p>
            <a:r>
              <a:rPr lang="en-GB" dirty="0">
                <a:ea typeface="+mn-lt"/>
                <a:cs typeface="+mn-lt"/>
              </a:rPr>
              <a:t>a unified method for establishing event handlers.</a:t>
            </a:r>
          </a:p>
          <a:p>
            <a:r>
              <a:rPr lang="en-GB" dirty="0">
                <a:ea typeface="+mn-lt"/>
                <a:cs typeface="+mn-lt"/>
              </a:rPr>
              <a:t>unified methods for event Cancelling and default action blocking.</a:t>
            </a:r>
          </a:p>
          <a:p>
            <a:r>
              <a:rPr lang="en-GB" dirty="0">
                <a:ea typeface="+mn-lt"/>
                <a:cs typeface="+mn-lt"/>
              </a:rPr>
              <a:t>Level 2 Model + standards-compliant browsers + Internet Explorer.</a:t>
            </a:r>
          </a:p>
          <a:p>
            <a:r>
              <a:rPr lang="en-GB" dirty="0">
                <a:ea typeface="+mn-lt"/>
                <a:cs typeface="+mn-lt"/>
              </a:rPr>
              <a:t>No support for a capture phase.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7308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19AF0-4027-427A-B012-8BC866507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Continued...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1D415-0E07-4449-A97C-26AD27362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bind(</a:t>
            </a:r>
            <a:r>
              <a:rPr lang="en-GB" dirty="0" err="1">
                <a:ea typeface="+mn-lt"/>
                <a:cs typeface="+mn-lt"/>
              </a:rPr>
              <a:t>eventType,data,listener</a:t>
            </a:r>
            <a:r>
              <a:rPr lang="en-GB" dirty="0">
                <a:cs typeface="Calibri"/>
              </a:rPr>
              <a:t>)</a:t>
            </a:r>
          </a:p>
          <a:p>
            <a:r>
              <a:rPr lang="en-GB" dirty="0">
                <a:cs typeface="Calibri"/>
              </a:rPr>
              <a:t>Namespace –by suffix</a:t>
            </a:r>
          </a:p>
          <a:p>
            <a:r>
              <a:rPr lang="en-GB" dirty="0">
                <a:cs typeface="Calibri"/>
              </a:rPr>
              <a:t>Unbind(</a:t>
            </a:r>
            <a:r>
              <a:rPr lang="en-GB" dirty="0" err="1">
                <a:cs typeface="Calibri"/>
              </a:rPr>
              <a:t>eventsuffix</a:t>
            </a:r>
            <a:r>
              <a:rPr lang="en-GB" dirty="0">
                <a:cs typeface="Calibri"/>
              </a:rPr>
              <a:t>)</a:t>
            </a:r>
          </a:p>
          <a:p>
            <a:r>
              <a:rPr lang="en-GB" dirty="0">
                <a:cs typeface="Calibri"/>
              </a:rPr>
              <a:t>One(</a:t>
            </a:r>
            <a:r>
              <a:rPr lang="en-GB" dirty="0" err="1">
                <a:cs typeface="Calibri"/>
              </a:rPr>
              <a:t>eventType,data,listener</a:t>
            </a:r>
            <a:r>
              <a:rPr lang="en-GB" dirty="0">
                <a:cs typeface="Calibri"/>
              </a:rPr>
              <a:t>) -</a:t>
            </a:r>
            <a:r>
              <a:rPr lang="en-GB" dirty="0" err="1">
                <a:cs typeface="Calibri"/>
              </a:rPr>
              <a:t>runonce</a:t>
            </a:r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Event Property –</a:t>
            </a:r>
            <a:r>
              <a:rPr lang="en-GB" dirty="0">
                <a:ea typeface="+mn-lt"/>
                <a:cs typeface="+mn-lt"/>
              </a:rPr>
              <a:t>altKey,ctrlKey,data,keyCode,metaKey,pageX,pageY.relatedTarget,screenX/</a:t>
            </a:r>
            <a:r>
              <a:rPr lang="en-GB" dirty="0" err="1">
                <a:ea typeface="+mn-lt"/>
                <a:cs typeface="+mn-lt"/>
              </a:rPr>
              <a:t>Y,shiftKey,target,type,which</a:t>
            </a:r>
            <a:endParaRPr lang="en-GB" dirty="0">
              <a:ea typeface="+mn-lt"/>
              <a:cs typeface="+mn-lt"/>
            </a:endParaRPr>
          </a:p>
          <a:p>
            <a:r>
              <a:rPr lang="en-GB" dirty="0">
                <a:cs typeface="Calibri"/>
              </a:rPr>
              <a:t>Trigger(</a:t>
            </a:r>
            <a:r>
              <a:rPr lang="en-GB" dirty="0" err="1">
                <a:cs typeface="Calibri"/>
              </a:rPr>
              <a:t>eventname</a:t>
            </a:r>
            <a:r>
              <a:rPr lang="en-GB" dirty="0">
                <a:cs typeface="Calibri"/>
              </a:rPr>
              <a:t>)</a:t>
            </a:r>
          </a:p>
          <a:p>
            <a:r>
              <a:rPr lang="en-GB" dirty="0">
                <a:cs typeface="Calibri"/>
              </a:rPr>
              <a:t>Hover(</a:t>
            </a:r>
            <a:r>
              <a:rPr lang="en-GB" dirty="0">
                <a:ea typeface="+mn-lt"/>
                <a:cs typeface="+mn-lt"/>
              </a:rPr>
              <a:t>listener1,listener2</a:t>
            </a:r>
            <a:r>
              <a:rPr lang="en-GB" dirty="0"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553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3AD7-F224-49C4-A933-1E39EC88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Agenda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DE88F-C77D-446D-924D-1346F5764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What is </a:t>
            </a:r>
            <a:r>
              <a:rPr lang="en-GB" b="1" err="1">
                <a:solidFill>
                  <a:srgbClr val="FF0000"/>
                </a:solidFill>
                <a:cs typeface="Calibri"/>
              </a:rPr>
              <a:t>JQuery</a:t>
            </a:r>
            <a:r>
              <a:rPr lang="en-GB">
                <a:cs typeface="Calibri"/>
              </a:rPr>
              <a:t>?</a:t>
            </a:r>
          </a:p>
          <a:p>
            <a:r>
              <a:rPr lang="en-GB">
                <a:cs typeface="Calibri"/>
              </a:rPr>
              <a:t>Architecture of </a:t>
            </a:r>
            <a:r>
              <a:rPr lang="en-GB" err="1">
                <a:cs typeface="Calibri"/>
              </a:rPr>
              <a:t>JQuery</a:t>
            </a:r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Unobtrusive JavaScript</a:t>
            </a:r>
          </a:p>
          <a:p>
            <a:r>
              <a:rPr lang="en-GB" err="1">
                <a:cs typeface="Calibri"/>
              </a:rPr>
              <a:t>JQuery</a:t>
            </a:r>
            <a:r>
              <a:rPr lang="en-GB">
                <a:cs typeface="Calibri"/>
              </a:rPr>
              <a:t>() or $() Function</a:t>
            </a:r>
          </a:p>
          <a:p>
            <a:r>
              <a:rPr lang="en-GB">
                <a:cs typeface="Calibri"/>
              </a:rPr>
              <a:t>$(document).ready</a:t>
            </a:r>
          </a:p>
          <a:p>
            <a:r>
              <a:rPr lang="en-GB">
                <a:ea typeface="+mn-lt"/>
                <a:cs typeface="+mn-lt"/>
              </a:rPr>
              <a:t>Utility Functions</a:t>
            </a:r>
            <a:endParaRPr lang="en-US">
              <a:ea typeface="+mn-lt"/>
              <a:cs typeface="+mn-lt"/>
            </a:endParaRPr>
          </a:p>
          <a:p>
            <a:r>
              <a:rPr lang="en-GB">
                <a:cs typeface="Calibri"/>
              </a:rPr>
              <a:t>Selectors</a:t>
            </a:r>
          </a:p>
          <a:p>
            <a:pPr marL="0" indent="0">
              <a:buNone/>
            </a:pPr>
            <a:endParaRPr lang="en-GB">
              <a:cs typeface="Calibri"/>
            </a:endParaRPr>
          </a:p>
          <a:p>
            <a:pPr marL="0" indent="0">
              <a:buNone/>
            </a:pPr>
            <a:endParaRPr lang="en-GB">
              <a:cs typeface="Calibri"/>
            </a:endParaRPr>
          </a:p>
          <a:p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9855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FC39-DEBD-4FAC-A635-A9A864DE8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Events..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B20BE-5D40-468B-BED6-E03B8E2A2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blur ■ change ■ click ■ </a:t>
            </a:r>
            <a:r>
              <a:rPr lang="en-GB" dirty="0" err="1">
                <a:ea typeface="+mn-lt"/>
                <a:cs typeface="+mn-lt"/>
              </a:rPr>
              <a:t>dblclick</a:t>
            </a:r>
            <a:r>
              <a:rPr lang="en-GB" dirty="0">
                <a:ea typeface="+mn-lt"/>
                <a:cs typeface="+mn-lt"/>
              </a:rPr>
              <a:t>  ■ focus ■ </a:t>
            </a:r>
            <a:r>
              <a:rPr lang="en-GB" dirty="0" err="1">
                <a:ea typeface="+mn-lt"/>
                <a:cs typeface="+mn-lt"/>
              </a:rPr>
              <a:t>keydown</a:t>
            </a:r>
            <a:r>
              <a:rPr lang="en-GB" dirty="0">
                <a:ea typeface="+mn-lt"/>
                <a:cs typeface="+mn-lt"/>
              </a:rPr>
              <a:t> ■ keypress ■ </a:t>
            </a:r>
            <a:r>
              <a:rPr lang="en-GB" dirty="0" err="1">
                <a:ea typeface="+mn-lt"/>
                <a:cs typeface="+mn-lt"/>
              </a:rPr>
              <a:t>keyup</a:t>
            </a:r>
            <a:r>
              <a:rPr lang="en-GB" dirty="0">
                <a:ea typeface="+mn-lt"/>
                <a:cs typeface="+mn-lt"/>
              </a:rPr>
              <a:t> ■ </a:t>
            </a:r>
            <a:r>
              <a:rPr lang="en-GB" dirty="0" err="1">
                <a:ea typeface="+mn-lt"/>
                <a:cs typeface="+mn-lt"/>
              </a:rPr>
              <a:t>mousedown</a:t>
            </a:r>
            <a:r>
              <a:rPr lang="en-GB" dirty="0">
                <a:ea typeface="+mn-lt"/>
                <a:cs typeface="+mn-lt"/>
              </a:rPr>
              <a:t> ■ </a:t>
            </a:r>
            <a:r>
              <a:rPr lang="en-GB" dirty="0" err="1">
                <a:ea typeface="+mn-lt"/>
                <a:cs typeface="+mn-lt"/>
              </a:rPr>
              <a:t>mousemove</a:t>
            </a:r>
            <a:r>
              <a:rPr lang="en-GB" dirty="0">
                <a:ea typeface="+mn-lt"/>
                <a:cs typeface="+mn-lt"/>
              </a:rPr>
              <a:t> ■ </a:t>
            </a:r>
            <a:r>
              <a:rPr lang="en-GB" dirty="0" err="1">
                <a:ea typeface="+mn-lt"/>
                <a:cs typeface="+mn-lt"/>
              </a:rPr>
              <a:t>mouseout</a:t>
            </a:r>
            <a:r>
              <a:rPr lang="en-GB" dirty="0">
                <a:ea typeface="+mn-lt"/>
                <a:cs typeface="+mn-lt"/>
              </a:rPr>
              <a:t> ■ mouseover ■ </a:t>
            </a:r>
            <a:r>
              <a:rPr lang="en-GB" dirty="0" err="1">
                <a:ea typeface="+mn-lt"/>
                <a:cs typeface="+mn-lt"/>
              </a:rPr>
              <a:t>mouseup</a:t>
            </a:r>
            <a:r>
              <a:rPr lang="en-GB" dirty="0">
                <a:ea typeface="+mn-lt"/>
                <a:cs typeface="+mn-lt"/>
              </a:rPr>
              <a:t> ■ resize ■ scroll ■ select ■ submit ■ </a:t>
            </a: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3630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00CA0-DAA8-4516-ACA3-88915300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JQuery</a:t>
            </a:r>
            <a:r>
              <a:rPr lang="en-GB" dirty="0">
                <a:cs typeface="Calibri Light"/>
              </a:rPr>
              <a:t> Animation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0A22-024C-43F9-8F02-BBD07255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Hide(),show(),toggle() - </a:t>
            </a:r>
            <a:r>
              <a:rPr lang="en-GB" dirty="0" err="1">
                <a:cs typeface="Calibri"/>
              </a:rPr>
              <a:t>size+opacity</a:t>
            </a:r>
          </a:p>
          <a:p>
            <a:r>
              <a:rPr lang="en-GB" dirty="0">
                <a:cs typeface="Calibri"/>
              </a:rPr>
              <a:t>FadeIn(),</a:t>
            </a:r>
            <a:r>
              <a:rPr lang="en-GB" dirty="0" err="1">
                <a:cs typeface="Calibri"/>
              </a:rPr>
              <a:t>fadeOut</a:t>
            </a:r>
            <a:r>
              <a:rPr lang="en-GB" dirty="0">
                <a:cs typeface="Calibri"/>
              </a:rPr>
              <a:t>(),- opacity only</a:t>
            </a:r>
          </a:p>
          <a:p>
            <a:r>
              <a:rPr lang="en-GB" dirty="0" err="1">
                <a:cs typeface="Calibri"/>
              </a:rPr>
              <a:t>slideDown</a:t>
            </a:r>
            <a:r>
              <a:rPr lang="en-GB" dirty="0">
                <a:cs typeface="Calibri"/>
              </a:rPr>
              <a:t>(),</a:t>
            </a:r>
            <a:r>
              <a:rPr lang="en-GB" dirty="0" err="1">
                <a:cs typeface="Calibri"/>
              </a:rPr>
              <a:t>slideUp</a:t>
            </a:r>
            <a:r>
              <a:rPr lang="en-GB" dirty="0">
                <a:cs typeface="Calibri"/>
              </a:rPr>
              <a:t>(),</a:t>
            </a:r>
            <a:r>
              <a:rPr lang="en-GB" dirty="0" err="1">
                <a:cs typeface="Calibri"/>
              </a:rPr>
              <a:t>slideToggle</a:t>
            </a:r>
            <a:r>
              <a:rPr lang="en-GB" dirty="0">
                <a:cs typeface="Calibri"/>
              </a:rPr>
              <a:t>()- </a:t>
            </a:r>
            <a:r>
              <a:rPr lang="en-GB" dirty="0" err="1">
                <a:cs typeface="Calibri"/>
              </a:rPr>
              <a:t>size+opacity+effect</a:t>
            </a:r>
          </a:p>
          <a:p>
            <a:r>
              <a:rPr lang="en-GB" dirty="0">
                <a:cs typeface="Calibri"/>
              </a:rPr>
              <a:t>Stop()- stop all animation at once, same state.</a:t>
            </a:r>
          </a:p>
          <a:p>
            <a:r>
              <a:rPr lang="en-GB" dirty="0">
                <a:cs typeface="Calibri"/>
              </a:rPr>
              <a:t>Animate(</a:t>
            </a:r>
            <a:r>
              <a:rPr lang="en-GB" dirty="0" err="1">
                <a:ea typeface="+mn-lt"/>
                <a:cs typeface="+mn-lt"/>
              </a:rPr>
              <a:t>properties,duration,easing,callback</a:t>
            </a:r>
            <a:r>
              <a:rPr lang="en-GB" dirty="0">
                <a:cs typeface="Calibri"/>
              </a:rPr>
              <a:t>)</a:t>
            </a: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8360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82D4-04CC-4FAF-8200-4D049CE45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cs typeface="Calibri Light"/>
              </a:rPr>
              <a:t>JQuery</a:t>
            </a:r>
            <a:r>
              <a:rPr lang="en-GB" dirty="0">
                <a:cs typeface="Calibri Light"/>
              </a:rPr>
              <a:t> Utility Functions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6E658-D70B-4630-BEA9-A80B39E3A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$.trim()</a:t>
            </a:r>
          </a:p>
          <a:p>
            <a:r>
              <a:rPr lang="en-GB" dirty="0">
                <a:cs typeface="Calibri"/>
              </a:rPr>
              <a:t>$.each(</a:t>
            </a:r>
            <a:r>
              <a:rPr lang="en-GB" dirty="0" err="1">
                <a:cs typeface="Calibri"/>
              </a:rPr>
              <a:t>list,function</a:t>
            </a:r>
            <a:r>
              <a:rPr lang="en-GB" dirty="0">
                <a:cs typeface="Calibri"/>
              </a:rPr>
              <a:t>(</a:t>
            </a:r>
            <a:r>
              <a:rPr lang="en-GB" dirty="0" err="1">
                <a:cs typeface="Calibri"/>
              </a:rPr>
              <a:t>indx,value</a:t>
            </a:r>
            <a:r>
              <a:rPr lang="en-GB" dirty="0">
                <a:cs typeface="Calibri"/>
              </a:rPr>
              <a:t>))</a:t>
            </a:r>
          </a:p>
          <a:p>
            <a:r>
              <a:rPr lang="en-GB" dirty="0">
                <a:ea typeface="+mn-lt"/>
                <a:cs typeface="+mn-lt"/>
              </a:rPr>
              <a:t>$.grep(</a:t>
            </a:r>
            <a:r>
              <a:rPr lang="en-GB" dirty="0" err="1">
                <a:ea typeface="+mn-lt"/>
                <a:cs typeface="+mn-lt"/>
              </a:rPr>
              <a:t>array,callback,invert</a:t>
            </a:r>
            <a:r>
              <a:rPr lang="en-GB" dirty="0">
                <a:ea typeface="+mn-lt"/>
                <a:cs typeface="+mn-lt"/>
              </a:rPr>
              <a:t>) - return </a:t>
            </a:r>
            <a:r>
              <a:rPr lang="en-GB" dirty="0" err="1">
                <a:ea typeface="+mn-lt"/>
                <a:cs typeface="+mn-lt"/>
              </a:rPr>
              <a:t>value.match</a:t>
            </a:r>
            <a:r>
              <a:rPr lang="en-GB" dirty="0">
                <a:ea typeface="+mn-lt"/>
                <a:cs typeface="+mn-lt"/>
              </a:rPr>
              <a:t>(regex)</a:t>
            </a:r>
          </a:p>
          <a:p>
            <a:r>
              <a:rPr lang="en-GB" dirty="0">
                <a:cs typeface="Calibri"/>
              </a:rPr>
              <a:t>$.</a:t>
            </a:r>
            <a:r>
              <a:rPr lang="en-GB" dirty="0" err="1">
                <a:cs typeface="Calibri"/>
              </a:rPr>
              <a:t>getSource</a:t>
            </a:r>
            <a:r>
              <a:rPr lang="en-GB" dirty="0">
                <a:cs typeface="Calibri"/>
              </a:rPr>
              <a:t>(</a:t>
            </a:r>
            <a:r>
              <a:rPr lang="en-GB" dirty="0" err="1">
                <a:cs typeface="Calibri"/>
              </a:rPr>
              <a:t>url,callback</a:t>
            </a:r>
            <a:r>
              <a:rPr lang="en-GB" dirty="0">
                <a:cs typeface="Calibri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25193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99BA-E25C-4AE5-9EC3-F15C54D95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Extending </a:t>
            </a:r>
            <a:r>
              <a:rPr lang="en-GB" dirty="0" err="1">
                <a:cs typeface="Calibri Light"/>
              </a:rPr>
              <a:t>JQuery</a:t>
            </a:r>
            <a:r>
              <a:rPr lang="en-GB" dirty="0">
                <a:cs typeface="Calibri Light"/>
              </a:rPr>
              <a:t> –Custom Plugins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44CDB-2855-4477-B9D1-667E24745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609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1F11A-247D-430C-B931-D8CEFB45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AJAX </a:t>
            </a:r>
            <a:r>
              <a:rPr lang="en-GB" dirty="0" err="1">
                <a:cs typeface="Calibri Light"/>
              </a:rPr>
              <a:t>JQuery</a:t>
            </a:r>
            <a:endParaRPr lang="en-GB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F0F0C-0098-4985-8FF5-861D22DD7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-asynchronous request back to server- without re-loading the page</a:t>
            </a:r>
          </a:p>
          <a:p>
            <a:r>
              <a:rPr lang="en-GB" dirty="0">
                <a:cs typeface="Calibri"/>
              </a:rPr>
              <a:t>-1998- </a:t>
            </a:r>
            <a:r>
              <a:rPr lang="en-GB" dirty="0" err="1">
                <a:cs typeface="Calibri"/>
              </a:rPr>
              <a:t>ms</a:t>
            </a:r>
            <a:r>
              <a:rPr lang="en-GB" dirty="0">
                <a:cs typeface="Calibri"/>
              </a:rPr>
              <a:t> introduced this as Active X control</a:t>
            </a:r>
          </a:p>
          <a:p>
            <a:r>
              <a:rPr lang="en-GB" dirty="0">
                <a:cs typeface="Calibri"/>
              </a:rPr>
              <a:t>-got standardized as </a:t>
            </a:r>
            <a:r>
              <a:rPr lang="en-GB" dirty="0" err="1">
                <a:cs typeface="Calibri"/>
              </a:rPr>
              <a:t>XMLHttpRequest</a:t>
            </a:r>
            <a:r>
              <a:rPr lang="en-GB" dirty="0">
                <a:cs typeface="Calibri"/>
              </a:rPr>
              <a:t> – AJAX</a:t>
            </a:r>
          </a:p>
          <a:p>
            <a:r>
              <a:rPr lang="en-GB" dirty="0">
                <a:cs typeface="Calibri"/>
              </a:rPr>
              <a:t>-different browser implement it differently</a:t>
            </a:r>
          </a:p>
          <a:p>
            <a:r>
              <a:rPr lang="en-GB" dirty="0">
                <a:ea typeface="+mn-lt"/>
                <a:cs typeface="+mn-lt"/>
              </a:rPr>
              <a:t>var </a:t>
            </a:r>
            <a:r>
              <a:rPr lang="en-GB" dirty="0" err="1">
                <a:ea typeface="+mn-lt"/>
                <a:cs typeface="+mn-lt"/>
              </a:rPr>
              <a:t>xhr</a:t>
            </a:r>
            <a:r>
              <a:rPr lang="en-GB" dirty="0">
                <a:ea typeface="+mn-lt"/>
                <a:cs typeface="+mn-lt"/>
              </a:rPr>
              <a:t>; if (</a:t>
            </a:r>
            <a:r>
              <a:rPr lang="en-GB" dirty="0" err="1">
                <a:ea typeface="+mn-lt"/>
                <a:cs typeface="+mn-lt"/>
              </a:rPr>
              <a:t>window.XMLHttpRequest</a:t>
            </a:r>
            <a:r>
              <a:rPr lang="en-GB" dirty="0">
                <a:ea typeface="+mn-lt"/>
                <a:cs typeface="+mn-lt"/>
              </a:rPr>
              <a:t>) { </a:t>
            </a:r>
            <a:r>
              <a:rPr lang="en-GB" dirty="0" err="1">
                <a:ea typeface="+mn-lt"/>
                <a:cs typeface="+mn-lt"/>
              </a:rPr>
              <a:t>xhr</a:t>
            </a:r>
            <a:r>
              <a:rPr lang="en-GB" dirty="0">
                <a:ea typeface="+mn-lt"/>
                <a:cs typeface="+mn-lt"/>
              </a:rPr>
              <a:t> = new </a:t>
            </a:r>
            <a:r>
              <a:rPr lang="en-GB" dirty="0" err="1">
                <a:ea typeface="+mn-lt"/>
                <a:cs typeface="+mn-lt"/>
              </a:rPr>
              <a:t>XMLHttpRequest</a:t>
            </a:r>
            <a:r>
              <a:rPr lang="en-GB" dirty="0">
                <a:ea typeface="+mn-lt"/>
                <a:cs typeface="+mn-lt"/>
              </a:rPr>
              <a:t>(); } else if (</a:t>
            </a:r>
            <a:r>
              <a:rPr lang="en-GB" dirty="0" err="1">
                <a:ea typeface="+mn-lt"/>
                <a:cs typeface="+mn-lt"/>
              </a:rPr>
              <a:t>window.ActiveXObject</a:t>
            </a:r>
            <a:r>
              <a:rPr lang="en-GB" dirty="0">
                <a:ea typeface="+mn-lt"/>
                <a:cs typeface="+mn-lt"/>
              </a:rPr>
              <a:t>) { </a:t>
            </a:r>
            <a:r>
              <a:rPr lang="en-GB" dirty="0" err="1">
                <a:ea typeface="+mn-lt"/>
                <a:cs typeface="+mn-lt"/>
              </a:rPr>
              <a:t>xhr</a:t>
            </a:r>
            <a:r>
              <a:rPr lang="en-GB" dirty="0">
                <a:ea typeface="+mn-lt"/>
                <a:cs typeface="+mn-lt"/>
              </a:rPr>
              <a:t> = new </a:t>
            </a:r>
            <a:r>
              <a:rPr lang="en-GB" dirty="0" err="1">
                <a:ea typeface="+mn-lt"/>
                <a:cs typeface="+mn-lt"/>
              </a:rPr>
              <a:t>ActiveXObject</a:t>
            </a:r>
            <a:r>
              <a:rPr lang="en-GB" dirty="0">
                <a:ea typeface="+mn-lt"/>
                <a:cs typeface="+mn-lt"/>
              </a:rPr>
              <a:t>("Msxml2.XMLHTTP"); } else { throw new Error("Ajax is not supported by this browser"); }</a:t>
            </a:r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1899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389F-92AD-486A-90D8-00F0C991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Ajax Methods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E93D8-27FB-489B-B118-6BD4E3703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GET requests—Intended to be idempotent;</a:t>
            </a:r>
          </a:p>
          <a:p>
            <a:r>
              <a:rPr lang="en-GB" dirty="0">
                <a:ea typeface="+mn-lt"/>
                <a:cs typeface="+mn-lt"/>
              </a:rPr>
              <a:t>POST requests—Can be non-idempotent;</a:t>
            </a:r>
          </a:p>
          <a:p>
            <a:r>
              <a:rPr lang="en-GB" dirty="0">
                <a:cs typeface="Calibri"/>
              </a:rPr>
              <a:t>$.get(</a:t>
            </a:r>
            <a:r>
              <a:rPr lang="en-GB" dirty="0" err="1">
                <a:cs typeface="Calibri"/>
              </a:rPr>
              <a:t>url,data,callback</a:t>
            </a:r>
            <a:r>
              <a:rPr lang="en-GB" dirty="0">
                <a:cs typeface="Calibri"/>
              </a:rPr>
              <a:t>)</a:t>
            </a:r>
          </a:p>
          <a:p>
            <a:r>
              <a:rPr lang="en-GB" dirty="0">
                <a:cs typeface="Calibri"/>
              </a:rPr>
              <a:t>$.post(</a:t>
            </a:r>
            <a:r>
              <a:rPr lang="en-GB" dirty="0" err="1">
                <a:cs typeface="Calibri"/>
              </a:rPr>
              <a:t>url,data,callback</a:t>
            </a:r>
            <a:r>
              <a:rPr lang="en-GB" dirty="0">
                <a:cs typeface="Calibri"/>
              </a:rPr>
              <a:t>)</a:t>
            </a: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7530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FE2F6-67EA-4650-8988-603068B5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$.ajax(options)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3BC76-BA9D-4865-A309-FDFB1647B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Url</a:t>
            </a:r>
          </a:p>
          <a:p>
            <a:r>
              <a:rPr lang="en-GB">
                <a:ea typeface="+mn-lt"/>
                <a:cs typeface="+mn-lt"/>
              </a:rPr>
              <a:t>Type</a:t>
            </a:r>
            <a:endParaRPr lang="en-GB" dirty="0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Data</a:t>
            </a:r>
            <a:endParaRPr lang="en-GB" dirty="0">
              <a:ea typeface="+mn-lt"/>
              <a:cs typeface="+mn-lt"/>
            </a:endParaRPr>
          </a:p>
          <a:p>
            <a:r>
              <a:rPr lang="en-GB" dirty="0" err="1">
                <a:ea typeface="+mn-lt"/>
                <a:cs typeface="+mn-lt"/>
              </a:rPr>
              <a:t>dataType:xml</a:t>
            </a:r>
            <a:r>
              <a:rPr lang="en-GB" dirty="0">
                <a:ea typeface="+mn-lt"/>
                <a:cs typeface="+mn-lt"/>
              </a:rPr>
              <a:t>/html/</a:t>
            </a:r>
            <a:r>
              <a:rPr lang="en-GB" dirty="0" err="1">
                <a:ea typeface="+mn-lt"/>
                <a:cs typeface="+mn-lt"/>
              </a:rPr>
              <a:t>json</a:t>
            </a:r>
            <a:r>
              <a:rPr lang="en-GB" dirty="0">
                <a:ea typeface="+mn-lt"/>
                <a:cs typeface="+mn-lt"/>
              </a:rPr>
              <a:t>/</a:t>
            </a:r>
            <a:r>
              <a:rPr lang="en-GB" dirty="0" err="1">
                <a:ea typeface="+mn-lt"/>
                <a:cs typeface="+mn-lt"/>
              </a:rPr>
              <a:t>jsonp</a:t>
            </a:r>
            <a:r>
              <a:rPr lang="en-GB" dirty="0">
                <a:ea typeface="+mn-lt"/>
                <a:cs typeface="+mn-lt"/>
              </a:rPr>
              <a:t>/script/text</a:t>
            </a:r>
          </a:p>
          <a:p>
            <a:r>
              <a:rPr lang="en-GB" dirty="0" err="1">
                <a:ea typeface="+mn-lt"/>
                <a:cs typeface="+mn-lt"/>
              </a:rPr>
              <a:t>Timeout:miliseconds</a:t>
            </a:r>
          </a:p>
          <a:p>
            <a:r>
              <a:rPr lang="en-GB" dirty="0" err="1">
                <a:ea typeface="+mn-lt"/>
                <a:cs typeface="+mn-lt"/>
              </a:rPr>
              <a:t>Async:true|false</a:t>
            </a:r>
          </a:p>
          <a:p>
            <a:r>
              <a:rPr lang="en-GB">
                <a:ea typeface="+mn-lt"/>
                <a:cs typeface="+mn-lt"/>
              </a:rPr>
              <a:t>Success/error/complete</a:t>
            </a:r>
            <a:endParaRPr lang="en-GB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9834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E0D8C-2254-414D-A99B-0537DC04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Get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66CDE-FCAA-472A-A463-CF94B3CC0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25000" lnSpcReduction="20000"/>
          </a:bodyPr>
          <a:lstStyle/>
          <a:p>
            <a:r>
              <a:rPr lang="en-GB" dirty="0">
                <a:ea typeface="+mn-lt"/>
                <a:cs typeface="+mn-lt"/>
              </a:rPr>
              <a:t>$.ajax({</a:t>
            </a:r>
            <a:endParaRPr lang="en-GB" dirty="0">
              <a:cs typeface="Calibri" panose="020F0502020204030204"/>
            </a:endParaRPr>
          </a:p>
          <a:p>
            <a:r>
              <a:rPr lang="en-GB" dirty="0">
                <a:ea typeface="+mn-lt"/>
                <a:cs typeface="+mn-lt"/>
              </a:rPr>
              <a:t>            </a:t>
            </a:r>
            <a:r>
              <a:rPr lang="en-GB" dirty="0" err="1">
                <a:ea typeface="+mn-lt"/>
                <a:cs typeface="+mn-lt"/>
              </a:rPr>
              <a:t>url</a:t>
            </a:r>
            <a:r>
              <a:rPr lang="en-GB" dirty="0">
                <a:ea typeface="+mn-lt"/>
                <a:cs typeface="+mn-lt"/>
              </a:rPr>
              <a:t>: '</a:t>
            </a:r>
            <a:r>
              <a:rPr lang="en-GB" dirty="0">
                <a:ea typeface="+mn-lt"/>
                <a:cs typeface="+mn-lt"/>
                <a:hlinkClick r:id="rId2"/>
              </a:rPr>
              <a:t>https://localhost:44358/Home/HelloWorld</a:t>
            </a:r>
            <a:r>
              <a:rPr lang="en-GB" dirty="0">
                <a:ea typeface="+mn-lt"/>
                <a:cs typeface="+mn-lt"/>
              </a:rPr>
              <a:t>',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            type: 'GET',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            data: { id: 34 },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            </a:t>
            </a:r>
            <a:r>
              <a:rPr lang="en-GB" dirty="0" err="1">
                <a:ea typeface="+mn-lt"/>
                <a:cs typeface="+mn-lt"/>
              </a:rPr>
              <a:t>dataType</a:t>
            </a:r>
            <a:r>
              <a:rPr lang="en-GB" dirty="0">
                <a:ea typeface="+mn-lt"/>
                <a:cs typeface="+mn-lt"/>
              </a:rPr>
              <a:t>: '</a:t>
            </a:r>
            <a:r>
              <a:rPr lang="en-GB" dirty="0" err="1">
                <a:ea typeface="+mn-lt"/>
                <a:cs typeface="+mn-lt"/>
              </a:rPr>
              <a:t>json</a:t>
            </a:r>
            <a:r>
              <a:rPr lang="en-GB" dirty="0">
                <a:ea typeface="+mn-lt"/>
                <a:cs typeface="+mn-lt"/>
              </a:rPr>
              <a:t>', // or not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            success: function (response, status) {</a:t>
            </a:r>
            <a:endParaRPr lang="en-GB" dirty="0"/>
          </a:p>
          <a:p>
            <a:endParaRPr lang="en-GB"/>
          </a:p>
          <a:p>
            <a:r>
              <a:rPr lang="en-GB" dirty="0">
                <a:ea typeface="+mn-lt"/>
                <a:cs typeface="+mn-lt"/>
              </a:rPr>
              <a:t>                $.each(response, function (index, data) {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                    $('#slt1').append("&lt;option value=" + data.name + "&gt;" + data.name + "&lt;/select&gt;");</a:t>
            </a:r>
            <a:endParaRPr lang="en-GB" dirty="0"/>
          </a:p>
          <a:p>
            <a:endParaRPr lang="en-GB"/>
          </a:p>
          <a:p>
            <a:r>
              <a:rPr lang="en-GB" dirty="0">
                <a:ea typeface="+mn-lt"/>
                <a:cs typeface="+mn-lt"/>
              </a:rPr>
              <a:t>                    $('table').append("&lt;tr&gt;&lt;td&gt;" + data.name + "&lt;/td&gt;" + "&lt;td&gt;" + </a:t>
            </a:r>
            <a:r>
              <a:rPr lang="en-GB" dirty="0" err="1">
                <a:ea typeface="+mn-lt"/>
                <a:cs typeface="+mn-lt"/>
              </a:rPr>
              <a:t>data.age</a:t>
            </a:r>
            <a:r>
              <a:rPr lang="en-GB" dirty="0">
                <a:ea typeface="+mn-lt"/>
                <a:cs typeface="+mn-lt"/>
              </a:rPr>
              <a:t> + "&lt;/td&gt;&lt;/tr&gt;");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                }).</a:t>
            </a:r>
            <a:r>
              <a:rPr lang="en-GB" dirty="0" err="1">
                <a:ea typeface="+mn-lt"/>
                <a:cs typeface="+mn-lt"/>
              </a:rPr>
              <a:t>fadeIn</a:t>
            </a:r>
            <a:r>
              <a:rPr lang="en-GB" dirty="0">
                <a:ea typeface="+mn-lt"/>
                <a:cs typeface="+mn-lt"/>
              </a:rPr>
              <a:t>(1000);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                </a:t>
            </a:r>
            <a:endParaRPr lang="en-GB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            },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            error: function (</a:t>
            </a:r>
            <a:r>
              <a:rPr lang="en-GB" dirty="0" err="1">
                <a:ea typeface="+mn-lt"/>
                <a:cs typeface="+mn-lt"/>
              </a:rPr>
              <a:t>xhr</a:t>
            </a:r>
            <a:r>
              <a:rPr lang="en-GB" dirty="0">
                <a:ea typeface="+mn-lt"/>
                <a:cs typeface="+mn-lt"/>
              </a:rPr>
              <a:t>, status, exception) {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                //alert(</a:t>
            </a:r>
            <a:r>
              <a:rPr lang="en-GB" dirty="0" err="1">
                <a:ea typeface="+mn-lt"/>
                <a:cs typeface="+mn-lt"/>
              </a:rPr>
              <a:t>xhr</a:t>
            </a:r>
            <a:r>
              <a:rPr lang="en-GB" dirty="0">
                <a:ea typeface="+mn-lt"/>
                <a:cs typeface="+mn-lt"/>
              </a:rPr>
              <a:t> + status + exception);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            },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            complete: function (</a:t>
            </a:r>
            <a:r>
              <a:rPr lang="en-GB" dirty="0" err="1">
                <a:ea typeface="+mn-lt"/>
                <a:cs typeface="+mn-lt"/>
              </a:rPr>
              <a:t>xhr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staus</a:t>
            </a:r>
            <a:r>
              <a:rPr lang="en-GB" dirty="0">
                <a:ea typeface="+mn-lt"/>
                <a:cs typeface="+mn-lt"/>
              </a:rPr>
              <a:t>) { }</a:t>
            </a:r>
            <a:endParaRPr lang="en-GB" dirty="0"/>
          </a:p>
          <a:p>
            <a:endParaRPr lang="en-GB"/>
          </a:p>
          <a:p>
            <a:endParaRPr lang="en-GB"/>
          </a:p>
          <a:p>
            <a:r>
              <a:rPr lang="en-GB" dirty="0">
                <a:ea typeface="+mn-lt"/>
                <a:cs typeface="+mn-lt"/>
              </a:rPr>
              <a:t>        }) 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755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7583-94D3-4CE5-85E9-4D4D721DC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Post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E8750-7F32-428D-928F-FB674827A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47500" lnSpcReduction="20000"/>
          </a:bodyPr>
          <a:lstStyle/>
          <a:p>
            <a:r>
              <a:rPr lang="en-GB" dirty="0">
                <a:ea typeface="+mn-lt"/>
                <a:cs typeface="+mn-lt"/>
              </a:rPr>
              <a:t>$.ajax({</a:t>
            </a:r>
            <a:endParaRPr lang="en-GB" dirty="0">
              <a:cs typeface="Calibri" panose="020F0502020204030204"/>
            </a:endParaRPr>
          </a:p>
          <a:p>
            <a:r>
              <a:rPr lang="en-GB" dirty="0">
                <a:ea typeface="+mn-lt"/>
                <a:cs typeface="+mn-lt"/>
              </a:rPr>
              <a:t>            </a:t>
            </a:r>
            <a:r>
              <a:rPr lang="en-GB" dirty="0" err="1">
                <a:ea typeface="+mn-lt"/>
                <a:cs typeface="+mn-lt"/>
              </a:rPr>
              <a:t>url</a:t>
            </a:r>
            <a:r>
              <a:rPr lang="en-GB" dirty="0">
                <a:ea typeface="+mn-lt"/>
                <a:cs typeface="+mn-lt"/>
              </a:rPr>
              <a:t>: '</a:t>
            </a:r>
            <a:r>
              <a:rPr lang="en-GB" dirty="0">
                <a:ea typeface="+mn-lt"/>
                <a:cs typeface="+mn-lt"/>
                <a:hlinkClick r:id="rId2"/>
              </a:rPr>
              <a:t>https://localhost:44358/Home/HelloWorld</a:t>
            </a:r>
            <a:r>
              <a:rPr lang="en-GB" dirty="0">
                <a:ea typeface="+mn-lt"/>
                <a:cs typeface="+mn-lt"/>
              </a:rPr>
              <a:t>',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            type: 'POST',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            data: { Name: "Ashu", Age:45 },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            success: function (response, status) {</a:t>
            </a:r>
            <a:endParaRPr lang="en-GB" dirty="0"/>
          </a:p>
          <a:p>
            <a:endParaRPr lang="en-GB"/>
          </a:p>
          <a:p>
            <a:r>
              <a:rPr lang="en-GB" dirty="0">
                <a:ea typeface="+mn-lt"/>
                <a:cs typeface="+mn-lt"/>
              </a:rPr>
              <a:t>                //alert(response + status);</a:t>
            </a:r>
            <a:endParaRPr lang="en-GB" dirty="0"/>
          </a:p>
          <a:p>
            <a:endParaRPr lang="en-GB"/>
          </a:p>
          <a:p>
            <a:r>
              <a:rPr lang="en-GB" dirty="0">
                <a:ea typeface="+mn-lt"/>
                <a:cs typeface="+mn-lt"/>
              </a:rPr>
              <a:t>            },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            error: function (</a:t>
            </a:r>
            <a:r>
              <a:rPr lang="en-GB" dirty="0" err="1">
                <a:ea typeface="+mn-lt"/>
                <a:cs typeface="+mn-lt"/>
              </a:rPr>
              <a:t>xhr</a:t>
            </a:r>
            <a:r>
              <a:rPr lang="en-GB" dirty="0">
                <a:ea typeface="+mn-lt"/>
                <a:cs typeface="+mn-lt"/>
              </a:rPr>
              <a:t>, status, exception) {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                alert(</a:t>
            </a:r>
            <a:r>
              <a:rPr lang="en-GB" dirty="0" err="1">
                <a:ea typeface="+mn-lt"/>
                <a:cs typeface="+mn-lt"/>
              </a:rPr>
              <a:t>xhr</a:t>
            </a:r>
            <a:r>
              <a:rPr lang="en-GB" dirty="0">
                <a:ea typeface="+mn-lt"/>
                <a:cs typeface="+mn-lt"/>
              </a:rPr>
              <a:t> + status + exception);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            },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            complete: function (</a:t>
            </a:r>
            <a:r>
              <a:rPr lang="en-GB" dirty="0" err="1">
                <a:ea typeface="+mn-lt"/>
                <a:cs typeface="+mn-lt"/>
              </a:rPr>
              <a:t>xhr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staus</a:t>
            </a:r>
            <a:r>
              <a:rPr lang="en-GB" dirty="0">
                <a:ea typeface="+mn-lt"/>
                <a:cs typeface="+mn-lt"/>
              </a:rPr>
              <a:t>) {  }</a:t>
            </a:r>
            <a:endParaRPr lang="en-GB" dirty="0"/>
          </a:p>
          <a:p>
            <a:endParaRPr lang="en-GB"/>
          </a:p>
          <a:p>
            <a:endParaRPr lang="en-GB"/>
          </a:p>
          <a:p>
            <a:r>
              <a:rPr lang="en-GB" dirty="0">
                <a:ea typeface="+mn-lt"/>
                <a:cs typeface="+mn-lt"/>
              </a:rPr>
              <a:t>        })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886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76569-A37C-4E26-8EE3-6786487B4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Extending </a:t>
            </a:r>
            <a:r>
              <a:rPr lang="en-GB" dirty="0" err="1">
                <a:cs typeface="Calibri Light"/>
              </a:rPr>
              <a:t>Jquery</a:t>
            </a:r>
            <a:r>
              <a:rPr lang="en-GB" dirty="0">
                <a:cs typeface="Calibri Light"/>
              </a:rPr>
              <a:t>- Plugin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A11D7-218B-47AE-8A1C-03D6E2BFF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(function ( $ ) {</a:t>
            </a:r>
            <a:endParaRPr lang="en-US"/>
          </a:p>
          <a:p>
            <a:r>
              <a:rPr lang="en-GB">
                <a:ea typeface="+mn-lt"/>
                <a:cs typeface="+mn-lt"/>
              </a:rPr>
              <a:t>}( jQuery ));</a:t>
            </a:r>
            <a:endParaRPr lang="en-GB"/>
          </a:p>
          <a:p>
            <a:endParaRPr lang="en-GB" dirty="0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"jquery.name.js"</a:t>
            </a:r>
            <a:endParaRPr lang="en-GB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5883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ED0AE-B612-43AC-A2FA-CBB8FE7AD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What is </a:t>
            </a:r>
            <a:r>
              <a:rPr lang="en-GB" err="1">
                <a:cs typeface="Calibri Light"/>
              </a:rPr>
              <a:t>JQuery</a:t>
            </a:r>
            <a:r>
              <a:rPr lang="en-GB">
                <a:cs typeface="Calibri Light"/>
              </a:rPr>
              <a:t>?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DA89F-96DA-40C0-8F51-E5F2974AA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HTML document traversal and manipulation</a:t>
            </a:r>
            <a:endParaRPr lang="en-US"/>
          </a:p>
          <a:p>
            <a:r>
              <a:rPr lang="en-GB">
                <a:ea typeface="+mn-lt"/>
                <a:cs typeface="+mn-lt"/>
              </a:rPr>
              <a:t>Event Handling,</a:t>
            </a:r>
            <a:endParaRPr lang="en-GB"/>
          </a:p>
          <a:p>
            <a:r>
              <a:rPr lang="en-GB">
                <a:cs typeface="Calibri"/>
              </a:rPr>
              <a:t>Animation</a:t>
            </a:r>
          </a:p>
          <a:p>
            <a:r>
              <a:rPr lang="en-GB">
                <a:ea typeface="+mn-lt"/>
                <a:cs typeface="+mn-lt"/>
              </a:rPr>
              <a:t>Ajax</a:t>
            </a:r>
            <a:endParaRPr lang="en-GB"/>
          </a:p>
          <a:p>
            <a:r>
              <a:rPr lang="en-GB">
                <a:ea typeface="+mn-lt"/>
                <a:cs typeface="+mn-lt"/>
              </a:rPr>
              <a:t>Versatility and Extensibility</a:t>
            </a: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0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91E7-246E-4484-AE03-1866DE99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F3CA6-67E9-4F1F-9E42-79836DED5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Access parts of a page.</a:t>
            </a:r>
          </a:p>
          <a:p>
            <a:r>
              <a:rPr lang="en-GB">
                <a:ea typeface="+mn-lt"/>
                <a:cs typeface="+mn-lt"/>
              </a:rPr>
              <a:t>Simplify common JavaScript tasks</a:t>
            </a:r>
          </a:p>
          <a:p>
            <a:r>
              <a:rPr lang="en-GB">
                <a:ea typeface="+mn-lt"/>
                <a:cs typeface="+mn-lt"/>
              </a:rPr>
              <a:t>Add animation to a page. </a:t>
            </a:r>
          </a:p>
          <a:p>
            <a:r>
              <a:rPr lang="en-GB">
                <a:ea typeface="+mn-lt"/>
                <a:cs typeface="+mn-lt"/>
              </a:rPr>
              <a:t>Respond to a user's interaction with a page</a:t>
            </a:r>
          </a:p>
          <a:p>
            <a:r>
              <a:rPr lang="en-GB">
                <a:ea typeface="+mn-lt"/>
                <a:cs typeface="+mn-lt"/>
              </a:rPr>
              <a:t>Alter the content of a page</a:t>
            </a:r>
          </a:p>
          <a:p>
            <a:r>
              <a:rPr lang="en-GB">
                <a:ea typeface="+mn-lt"/>
                <a:cs typeface="+mn-lt"/>
              </a:rPr>
              <a:t>Modify the appearance of a page.</a:t>
            </a: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796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DDFC-5211-4751-B152-1C14B1030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JavaScript Code 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53EE4-4CDE-48B8-89F6-86834B799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endParaRPr lang="en-GB">
              <a:cs typeface="Calibri"/>
            </a:endParaRPr>
          </a:p>
          <a:p>
            <a:r>
              <a:rPr lang="en-GB">
                <a:latin typeface="Consolas"/>
                <a:cs typeface="Calibri"/>
              </a:rPr>
              <a:t>var tr = </a:t>
            </a:r>
            <a:r>
              <a:rPr lang="en-GB" err="1">
                <a:latin typeface="Consolas"/>
                <a:cs typeface="Calibri"/>
              </a:rPr>
              <a:t>document.getElementsByTagName</a:t>
            </a:r>
            <a:r>
              <a:rPr lang="en-GB">
                <a:latin typeface="Consolas"/>
                <a:cs typeface="Calibri"/>
              </a:rPr>
              <a:t>("tr");</a:t>
            </a:r>
            <a:br>
              <a:rPr lang="en-GB">
                <a:latin typeface="Consolas"/>
                <a:cs typeface="Calibri"/>
              </a:rPr>
            </a:br>
            <a:r>
              <a:rPr lang="en-GB">
                <a:latin typeface="Consolas"/>
                <a:cs typeface="Calibri"/>
              </a:rPr>
              <a:t>                for (var </a:t>
            </a:r>
            <a:r>
              <a:rPr lang="en-GB" err="1">
                <a:latin typeface="Consolas"/>
                <a:cs typeface="Calibri"/>
              </a:rPr>
              <a:t>i</a:t>
            </a:r>
            <a:r>
              <a:rPr lang="en-GB">
                <a:latin typeface="Consolas"/>
                <a:cs typeface="Calibri"/>
              </a:rPr>
              <a:t> = 0; </a:t>
            </a:r>
            <a:r>
              <a:rPr lang="en-GB" err="1">
                <a:latin typeface="Consolas"/>
                <a:cs typeface="Calibri"/>
              </a:rPr>
              <a:t>i</a:t>
            </a:r>
            <a:r>
              <a:rPr lang="en-GB">
                <a:latin typeface="Consolas"/>
                <a:cs typeface="Calibri"/>
              </a:rPr>
              <a:t> &lt;</a:t>
            </a:r>
            <a:r>
              <a:rPr lang="en-GB" err="1">
                <a:latin typeface="Consolas"/>
                <a:cs typeface="Calibri"/>
              </a:rPr>
              <a:t>tr.length</a:t>
            </a:r>
            <a:r>
              <a:rPr lang="en-GB">
                <a:latin typeface="Consolas"/>
                <a:cs typeface="Calibri"/>
              </a:rPr>
              <a:t>; </a:t>
            </a:r>
            <a:r>
              <a:rPr lang="en-GB" err="1">
                <a:latin typeface="Consolas"/>
                <a:cs typeface="Calibri"/>
              </a:rPr>
              <a:t>i</a:t>
            </a:r>
            <a:r>
              <a:rPr lang="en-GB">
                <a:latin typeface="Consolas"/>
                <a:cs typeface="Calibri"/>
              </a:rPr>
              <a:t>++) {</a:t>
            </a:r>
            <a:br>
              <a:rPr lang="en-GB">
                <a:latin typeface="Consolas"/>
                <a:cs typeface="Calibri"/>
              </a:rPr>
            </a:br>
            <a:r>
              <a:rPr lang="en-GB">
                <a:latin typeface="Consolas"/>
                <a:cs typeface="Calibri"/>
              </a:rPr>
              <a:t>                   </a:t>
            </a:r>
            <a:r>
              <a:rPr lang="en-GB" err="1">
                <a:latin typeface="Consolas"/>
                <a:cs typeface="Calibri"/>
              </a:rPr>
              <a:t>isOdd</a:t>
            </a:r>
            <a:r>
              <a:rPr lang="en-GB">
                <a:latin typeface="Consolas"/>
                <a:cs typeface="Calibri"/>
              </a:rPr>
              <a:t>(</a:t>
            </a:r>
            <a:r>
              <a:rPr lang="en-GB" err="1">
                <a:latin typeface="Consolas"/>
                <a:cs typeface="Calibri"/>
              </a:rPr>
              <a:t>i</a:t>
            </a:r>
            <a:r>
              <a:rPr lang="en-GB">
                <a:latin typeface="Consolas"/>
                <a:cs typeface="Calibri"/>
              </a:rPr>
              <a:t>);</a:t>
            </a:r>
            <a:br>
              <a:rPr lang="en-GB">
                <a:latin typeface="Consolas"/>
                <a:cs typeface="Calibri"/>
              </a:rPr>
            </a:br>
            <a:r>
              <a:rPr lang="en-GB">
                <a:latin typeface="Consolas"/>
                <a:cs typeface="Calibri"/>
              </a:rPr>
              <a:t>                   if (</a:t>
            </a:r>
            <a:r>
              <a:rPr lang="en-GB" err="1">
                <a:latin typeface="Consolas"/>
                <a:cs typeface="Calibri"/>
              </a:rPr>
              <a:t>isOdd</a:t>
            </a:r>
            <a:r>
              <a:rPr lang="en-GB">
                <a:latin typeface="Consolas"/>
                <a:cs typeface="Calibri"/>
              </a:rPr>
              <a:t>(</a:t>
            </a:r>
            <a:r>
              <a:rPr lang="en-GB" err="1">
                <a:latin typeface="Consolas"/>
                <a:cs typeface="Calibri"/>
              </a:rPr>
              <a:t>i</a:t>
            </a:r>
            <a:r>
              <a:rPr lang="en-GB">
                <a:latin typeface="Consolas"/>
                <a:cs typeface="Calibri"/>
              </a:rPr>
              <a:t>)) {</a:t>
            </a:r>
            <a:br>
              <a:rPr lang="en-GB">
                <a:latin typeface="Consolas"/>
                <a:cs typeface="Calibri"/>
              </a:rPr>
            </a:br>
            <a:r>
              <a:rPr lang="en-GB">
                <a:latin typeface="Consolas"/>
                <a:cs typeface="Calibri"/>
              </a:rPr>
              <a:t>                       tr[</a:t>
            </a:r>
            <a:r>
              <a:rPr lang="en-GB" err="1">
                <a:latin typeface="Consolas"/>
                <a:cs typeface="Calibri"/>
              </a:rPr>
              <a:t>i</a:t>
            </a:r>
            <a:r>
              <a:rPr lang="en-GB">
                <a:latin typeface="Consolas"/>
                <a:cs typeface="Calibri"/>
              </a:rPr>
              <a:t>].</a:t>
            </a:r>
            <a:r>
              <a:rPr lang="en-GB" err="1">
                <a:latin typeface="Consolas"/>
                <a:cs typeface="Calibri"/>
              </a:rPr>
              <a:t>className</a:t>
            </a:r>
            <a:r>
              <a:rPr lang="en-GB">
                <a:latin typeface="Consolas"/>
                <a:cs typeface="Calibri"/>
              </a:rPr>
              <a:t> = 'highlight';</a:t>
            </a:r>
            <a:br>
              <a:rPr lang="en-GB">
                <a:latin typeface="Consolas"/>
                <a:cs typeface="Calibri"/>
              </a:rPr>
            </a:br>
            <a:r>
              <a:rPr lang="en-GB">
                <a:latin typeface="Consolas"/>
                <a:cs typeface="Calibri"/>
              </a:rPr>
              <a:t>                   }</a:t>
            </a:r>
            <a:br>
              <a:rPr lang="en-GB">
                <a:latin typeface="Consolas"/>
                <a:cs typeface="Calibri"/>
              </a:rPr>
            </a:br>
            <a:r>
              <a:rPr lang="en-GB">
                <a:latin typeface="Consolas"/>
                <a:cs typeface="Calibri"/>
              </a:rPr>
              <a:t>               }</a:t>
            </a:r>
            <a:br>
              <a:rPr lang="en-GB">
                <a:latin typeface="Consolas"/>
                <a:cs typeface="Calibri"/>
              </a:rPr>
            </a:br>
            <a:r>
              <a:rPr lang="en-GB">
                <a:latin typeface="Consolas"/>
                <a:cs typeface="Calibri"/>
              </a:rPr>
              <a:t>            });</a:t>
            </a:r>
            <a:br>
              <a:rPr lang="en-GB">
                <a:latin typeface="Consolas"/>
                <a:cs typeface="Calibri"/>
              </a:rPr>
            </a:br>
            <a:r>
              <a:rPr lang="en-GB">
                <a:latin typeface="Consolas"/>
                <a:cs typeface="Calibri"/>
              </a:rPr>
              <a:t>        });</a:t>
            </a:r>
            <a:br>
              <a:rPr lang="en-GB">
                <a:latin typeface="Consolas"/>
                <a:cs typeface="Calibri"/>
              </a:rPr>
            </a:br>
            <a:r>
              <a:rPr lang="en-GB">
                <a:latin typeface="Consolas"/>
                <a:cs typeface="Calibri"/>
              </a:rPr>
              <a:t>        function </a:t>
            </a:r>
            <a:r>
              <a:rPr lang="en-GB" err="1">
                <a:latin typeface="Consolas"/>
                <a:cs typeface="Calibri"/>
              </a:rPr>
              <a:t>isOdd</a:t>
            </a:r>
            <a:r>
              <a:rPr lang="en-GB">
                <a:latin typeface="Consolas"/>
                <a:cs typeface="Calibri"/>
              </a:rPr>
              <a:t>(</a:t>
            </a:r>
            <a:r>
              <a:rPr lang="en-GB" err="1">
                <a:latin typeface="Consolas"/>
                <a:cs typeface="Calibri"/>
              </a:rPr>
              <a:t>num</a:t>
            </a:r>
            <a:r>
              <a:rPr lang="en-GB">
                <a:latin typeface="Consolas"/>
                <a:cs typeface="Calibri"/>
              </a:rPr>
              <a:t>) {</a:t>
            </a:r>
            <a:br>
              <a:rPr lang="en-GB">
                <a:latin typeface="Consolas"/>
                <a:cs typeface="Calibri"/>
              </a:rPr>
            </a:br>
            <a:r>
              <a:rPr lang="en-GB">
                <a:latin typeface="Consolas"/>
                <a:cs typeface="Calibri"/>
              </a:rPr>
              <a:t>            return </a:t>
            </a:r>
            <a:r>
              <a:rPr lang="en-GB" err="1">
                <a:latin typeface="Consolas"/>
                <a:cs typeface="Calibri"/>
              </a:rPr>
              <a:t>num</a:t>
            </a:r>
            <a:r>
              <a:rPr lang="en-GB">
                <a:latin typeface="Consolas"/>
                <a:cs typeface="Calibri"/>
              </a:rPr>
              <a:t> % 2;</a:t>
            </a:r>
            <a:br>
              <a:rPr lang="en-GB">
                <a:latin typeface="Consolas"/>
                <a:cs typeface="Calibri"/>
              </a:rPr>
            </a:br>
            <a:r>
              <a:rPr lang="en-GB">
                <a:latin typeface="Consolas"/>
                <a:cs typeface="Calibri"/>
              </a:rPr>
              <a:t>        }</a:t>
            </a: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456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BDFA3-D62A-4275-96DF-BCFF9E1FA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>
                <a:cs typeface="Calibri Light"/>
              </a:rPr>
              <a:t>JQuery</a:t>
            </a:r>
            <a:endParaRPr lang="en-GB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3BF16-25AD-4D03-823F-22E54B28F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$("table </a:t>
            </a:r>
            <a:r>
              <a:rPr lang="en-GB" err="1">
                <a:ea typeface="+mn-lt"/>
                <a:cs typeface="+mn-lt"/>
              </a:rPr>
              <a:t>tr:nth-child</a:t>
            </a:r>
            <a:r>
              <a:rPr lang="en-GB">
                <a:ea typeface="+mn-lt"/>
                <a:cs typeface="+mn-lt"/>
              </a:rPr>
              <a:t>(even)").</a:t>
            </a:r>
            <a:r>
              <a:rPr lang="en-GB" err="1">
                <a:ea typeface="+mn-lt"/>
                <a:cs typeface="+mn-lt"/>
              </a:rPr>
              <a:t>addClass</a:t>
            </a:r>
            <a:r>
              <a:rPr lang="en-GB">
                <a:ea typeface="+mn-lt"/>
                <a:cs typeface="+mn-lt"/>
              </a:rPr>
              <a:t>("striped");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693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38E7-97C0-4B5C-B5B6-C2225679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Unobtrusive JavaScript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A93A9-45C9-4699-BAAE-D7A2027D1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Separation of Behaviour from Design.</a:t>
            </a:r>
          </a:p>
          <a:p>
            <a:r>
              <a:rPr lang="en-GB">
                <a:ea typeface="+mn-lt"/>
                <a:cs typeface="+mn-lt"/>
              </a:rPr>
              <a:t>Segregation of style from structure within an HTML document. </a:t>
            </a:r>
          </a:p>
          <a:p>
            <a:r>
              <a:rPr lang="en-GB">
                <a:ea typeface="+mn-lt"/>
                <a:cs typeface="+mn-lt"/>
              </a:rPr>
              <a:t> </a:t>
            </a:r>
            <a:r>
              <a:rPr lang="en-GB" b="1">
                <a:ea typeface="+mn-lt"/>
                <a:cs typeface="+mn-lt"/>
              </a:rPr>
              <a:t>HTML structure</a:t>
            </a:r>
            <a:r>
              <a:rPr lang="en-GB">
                <a:ea typeface="+mn-lt"/>
                <a:cs typeface="+mn-lt"/>
              </a:rPr>
              <a:t> and </a:t>
            </a:r>
            <a:r>
              <a:rPr lang="en-GB" b="1">
                <a:ea typeface="+mn-lt"/>
                <a:cs typeface="+mn-lt"/>
              </a:rPr>
              <a:t>JavaScript behaviour</a:t>
            </a:r>
            <a:r>
              <a:rPr lang="en-GB">
                <a:ea typeface="+mn-lt"/>
                <a:cs typeface="+mn-lt"/>
              </a:rPr>
              <a:t> </a:t>
            </a:r>
            <a:endParaRPr lang="en-GB">
              <a:cs typeface="Calibri"/>
            </a:endParaRPr>
          </a:p>
          <a:p>
            <a:pPr marL="0" indent="0">
              <a:buNone/>
            </a:pP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10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1879B-AD59-4632-B48C-ED34E7ED7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>
                <a:cs typeface="Calibri Light"/>
              </a:rPr>
              <a:t>JQuery</a:t>
            </a:r>
            <a:r>
              <a:rPr lang="en-GB">
                <a:cs typeface="Calibri Light"/>
              </a:rPr>
              <a:t> Architecture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85EE3-2322-4A94-9AC7-453670254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Retrieve HTML Elements -&gt; Perform Action on them.</a:t>
            </a:r>
          </a:p>
          <a:p>
            <a:r>
              <a:rPr lang="en-GB">
                <a:cs typeface="Calibri"/>
              </a:rPr>
              <a:t>Wrapper – Array of DOM Elements &amp; added functions.</a:t>
            </a:r>
          </a:p>
          <a:p>
            <a:r>
              <a:rPr lang="en-GB">
                <a:cs typeface="Calibri"/>
              </a:rPr>
              <a:t>Chaining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89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9A4B-ADF4-472A-B47B-2BEDF1CA1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Selectors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DF09C-D16D-4A15-A45F-F63085511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Basic CSS - </a:t>
            </a:r>
          </a:p>
          <a:p>
            <a:pPr marL="0" indent="0">
              <a:buNone/>
            </a:pPr>
            <a:r>
              <a:rPr lang="en-GB">
                <a:cs typeface="Calibri"/>
              </a:rPr>
              <a:t>    - #</a:t>
            </a:r>
            <a:r>
              <a:rPr lang="en-GB">
                <a:ea typeface="+mn-lt"/>
                <a:cs typeface="+mn-lt"/>
              </a:rPr>
              <a:t>specialID</a:t>
            </a:r>
          </a:p>
          <a:p>
            <a:pPr marL="0" indent="0">
              <a:buNone/>
            </a:pPr>
            <a:r>
              <a:rPr lang="en-GB">
                <a:cs typeface="Calibri"/>
              </a:rPr>
              <a:t>    - </a:t>
            </a:r>
            <a:r>
              <a:rPr lang="en-GB" err="1">
                <a:ea typeface="+mn-lt"/>
                <a:cs typeface="+mn-lt"/>
              </a:rPr>
              <a:t>a#specialID.specialClass</a:t>
            </a:r>
            <a:endParaRPr lang="en-GB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    - p </a:t>
            </a:r>
            <a:r>
              <a:rPr lang="en-GB" err="1">
                <a:ea typeface="+mn-lt"/>
                <a:cs typeface="+mn-lt"/>
              </a:rPr>
              <a:t>a.specialClass</a:t>
            </a:r>
          </a:p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    - a</a:t>
            </a:r>
          </a:p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    - .</a:t>
            </a:r>
            <a:r>
              <a:rPr lang="en-GB" err="1">
                <a:ea typeface="+mn-lt"/>
                <a:cs typeface="+mn-lt"/>
              </a:rPr>
              <a:t>specialClass</a:t>
            </a:r>
          </a:p>
        </p:txBody>
      </p:sp>
    </p:spTree>
    <p:extLst>
      <p:ext uri="{BB962C8B-B14F-4D97-AF65-F5344CB8AC3E}">
        <p14:creationId xmlns:p14="http://schemas.microsoft.com/office/powerpoint/2010/main" val="3091434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Jquery</vt:lpstr>
      <vt:lpstr>Agenda</vt:lpstr>
      <vt:lpstr>What is JQuery?</vt:lpstr>
      <vt:lpstr>Or</vt:lpstr>
      <vt:lpstr>JavaScript Code </vt:lpstr>
      <vt:lpstr>JQuery</vt:lpstr>
      <vt:lpstr>Unobtrusive JavaScript</vt:lpstr>
      <vt:lpstr>JQuery Architecture</vt:lpstr>
      <vt:lpstr>Selectors</vt:lpstr>
      <vt:lpstr>...selectors</vt:lpstr>
      <vt:lpstr>..selectors</vt:lpstr>
      <vt:lpstr>...selectors</vt:lpstr>
      <vt:lpstr>Agenda Day 2</vt:lpstr>
      <vt:lpstr>Manipulating Properties &amp; Attributes</vt:lpstr>
      <vt:lpstr>Continued..</vt:lpstr>
      <vt:lpstr>Continued..</vt:lpstr>
      <vt:lpstr>Events</vt:lpstr>
      <vt:lpstr>JQuery Event Model</vt:lpstr>
      <vt:lpstr>Continued...</vt:lpstr>
      <vt:lpstr>Events..</vt:lpstr>
      <vt:lpstr>JQuery Animation</vt:lpstr>
      <vt:lpstr>JQuery Utility Functions</vt:lpstr>
      <vt:lpstr>Extending JQuery –Custom Plugins</vt:lpstr>
      <vt:lpstr>AJAX JQuery</vt:lpstr>
      <vt:lpstr>Ajax Methods</vt:lpstr>
      <vt:lpstr>$.ajax(options)</vt:lpstr>
      <vt:lpstr>Get</vt:lpstr>
      <vt:lpstr>Post</vt:lpstr>
      <vt:lpstr>Extending Jquery- Plugin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281</cp:revision>
  <dcterms:created xsi:type="dcterms:W3CDTF">2022-02-08T06:46:52Z</dcterms:created>
  <dcterms:modified xsi:type="dcterms:W3CDTF">2022-02-10T19:55:16Z</dcterms:modified>
</cp:coreProperties>
</file>